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94"/>
  </p:notesMasterIdLst>
  <p:sldIdLst>
    <p:sldId id="316" r:id="rId2"/>
    <p:sldId id="418" r:id="rId3"/>
    <p:sldId id="419" r:id="rId4"/>
    <p:sldId id="420" r:id="rId5"/>
    <p:sldId id="421" r:id="rId6"/>
    <p:sldId id="422" r:id="rId7"/>
    <p:sldId id="423" r:id="rId8"/>
    <p:sldId id="317" r:id="rId9"/>
    <p:sldId id="321" r:id="rId10"/>
    <p:sldId id="322" r:id="rId11"/>
    <p:sldId id="320" r:id="rId12"/>
    <p:sldId id="323" r:id="rId13"/>
    <p:sldId id="327" r:id="rId14"/>
    <p:sldId id="326" r:id="rId15"/>
    <p:sldId id="328" r:id="rId16"/>
    <p:sldId id="329" r:id="rId17"/>
    <p:sldId id="331" r:id="rId18"/>
    <p:sldId id="325" r:id="rId19"/>
    <p:sldId id="333" r:id="rId20"/>
    <p:sldId id="335" r:id="rId21"/>
    <p:sldId id="336" r:id="rId22"/>
    <p:sldId id="337" r:id="rId23"/>
    <p:sldId id="424" r:id="rId24"/>
    <p:sldId id="339" r:id="rId25"/>
    <p:sldId id="340" r:id="rId26"/>
    <p:sldId id="341" r:id="rId27"/>
    <p:sldId id="343" r:id="rId28"/>
    <p:sldId id="342" r:id="rId29"/>
    <p:sldId id="344" r:id="rId30"/>
    <p:sldId id="345" r:id="rId31"/>
    <p:sldId id="435" r:id="rId32"/>
    <p:sldId id="347" r:id="rId33"/>
    <p:sldId id="348" r:id="rId34"/>
    <p:sldId id="350" r:id="rId35"/>
    <p:sldId id="351" r:id="rId36"/>
    <p:sldId id="365" r:id="rId37"/>
    <p:sldId id="352" r:id="rId38"/>
    <p:sldId id="366" r:id="rId39"/>
    <p:sldId id="368" r:id="rId40"/>
    <p:sldId id="370" r:id="rId41"/>
    <p:sldId id="372" r:id="rId42"/>
    <p:sldId id="374" r:id="rId43"/>
    <p:sldId id="353" r:id="rId44"/>
    <p:sldId id="354" r:id="rId45"/>
    <p:sldId id="356" r:id="rId46"/>
    <p:sldId id="357" r:id="rId47"/>
    <p:sldId id="358" r:id="rId48"/>
    <p:sldId id="371" r:id="rId49"/>
    <p:sldId id="375" r:id="rId50"/>
    <p:sldId id="376" r:id="rId51"/>
    <p:sldId id="377" r:id="rId52"/>
    <p:sldId id="378" r:id="rId53"/>
    <p:sldId id="379" r:id="rId54"/>
    <p:sldId id="380" r:id="rId55"/>
    <p:sldId id="381" r:id="rId56"/>
    <p:sldId id="382" r:id="rId57"/>
    <p:sldId id="383" r:id="rId58"/>
    <p:sldId id="384" r:id="rId59"/>
    <p:sldId id="387" r:id="rId60"/>
    <p:sldId id="425" r:id="rId61"/>
    <p:sldId id="437" r:id="rId62"/>
    <p:sldId id="389" r:id="rId63"/>
    <p:sldId id="414" r:id="rId64"/>
    <p:sldId id="440" r:id="rId65"/>
    <p:sldId id="438" r:id="rId66"/>
    <p:sldId id="439" r:id="rId67"/>
    <p:sldId id="392" r:id="rId68"/>
    <p:sldId id="395" r:id="rId69"/>
    <p:sldId id="394" r:id="rId70"/>
    <p:sldId id="396" r:id="rId71"/>
    <p:sldId id="441" r:id="rId72"/>
    <p:sldId id="393" r:id="rId73"/>
    <p:sldId id="442" r:id="rId74"/>
    <p:sldId id="397" r:id="rId75"/>
    <p:sldId id="443" r:id="rId76"/>
    <p:sldId id="444" r:id="rId77"/>
    <p:sldId id="436" r:id="rId78"/>
    <p:sldId id="445" r:id="rId79"/>
    <p:sldId id="399" r:id="rId80"/>
    <p:sldId id="401" r:id="rId81"/>
    <p:sldId id="404" r:id="rId82"/>
    <p:sldId id="405" r:id="rId83"/>
    <p:sldId id="406" r:id="rId84"/>
    <p:sldId id="410" r:id="rId85"/>
    <p:sldId id="411" r:id="rId86"/>
    <p:sldId id="427" r:id="rId87"/>
    <p:sldId id="417" r:id="rId88"/>
    <p:sldId id="428" r:id="rId89"/>
    <p:sldId id="430" r:id="rId90"/>
    <p:sldId id="433" r:id="rId91"/>
    <p:sldId id="434" r:id="rId92"/>
    <p:sldId id="446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  <a:srgbClr val="3F3F3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>
      <p:cViewPr varScale="1">
        <p:scale>
          <a:sx n="77" d="100"/>
          <a:sy n="77" d="100"/>
        </p:scale>
        <p:origin x="102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ca.org/SPEEDSHEE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00600"/>
            <a:ext cx="9144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Manual J8ae -2011 SPEEDSHEET</a:t>
            </a:r>
            <a:br>
              <a:rPr lang="en-US" dirty="0" smtClean="0"/>
            </a:br>
            <a:r>
              <a:rPr lang="en-US" dirty="0" smtClean="0"/>
              <a:t>Long House Block Load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40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6"/>
    </mc:Choice>
    <mc:Fallback xmlns="">
      <p:transition spd="slow" advTm="801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SPEEDSHEET Location 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9" y="2057400"/>
            <a:ext cx="9109792" cy="20710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867400" y="1280319"/>
            <a:ext cx="609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490037" y="27432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490036" y="28956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490035" y="25908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90034" y="3079531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490034" y="25908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971800" y="2922494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971800" y="3079531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696200" y="25908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696200" y="27432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696200" y="28956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696200" y="3088496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971800" y="2913529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2000" y="4617133"/>
            <a:ext cx="7162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White </a:t>
            </a:r>
            <a:r>
              <a:rPr lang="en-US" sz="2800" dirty="0">
                <a:solidFill>
                  <a:srgbClr val="FFFF00"/>
                </a:solidFill>
              </a:rPr>
              <a:t>Boxes </a:t>
            </a:r>
            <a:r>
              <a:rPr lang="en-US" sz="2800" dirty="0" smtClean="0">
                <a:solidFill>
                  <a:srgbClr val="FFFF00"/>
                </a:solidFill>
              </a:rPr>
              <a:t>with red lettering may be changed if required by local code exceptions.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73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SPEEDSHEET Location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7" y="2057400"/>
            <a:ext cx="9065525" cy="20710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" y="1992500"/>
            <a:ext cx="9051670" cy="211512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924800" y="1275578"/>
            <a:ext cx="609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562600" y="25146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562600" y="26670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562600" y="28956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562600" y="30480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895600" y="30480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779675" y="25146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779675" y="26670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779675" y="3048000"/>
            <a:ext cx="7547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842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331166"/>
            <a:ext cx="8515350" cy="549545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4545106" y="5410200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5068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5" y="1367118"/>
            <a:ext cx="792648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461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0"/>
            <a:ext cx="9162971" cy="2743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438400" y="1149690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0800000" flipV="1">
            <a:off x="762000" y="5410200"/>
            <a:ext cx="739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Type in values from Table 2A/3A in the Manual J8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51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71" y="2046514"/>
            <a:ext cx="9069509" cy="269965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715000" y="990600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543800" y="1012371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88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578" y="1981200"/>
            <a:ext cx="9189156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990" y="1981200"/>
            <a:ext cx="9249969" cy="282606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696200" y="925670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115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94" y="1547733"/>
            <a:ext cx="9196388" cy="406733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429000" y="4343400"/>
            <a:ext cx="407894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107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29946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2667000" y="1912938"/>
            <a:ext cx="609600" cy="677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251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65" y="1905000"/>
            <a:ext cx="8995735" cy="29908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581400" y="2971800"/>
            <a:ext cx="609600" cy="677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750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53" t="3953" r="2941" b="21047"/>
          <a:stretch/>
        </p:blipFill>
        <p:spPr>
          <a:xfrm>
            <a:off x="1371600" y="61626"/>
            <a:ext cx="6269759" cy="678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83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" y="1905000"/>
            <a:ext cx="9137400" cy="299085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990476" y="2895600"/>
            <a:ext cx="609600" cy="677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640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" y="1891552"/>
            <a:ext cx="9069868" cy="305066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191000" y="2971800"/>
            <a:ext cx="609600" cy="677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831976" y="2971800"/>
            <a:ext cx="654424" cy="67786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800600" y="2971800"/>
            <a:ext cx="76199" cy="6778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534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2" y="1899053"/>
            <a:ext cx="9060903" cy="299679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7315200" y="2971800"/>
            <a:ext cx="4572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8851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05635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81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Glass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379819" y="5791200"/>
            <a:ext cx="609600" cy="838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89737"/>
            <a:ext cx="6353875" cy="56682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557937" y="2332737"/>
            <a:ext cx="821882" cy="15002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26232" y="1747962"/>
            <a:ext cx="5886548" cy="58477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No sky </a:t>
            </a:r>
            <a:r>
              <a:rPr lang="en-US" sz="3200" dirty="0">
                <a:solidFill>
                  <a:srgbClr val="FF0000"/>
                </a:solidFill>
              </a:rPr>
              <a:t>l</a:t>
            </a:r>
            <a:r>
              <a:rPr lang="en-US" sz="3200" dirty="0" smtClean="0">
                <a:solidFill>
                  <a:srgbClr val="FF0000"/>
                </a:solidFill>
              </a:rPr>
              <a:t>ights so, </a:t>
            </a:r>
            <a:r>
              <a:rPr lang="en-US" sz="3200" dirty="0">
                <a:solidFill>
                  <a:srgbClr val="FF0000"/>
                </a:solidFill>
              </a:rPr>
              <a:t>p</a:t>
            </a:r>
            <a:r>
              <a:rPr lang="en-US" sz="3200" dirty="0" smtClean="0">
                <a:solidFill>
                  <a:srgbClr val="FF0000"/>
                </a:solidFill>
              </a:rPr>
              <a:t>roceed </a:t>
            </a:r>
            <a:r>
              <a:rPr lang="en-US" sz="3200" dirty="0">
                <a:solidFill>
                  <a:srgbClr val="FF0000"/>
                </a:solidFill>
              </a:rPr>
              <a:t>t</a:t>
            </a:r>
            <a:r>
              <a:rPr lang="en-US" sz="3200" dirty="0" smtClean="0">
                <a:solidFill>
                  <a:srgbClr val="FF0000"/>
                </a:solidFill>
              </a:rPr>
              <a:t>o doors.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>
            <a:off x="4369506" y="2332737"/>
            <a:ext cx="270534" cy="42966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542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200505"/>
            <a:ext cx="8715375" cy="56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06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31" r="1959"/>
          <a:stretch/>
        </p:blipFill>
        <p:spPr>
          <a:xfrm>
            <a:off x="114300" y="2133600"/>
            <a:ext cx="89154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8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115278"/>
            <a:ext cx="8915400" cy="182919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828800" y="2895600"/>
            <a:ext cx="781050" cy="8567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543800" y="2895600"/>
            <a:ext cx="762000" cy="6719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8267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200505"/>
            <a:ext cx="8715375" cy="565749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590800" y="5715000"/>
            <a:ext cx="609600" cy="7620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603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143000"/>
            <a:ext cx="8686800" cy="55754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000500" y="3955959"/>
            <a:ext cx="1143000" cy="675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07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45" t="8366" r="5413" b="4842"/>
          <a:stretch/>
        </p:blipFill>
        <p:spPr>
          <a:xfrm rot="16200000">
            <a:off x="1322745" y="-1094145"/>
            <a:ext cx="6503491" cy="91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956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67" y="1295400"/>
            <a:ext cx="8735815" cy="481030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562600" y="5562600"/>
            <a:ext cx="1143000" cy="675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20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143000"/>
            <a:ext cx="8686800" cy="557548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486400" y="5410200"/>
            <a:ext cx="228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/>
          <p:cNvPicPr/>
          <p:nvPr/>
        </p:nvPicPr>
        <p:blipFill rotWithShape="1">
          <a:blip r:embed="rId3"/>
          <a:srcRect l="24498" t="89298" r="57259" b="7773"/>
          <a:stretch/>
        </p:blipFill>
        <p:spPr bwMode="auto">
          <a:xfrm>
            <a:off x="1752600" y="3992881"/>
            <a:ext cx="1371600" cy="91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3"/>
          <a:srcRect l="24498" t="89298" r="57259" b="7773"/>
          <a:stretch/>
        </p:blipFill>
        <p:spPr bwMode="auto">
          <a:xfrm>
            <a:off x="1752600" y="4114800"/>
            <a:ext cx="1371600" cy="91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8717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61906"/>
            <a:ext cx="6105525" cy="547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58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06830" cy="459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79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9" y="1600200"/>
            <a:ext cx="9193985" cy="459073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286000" y="2209800"/>
            <a:ext cx="533400" cy="551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844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56526" cy="459073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5883549" y="2171820"/>
            <a:ext cx="838200" cy="551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781800" y="2182986"/>
            <a:ext cx="838200" cy="551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664363" y="2182986"/>
            <a:ext cx="838200" cy="5514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638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762"/>
            <a:ext cx="9067800" cy="458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92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615" y="1396931"/>
            <a:ext cx="6562725" cy="546106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3352800" y="5562600"/>
            <a:ext cx="441051" cy="10288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66608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9974"/>
            <a:ext cx="6624445" cy="540802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800601" y="4419600"/>
            <a:ext cx="761999" cy="382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937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2273541"/>
            <a:ext cx="9156700" cy="216038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562600" y="1828800"/>
            <a:ext cx="533399" cy="571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095999" y="1862379"/>
            <a:ext cx="1282702" cy="6969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87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31" t="4894" r="9231" b="9511"/>
          <a:stretch/>
        </p:blipFill>
        <p:spPr>
          <a:xfrm rot="5400000">
            <a:off x="1206498" y="-1168399"/>
            <a:ext cx="6731003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58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0" y="2286000"/>
            <a:ext cx="9034819" cy="2134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724400" y="1651000"/>
            <a:ext cx="863600" cy="635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5158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4" y="2590800"/>
            <a:ext cx="9014046" cy="21336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676401" y="3077965"/>
            <a:ext cx="609599" cy="6574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739106" y="4648200"/>
            <a:ext cx="430212" cy="8072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169318" y="4724400"/>
            <a:ext cx="5222082" cy="73104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917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Walls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65416"/>
            <a:ext cx="6591300" cy="5567184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6477000" y="6019800"/>
            <a:ext cx="533399" cy="571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45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4782"/>
            <a:ext cx="7185162" cy="557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9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" y="2057400"/>
            <a:ext cx="9104376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12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5" y="2057400"/>
            <a:ext cx="9093200" cy="22098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286000" y="2667000"/>
            <a:ext cx="397148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9237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" y="2057400"/>
            <a:ext cx="9158535" cy="22098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324600" y="2667000"/>
            <a:ext cx="397148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7353384" y="2667000"/>
            <a:ext cx="397148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86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4782"/>
            <a:ext cx="7185162" cy="557321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3124200" y="5638800"/>
            <a:ext cx="441051" cy="10288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1169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255324"/>
            <a:ext cx="6553199" cy="560267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648200" y="5257800"/>
            <a:ext cx="685799" cy="2665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1458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Ceilings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019800" y="190624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0"/>
            <a:ext cx="894805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94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MJae</a:t>
            </a:r>
            <a:r>
              <a:rPr lang="en-US" dirty="0" smtClean="0"/>
              <a:t> SPEEDSHEET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4670"/>
            <a:ext cx="9067800" cy="565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83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402402"/>
            <a:ext cx="6391275" cy="545559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035800" y="57912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735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85285"/>
            <a:ext cx="6438900" cy="557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9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752600"/>
            <a:ext cx="924219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63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7" y="1676400"/>
            <a:ext cx="9162349" cy="36576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667000" y="32766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276600" y="3276600"/>
            <a:ext cx="32766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1483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51099"/>
            <a:ext cx="6352359" cy="55069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276600" y="5715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0064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45618"/>
            <a:ext cx="5867400" cy="552836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572000" y="48006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9812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00"/>
            <a:ext cx="9144000" cy="169271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143000" y="2667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2304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Floors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600"/>
            <a:ext cx="9022976" cy="16764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143000" y="2667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752600" y="2667000"/>
            <a:ext cx="54864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151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Infiltration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17388"/>
            <a:ext cx="5979745" cy="5615212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1905000" y="38862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8151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Infiltration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046549" cy="32766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257800" y="1216994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12574" y="5486400"/>
            <a:ext cx="862139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From the drawings, total </a:t>
            </a:r>
            <a:r>
              <a:rPr lang="en-US" sz="2800" dirty="0">
                <a:solidFill>
                  <a:srgbClr val="FFFF00"/>
                </a:solidFill>
              </a:rPr>
              <a:t>h</a:t>
            </a:r>
            <a:r>
              <a:rPr lang="en-US" sz="2800" dirty="0" smtClean="0">
                <a:solidFill>
                  <a:srgbClr val="FFFF00"/>
                </a:solidFill>
              </a:rPr>
              <a:t>eated and cooled area in sq. </a:t>
            </a:r>
            <a:r>
              <a:rPr lang="en-US" sz="2800" dirty="0" err="1" smtClean="0">
                <a:solidFill>
                  <a:srgbClr val="FFFF00"/>
                </a:solidFill>
              </a:rPr>
              <a:t>ft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(29 x 27) + ( 1,479) = 2,262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	Note: Shop area not included has it’s own heat and no cooling.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MJae</a:t>
            </a:r>
            <a:r>
              <a:rPr lang="en-US" dirty="0" smtClean="0"/>
              <a:t> SPEEDSHEET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4670"/>
            <a:ext cx="9067800" cy="565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9574" y="240563"/>
            <a:ext cx="4878259" cy="95410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Free download available at:</a:t>
            </a:r>
          </a:p>
          <a:p>
            <a:r>
              <a:rPr lang="en-US" sz="2800" dirty="0" smtClean="0">
                <a:solidFill>
                  <a:srgbClr val="FF0000"/>
                </a:solidFill>
                <a:hlinkClick r:id="rId3"/>
              </a:rPr>
              <a:t>WWW.ACCA.ORG/SPEEDSHEET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638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Infiltration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046549" cy="3276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7467600" y="1214168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7200" y="5257800"/>
            <a:ext cx="76533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From the drawings </a:t>
            </a:r>
            <a:r>
              <a:rPr lang="en-US" sz="2800" dirty="0">
                <a:solidFill>
                  <a:srgbClr val="FFFF00"/>
                </a:solidFill>
              </a:rPr>
              <a:t>a</a:t>
            </a:r>
            <a:r>
              <a:rPr lang="en-US" sz="2800" dirty="0" smtClean="0">
                <a:solidFill>
                  <a:srgbClr val="FFFF00"/>
                </a:solidFill>
              </a:rPr>
              <a:t>bove </a:t>
            </a:r>
            <a:r>
              <a:rPr lang="en-US" sz="2800" dirty="0">
                <a:solidFill>
                  <a:srgbClr val="FFFF00"/>
                </a:solidFill>
              </a:rPr>
              <a:t>g</a:t>
            </a:r>
            <a:r>
              <a:rPr lang="en-US" sz="2800" dirty="0" smtClean="0">
                <a:solidFill>
                  <a:srgbClr val="FFFF00"/>
                </a:solidFill>
              </a:rPr>
              <a:t>rade heated and cooled 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volume in cu. </a:t>
            </a:r>
            <a:r>
              <a:rPr lang="en-US" sz="2800" dirty="0" err="1" smtClean="0">
                <a:solidFill>
                  <a:srgbClr val="FFFF00"/>
                </a:solidFill>
              </a:rPr>
              <a:t>ft</a:t>
            </a:r>
            <a:r>
              <a:rPr lang="en-US" sz="2800" dirty="0" smtClean="0">
                <a:solidFill>
                  <a:srgbClr val="FFFF00"/>
                </a:solidFill>
              </a:rPr>
              <a:t>: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(3 x 29 x 27) + ( 1479 x 8) = 14,181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2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Room Load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447800" y="3423641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12: Infiltration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655" b="2620"/>
          <a:stretch/>
        </p:blipFill>
        <p:spPr>
          <a:xfrm>
            <a:off x="154091" y="1938648"/>
            <a:ext cx="8759617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990600" y="2192051"/>
            <a:ext cx="1972702" cy="12067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07885" y="2192051"/>
            <a:ext cx="55417" cy="1231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000" y="44958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Note: Manual J8 eyeball interpolations resulted in values of 6,944 and 565 respectively.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935593" y="2259858"/>
            <a:ext cx="2149024" cy="1138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907885" y="2259858"/>
            <a:ext cx="4331115" cy="111420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6892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Internal Gains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6" y="1993898"/>
            <a:ext cx="9014584" cy="32639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410200" y="1575418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3842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Internal Gains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6" y="1993898"/>
            <a:ext cx="9014584" cy="3263901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5105400" y="1537938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715000" y="1575418"/>
            <a:ext cx="16002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707259" y="3244334"/>
            <a:ext cx="3729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Occupants = number of bedrooms + 1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28800" y="5715000"/>
            <a:ext cx="569309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Occupants = number of bedrooms + 1</a:t>
            </a: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623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Internal Gains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" y="1981200"/>
            <a:ext cx="9030000" cy="3276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971800" y="1694037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581400" y="1704801"/>
            <a:ext cx="2133600" cy="9621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28800" y="5715000"/>
            <a:ext cx="480509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Appliance  BTUH selected 2,400</a:t>
            </a:r>
          </a:p>
          <a:p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111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09801" y="1291639"/>
            <a:ext cx="4045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13: Internal Gains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7563"/>
            <a:ext cx="9187301" cy="446271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2209801" y="1619866"/>
            <a:ext cx="3886199" cy="46581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96000" y="1655419"/>
            <a:ext cx="2711052" cy="45842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96000" y="2362200"/>
            <a:ext cx="1681976" cy="37164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096000" y="2362200"/>
            <a:ext cx="0" cy="37164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98192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432557"/>
            <a:ext cx="7572375" cy="5372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0" y="2644091"/>
            <a:ext cx="58293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Line 14: Total Sensible Loss or Gain Sub Totals (nothing to fill in) 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371600" y="3721309"/>
            <a:ext cx="5715001" cy="13078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781800" y="3721309"/>
            <a:ext cx="304801" cy="130789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5850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Duct Loss &amp; Gain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800"/>
            <a:ext cx="9205890" cy="338471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7162800" y="2057400"/>
            <a:ext cx="4572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990600" y="5640258"/>
            <a:ext cx="693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Note: ½ of the duct is in the uncooled basement.  Thus, it is all exposed to a latent heat gain when the cooling system shuts down.  No heat loss will be calculated for heating since the areas have auxiliary heating.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293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Duct Loss &amp; Gain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" y="1955800"/>
            <a:ext cx="9143970" cy="338471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048000" y="2286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9217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Duct Loss &amp; Gain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5800"/>
            <a:ext cx="9144000" cy="338812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5715000" y="2286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65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MJae</a:t>
            </a:r>
            <a:r>
              <a:rPr lang="en-US" dirty="0" smtClean="0"/>
              <a:t> SPEEDSHEET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94670"/>
            <a:ext cx="9067800" cy="56524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7495" y="2971800"/>
            <a:ext cx="7525522" cy="52322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 sample load calculations using the SPEEDSHEET: </a:t>
            </a:r>
          </a:p>
        </p:txBody>
      </p:sp>
    </p:spTree>
    <p:extLst>
      <p:ext uri="{BB962C8B-B14F-4D97-AF65-F5344CB8AC3E}">
        <p14:creationId xmlns:p14="http://schemas.microsoft.com/office/powerpoint/2010/main" val="36611421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Duct Loss &amp; Gain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8623" y="5475648"/>
            <a:ext cx="8337347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127= Supply duct installed </a:t>
            </a:r>
            <a:r>
              <a:rPr lang="en-US" sz="2800" dirty="0">
                <a:solidFill>
                  <a:srgbClr val="FFFF00"/>
                </a:solidFill>
              </a:rPr>
              <a:t>s</a:t>
            </a:r>
            <a:r>
              <a:rPr lang="en-US" sz="2800" dirty="0" smtClean="0">
                <a:solidFill>
                  <a:srgbClr val="FFFF00"/>
                </a:solidFill>
              </a:rPr>
              <a:t>q. ft. surface area.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Note: 0.048 is exact interpolation value. Thus, latent load is less than in text which uses</a:t>
            </a:r>
          </a:p>
          <a:p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n “eyeball interpolation”.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93285"/>
            <a:ext cx="8882892" cy="3289486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5943600" y="3319018"/>
            <a:ext cx="113152" cy="2339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943600" y="3188584"/>
            <a:ext cx="951352" cy="24698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943600" y="3253801"/>
            <a:ext cx="2627752" cy="240461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351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Duct Loss &amp; Gains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417638"/>
            <a:ext cx="7553325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1769983"/>
            <a:ext cx="5410200" cy="13542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15: Duct Loss &amp; Gains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200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     Note:  In J8 different value of 0.56 (eyeball)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334000" y="3265488"/>
            <a:ext cx="76201" cy="19923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977059" y="3265488"/>
            <a:ext cx="356941" cy="20796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324599" y="3265488"/>
            <a:ext cx="423740" cy="19041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6856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Ventilation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89" y="1981199"/>
            <a:ext cx="9164378" cy="343496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1066800" y="2667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676400" y="2667000"/>
            <a:ext cx="2286000" cy="7607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477000" y="26797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969099" y="5779487"/>
            <a:ext cx="43168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No ventilation </a:t>
            </a:r>
            <a:r>
              <a:rPr lang="en-US" sz="3200" dirty="0">
                <a:solidFill>
                  <a:srgbClr val="FFFF0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ir added.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570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Ventilation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417638"/>
            <a:ext cx="7553325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2211925"/>
            <a:ext cx="54102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16:  No ventilation &amp; no combustion air.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29100" y="3429000"/>
            <a:ext cx="1223840" cy="21327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488470" y="3429000"/>
            <a:ext cx="740630" cy="20565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7889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Blower Heat Gain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1976905"/>
            <a:ext cx="9118600" cy="347438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7772400" y="2851738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219200" y="2877138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5083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Blower Heat Gains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417638"/>
            <a:ext cx="7553325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0" y="2318891"/>
            <a:ext cx="64008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No lines 17 &amp; 18 on </a:t>
            </a:r>
            <a:r>
              <a:rPr lang="en-US" sz="3200" dirty="0" err="1" smtClean="0">
                <a:solidFill>
                  <a:srgbClr val="FFFF00"/>
                </a:solidFill>
              </a:rPr>
              <a:t>Speedsheet</a:t>
            </a:r>
            <a:r>
              <a:rPr lang="en-US" sz="3200" dirty="0" smtClean="0">
                <a:solidFill>
                  <a:srgbClr val="FFFF00"/>
                </a:solidFill>
              </a:rPr>
              <a:t>* Line 19:  Blower Heat </a:t>
            </a:r>
            <a:r>
              <a:rPr lang="en-US" sz="3200" dirty="0">
                <a:solidFill>
                  <a:srgbClr val="FFFF00"/>
                </a:solidFill>
              </a:rPr>
              <a:t>G</a:t>
            </a:r>
            <a:r>
              <a:rPr lang="en-US" sz="3200" dirty="0" smtClean="0">
                <a:solidFill>
                  <a:srgbClr val="FFFF00"/>
                </a:solidFill>
              </a:rPr>
              <a:t>ains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229100" y="3429000"/>
            <a:ext cx="0" cy="2286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1905000" y="3429000"/>
            <a:ext cx="2324100" cy="2286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58419" y="5958741"/>
            <a:ext cx="8331962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*Not supported in the Jae: Line 17 is for winter humidification loads, and Line 18 is for piping loads.  </a:t>
            </a:r>
          </a:p>
        </p:txBody>
      </p:sp>
    </p:spTree>
    <p:extLst>
      <p:ext uri="{BB962C8B-B14F-4D97-AF65-F5344CB8AC3E}">
        <p14:creationId xmlns:p14="http://schemas.microsoft.com/office/powerpoint/2010/main" val="38321908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417638"/>
            <a:ext cx="7553325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6899" y="2205757"/>
            <a:ext cx="5410200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20: Total Sensible Loss or Gain…..Nothing to </a:t>
            </a:r>
            <a:r>
              <a:rPr lang="en-US" sz="3200" dirty="0">
                <a:solidFill>
                  <a:srgbClr val="FFFF00"/>
                </a:solidFill>
              </a:rPr>
              <a:t>e</a:t>
            </a:r>
            <a:r>
              <a:rPr lang="en-US" sz="3200" dirty="0" smtClean="0">
                <a:solidFill>
                  <a:srgbClr val="FFFF00"/>
                </a:solidFill>
              </a:rPr>
              <a:t>nter.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05200" y="3315866"/>
            <a:ext cx="2971800" cy="23991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990600" y="3315866"/>
            <a:ext cx="2514600" cy="23991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5668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Plants Latent Load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6964"/>
          <a:stretch/>
        </p:blipFill>
        <p:spPr>
          <a:xfrm>
            <a:off x="-33339" y="1976904"/>
            <a:ext cx="8948739" cy="329694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5536570" y="3429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239000" y="34290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48008" y="5372277"/>
            <a:ext cx="1881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No plants.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13524" t="23395" r="81757" b="72475"/>
          <a:stretch/>
        </p:blipFill>
        <p:spPr bwMode="auto">
          <a:xfrm>
            <a:off x="8382000" y="3810000"/>
            <a:ext cx="457200" cy="137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2"/>
          <a:srcRect l="13524" t="23395" r="81757" b="72475"/>
          <a:stretch/>
        </p:blipFill>
        <p:spPr bwMode="auto">
          <a:xfrm>
            <a:off x="8382000" y="2756292"/>
            <a:ext cx="457200" cy="1371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559460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1417638"/>
            <a:ext cx="7553325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337" y="2555383"/>
            <a:ext cx="5985337" cy="135421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FFFF00"/>
                </a:solidFill>
              </a:rPr>
              <a:t>Line 21: Latent Load Occupants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3200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      Note:  In J8 wrong value of 1,200 printed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334000" y="3124200"/>
            <a:ext cx="1415143" cy="3429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5411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25061"/>
            <a:ext cx="6059466" cy="567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9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Location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7" y="2057400"/>
            <a:ext cx="9065525" cy="20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4765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55738"/>
            <a:ext cx="8039100" cy="45910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7886700" y="1295400"/>
            <a:ext cx="609600" cy="836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3823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1065" y="5450104"/>
            <a:ext cx="4290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Fill In Window Net Areas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4138"/>
            <a:ext cx="9030902" cy="326746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578171" y="4620708"/>
            <a:ext cx="273535" cy="11217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0" y="6248400"/>
            <a:ext cx="2993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Note: HTM x Net Area = BTUH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816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25666" y="5554550"/>
            <a:ext cx="3718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Fill In Door Net Areas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4050"/>
            <a:ext cx="9101394" cy="3746281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7543800" y="5196743"/>
            <a:ext cx="152400" cy="6337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9086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17227" y="6273225"/>
            <a:ext cx="3626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Fill In Wall Net Areas</a:t>
            </a:r>
            <a:endParaRPr lang="en-US" sz="3200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146270" y="6022145"/>
            <a:ext cx="626130" cy="5948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146270" y="5638800"/>
            <a:ext cx="410790" cy="97818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81" y="1292223"/>
            <a:ext cx="9167981" cy="483801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7146270" y="5486400"/>
            <a:ext cx="540707" cy="11305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146270" y="6022144"/>
            <a:ext cx="626130" cy="5948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4213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33600" y="4865092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Fill In Ceiling Net Areas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28" y="1828799"/>
            <a:ext cx="9150928" cy="275561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172200" y="4011343"/>
            <a:ext cx="1524000" cy="11461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21699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24000" y="5562600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Fill In Basement Floor Net Area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42" y="1715222"/>
            <a:ext cx="9000116" cy="384737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6880274" y="5257800"/>
            <a:ext cx="779955" cy="61008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0498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09600" y="3252696"/>
            <a:ext cx="639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Infiltration Automatically Populated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655" b="2620"/>
          <a:stretch/>
        </p:blipFill>
        <p:spPr>
          <a:xfrm>
            <a:off x="192191" y="1966119"/>
            <a:ext cx="8759617" cy="9144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6674348" y="2286000"/>
            <a:ext cx="1326652" cy="1231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674348" y="2286000"/>
            <a:ext cx="1783852" cy="1231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1000" y="44958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Note: Manual J8 eyeball interpolations resulted in values of 6,944 and 565 respectively.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390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4" y="1175616"/>
            <a:ext cx="7943850" cy="56569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2651361"/>
            <a:ext cx="7543800" cy="255454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Sensible Gain + Latent Gain = Cooling Load 18,004 + 1,805 = 19,809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Heating Load Sensible Only = 40,453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457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4" y="1175616"/>
            <a:ext cx="7943850" cy="56569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2000" y="2651361"/>
            <a:ext cx="7924798" cy="38164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Sensible Gain + Latent Gain = Cooling Load 18,004 + 1,805 = 19,809</a:t>
            </a:r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In J8: 18,130 + 1,798* = 19,928 or 0.59% more</a:t>
            </a:r>
          </a:p>
          <a:p>
            <a:r>
              <a:rPr lang="en-US" sz="3200" dirty="0" smtClean="0">
                <a:solidFill>
                  <a:srgbClr val="FFFF00"/>
                </a:solidFill>
              </a:rPr>
              <a:t>Heating Load Sensible Only = 40,453</a:t>
            </a:r>
          </a:p>
          <a:p>
            <a:r>
              <a:rPr lang="en-US" sz="3200" dirty="0">
                <a:solidFill>
                  <a:srgbClr val="FF0000"/>
                </a:solidFill>
              </a:rPr>
              <a:t>In J8</a:t>
            </a:r>
            <a:r>
              <a:rPr lang="en-US" sz="3200" dirty="0" smtClean="0">
                <a:solidFill>
                  <a:srgbClr val="FF0000"/>
                </a:solidFill>
              </a:rPr>
              <a:t>: 41,304 or 2.01% </a:t>
            </a:r>
          </a:p>
          <a:p>
            <a:endParaRPr lang="en-US" sz="3200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*Corrected for typo of 1,200 instead of 800 on line 21B in Manual J8</a:t>
            </a:r>
          </a:p>
          <a:p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5963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Block Load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4" y="1175616"/>
            <a:ext cx="7943850" cy="56569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600" y="2651361"/>
            <a:ext cx="86106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Thus; “eyeball interpolations by author” within 2%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505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SPEEDSHEET </a:t>
            </a:r>
            <a:r>
              <a:rPr lang="en-US" dirty="0"/>
              <a:t>Location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29" y="2057400"/>
            <a:ext cx="9109792" cy="207100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5867400" y="1280319"/>
            <a:ext cx="6096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4555" y="4343400"/>
            <a:ext cx="89412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Blue and Yellow Colored Boxes on the </a:t>
            </a:r>
            <a:r>
              <a:rPr lang="en-US" sz="2800" dirty="0" err="1" smtClean="0">
                <a:solidFill>
                  <a:srgbClr val="FFFF00"/>
                </a:solidFill>
              </a:rPr>
              <a:t>Speedsheet</a:t>
            </a:r>
            <a:r>
              <a:rPr lang="en-US" sz="2800" dirty="0" smtClean="0">
                <a:solidFill>
                  <a:srgbClr val="FFFF00"/>
                </a:solidFill>
              </a:rPr>
              <a:t> are either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a scroll down choice, or fill in automatically: </a:t>
            </a:r>
          </a:p>
          <a:p>
            <a:r>
              <a:rPr lang="en-US" sz="2800" b="1" u="sng" dirty="0" smtClean="0">
                <a:solidFill>
                  <a:srgbClr val="FFFF00"/>
                </a:solidFill>
              </a:rPr>
              <a:t>Can </a:t>
            </a:r>
            <a:r>
              <a:rPr lang="en-US" sz="2800" b="1" u="sng" dirty="0">
                <a:solidFill>
                  <a:srgbClr val="FFFF00"/>
                </a:solidFill>
              </a:rPr>
              <a:t>N</a:t>
            </a:r>
            <a:r>
              <a:rPr lang="en-US" sz="2800" b="1" u="sng" dirty="0" smtClean="0">
                <a:solidFill>
                  <a:srgbClr val="FFFF00"/>
                </a:solidFill>
              </a:rPr>
              <a:t>ot </a:t>
            </a:r>
            <a:r>
              <a:rPr lang="en-US" sz="2800" b="1" u="sng" dirty="0">
                <a:solidFill>
                  <a:srgbClr val="FFFF00"/>
                </a:solidFill>
              </a:rPr>
              <a:t>B</a:t>
            </a:r>
            <a:r>
              <a:rPr lang="en-US" sz="2800" b="1" u="sng" dirty="0" smtClean="0">
                <a:solidFill>
                  <a:srgbClr val="FFFF00"/>
                </a:solidFill>
              </a:rPr>
              <a:t>e </a:t>
            </a:r>
            <a:r>
              <a:rPr lang="en-US" sz="2800" b="1" u="sng" dirty="0">
                <a:solidFill>
                  <a:srgbClr val="FFFF00"/>
                </a:solidFill>
              </a:rPr>
              <a:t>C</a:t>
            </a:r>
            <a:r>
              <a:rPr lang="en-US" sz="2800" b="1" u="sng" dirty="0" smtClean="0">
                <a:solidFill>
                  <a:srgbClr val="FFFF00"/>
                </a:solidFill>
              </a:rPr>
              <a:t>hanged!</a:t>
            </a:r>
          </a:p>
        </p:txBody>
      </p:sp>
    </p:spTree>
    <p:extLst>
      <p:ext uri="{BB962C8B-B14F-4D97-AF65-F5344CB8AC3E}">
        <p14:creationId xmlns:p14="http://schemas.microsoft.com/office/powerpoint/2010/main" val="168917516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SPEEDSHEET Block Load </a:t>
            </a:r>
            <a:br>
              <a:rPr lang="en-US" dirty="0" smtClean="0"/>
            </a:br>
            <a:r>
              <a:rPr lang="en-US" dirty="0" smtClean="0"/>
              <a:t>Summary Report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41320"/>
            <a:ext cx="4462462" cy="520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5539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SPEEDSHEET Block Load </a:t>
            </a:r>
            <a:br>
              <a:rPr lang="en-US" dirty="0" smtClean="0"/>
            </a:br>
            <a:r>
              <a:rPr lang="en-US" dirty="0" smtClean="0"/>
              <a:t>Summary Report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41320"/>
            <a:ext cx="4462462" cy="5202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2651361"/>
            <a:ext cx="7924798" cy="283154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You should </a:t>
            </a:r>
            <a:r>
              <a:rPr lang="en-US" sz="3200" dirty="0">
                <a:solidFill>
                  <a:srgbClr val="FFFF00"/>
                </a:solidFill>
              </a:rPr>
              <a:t>n</a:t>
            </a:r>
            <a:r>
              <a:rPr lang="en-US" sz="3200" dirty="0" smtClean="0">
                <a:solidFill>
                  <a:srgbClr val="FFFF00"/>
                </a:solidFill>
              </a:rPr>
              <a:t>ow </a:t>
            </a:r>
            <a:r>
              <a:rPr lang="en-US" sz="3200" dirty="0">
                <a:solidFill>
                  <a:srgbClr val="FFFF00"/>
                </a:solidFill>
              </a:rPr>
              <a:t>b</a:t>
            </a:r>
            <a:r>
              <a:rPr lang="en-US" sz="3200" dirty="0" smtClean="0">
                <a:solidFill>
                  <a:srgbClr val="FFFF00"/>
                </a:solidFill>
              </a:rPr>
              <a:t>e able to do a block load.</a:t>
            </a:r>
          </a:p>
          <a:p>
            <a:endParaRPr lang="en-US" sz="3200" dirty="0">
              <a:solidFill>
                <a:srgbClr val="FFFF00"/>
              </a:solidFill>
            </a:endParaRPr>
          </a:p>
          <a:p>
            <a:r>
              <a:rPr lang="en-US" sz="3200" dirty="0" smtClean="0">
                <a:solidFill>
                  <a:srgbClr val="FFFF00"/>
                </a:solidFill>
              </a:rPr>
              <a:t>Using the </a:t>
            </a:r>
            <a:r>
              <a:rPr lang="en-US" sz="3200" dirty="0" err="1" smtClean="0">
                <a:solidFill>
                  <a:srgbClr val="FFFF00"/>
                </a:solidFill>
              </a:rPr>
              <a:t>speedsheet</a:t>
            </a:r>
            <a:r>
              <a:rPr lang="en-US" sz="3200" dirty="0" smtClean="0">
                <a:solidFill>
                  <a:srgbClr val="FFFF00"/>
                </a:solidFill>
              </a:rPr>
              <a:t> calculate how much the  loads change when the windows are single pane and have no shading?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Hint: Use different values from Table 2A</a:t>
            </a:r>
          </a:p>
        </p:txBody>
      </p:sp>
    </p:spTree>
    <p:extLst>
      <p:ext uri="{BB962C8B-B14F-4D97-AF65-F5344CB8AC3E}">
        <p14:creationId xmlns:p14="http://schemas.microsoft.com/office/powerpoint/2010/main" val="1412416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Instructor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17638"/>
            <a:ext cx="8839200" cy="5287962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Manual J8 used a different heated square footage for the shop with a space heater. To do this with the </a:t>
            </a:r>
            <a:r>
              <a:rPr lang="en-US" dirty="0" err="1" smtClean="0">
                <a:solidFill>
                  <a:srgbClr val="FFFF00"/>
                </a:solidFill>
              </a:rPr>
              <a:t>Speedsheet</a:t>
            </a:r>
            <a:r>
              <a:rPr lang="en-US" dirty="0" smtClean="0">
                <a:solidFill>
                  <a:srgbClr val="FFFF00"/>
                </a:solidFill>
              </a:rPr>
              <a:t> you would need to do two separate sheets. Thus, the </a:t>
            </a:r>
            <a:r>
              <a:rPr lang="en-US" dirty="0" err="1">
                <a:solidFill>
                  <a:srgbClr val="FFFF00"/>
                </a:solidFill>
              </a:rPr>
              <a:t>S</a:t>
            </a:r>
            <a:r>
              <a:rPr lang="en-US" dirty="0" err="1" smtClean="0">
                <a:solidFill>
                  <a:srgbClr val="FFFF00"/>
                </a:solidFill>
              </a:rPr>
              <a:t>peedsheet</a:t>
            </a:r>
            <a:r>
              <a:rPr lang="en-US" dirty="0" smtClean="0">
                <a:solidFill>
                  <a:srgbClr val="FFFF00"/>
                </a:solidFill>
              </a:rPr>
              <a:t> uses the heated and cooled volume (not including the shop area).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The J8 form line 21 B has a typo or error for occupant latent heat. Should be 4 occupants at 200 = 800 (not 1,200). </a:t>
            </a:r>
          </a:p>
          <a:p>
            <a:r>
              <a:rPr lang="en-US" dirty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he eyeball interpolation and rounding differences found in the </a:t>
            </a:r>
            <a:r>
              <a:rPr lang="en-US" dirty="0" err="1">
                <a:solidFill>
                  <a:srgbClr val="FFFF00"/>
                </a:solidFill>
              </a:rPr>
              <a:t>S</a:t>
            </a:r>
            <a:r>
              <a:rPr lang="en-US" dirty="0" err="1" smtClean="0">
                <a:solidFill>
                  <a:srgbClr val="FFFF00"/>
                </a:solidFill>
              </a:rPr>
              <a:t>peedsheet</a:t>
            </a:r>
            <a:r>
              <a:rPr lang="en-US" dirty="0" smtClean="0">
                <a:solidFill>
                  <a:srgbClr val="FFFF00"/>
                </a:solidFill>
              </a:rPr>
              <a:t> totals makes a small difference in the total values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WAR is the wall </a:t>
            </a:r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rea </a:t>
            </a:r>
            <a:r>
              <a:rPr lang="en-US" dirty="0">
                <a:solidFill>
                  <a:srgbClr val="FFFF00"/>
                </a:solidFill>
              </a:rPr>
              <a:t>r</a:t>
            </a:r>
            <a:r>
              <a:rPr lang="en-US" dirty="0" smtClean="0">
                <a:solidFill>
                  <a:srgbClr val="FFFF00"/>
                </a:solidFill>
              </a:rPr>
              <a:t>atio.  For a Block load it is 1, and for Room X Room loads the individual room percentages add up to 1. 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942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2544</TotalTime>
  <Words>894</Words>
  <Application>Microsoft Office PowerPoint</Application>
  <PresentationFormat>On-screen Show (4:3)</PresentationFormat>
  <Paragraphs>154</Paragraphs>
  <Slides>92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6" baseType="lpstr">
      <vt:lpstr>Arial</vt:lpstr>
      <vt:lpstr>Calibri</vt:lpstr>
      <vt:lpstr>Wingdings</vt:lpstr>
      <vt:lpstr>Office Theme</vt:lpstr>
      <vt:lpstr>Manual J8ae -2011 SPEEDSHEET Long House Block Load </vt:lpstr>
      <vt:lpstr>PowerPoint Presentation</vt:lpstr>
      <vt:lpstr>PowerPoint Presentation</vt:lpstr>
      <vt:lpstr>PowerPoint Presentation</vt:lpstr>
      <vt:lpstr>MJae SPEEDSHEET</vt:lpstr>
      <vt:lpstr>MJae SPEEDSHEET</vt:lpstr>
      <vt:lpstr>MJae SPEEDSHEET</vt:lpstr>
      <vt:lpstr>SPEEDSHEET Location </vt:lpstr>
      <vt:lpstr>SPEEDSHEET Location </vt:lpstr>
      <vt:lpstr>SPEEDSHEET Location T </vt:lpstr>
      <vt:lpstr>SPEEDSHEET Location  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Glass</vt:lpstr>
      <vt:lpstr>SPEEDSHEET Doors</vt:lpstr>
      <vt:lpstr>SPEEDSHEET Doors</vt:lpstr>
      <vt:lpstr>SPEEDSHEET Doors</vt:lpstr>
      <vt:lpstr>SPEEDSHEET Doors</vt:lpstr>
      <vt:lpstr>SPEEDSHEET Doors</vt:lpstr>
      <vt:lpstr>SPEEDSHEET Doors</vt:lpstr>
      <vt:lpstr>SPEEDSHEET Doors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Walls</vt:lpstr>
      <vt:lpstr>SPEEDSHEET Ceilings</vt:lpstr>
      <vt:lpstr>SPEEDSHEET Ceilings</vt:lpstr>
      <vt:lpstr>SPEEDSHEET Ceilings</vt:lpstr>
      <vt:lpstr>SPEEDSHEET Ceilings</vt:lpstr>
      <vt:lpstr>SPEEDSHEET Ceilings</vt:lpstr>
      <vt:lpstr>SPEEDSHEET Ceilings</vt:lpstr>
      <vt:lpstr>SPEEDSHEET Ceilings</vt:lpstr>
      <vt:lpstr>SPEEDSHEET Floors</vt:lpstr>
      <vt:lpstr>SPEEDSHEET Floors</vt:lpstr>
      <vt:lpstr>SPEEDSHEET Floors</vt:lpstr>
      <vt:lpstr>SPEEDSHEET Floors</vt:lpstr>
      <vt:lpstr>SPEEDSHEET Floors</vt:lpstr>
      <vt:lpstr>SPEEDSHEET Floors</vt:lpstr>
      <vt:lpstr>SPEEDSHEET Floors</vt:lpstr>
      <vt:lpstr>SPEEDSHEET Floors</vt:lpstr>
      <vt:lpstr>SPEEDSHEET Infiltration</vt:lpstr>
      <vt:lpstr>SPEEDSHEET Infiltration</vt:lpstr>
      <vt:lpstr>SPEEDSHEET Infiltration</vt:lpstr>
      <vt:lpstr>SPEEDSHEET Room Load</vt:lpstr>
      <vt:lpstr>SPEEDSHEET Internal Gains</vt:lpstr>
      <vt:lpstr>SPEEDSHEET Internal Gains</vt:lpstr>
      <vt:lpstr>SPEEDSHEET Internal Gains</vt:lpstr>
      <vt:lpstr>SPEEDSHEET Block Load</vt:lpstr>
      <vt:lpstr>SPEEDSHEET Block Load</vt:lpstr>
      <vt:lpstr>SPEEDSHEET Duct Loss &amp; Gain</vt:lpstr>
      <vt:lpstr>SPEEDSHEET Duct Loss &amp; Gain</vt:lpstr>
      <vt:lpstr>SPEEDSHEET Duct Loss &amp; Gain</vt:lpstr>
      <vt:lpstr>SPEEDSHEET Duct Loss &amp; Gain</vt:lpstr>
      <vt:lpstr>SPEEDSHEET Duct Loss &amp; Gains</vt:lpstr>
      <vt:lpstr>SPEEDSHEET Ventilation</vt:lpstr>
      <vt:lpstr>SPEEDSHEET Ventilation</vt:lpstr>
      <vt:lpstr>SPEEDSHEET Blower Heat Gain</vt:lpstr>
      <vt:lpstr>SPEEDSHEET Blower Heat Gains</vt:lpstr>
      <vt:lpstr>SPEEDSHEET Block Load</vt:lpstr>
      <vt:lpstr>SPEEDSHEET Plants Latent Load</vt:lpstr>
      <vt:lpstr>SPEEDSHEET Block Load</vt:lpstr>
      <vt:lpstr>SPEEDSHEET Block Load</vt:lpstr>
      <vt:lpstr>SPEEDSHEET Block Load</vt:lpstr>
      <vt:lpstr>SPEEDSHEET Block Load</vt:lpstr>
      <vt:lpstr>SPEEDSHEET Block Load</vt:lpstr>
      <vt:lpstr>SPEEDSHEET Block Load</vt:lpstr>
      <vt:lpstr>SPEEDSHEET Block Load</vt:lpstr>
      <vt:lpstr>SPEEDSHEET Block Load</vt:lpstr>
      <vt:lpstr>SPEEDSHEET Block Load</vt:lpstr>
      <vt:lpstr>SPEEDSHEET Block Load</vt:lpstr>
      <vt:lpstr>SPEEDSHEET Block Load</vt:lpstr>
      <vt:lpstr>SPEEDSHEET Block Load</vt:lpstr>
      <vt:lpstr>SPEEDSHEET Block Load  Summary Report</vt:lpstr>
      <vt:lpstr>SPEEDSHEET Block Load  Summary Report</vt:lpstr>
      <vt:lpstr>Instructor Notes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</cp:lastModifiedBy>
  <cp:revision>267</cp:revision>
  <dcterms:created xsi:type="dcterms:W3CDTF">2013-05-23T13:04:32Z</dcterms:created>
  <dcterms:modified xsi:type="dcterms:W3CDTF">2015-03-04T14:31:34Z</dcterms:modified>
</cp:coreProperties>
</file>