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ppt/tags/tag23.xml" ContentType="application/vnd.openxmlformats-officedocument.presentationml.tags+xml"/>
  <Override PartName="/ppt/notesSlides/notesSlide16.xml" ContentType="application/vnd.openxmlformats-officedocument.presentationml.notesSlide+xml"/>
  <Override PartName="/ppt/tags/tag24.xml" ContentType="application/vnd.openxmlformats-officedocument.presentationml.tags+xml"/>
  <Override PartName="/ppt/notesSlides/notesSlide17.xml" ContentType="application/vnd.openxmlformats-officedocument.presentationml.notesSlide+xml"/>
  <Override PartName="/ppt/tags/tag25.xml" ContentType="application/vnd.openxmlformats-officedocument.presentationml.tags+xml"/>
  <Override PartName="/ppt/notesSlides/notesSlide18.xml" ContentType="application/vnd.openxmlformats-officedocument.presentationml.notesSlide+xml"/>
  <Override PartName="/ppt/tags/tag26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428" r:id="rId2"/>
    <p:sldId id="429" r:id="rId3"/>
    <p:sldId id="368" r:id="rId4"/>
    <p:sldId id="412" r:id="rId5"/>
    <p:sldId id="413" r:id="rId6"/>
    <p:sldId id="415" r:id="rId7"/>
    <p:sldId id="369" r:id="rId8"/>
    <p:sldId id="417" r:id="rId9"/>
    <p:sldId id="411" r:id="rId10"/>
    <p:sldId id="418" r:id="rId11"/>
    <p:sldId id="419" r:id="rId12"/>
    <p:sldId id="420" r:id="rId13"/>
    <p:sldId id="421" r:id="rId14"/>
    <p:sldId id="422" r:id="rId15"/>
    <p:sldId id="423" r:id="rId16"/>
    <p:sldId id="371" r:id="rId17"/>
    <p:sldId id="424" r:id="rId18"/>
    <p:sldId id="372" r:id="rId19"/>
    <p:sldId id="425" r:id="rId20"/>
  </p:sldIdLst>
  <p:sldSz cx="9144000" cy="6858000" type="screen4x3"/>
  <p:notesSz cx="7010400" cy="92964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F"/>
    <a:srgbClr val="454545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>
      <p:cViewPr varScale="1">
        <p:scale>
          <a:sx n="65" d="100"/>
          <a:sy n="65" d="100"/>
        </p:scale>
        <p:origin x="84" y="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83A6E7-60DE-4005-B552-9C8674E4BA6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2C46B63-F3D0-4FCB-B9C7-2DF26E8BC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3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09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95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05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283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63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32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07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15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7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222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00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96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18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8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00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96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58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26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48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60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2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45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23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2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3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5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1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93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0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29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4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2.xml"/><Relationship Id="rId7" Type="http://schemas.openxmlformats.org/officeDocument/2006/relationships/image" Target="../media/image4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575" y="5029200"/>
            <a:ext cx="8991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Lesson 2 </a:t>
            </a:r>
            <a:r>
              <a:rPr lang="en-US" dirty="0" smtClean="0"/>
              <a:t>Duct Slide Rule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76400" y="27432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1029" name="Picture 5" descr="H:\IMAGES\ACCALogoSolidBlack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98" y="76200"/>
            <a:ext cx="668215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614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9"/>
    </mc:Choice>
    <mc:Fallback xmlns=""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7000" y="228600"/>
            <a:ext cx="37205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Altitude </a:t>
            </a:r>
            <a:r>
              <a:rPr lang="en-US" sz="3200" dirty="0" smtClean="0">
                <a:solidFill>
                  <a:srgbClr val="FFFF00"/>
                </a:solidFill>
              </a:rPr>
              <a:t>Adjustments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48" y="1143000"/>
            <a:ext cx="4239491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5748" y="3238500"/>
            <a:ext cx="943452" cy="10287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-458" t="39008" r="69903" b="35992"/>
          <a:stretch/>
        </p:blipFill>
        <p:spPr>
          <a:xfrm>
            <a:off x="4515239" y="1524000"/>
            <a:ext cx="4461926" cy="4724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51201" y="1524000"/>
            <a:ext cx="4425963" cy="472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49258" y="1524000"/>
            <a:ext cx="3048000" cy="40318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0.0265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Friction Rate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or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Pressure Loss</a:t>
            </a:r>
          </a:p>
          <a:p>
            <a:r>
              <a:rPr lang="en-US" sz="2800" dirty="0">
                <a:solidFill>
                  <a:srgbClr val="FF0000"/>
                </a:solidFill>
              </a:rPr>
              <a:t>or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Fan Pressure</a:t>
            </a:r>
          </a:p>
          <a:p>
            <a:r>
              <a:rPr lang="en-US" sz="2800" dirty="0">
                <a:solidFill>
                  <a:srgbClr val="FF0000"/>
                </a:solidFill>
              </a:rPr>
              <a:t>or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Velocity Pressure</a:t>
            </a:r>
          </a:p>
          <a:p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200400" y="1828800"/>
            <a:ext cx="2362200" cy="17111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72051" y="736014"/>
            <a:ext cx="2767149" cy="18158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0.0265 for Standard air = .02 at a 7,000 ft. elevation  </a:t>
            </a:r>
          </a:p>
        </p:txBody>
      </p:sp>
      <p:sp>
        <p:nvSpPr>
          <p:cNvPr id="16" name="Oval 15"/>
          <p:cNvSpPr/>
          <p:nvPr/>
        </p:nvSpPr>
        <p:spPr>
          <a:xfrm>
            <a:off x="5458691" y="2551896"/>
            <a:ext cx="1111801" cy="988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995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8400" y="228600"/>
            <a:ext cx="4520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Temperature Adjustments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71600"/>
            <a:ext cx="4239491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5294" y="5029200"/>
            <a:ext cx="914400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163" t="66667" r="49673" b="15278"/>
          <a:stretch/>
        </p:blipFill>
        <p:spPr>
          <a:xfrm>
            <a:off x="4562858" y="2667000"/>
            <a:ext cx="4296509" cy="39896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62858" y="2658414"/>
            <a:ext cx="4323298" cy="39981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19600" y="1371600"/>
            <a:ext cx="4466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0.5 at 200</a:t>
            </a:r>
            <a:r>
              <a:rPr lang="en-US" sz="3200" baseline="30000" dirty="0" smtClean="0">
                <a:solidFill>
                  <a:srgbClr val="FFFF00"/>
                </a:solidFill>
              </a:rPr>
              <a:t>O</a:t>
            </a:r>
            <a:r>
              <a:rPr lang="en-US" sz="3200" dirty="0" smtClean="0">
                <a:solidFill>
                  <a:srgbClr val="FFFF00"/>
                </a:solidFill>
              </a:rPr>
              <a:t>F = ?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             0.5 at 0</a:t>
            </a:r>
            <a:r>
              <a:rPr lang="en-US" sz="3200" baseline="30000" dirty="0" smtClean="0">
                <a:solidFill>
                  <a:srgbClr val="FFFF00"/>
                </a:solidFill>
              </a:rPr>
              <a:t>O</a:t>
            </a:r>
            <a:r>
              <a:rPr lang="en-US" sz="3200" dirty="0" smtClean="0">
                <a:solidFill>
                  <a:srgbClr val="FFFF00"/>
                </a:solidFill>
              </a:rPr>
              <a:t>F = ?</a:t>
            </a:r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162800" y="3886200"/>
            <a:ext cx="990600" cy="228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5081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8400" y="228600"/>
            <a:ext cx="4520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Temperature Adjustments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71600"/>
            <a:ext cx="4239491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5294" y="5029200"/>
            <a:ext cx="914400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163" t="66667" r="49673" b="15278"/>
          <a:stretch/>
        </p:blipFill>
        <p:spPr>
          <a:xfrm>
            <a:off x="4562858" y="2667000"/>
            <a:ext cx="4296509" cy="39896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62858" y="2658414"/>
            <a:ext cx="4323298" cy="39981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19600" y="1371600"/>
            <a:ext cx="4466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0.5 at 200</a:t>
            </a:r>
            <a:r>
              <a:rPr lang="en-US" sz="3200" baseline="30000" dirty="0" smtClean="0">
                <a:solidFill>
                  <a:srgbClr val="FFFF00"/>
                </a:solidFill>
              </a:rPr>
              <a:t>O</a:t>
            </a:r>
            <a:r>
              <a:rPr lang="en-US" sz="3200" dirty="0" smtClean="0">
                <a:solidFill>
                  <a:srgbClr val="FFFF00"/>
                </a:solidFill>
              </a:rPr>
              <a:t>F = 0.4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             0.5 at 0</a:t>
            </a:r>
            <a:r>
              <a:rPr lang="en-US" sz="3200" baseline="30000" dirty="0" smtClean="0">
                <a:solidFill>
                  <a:srgbClr val="FFFF00"/>
                </a:solidFill>
              </a:rPr>
              <a:t>O</a:t>
            </a:r>
            <a:r>
              <a:rPr lang="en-US" sz="3200" dirty="0" smtClean="0">
                <a:solidFill>
                  <a:srgbClr val="FFFF00"/>
                </a:solidFill>
              </a:rPr>
              <a:t>F = ?</a:t>
            </a:r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743309" y="3810000"/>
            <a:ext cx="1029091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0640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8400" y="228600"/>
            <a:ext cx="4520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Temperature Adjustments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71600"/>
            <a:ext cx="4239491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5294" y="5029200"/>
            <a:ext cx="914400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163" t="66667" r="49673" b="15278"/>
          <a:stretch/>
        </p:blipFill>
        <p:spPr>
          <a:xfrm>
            <a:off x="4562858" y="2667000"/>
            <a:ext cx="4296509" cy="39896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62858" y="2658414"/>
            <a:ext cx="4323298" cy="39981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19600" y="1371600"/>
            <a:ext cx="4466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0.5 at 200</a:t>
            </a:r>
            <a:r>
              <a:rPr lang="en-US" sz="3200" baseline="30000" dirty="0" smtClean="0">
                <a:solidFill>
                  <a:srgbClr val="FFFF00"/>
                </a:solidFill>
              </a:rPr>
              <a:t>O</a:t>
            </a:r>
            <a:r>
              <a:rPr lang="en-US" sz="3200" dirty="0" smtClean="0">
                <a:solidFill>
                  <a:srgbClr val="FFFF00"/>
                </a:solidFill>
              </a:rPr>
              <a:t>F = 0.4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             0.5 at 0</a:t>
            </a:r>
            <a:r>
              <a:rPr lang="en-US" sz="3200" baseline="30000" dirty="0" smtClean="0">
                <a:solidFill>
                  <a:srgbClr val="FFFF00"/>
                </a:solidFill>
              </a:rPr>
              <a:t>O</a:t>
            </a:r>
            <a:r>
              <a:rPr lang="en-US" sz="3200" dirty="0" smtClean="0">
                <a:solidFill>
                  <a:srgbClr val="FFFF00"/>
                </a:solidFill>
              </a:rPr>
              <a:t>F = 0.565</a:t>
            </a:r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467600" y="3886200"/>
            <a:ext cx="685799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6045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8400" y="228600"/>
            <a:ext cx="4520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Temperature Adjustments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71600"/>
            <a:ext cx="4239491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5294" y="5029200"/>
            <a:ext cx="914400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163" t="66667" r="49673" b="15278"/>
          <a:stretch/>
        </p:blipFill>
        <p:spPr>
          <a:xfrm>
            <a:off x="4562858" y="2667000"/>
            <a:ext cx="4296509" cy="39896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62858" y="2658414"/>
            <a:ext cx="4323298" cy="39981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19600" y="1371600"/>
            <a:ext cx="4466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0.5 at 200</a:t>
            </a:r>
            <a:r>
              <a:rPr lang="en-US" sz="3200" baseline="30000" dirty="0" smtClean="0">
                <a:solidFill>
                  <a:srgbClr val="FFFF00"/>
                </a:solidFill>
              </a:rPr>
              <a:t>O</a:t>
            </a:r>
            <a:r>
              <a:rPr lang="en-US" sz="3200" dirty="0" smtClean="0">
                <a:solidFill>
                  <a:srgbClr val="FFFF00"/>
                </a:solidFill>
              </a:rPr>
              <a:t>F = 0.4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             0.5 at 0</a:t>
            </a:r>
            <a:r>
              <a:rPr lang="en-US" sz="3200" baseline="30000" dirty="0" smtClean="0">
                <a:solidFill>
                  <a:srgbClr val="FFFF00"/>
                </a:solidFill>
              </a:rPr>
              <a:t>O</a:t>
            </a:r>
            <a:r>
              <a:rPr lang="en-US" sz="3200" dirty="0" smtClean="0">
                <a:solidFill>
                  <a:srgbClr val="FFFF00"/>
                </a:solidFill>
              </a:rPr>
              <a:t>F = 0.565</a:t>
            </a:r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467600" y="3886200"/>
            <a:ext cx="685799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2169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35341" y="163867"/>
            <a:ext cx="4606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Reading the Chart’s Values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163" t="66667" r="49673" b="15278"/>
          <a:stretch/>
        </p:blipFill>
        <p:spPr>
          <a:xfrm>
            <a:off x="990600" y="979717"/>
            <a:ext cx="6096000" cy="566056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3549794" y="3922840"/>
            <a:ext cx="609599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524000" y="3458782"/>
            <a:ext cx="739758" cy="7024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429000" y="1373563"/>
            <a:ext cx="1066800" cy="15285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495800" y="904633"/>
            <a:ext cx="4422877" cy="107721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Between 200 and 300</a:t>
            </a:r>
          </a:p>
          <a:p>
            <a:r>
              <a:rPr lang="en-US" sz="3200" dirty="0">
                <a:solidFill>
                  <a:srgbClr val="FF0000"/>
                </a:solidFill>
              </a:rPr>
              <a:t>e</a:t>
            </a:r>
            <a:r>
              <a:rPr lang="en-US" sz="3200" dirty="0" smtClean="0">
                <a:solidFill>
                  <a:srgbClr val="FF0000"/>
                </a:solidFill>
              </a:rPr>
              <a:t>ach line represents 25</a:t>
            </a:r>
            <a:r>
              <a:rPr lang="en-US" sz="3200" baseline="30000" dirty="0" smtClean="0">
                <a:solidFill>
                  <a:srgbClr val="FF0000"/>
                </a:solidFill>
              </a:rPr>
              <a:t>O</a:t>
            </a:r>
            <a:r>
              <a:rPr lang="en-US" sz="3200" dirty="0" smtClean="0">
                <a:solidFill>
                  <a:srgbClr val="FF0000"/>
                </a:solidFill>
              </a:rPr>
              <a:t>F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15285" y="5299390"/>
            <a:ext cx="7545784" cy="107721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Between the Friction Rate Pressure Loss etc.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0.3 and 0.4 each line represents 0.02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647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28600"/>
            <a:ext cx="8570551" cy="6494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Combining Altitude &amp; Temperature </a:t>
            </a:r>
            <a:r>
              <a:rPr lang="en-US" sz="3200" dirty="0" smtClean="0">
                <a:solidFill>
                  <a:srgbClr val="FFFF00"/>
                </a:solidFill>
              </a:rPr>
              <a:t>Adjustments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This is done by simply taking one value on the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slide rule and using it as the second value for the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Other (order does not matter):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For example finding the equivalent value for 0.5 at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200</a:t>
            </a:r>
            <a:r>
              <a:rPr lang="en-US" sz="3200" baseline="30000" dirty="0" smtClean="0">
                <a:solidFill>
                  <a:srgbClr val="FFFF00"/>
                </a:solidFill>
              </a:rPr>
              <a:t>O</a:t>
            </a:r>
            <a:r>
              <a:rPr lang="en-US" sz="3200" dirty="0" smtClean="0">
                <a:solidFill>
                  <a:srgbClr val="FFFF00"/>
                </a:solidFill>
              </a:rPr>
              <a:t>F and 5,000 ft. elevation: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0.5 at 200</a:t>
            </a:r>
            <a:r>
              <a:rPr lang="en-US" sz="3200" baseline="30000" dirty="0">
                <a:solidFill>
                  <a:srgbClr val="FFFF00"/>
                </a:solidFill>
              </a:rPr>
              <a:t>O</a:t>
            </a:r>
            <a:r>
              <a:rPr lang="en-US" sz="3200" dirty="0">
                <a:solidFill>
                  <a:srgbClr val="FFFF00"/>
                </a:solidFill>
              </a:rPr>
              <a:t>F </a:t>
            </a:r>
            <a:r>
              <a:rPr lang="en-US" sz="3200" dirty="0" smtClean="0">
                <a:solidFill>
                  <a:srgbClr val="FFFF00"/>
                </a:solidFill>
              </a:rPr>
              <a:t>= .4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5163" t="66667" r="49673" b="15278"/>
          <a:stretch/>
        </p:blipFill>
        <p:spPr>
          <a:xfrm>
            <a:off x="5562600" y="4292019"/>
            <a:ext cx="2763367" cy="256598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5943600" y="5575009"/>
            <a:ext cx="609601" cy="685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6496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28600"/>
            <a:ext cx="8570551" cy="6986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Combining Altitude &amp; Temperature </a:t>
            </a:r>
            <a:r>
              <a:rPr lang="en-US" sz="3200" dirty="0" smtClean="0">
                <a:solidFill>
                  <a:srgbClr val="FFFF00"/>
                </a:solidFill>
              </a:rPr>
              <a:t>Adjustments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This is done by simply taking one value on the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slide rule and using it as the second value for the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Other (order this is done does not matter):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For example finding the equivalent value for 0.5 at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200</a:t>
            </a:r>
            <a:r>
              <a:rPr lang="en-US" sz="3200" baseline="30000" dirty="0" smtClean="0">
                <a:solidFill>
                  <a:srgbClr val="FFFF00"/>
                </a:solidFill>
              </a:rPr>
              <a:t>O</a:t>
            </a:r>
            <a:r>
              <a:rPr lang="en-US" sz="3200" dirty="0" smtClean="0">
                <a:solidFill>
                  <a:srgbClr val="FFFF00"/>
                </a:solidFill>
              </a:rPr>
              <a:t>F and 5,000 ft. elevation: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0.5 at 200</a:t>
            </a:r>
            <a:r>
              <a:rPr lang="en-US" sz="3200" baseline="30000" dirty="0">
                <a:solidFill>
                  <a:srgbClr val="FFFF00"/>
                </a:solidFill>
              </a:rPr>
              <a:t>O</a:t>
            </a:r>
            <a:r>
              <a:rPr lang="en-US" sz="3200" dirty="0">
                <a:solidFill>
                  <a:srgbClr val="FFFF00"/>
                </a:solidFill>
              </a:rPr>
              <a:t>F </a:t>
            </a:r>
            <a:r>
              <a:rPr lang="en-US" sz="3200" dirty="0" smtClean="0">
                <a:solidFill>
                  <a:srgbClr val="FFFF00"/>
                </a:solidFill>
              </a:rPr>
              <a:t>= .4</a:t>
            </a:r>
          </a:p>
          <a:p>
            <a:r>
              <a:rPr lang="en-US" sz="3200" dirty="0">
                <a:solidFill>
                  <a:srgbClr val="FFFF00"/>
                </a:solidFill>
              </a:rPr>
              <a:t>0.4 at 5,000 ft. elevation = </a:t>
            </a:r>
            <a:r>
              <a:rPr lang="en-US" sz="3200" dirty="0" smtClean="0">
                <a:solidFill>
                  <a:srgbClr val="FFFF00"/>
                </a:solidFill>
              </a:rPr>
              <a:t>0.325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661" t="67446" r="57700" b="17378"/>
          <a:stretch/>
        </p:blipFill>
        <p:spPr>
          <a:xfrm>
            <a:off x="6276892" y="4110970"/>
            <a:ext cx="2747029" cy="274702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8267665" y="4267200"/>
            <a:ext cx="681971" cy="8382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8001000" y="4267200"/>
            <a:ext cx="948636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6082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228600"/>
            <a:ext cx="73435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Friction Rate – Pressure Drop </a:t>
            </a:r>
            <a:r>
              <a:rPr lang="en-US" sz="3200" dirty="0" smtClean="0">
                <a:solidFill>
                  <a:srgbClr val="FFFF00"/>
                </a:solidFill>
              </a:rPr>
              <a:t>Relationships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219200"/>
            <a:ext cx="4239491" cy="548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699" t="54075" r="50791" b="19011"/>
          <a:stretch/>
        </p:blipFill>
        <p:spPr>
          <a:xfrm>
            <a:off x="4495800" y="2286000"/>
            <a:ext cx="4114800" cy="4152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6869" y="4114800"/>
            <a:ext cx="1530531" cy="1371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95800" y="2294708"/>
            <a:ext cx="4114800" cy="41441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47800" y="1062446"/>
            <a:ext cx="7234929" cy="58477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Friction Rate 0</a:t>
            </a:r>
            <a:r>
              <a:rPr lang="en-US" sz="3200" dirty="0" smtClean="0">
                <a:solidFill>
                  <a:srgbClr val="FF0000"/>
                </a:solidFill>
              </a:rPr>
              <a:t>.15 at 100 ft. = 0.6 at </a:t>
            </a:r>
            <a:r>
              <a:rPr lang="en-US" sz="3200" dirty="0">
                <a:solidFill>
                  <a:srgbClr val="FF0000"/>
                </a:solidFill>
              </a:rPr>
              <a:t>4</a:t>
            </a:r>
            <a:r>
              <a:rPr lang="en-US" sz="3200" dirty="0" smtClean="0">
                <a:solidFill>
                  <a:srgbClr val="FF0000"/>
                </a:solidFill>
              </a:rPr>
              <a:t>00 ft.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791200" y="3650305"/>
            <a:ext cx="914400" cy="6241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705600" y="3650305"/>
            <a:ext cx="1066800" cy="16074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4983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228600"/>
            <a:ext cx="73435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Friction Rate – Pressure Drop </a:t>
            </a:r>
            <a:r>
              <a:rPr lang="en-US" sz="3200" dirty="0" smtClean="0">
                <a:solidFill>
                  <a:srgbClr val="FFFF00"/>
                </a:solidFill>
              </a:rPr>
              <a:t>Relationships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219200"/>
            <a:ext cx="4239491" cy="548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699" t="54075" r="50791" b="19011"/>
          <a:stretch/>
        </p:blipFill>
        <p:spPr>
          <a:xfrm>
            <a:off x="4495800" y="2286000"/>
            <a:ext cx="4114800" cy="4152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6869" y="4114800"/>
            <a:ext cx="1530531" cy="1371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95800" y="2294708"/>
            <a:ext cx="4114800" cy="41441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47800" y="1062446"/>
            <a:ext cx="7234929" cy="58477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Friction Rate 0</a:t>
            </a:r>
            <a:r>
              <a:rPr lang="en-US" sz="3200" dirty="0" smtClean="0">
                <a:solidFill>
                  <a:srgbClr val="FF0000"/>
                </a:solidFill>
              </a:rPr>
              <a:t>.15 at 100 ft. = 0.3 at 200 ft.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791200" y="3650305"/>
            <a:ext cx="914400" cy="6241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705600" y="3650305"/>
            <a:ext cx="0" cy="12264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0845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4800600"/>
            <a:ext cx="8991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/>
              <a:t>Velocities, Pressures &amp; Temperatures 2.3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76400" y="27432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1029" name="Picture 5" descr="H:\IMAGES\ACCALogoSolidBlack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98" y="76200"/>
            <a:ext cx="668215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625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9"/>
    </mc:Choice>
    <mc:Fallback xmlns=""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524000"/>
            <a:ext cx="433381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Velocity Pressure </a:t>
            </a:r>
            <a:r>
              <a:rPr lang="en-US" sz="3200" dirty="0" smtClean="0">
                <a:solidFill>
                  <a:srgbClr val="FFFF00"/>
                </a:solidFill>
              </a:rPr>
              <a:t>information is required when a designer is using commercial fitting loss tables. 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10" y="1223903"/>
            <a:ext cx="4239492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33600" y="381000"/>
            <a:ext cx="51333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Velocity Pressure </a:t>
            </a:r>
            <a:r>
              <a:rPr lang="en-US" sz="3200" dirty="0" smtClean="0">
                <a:solidFill>
                  <a:srgbClr val="FFFF00"/>
                </a:solidFill>
              </a:rPr>
              <a:t>Calculations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175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Refresher: </a:t>
            </a:r>
            <a:r>
              <a:rPr lang="en-US" sz="3200" dirty="0" smtClean="0">
                <a:solidFill>
                  <a:srgbClr val="FF00FF"/>
                </a:solidFill>
              </a:rPr>
              <a:t/>
            </a:r>
            <a:br>
              <a:rPr lang="en-US" sz="3200" dirty="0" smtClean="0">
                <a:solidFill>
                  <a:srgbClr val="FF00FF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Velocity </a:t>
            </a:r>
            <a:r>
              <a:rPr lang="en-US" sz="3200" dirty="0">
                <a:solidFill>
                  <a:srgbClr val="FFFF00"/>
                </a:solidFill>
              </a:rPr>
              <a:t>Pressure </a:t>
            </a:r>
            <a:r>
              <a:rPr lang="en-US" sz="3200" dirty="0" smtClean="0">
                <a:solidFill>
                  <a:srgbClr val="FFFF00"/>
                </a:solidFill>
              </a:rPr>
              <a:t>Measurements for CFM Calculations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Can 3"/>
          <p:cNvSpPr/>
          <p:nvPr/>
        </p:nvSpPr>
        <p:spPr>
          <a:xfrm rot="5400000">
            <a:off x="2957107" y="-464635"/>
            <a:ext cx="2067873" cy="746165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Notched Right Arrow 4"/>
          <p:cNvSpPr/>
          <p:nvPr/>
        </p:nvSpPr>
        <p:spPr>
          <a:xfrm rot="10800000">
            <a:off x="7238188" y="3088994"/>
            <a:ext cx="1751255" cy="484632"/>
          </a:xfrm>
          <a:prstGeom prst="notch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92745" y="2565774"/>
            <a:ext cx="1751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Airflow</a:t>
            </a:r>
            <a:endParaRPr lang="en-US" sz="2800" b="1" dirty="0"/>
          </a:p>
        </p:txBody>
      </p:sp>
      <p:sp>
        <p:nvSpPr>
          <p:cNvPr id="11" name="Explosion 2 10"/>
          <p:cNvSpPr/>
          <p:nvPr/>
        </p:nvSpPr>
        <p:spPr>
          <a:xfrm rot="19045796">
            <a:off x="2549525" y="1670890"/>
            <a:ext cx="2971800" cy="2836208"/>
          </a:xfrm>
          <a:prstGeom prst="irregularSeal2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05215" y="1402392"/>
            <a:ext cx="3703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Points on a plane</a:t>
            </a:r>
            <a:endParaRPr lang="en-US" sz="2800" b="1" dirty="0">
              <a:solidFill>
                <a:srgbClr val="FFFF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4641617" y="1653377"/>
            <a:ext cx="48728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Picture 21"/>
          <p:cNvPicPr/>
          <p:nvPr>
            <p:custDataLst>
              <p:tags r:id="rId2"/>
            </p:custDataLst>
          </p:nvPr>
        </p:nvPicPr>
        <p:blipFill rotWithShape="1">
          <a:blip r:embed="rId6"/>
          <a:srcRect l="20726" t="10237" r="21368" b="10509"/>
          <a:stretch/>
        </p:blipFill>
        <p:spPr bwMode="auto">
          <a:xfrm>
            <a:off x="3556001" y="2240465"/>
            <a:ext cx="958849" cy="20676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 flipH="1">
            <a:off x="4070117" y="1664002"/>
            <a:ext cx="571500" cy="97859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214116" y="3875572"/>
            <a:ext cx="27432" cy="199182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200400" y="3909568"/>
            <a:ext cx="7906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C:\Users\Don\Desktop\IMG_20130528_201829_878.jpg"/>
          <p:cNvPicPr/>
          <p:nvPr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2" t="2499" r="21875" b="10459"/>
          <a:stretch/>
        </p:blipFill>
        <p:spPr bwMode="auto">
          <a:xfrm rot="16200000">
            <a:off x="5062439" y="4937776"/>
            <a:ext cx="1822851" cy="18592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3233578" y="5638800"/>
            <a:ext cx="322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430017" y="4308151"/>
            <a:ext cx="18288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77450" y="2242810"/>
            <a:ext cx="18288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/>
          <p:nvPr/>
        </p:nvCxnSpPr>
        <p:spPr>
          <a:xfrm rot="10800000" flipV="1">
            <a:off x="3423853" y="5460624"/>
            <a:ext cx="1864029" cy="725825"/>
          </a:xfrm>
          <a:prstGeom prst="curvedConnector3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3227832" y="5867400"/>
            <a:ext cx="267286" cy="311087"/>
          </a:xfrm>
          <a:custGeom>
            <a:avLst/>
            <a:gdLst>
              <a:gd name="connsiteX0" fmla="*/ 0 w 267286"/>
              <a:gd name="connsiteY0" fmla="*/ 0 h 311087"/>
              <a:gd name="connsiteX1" fmla="*/ 28136 w 267286"/>
              <a:gd name="connsiteY1" fmla="*/ 225083 h 311087"/>
              <a:gd name="connsiteX2" fmla="*/ 56271 w 267286"/>
              <a:gd name="connsiteY2" fmla="*/ 267286 h 311087"/>
              <a:gd name="connsiteX3" fmla="*/ 126609 w 267286"/>
              <a:gd name="connsiteY3" fmla="*/ 309489 h 311087"/>
              <a:gd name="connsiteX4" fmla="*/ 267286 w 267286"/>
              <a:gd name="connsiteY4" fmla="*/ 309489 h 31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286" h="311087">
                <a:moveTo>
                  <a:pt x="0" y="0"/>
                </a:moveTo>
                <a:cubicBezTo>
                  <a:pt x="1539" y="16933"/>
                  <a:pt x="10693" y="178569"/>
                  <a:pt x="28136" y="225083"/>
                </a:cubicBezTo>
                <a:cubicBezTo>
                  <a:pt x="34073" y="240914"/>
                  <a:pt x="45709" y="254084"/>
                  <a:pt x="56271" y="267286"/>
                </a:cubicBezTo>
                <a:cubicBezTo>
                  <a:pt x="75951" y="291887"/>
                  <a:pt x="92999" y="306904"/>
                  <a:pt x="126609" y="309489"/>
                </a:cubicBezTo>
                <a:cubicBezTo>
                  <a:pt x="173363" y="313085"/>
                  <a:pt x="220394" y="309489"/>
                  <a:pt x="267286" y="309489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3545058" y="4796944"/>
            <a:ext cx="3742007" cy="1885210"/>
          </a:xfrm>
          <a:custGeom>
            <a:avLst/>
            <a:gdLst>
              <a:gd name="connsiteX0" fmla="*/ 0 w 3742007"/>
              <a:gd name="connsiteY0" fmla="*/ 844201 h 1885210"/>
              <a:gd name="connsiteX1" fmla="*/ 154745 w 3742007"/>
              <a:gd name="connsiteY1" fmla="*/ 787930 h 1885210"/>
              <a:gd name="connsiteX2" fmla="*/ 196948 w 3742007"/>
              <a:gd name="connsiteY2" fmla="*/ 773862 h 1885210"/>
              <a:gd name="connsiteX3" fmla="*/ 225084 w 3742007"/>
              <a:gd name="connsiteY3" fmla="*/ 745727 h 1885210"/>
              <a:gd name="connsiteX4" fmla="*/ 309490 w 3742007"/>
              <a:gd name="connsiteY4" fmla="*/ 717591 h 1885210"/>
              <a:gd name="connsiteX5" fmla="*/ 337625 w 3742007"/>
              <a:gd name="connsiteY5" fmla="*/ 675388 h 1885210"/>
              <a:gd name="connsiteX6" fmla="*/ 422031 w 3742007"/>
              <a:gd name="connsiteY6" fmla="*/ 619118 h 1885210"/>
              <a:gd name="connsiteX7" fmla="*/ 464234 w 3742007"/>
              <a:gd name="connsiteY7" fmla="*/ 590982 h 1885210"/>
              <a:gd name="connsiteX8" fmla="*/ 548640 w 3742007"/>
              <a:gd name="connsiteY8" fmla="*/ 562847 h 1885210"/>
              <a:gd name="connsiteX9" fmla="*/ 590844 w 3742007"/>
              <a:gd name="connsiteY9" fmla="*/ 548779 h 1885210"/>
              <a:gd name="connsiteX10" fmla="*/ 647114 w 3742007"/>
              <a:gd name="connsiteY10" fmla="*/ 534711 h 1885210"/>
              <a:gd name="connsiteX11" fmla="*/ 689317 w 3742007"/>
              <a:gd name="connsiteY11" fmla="*/ 506576 h 1885210"/>
              <a:gd name="connsiteX12" fmla="*/ 717453 w 3742007"/>
              <a:gd name="connsiteY12" fmla="*/ 478441 h 1885210"/>
              <a:gd name="connsiteX13" fmla="*/ 801859 w 3742007"/>
              <a:gd name="connsiteY13" fmla="*/ 450305 h 1885210"/>
              <a:gd name="connsiteX14" fmla="*/ 844062 w 3742007"/>
              <a:gd name="connsiteY14" fmla="*/ 436238 h 1885210"/>
              <a:gd name="connsiteX15" fmla="*/ 886265 w 3742007"/>
              <a:gd name="connsiteY15" fmla="*/ 422170 h 1885210"/>
              <a:gd name="connsiteX16" fmla="*/ 956604 w 3742007"/>
              <a:gd name="connsiteY16" fmla="*/ 408102 h 1885210"/>
              <a:gd name="connsiteX17" fmla="*/ 1026942 w 3742007"/>
              <a:gd name="connsiteY17" fmla="*/ 365899 h 1885210"/>
              <a:gd name="connsiteX18" fmla="*/ 1069145 w 3742007"/>
              <a:gd name="connsiteY18" fmla="*/ 337764 h 1885210"/>
              <a:gd name="connsiteX19" fmla="*/ 1209822 w 3742007"/>
              <a:gd name="connsiteY19" fmla="*/ 295561 h 1885210"/>
              <a:gd name="connsiteX20" fmla="*/ 1308296 w 3742007"/>
              <a:gd name="connsiteY20" fmla="*/ 253358 h 1885210"/>
              <a:gd name="connsiteX21" fmla="*/ 1364567 w 3742007"/>
              <a:gd name="connsiteY21" fmla="*/ 225222 h 1885210"/>
              <a:gd name="connsiteX22" fmla="*/ 1448973 w 3742007"/>
              <a:gd name="connsiteY22" fmla="*/ 197087 h 1885210"/>
              <a:gd name="connsiteX23" fmla="*/ 1491176 w 3742007"/>
              <a:gd name="connsiteY23" fmla="*/ 183019 h 1885210"/>
              <a:gd name="connsiteX24" fmla="*/ 1533379 w 3742007"/>
              <a:gd name="connsiteY24" fmla="*/ 168951 h 1885210"/>
              <a:gd name="connsiteX25" fmla="*/ 1589650 w 3742007"/>
              <a:gd name="connsiteY25" fmla="*/ 140816 h 1885210"/>
              <a:gd name="connsiteX26" fmla="*/ 1702191 w 3742007"/>
              <a:gd name="connsiteY26" fmla="*/ 126748 h 1885210"/>
              <a:gd name="connsiteX27" fmla="*/ 1800665 w 3742007"/>
              <a:gd name="connsiteY27" fmla="*/ 98613 h 1885210"/>
              <a:gd name="connsiteX28" fmla="*/ 1856936 w 3742007"/>
              <a:gd name="connsiteY28" fmla="*/ 84545 h 1885210"/>
              <a:gd name="connsiteX29" fmla="*/ 2067951 w 3742007"/>
              <a:gd name="connsiteY29" fmla="*/ 56410 h 1885210"/>
              <a:gd name="connsiteX30" fmla="*/ 3348111 w 3742007"/>
              <a:gd name="connsiteY30" fmla="*/ 56410 h 1885210"/>
              <a:gd name="connsiteX31" fmla="*/ 3390314 w 3742007"/>
              <a:gd name="connsiteY31" fmla="*/ 70478 h 1885210"/>
              <a:gd name="connsiteX32" fmla="*/ 3446585 w 3742007"/>
              <a:gd name="connsiteY32" fmla="*/ 84545 h 1885210"/>
              <a:gd name="connsiteX33" fmla="*/ 3488788 w 3742007"/>
              <a:gd name="connsiteY33" fmla="*/ 112681 h 1885210"/>
              <a:gd name="connsiteX34" fmla="*/ 3559127 w 3742007"/>
              <a:gd name="connsiteY34" fmla="*/ 183019 h 1885210"/>
              <a:gd name="connsiteX35" fmla="*/ 3615397 w 3742007"/>
              <a:gd name="connsiteY35" fmla="*/ 323696 h 1885210"/>
              <a:gd name="connsiteX36" fmla="*/ 3643533 w 3742007"/>
              <a:gd name="connsiteY36" fmla="*/ 422170 h 1885210"/>
              <a:gd name="connsiteX37" fmla="*/ 3685736 w 3742007"/>
              <a:gd name="connsiteY37" fmla="*/ 576914 h 1885210"/>
              <a:gd name="connsiteX38" fmla="*/ 3699804 w 3742007"/>
              <a:gd name="connsiteY38" fmla="*/ 717591 h 1885210"/>
              <a:gd name="connsiteX39" fmla="*/ 3727939 w 3742007"/>
              <a:gd name="connsiteY39" fmla="*/ 830133 h 1885210"/>
              <a:gd name="connsiteX40" fmla="*/ 3742007 w 3742007"/>
              <a:gd name="connsiteY40" fmla="*/ 928607 h 1885210"/>
              <a:gd name="connsiteX41" fmla="*/ 3727939 w 3742007"/>
              <a:gd name="connsiteY41" fmla="*/ 1392841 h 1885210"/>
              <a:gd name="connsiteX42" fmla="*/ 3713871 w 3742007"/>
              <a:gd name="connsiteY42" fmla="*/ 1435044 h 1885210"/>
              <a:gd name="connsiteX43" fmla="*/ 3699804 w 3742007"/>
              <a:gd name="connsiteY43" fmla="*/ 1505382 h 1885210"/>
              <a:gd name="connsiteX44" fmla="*/ 3643533 w 3742007"/>
              <a:gd name="connsiteY44" fmla="*/ 1631991 h 1885210"/>
              <a:gd name="connsiteX45" fmla="*/ 3573194 w 3742007"/>
              <a:gd name="connsiteY45" fmla="*/ 1688262 h 1885210"/>
              <a:gd name="connsiteX46" fmla="*/ 3502856 w 3742007"/>
              <a:gd name="connsiteY46" fmla="*/ 1744533 h 1885210"/>
              <a:gd name="connsiteX47" fmla="*/ 3432517 w 3742007"/>
              <a:gd name="connsiteY47" fmla="*/ 1758601 h 1885210"/>
              <a:gd name="connsiteX48" fmla="*/ 3376247 w 3742007"/>
              <a:gd name="connsiteY48" fmla="*/ 1786736 h 1885210"/>
              <a:gd name="connsiteX49" fmla="*/ 3291840 w 3742007"/>
              <a:gd name="connsiteY49" fmla="*/ 1814871 h 1885210"/>
              <a:gd name="connsiteX50" fmla="*/ 3249637 w 3742007"/>
              <a:gd name="connsiteY50" fmla="*/ 1828939 h 1885210"/>
              <a:gd name="connsiteX51" fmla="*/ 3151164 w 3742007"/>
              <a:gd name="connsiteY51" fmla="*/ 1857074 h 1885210"/>
              <a:gd name="connsiteX52" fmla="*/ 2658794 w 3742007"/>
              <a:gd name="connsiteY52" fmla="*/ 1885210 h 1885210"/>
              <a:gd name="connsiteX53" fmla="*/ 2039816 w 3742007"/>
              <a:gd name="connsiteY53" fmla="*/ 1871142 h 1885210"/>
              <a:gd name="connsiteX54" fmla="*/ 1941342 w 3742007"/>
              <a:gd name="connsiteY54" fmla="*/ 1857074 h 1885210"/>
              <a:gd name="connsiteX55" fmla="*/ 1772530 w 3742007"/>
              <a:gd name="connsiteY55" fmla="*/ 1828939 h 1885210"/>
              <a:gd name="connsiteX56" fmla="*/ 1716259 w 3742007"/>
              <a:gd name="connsiteY56" fmla="*/ 1814871 h 1885210"/>
              <a:gd name="connsiteX57" fmla="*/ 1674056 w 3742007"/>
              <a:gd name="connsiteY57" fmla="*/ 1800804 h 1885210"/>
              <a:gd name="connsiteX58" fmla="*/ 1603717 w 3742007"/>
              <a:gd name="connsiteY58" fmla="*/ 1786736 h 1885210"/>
              <a:gd name="connsiteX59" fmla="*/ 1561514 w 3742007"/>
              <a:gd name="connsiteY59" fmla="*/ 1772668 h 1885210"/>
              <a:gd name="connsiteX60" fmla="*/ 1463040 w 3742007"/>
              <a:gd name="connsiteY60" fmla="*/ 1744533 h 1885210"/>
              <a:gd name="connsiteX61" fmla="*/ 1406770 w 3742007"/>
              <a:gd name="connsiteY61" fmla="*/ 1674194 h 1885210"/>
              <a:gd name="connsiteX62" fmla="*/ 1364567 w 3742007"/>
              <a:gd name="connsiteY62" fmla="*/ 1660127 h 1885210"/>
              <a:gd name="connsiteX63" fmla="*/ 1294228 w 3742007"/>
              <a:gd name="connsiteY63" fmla="*/ 1589788 h 1885210"/>
              <a:gd name="connsiteX64" fmla="*/ 1252025 w 3742007"/>
              <a:gd name="connsiteY64" fmla="*/ 1547585 h 1885210"/>
              <a:gd name="connsiteX65" fmla="*/ 1223890 w 3742007"/>
              <a:gd name="connsiteY65" fmla="*/ 1505382 h 1885210"/>
              <a:gd name="connsiteX66" fmla="*/ 1167619 w 3742007"/>
              <a:gd name="connsiteY66" fmla="*/ 1449111 h 1885210"/>
              <a:gd name="connsiteX67" fmla="*/ 1167619 w 3742007"/>
              <a:gd name="connsiteY67" fmla="*/ 1252164 h 1885210"/>
              <a:gd name="connsiteX68" fmla="*/ 1266093 w 3742007"/>
              <a:gd name="connsiteY68" fmla="*/ 1167758 h 1885210"/>
              <a:gd name="connsiteX69" fmla="*/ 1322364 w 3742007"/>
              <a:gd name="connsiteY69" fmla="*/ 1111487 h 1885210"/>
              <a:gd name="connsiteX70" fmla="*/ 1477108 w 3742007"/>
              <a:gd name="connsiteY70" fmla="*/ 1069284 h 1885210"/>
              <a:gd name="connsiteX71" fmla="*/ 1519311 w 3742007"/>
              <a:gd name="connsiteY71" fmla="*/ 1055216 h 1885210"/>
              <a:gd name="connsiteX72" fmla="*/ 1547447 w 3742007"/>
              <a:gd name="connsiteY72" fmla="*/ 1027081 h 1885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742007" h="1885210">
                <a:moveTo>
                  <a:pt x="0" y="844201"/>
                </a:moveTo>
                <a:cubicBezTo>
                  <a:pt x="97880" y="805048"/>
                  <a:pt x="46376" y="824053"/>
                  <a:pt x="154745" y="787930"/>
                </a:cubicBezTo>
                <a:lnTo>
                  <a:pt x="196948" y="773862"/>
                </a:lnTo>
                <a:cubicBezTo>
                  <a:pt x="206327" y="764484"/>
                  <a:pt x="213221" y="751658"/>
                  <a:pt x="225084" y="745727"/>
                </a:cubicBezTo>
                <a:cubicBezTo>
                  <a:pt x="251610" y="732464"/>
                  <a:pt x="309490" y="717591"/>
                  <a:pt x="309490" y="717591"/>
                </a:cubicBezTo>
                <a:cubicBezTo>
                  <a:pt x="318868" y="703523"/>
                  <a:pt x="324901" y="686521"/>
                  <a:pt x="337625" y="675388"/>
                </a:cubicBezTo>
                <a:cubicBezTo>
                  <a:pt x="363073" y="653121"/>
                  <a:pt x="393896" y="637875"/>
                  <a:pt x="422031" y="619118"/>
                </a:cubicBezTo>
                <a:cubicBezTo>
                  <a:pt x="436099" y="609739"/>
                  <a:pt x="448194" y="596329"/>
                  <a:pt x="464234" y="590982"/>
                </a:cubicBezTo>
                <a:lnTo>
                  <a:pt x="548640" y="562847"/>
                </a:lnTo>
                <a:cubicBezTo>
                  <a:pt x="562708" y="558158"/>
                  <a:pt x="576458" y="552376"/>
                  <a:pt x="590844" y="548779"/>
                </a:cubicBezTo>
                <a:lnTo>
                  <a:pt x="647114" y="534711"/>
                </a:lnTo>
                <a:cubicBezTo>
                  <a:pt x="661182" y="525333"/>
                  <a:pt x="676115" y="517138"/>
                  <a:pt x="689317" y="506576"/>
                </a:cubicBezTo>
                <a:cubicBezTo>
                  <a:pt x="699674" y="498291"/>
                  <a:pt x="705590" y="484372"/>
                  <a:pt x="717453" y="478441"/>
                </a:cubicBezTo>
                <a:cubicBezTo>
                  <a:pt x="743979" y="465178"/>
                  <a:pt x="773724" y="459683"/>
                  <a:pt x="801859" y="450305"/>
                </a:cubicBezTo>
                <a:lnTo>
                  <a:pt x="844062" y="436238"/>
                </a:lnTo>
                <a:cubicBezTo>
                  <a:pt x="858130" y="431549"/>
                  <a:pt x="871724" y="425078"/>
                  <a:pt x="886265" y="422170"/>
                </a:cubicBezTo>
                <a:lnTo>
                  <a:pt x="956604" y="408102"/>
                </a:lnTo>
                <a:cubicBezTo>
                  <a:pt x="980050" y="394034"/>
                  <a:pt x="1003756" y="380390"/>
                  <a:pt x="1026942" y="365899"/>
                </a:cubicBezTo>
                <a:cubicBezTo>
                  <a:pt x="1041279" y="356938"/>
                  <a:pt x="1053605" y="344424"/>
                  <a:pt x="1069145" y="337764"/>
                </a:cubicBezTo>
                <a:cubicBezTo>
                  <a:pt x="1210471" y="277196"/>
                  <a:pt x="1020740" y="390104"/>
                  <a:pt x="1209822" y="295561"/>
                </a:cubicBezTo>
                <a:cubicBezTo>
                  <a:pt x="1396451" y="202245"/>
                  <a:pt x="1163400" y="315456"/>
                  <a:pt x="1308296" y="253358"/>
                </a:cubicBezTo>
                <a:cubicBezTo>
                  <a:pt x="1327571" y="245097"/>
                  <a:pt x="1345096" y="233010"/>
                  <a:pt x="1364567" y="225222"/>
                </a:cubicBezTo>
                <a:cubicBezTo>
                  <a:pt x="1392103" y="214208"/>
                  <a:pt x="1420838" y="206465"/>
                  <a:pt x="1448973" y="197087"/>
                </a:cubicBezTo>
                <a:lnTo>
                  <a:pt x="1491176" y="183019"/>
                </a:lnTo>
                <a:cubicBezTo>
                  <a:pt x="1505244" y="178330"/>
                  <a:pt x="1520116" y="175582"/>
                  <a:pt x="1533379" y="168951"/>
                </a:cubicBezTo>
                <a:cubicBezTo>
                  <a:pt x="1552136" y="159573"/>
                  <a:pt x="1569305" y="145902"/>
                  <a:pt x="1589650" y="140816"/>
                </a:cubicBezTo>
                <a:cubicBezTo>
                  <a:pt x="1626327" y="131647"/>
                  <a:pt x="1664900" y="132963"/>
                  <a:pt x="1702191" y="126748"/>
                </a:cubicBezTo>
                <a:cubicBezTo>
                  <a:pt x="1754974" y="117951"/>
                  <a:pt x="1753829" y="111995"/>
                  <a:pt x="1800665" y="98613"/>
                </a:cubicBezTo>
                <a:cubicBezTo>
                  <a:pt x="1819255" y="93301"/>
                  <a:pt x="1838062" y="88739"/>
                  <a:pt x="1856936" y="84545"/>
                </a:cubicBezTo>
                <a:cubicBezTo>
                  <a:pt x="1952288" y="63356"/>
                  <a:pt x="1945261" y="68679"/>
                  <a:pt x="2067951" y="56410"/>
                </a:cubicBezTo>
                <a:cubicBezTo>
                  <a:pt x="2517708" y="-56031"/>
                  <a:pt x="2153883" y="29871"/>
                  <a:pt x="3348111" y="56410"/>
                </a:cubicBezTo>
                <a:cubicBezTo>
                  <a:pt x="3362936" y="56739"/>
                  <a:pt x="3376056" y="66404"/>
                  <a:pt x="3390314" y="70478"/>
                </a:cubicBezTo>
                <a:cubicBezTo>
                  <a:pt x="3408904" y="75789"/>
                  <a:pt x="3427828" y="79856"/>
                  <a:pt x="3446585" y="84545"/>
                </a:cubicBezTo>
                <a:cubicBezTo>
                  <a:pt x="3460653" y="93924"/>
                  <a:pt x="3476064" y="101547"/>
                  <a:pt x="3488788" y="112681"/>
                </a:cubicBezTo>
                <a:cubicBezTo>
                  <a:pt x="3513742" y="134516"/>
                  <a:pt x="3559127" y="183019"/>
                  <a:pt x="3559127" y="183019"/>
                </a:cubicBezTo>
                <a:cubicBezTo>
                  <a:pt x="3623163" y="375128"/>
                  <a:pt x="3553303" y="178809"/>
                  <a:pt x="3615397" y="323696"/>
                </a:cubicBezTo>
                <a:cubicBezTo>
                  <a:pt x="3631157" y="360469"/>
                  <a:pt x="3631634" y="382508"/>
                  <a:pt x="3643533" y="422170"/>
                </a:cubicBezTo>
                <a:cubicBezTo>
                  <a:pt x="3686368" y="564955"/>
                  <a:pt x="3660096" y="448716"/>
                  <a:pt x="3685736" y="576914"/>
                </a:cubicBezTo>
                <a:cubicBezTo>
                  <a:pt x="3690425" y="623806"/>
                  <a:pt x="3692057" y="671106"/>
                  <a:pt x="3699804" y="717591"/>
                </a:cubicBezTo>
                <a:cubicBezTo>
                  <a:pt x="3706161" y="755733"/>
                  <a:pt x="3722470" y="791853"/>
                  <a:pt x="3727939" y="830133"/>
                </a:cubicBezTo>
                <a:lnTo>
                  <a:pt x="3742007" y="928607"/>
                </a:lnTo>
                <a:cubicBezTo>
                  <a:pt x="3737318" y="1083352"/>
                  <a:pt x="3736527" y="1238264"/>
                  <a:pt x="3727939" y="1392841"/>
                </a:cubicBezTo>
                <a:cubicBezTo>
                  <a:pt x="3727116" y="1407647"/>
                  <a:pt x="3717467" y="1420658"/>
                  <a:pt x="3713871" y="1435044"/>
                </a:cubicBezTo>
                <a:cubicBezTo>
                  <a:pt x="3708072" y="1458240"/>
                  <a:pt x="3706095" y="1482314"/>
                  <a:pt x="3699804" y="1505382"/>
                </a:cubicBezTo>
                <a:cubicBezTo>
                  <a:pt x="3683650" y="1564613"/>
                  <a:pt x="3678240" y="1588607"/>
                  <a:pt x="3643533" y="1631991"/>
                </a:cubicBezTo>
                <a:cubicBezTo>
                  <a:pt x="3613339" y="1669734"/>
                  <a:pt x="3613817" y="1655763"/>
                  <a:pt x="3573194" y="1688262"/>
                </a:cubicBezTo>
                <a:cubicBezTo>
                  <a:pt x="3542897" y="1712500"/>
                  <a:pt x="3543612" y="1729250"/>
                  <a:pt x="3502856" y="1744533"/>
                </a:cubicBezTo>
                <a:cubicBezTo>
                  <a:pt x="3480468" y="1752929"/>
                  <a:pt x="3455963" y="1753912"/>
                  <a:pt x="3432517" y="1758601"/>
                </a:cubicBezTo>
                <a:cubicBezTo>
                  <a:pt x="3413760" y="1767979"/>
                  <a:pt x="3395718" y="1778948"/>
                  <a:pt x="3376247" y="1786736"/>
                </a:cubicBezTo>
                <a:cubicBezTo>
                  <a:pt x="3348711" y="1797750"/>
                  <a:pt x="3319976" y="1805493"/>
                  <a:pt x="3291840" y="1814871"/>
                </a:cubicBezTo>
                <a:lnTo>
                  <a:pt x="3249637" y="1828939"/>
                </a:lnTo>
                <a:cubicBezTo>
                  <a:pt x="3218120" y="1839445"/>
                  <a:pt x="3183973" y="1852026"/>
                  <a:pt x="3151164" y="1857074"/>
                </a:cubicBezTo>
                <a:cubicBezTo>
                  <a:pt x="2995089" y="1881085"/>
                  <a:pt x="2803217" y="1879655"/>
                  <a:pt x="2658794" y="1885210"/>
                </a:cubicBezTo>
                <a:lnTo>
                  <a:pt x="2039816" y="1871142"/>
                </a:lnTo>
                <a:cubicBezTo>
                  <a:pt x="2006684" y="1869843"/>
                  <a:pt x="1974094" y="1862245"/>
                  <a:pt x="1941342" y="1857074"/>
                </a:cubicBezTo>
                <a:cubicBezTo>
                  <a:pt x="1884993" y="1848177"/>
                  <a:pt x="1827873" y="1842775"/>
                  <a:pt x="1772530" y="1828939"/>
                </a:cubicBezTo>
                <a:cubicBezTo>
                  <a:pt x="1753773" y="1824250"/>
                  <a:pt x="1734849" y="1820182"/>
                  <a:pt x="1716259" y="1814871"/>
                </a:cubicBezTo>
                <a:cubicBezTo>
                  <a:pt x="1702001" y="1810797"/>
                  <a:pt x="1688442" y="1804400"/>
                  <a:pt x="1674056" y="1800804"/>
                </a:cubicBezTo>
                <a:cubicBezTo>
                  <a:pt x="1650859" y="1795005"/>
                  <a:pt x="1626914" y="1792535"/>
                  <a:pt x="1603717" y="1786736"/>
                </a:cubicBezTo>
                <a:cubicBezTo>
                  <a:pt x="1589331" y="1783139"/>
                  <a:pt x="1575772" y="1776742"/>
                  <a:pt x="1561514" y="1772668"/>
                </a:cubicBezTo>
                <a:cubicBezTo>
                  <a:pt x="1437856" y="1737337"/>
                  <a:pt x="1564238" y="1778266"/>
                  <a:pt x="1463040" y="1744533"/>
                </a:cubicBezTo>
                <a:cubicBezTo>
                  <a:pt x="1450262" y="1725367"/>
                  <a:pt x="1429041" y="1687557"/>
                  <a:pt x="1406770" y="1674194"/>
                </a:cubicBezTo>
                <a:cubicBezTo>
                  <a:pt x="1394055" y="1666565"/>
                  <a:pt x="1378635" y="1664816"/>
                  <a:pt x="1364567" y="1660127"/>
                </a:cubicBezTo>
                <a:lnTo>
                  <a:pt x="1294228" y="1589788"/>
                </a:lnTo>
                <a:cubicBezTo>
                  <a:pt x="1280160" y="1575720"/>
                  <a:pt x="1263060" y="1564138"/>
                  <a:pt x="1252025" y="1547585"/>
                </a:cubicBezTo>
                <a:cubicBezTo>
                  <a:pt x="1242647" y="1533517"/>
                  <a:pt x="1234893" y="1518219"/>
                  <a:pt x="1223890" y="1505382"/>
                </a:cubicBezTo>
                <a:cubicBezTo>
                  <a:pt x="1206627" y="1485242"/>
                  <a:pt x="1167619" y="1449111"/>
                  <a:pt x="1167619" y="1449111"/>
                </a:cubicBezTo>
                <a:cubicBezTo>
                  <a:pt x="1149068" y="1374908"/>
                  <a:pt x="1134695" y="1344352"/>
                  <a:pt x="1167619" y="1252164"/>
                </a:cubicBezTo>
                <a:cubicBezTo>
                  <a:pt x="1182523" y="1210434"/>
                  <a:pt x="1235805" y="1193719"/>
                  <a:pt x="1266093" y="1167758"/>
                </a:cubicBezTo>
                <a:cubicBezTo>
                  <a:pt x="1286233" y="1150495"/>
                  <a:pt x="1296353" y="1116689"/>
                  <a:pt x="1322364" y="1111487"/>
                </a:cubicBezTo>
                <a:cubicBezTo>
                  <a:pt x="1421781" y="1091603"/>
                  <a:pt x="1370022" y="1104979"/>
                  <a:pt x="1477108" y="1069284"/>
                </a:cubicBezTo>
                <a:lnTo>
                  <a:pt x="1519311" y="1055216"/>
                </a:lnTo>
                <a:lnTo>
                  <a:pt x="1547447" y="1027081"/>
                </a:ln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29911" y="5101542"/>
            <a:ext cx="37037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VP using a </a:t>
            </a:r>
            <a:r>
              <a:rPr lang="en-US" sz="2800" b="1" dirty="0" err="1" smtClean="0">
                <a:solidFill>
                  <a:srgbClr val="FFFF00"/>
                </a:solidFill>
              </a:rPr>
              <a:t>Pitot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tube and a pressure differential gauge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0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Refresher: </a:t>
            </a:r>
            <a:r>
              <a:rPr lang="en-US" sz="3200" dirty="0" smtClean="0">
                <a:solidFill>
                  <a:srgbClr val="FF00FF"/>
                </a:solidFill>
              </a:rPr>
              <a:t/>
            </a:r>
            <a:br>
              <a:rPr lang="en-US" sz="3200" dirty="0" smtClean="0">
                <a:solidFill>
                  <a:srgbClr val="FF00FF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Velocity </a:t>
            </a:r>
            <a:r>
              <a:rPr lang="en-US" sz="3200" dirty="0">
                <a:solidFill>
                  <a:srgbClr val="FFFF00"/>
                </a:solidFill>
              </a:rPr>
              <a:t>Pressure </a:t>
            </a:r>
            <a:r>
              <a:rPr lang="en-US" sz="3200" dirty="0" smtClean="0">
                <a:solidFill>
                  <a:srgbClr val="FFFF00"/>
                </a:solidFill>
              </a:rPr>
              <a:t>Measurements for CFM Calculations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Can 3"/>
          <p:cNvSpPr/>
          <p:nvPr/>
        </p:nvSpPr>
        <p:spPr>
          <a:xfrm rot="5400000">
            <a:off x="2957107" y="-464635"/>
            <a:ext cx="2067873" cy="746165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Notched Right Arrow 4"/>
          <p:cNvSpPr/>
          <p:nvPr/>
        </p:nvSpPr>
        <p:spPr>
          <a:xfrm rot="10800000">
            <a:off x="7238188" y="3088994"/>
            <a:ext cx="1751255" cy="484632"/>
          </a:xfrm>
          <a:prstGeom prst="notch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92745" y="2565774"/>
            <a:ext cx="1751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Airflow</a:t>
            </a:r>
            <a:endParaRPr lang="en-US" sz="2800" b="1" dirty="0"/>
          </a:p>
        </p:txBody>
      </p:sp>
      <p:sp>
        <p:nvSpPr>
          <p:cNvPr id="11" name="Explosion 2 10"/>
          <p:cNvSpPr/>
          <p:nvPr/>
        </p:nvSpPr>
        <p:spPr>
          <a:xfrm rot="19045796">
            <a:off x="2549525" y="1670890"/>
            <a:ext cx="2971800" cy="2836208"/>
          </a:xfrm>
          <a:prstGeom prst="irregularSeal2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05215" y="1402392"/>
            <a:ext cx="3703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Points on a plane</a:t>
            </a:r>
            <a:endParaRPr lang="en-US" sz="2800" b="1" dirty="0">
              <a:solidFill>
                <a:srgbClr val="FFFF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4641617" y="1653377"/>
            <a:ext cx="48728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Picture 21"/>
          <p:cNvPicPr/>
          <p:nvPr>
            <p:custDataLst>
              <p:tags r:id="rId2"/>
            </p:custDataLst>
          </p:nvPr>
        </p:nvPicPr>
        <p:blipFill rotWithShape="1">
          <a:blip r:embed="rId6"/>
          <a:srcRect l="20726" t="10237" r="21368" b="10509"/>
          <a:stretch/>
        </p:blipFill>
        <p:spPr bwMode="auto">
          <a:xfrm>
            <a:off x="3556001" y="2240465"/>
            <a:ext cx="958849" cy="20676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 flipH="1">
            <a:off x="4070117" y="1664002"/>
            <a:ext cx="571500" cy="97859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214116" y="3875572"/>
            <a:ext cx="27432" cy="199182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200400" y="3909568"/>
            <a:ext cx="7906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C:\Users\Don\Desktop\IMG_20130528_201829_878.jpg"/>
          <p:cNvPicPr/>
          <p:nvPr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2" t="2499" r="21875" b="10459"/>
          <a:stretch/>
        </p:blipFill>
        <p:spPr bwMode="auto">
          <a:xfrm rot="16200000">
            <a:off x="5062439" y="4937776"/>
            <a:ext cx="1822851" cy="18592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3233578" y="5638800"/>
            <a:ext cx="322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430017" y="4308151"/>
            <a:ext cx="18288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77450" y="2242810"/>
            <a:ext cx="18288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/>
          <p:nvPr/>
        </p:nvCxnSpPr>
        <p:spPr>
          <a:xfrm rot="10800000" flipV="1">
            <a:off x="3423853" y="5460624"/>
            <a:ext cx="1864029" cy="725825"/>
          </a:xfrm>
          <a:prstGeom prst="curvedConnector3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3227832" y="5867400"/>
            <a:ext cx="267286" cy="311087"/>
          </a:xfrm>
          <a:custGeom>
            <a:avLst/>
            <a:gdLst>
              <a:gd name="connsiteX0" fmla="*/ 0 w 267286"/>
              <a:gd name="connsiteY0" fmla="*/ 0 h 311087"/>
              <a:gd name="connsiteX1" fmla="*/ 28136 w 267286"/>
              <a:gd name="connsiteY1" fmla="*/ 225083 h 311087"/>
              <a:gd name="connsiteX2" fmla="*/ 56271 w 267286"/>
              <a:gd name="connsiteY2" fmla="*/ 267286 h 311087"/>
              <a:gd name="connsiteX3" fmla="*/ 126609 w 267286"/>
              <a:gd name="connsiteY3" fmla="*/ 309489 h 311087"/>
              <a:gd name="connsiteX4" fmla="*/ 267286 w 267286"/>
              <a:gd name="connsiteY4" fmla="*/ 309489 h 31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286" h="311087">
                <a:moveTo>
                  <a:pt x="0" y="0"/>
                </a:moveTo>
                <a:cubicBezTo>
                  <a:pt x="1539" y="16933"/>
                  <a:pt x="10693" y="178569"/>
                  <a:pt x="28136" y="225083"/>
                </a:cubicBezTo>
                <a:cubicBezTo>
                  <a:pt x="34073" y="240914"/>
                  <a:pt x="45709" y="254084"/>
                  <a:pt x="56271" y="267286"/>
                </a:cubicBezTo>
                <a:cubicBezTo>
                  <a:pt x="75951" y="291887"/>
                  <a:pt x="92999" y="306904"/>
                  <a:pt x="126609" y="309489"/>
                </a:cubicBezTo>
                <a:cubicBezTo>
                  <a:pt x="173363" y="313085"/>
                  <a:pt x="220394" y="309489"/>
                  <a:pt x="267286" y="309489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3545058" y="4796944"/>
            <a:ext cx="3742007" cy="1885210"/>
          </a:xfrm>
          <a:custGeom>
            <a:avLst/>
            <a:gdLst>
              <a:gd name="connsiteX0" fmla="*/ 0 w 3742007"/>
              <a:gd name="connsiteY0" fmla="*/ 844201 h 1885210"/>
              <a:gd name="connsiteX1" fmla="*/ 154745 w 3742007"/>
              <a:gd name="connsiteY1" fmla="*/ 787930 h 1885210"/>
              <a:gd name="connsiteX2" fmla="*/ 196948 w 3742007"/>
              <a:gd name="connsiteY2" fmla="*/ 773862 h 1885210"/>
              <a:gd name="connsiteX3" fmla="*/ 225084 w 3742007"/>
              <a:gd name="connsiteY3" fmla="*/ 745727 h 1885210"/>
              <a:gd name="connsiteX4" fmla="*/ 309490 w 3742007"/>
              <a:gd name="connsiteY4" fmla="*/ 717591 h 1885210"/>
              <a:gd name="connsiteX5" fmla="*/ 337625 w 3742007"/>
              <a:gd name="connsiteY5" fmla="*/ 675388 h 1885210"/>
              <a:gd name="connsiteX6" fmla="*/ 422031 w 3742007"/>
              <a:gd name="connsiteY6" fmla="*/ 619118 h 1885210"/>
              <a:gd name="connsiteX7" fmla="*/ 464234 w 3742007"/>
              <a:gd name="connsiteY7" fmla="*/ 590982 h 1885210"/>
              <a:gd name="connsiteX8" fmla="*/ 548640 w 3742007"/>
              <a:gd name="connsiteY8" fmla="*/ 562847 h 1885210"/>
              <a:gd name="connsiteX9" fmla="*/ 590844 w 3742007"/>
              <a:gd name="connsiteY9" fmla="*/ 548779 h 1885210"/>
              <a:gd name="connsiteX10" fmla="*/ 647114 w 3742007"/>
              <a:gd name="connsiteY10" fmla="*/ 534711 h 1885210"/>
              <a:gd name="connsiteX11" fmla="*/ 689317 w 3742007"/>
              <a:gd name="connsiteY11" fmla="*/ 506576 h 1885210"/>
              <a:gd name="connsiteX12" fmla="*/ 717453 w 3742007"/>
              <a:gd name="connsiteY12" fmla="*/ 478441 h 1885210"/>
              <a:gd name="connsiteX13" fmla="*/ 801859 w 3742007"/>
              <a:gd name="connsiteY13" fmla="*/ 450305 h 1885210"/>
              <a:gd name="connsiteX14" fmla="*/ 844062 w 3742007"/>
              <a:gd name="connsiteY14" fmla="*/ 436238 h 1885210"/>
              <a:gd name="connsiteX15" fmla="*/ 886265 w 3742007"/>
              <a:gd name="connsiteY15" fmla="*/ 422170 h 1885210"/>
              <a:gd name="connsiteX16" fmla="*/ 956604 w 3742007"/>
              <a:gd name="connsiteY16" fmla="*/ 408102 h 1885210"/>
              <a:gd name="connsiteX17" fmla="*/ 1026942 w 3742007"/>
              <a:gd name="connsiteY17" fmla="*/ 365899 h 1885210"/>
              <a:gd name="connsiteX18" fmla="*/ 1069145 w 3742007"/>
              <a:gd name="connsiteY18" fmla="*/ 337764 h 1885210"/>
              <a:gd name="connsiteX19" fmla="*/ 1209822 w 3742007"/>
              <a:gd name="connsiteY19" fmla="*/ 295561 h 1885210"/>
              <a:gd name="connsiteX20" fmla="*/ 1308296 w 3742007"/>
              <a:gd name="connsiteY20" fmla="*/ 253358 h 1885210"/>
              <a:gd name="connsiteX21" fmla="*/ 1364567 w 3742007"/>
              <a:gd name="connsiteY21" fmla="*/ 225222 h 1885210"/>
              <a:gd name="connsiteX22" fmla="*/ 1448973 w 3742007"/>
              <a:gd name="connsiteY22" fmla="*/ 197087 h 1885210"/>
              <a:gd name="connsiteX23" fmla="*/ 1491176 w 3742007"/>
              <a:gd name="connsiteY23" fmla="*/ 183019 h 1885210"/>
              <a:gd name="connsiteX24" fmla="*/ 1533379 w 3742007"/>
              <a:gd name="connsiteY24" fmla="*/ 168951 h 1885210"/>
              <a:gd name="connsiteX25" fmla="*/ 1589650 w 3742007"/>
              <a:gd name="connsiteY25" fmla="*/ 140816 h 1885210"/>
              <a:gd name="connsiteX26" fmla="*/ 1702191 w 3742007"/>
              <a:gd name="connsiteY26" fmla="*/ 126748 h 1885210"/>
              <a:gd name="connsiteX27" fmla="*/ 1800665 w 3742007"/>
              <a:gd name="connsiteY27" fmla="*/ 98613 h 1885210"/>
              <a:gd name="connsiteX28" fmla="*/ 1856936 w 3742007"/>
              <a:gd name="connsiteY28" fmla="*/ 84545 h 1885210"/>
              <a:gd name="connsiteX29" fmla="*/ 2067951 w 3742007"/>
              <a:gd name="connsiteY29" fmla="*/ 56410 h 1885210"/>
              <a:gd name="connsiteX30" fmla="*/ 3348111 w 3742007"/>
              <a:gd name="connsiteY30" fmla="*/ 56410 h 1885210"/>
              <a:gd name="connsiteX31" fmla="*/ 3390314 w 3742007"/>
              <a:gd name="connsiteY31" fmla="*/ 70478 h 1885210"/>
              <a:gd name="connsiteX32" fmla="*/ 3446585 w 3742007"/>
              <a:gd name="connsiteY32" fmla="*/ 84545 h 1885210"/>
              <a:gd name="connsiteX33" fmla="*/ 3488788 w 3742007"/>
              <a:gd name="connsiteY33" fmla="*/ 112681 h 1885210"/>
              <a:gd name="connsiteX34" fmla="*/ 3559127 w 3742007"/>
              <a:gd name="connsiteY34" fmla="*/ 183019 h 1885210"/>
              <a:gd name="connsiteX35" fmla="*/ 3615397 w 3742007"/>
              <a:gd name="connsiteY35" fmla="*/ 323696 h 1885210"/>
              <a:gd name="connsiteX36" fmla="*/ 3643533 w 3742007"/>
              <a:gd name="connsiteY36" fmla="*/ 422170 h 1885210"/>
              <a:gd name="connsiteX37" fmla="*/ 3685736 w 3742007"/>
              <a:gd name="connsiteY37" fmla="*/ 576914 h 1885210"/>
              <a:gd name="connsiteX38" fmla="*/ 3699804 w 3742007"/>
              <a:gd name="connsiteY38" fmla="*/ 717591 h 1885210"/>
              <a:gd name="connsiteX39" fmla="*/ 3727939 w 3742007"/>
              <a:gd name="connsiteY39" fmla="*/ 830133 h 1885210"/>
              <a:gd name="connsiteX40" fmla="*/ 3742007 w 3742007"/>
              <a:gd name="connsiteY40" fmla="*/ 928607 h 1885210"/>
              <a:gd name="connsiteX41" fmla="*/ 3727939 w 3742007"/>
              <a:gd name="connsiteY41" fmla="*/ 1392841 h 1885210"/>
              <a:gd name="connsiteX42" fmla="*/ 3713871 w 3742007"/>
              <a:gd name="connsiteY42" fmla="*/ 1435044 h 1885210"/>
              <a:gd name="connsiteX43" fmla="*/ 3699804 w 3742007"/>
              <a:gd name="connsiteY43" fmla="*/ 1505382 h 1885210"/>
              <a:gd name="connsiteX44" fmla="*/ 3643533 w 3742007"/>
              <a:gd name="connsiteY44" fmla="*/ 1631991 h 1885210"/>
              <a:gd name="connsiteX45" fmla="*/ 3573194 w 3742007"/>
              <a:gd name="connsiteY45" fmla="*/ 1688262 h 1885210"/>
              <a:gd name="connsiteX46" fmla="*/ 3502856 w 3742007"/>
              <a:gd name="connsiteY46" fmla="*/ 1744533 h 1885210"/>
              <a:gd name="connsiteX47" fmla="*/ 3432517 w 3742007"/>
              <a:gd name="connsiteY47" fmla="*/ 1758601 h 1885210"/>
              <a:gd name="connsiteX48" fmla="*/ 3376247 w 3742007"/>
              <a:gd name="connsiteY48" fmla="*/ 1786736 h 1885210"/>
              <a:gd name="connsiteX49" fmla="*/ 3291840 w 3742007"/>
              <a:gd name="connsiteY49" fmla="*/ 1814871 h 1885210"/>
              <a:gd name="connsiteX50" fmla="*/ 3249637 w 3742007"/>
              <a:gd name="connsiteY50" fmla="*/ 1828939 h 1885210"/>
              <a:gd name="connsiteX51" fmla="*/ 3151164 w 3742007"/>
              <a:gd name="connsiteY51" fmla="*/ 1857074 h 1885210"/>
              <a:gd name="connsiteX52" fmla="*/ 2658794 w 3742007"/>
              <a:gd name="connsiteY52" fmla="*/ 1885210 h 1885210"/>
              <a:gd name="connsiteX53" fmla="*/ 2039816 w 3742007"/>
              <a:gd name="connsiteY53" fmla="*/ 1871142 h 1885210"/>
              <a:gd name="connsiteX54" fmla="*/ 1941342 w 3742007"/>
              <a:gd name="connsiteY54" fmla="*/ 1857074 h 1885210"/>
              <a:gd name="connsiteX55" fmla="*/ 1772530 w 3742007"/>
              <a:gd name="connsiteY55" fmla="*/ 1828939 h 1885210"/>
              <a:gd name="connsiteX56" fmla="*/ 1716259 w 3742007"/>
              <a:gd name="connsiteY56" fmla="*/ 1814871 h 1885210"/>
              <a:gd name="connsiteX57" fmla="*/ 1674056 w 3742007"/>
              <a:gd name="connsiteY57" fmla="*/ 1800804 h 1885210"/>
              <a:gd name="connsiteX58" fmla="*/ 1603717 w 3742007"/>
              <a:gd name="connsiteY58" fmla="*/ 1786736 h 1885210"/>
              <a:gd name="connsiteX59" fmla="*/ 1561514 w 3742007"/>
              <a:gd name="connsiteY59" fmla="*/ 1772668 h 1885210"/>
              <a:gd name="connsiteX60" fmla="*/ 1463040 w 3742007"/>
              <a:gd name="connsiteY60" fmla="*/ 1744533 h 1885210"/>
              <a:gd name="connsiteX61" fmla="*/ 1406770 w 3742007"/>
              <a:gd name="connsiteY61" fmla="*/ 1674194 h 1885210"/>
              <a:gd name="connsiteX62" fmla="*/ 1364567 w 3742007"/>
              <a:gd name="connsiteY62" fmla="*/ 1660127 h 1885210"/>
              <a:gd name="connsiteX63" fmla="*/ 1294228 w 3742007"/>
              <a:gd name="connsiteY63" fmla="*/ 1589788 h 1885210"/>
              <a:gd name="connsiteX64" fmla="*/ 1252025 w 3742007"/>
              <a:gd name="connsiteY64" fmla="*/ 1547585 h 1885210"/>
              <a:gd name="connsiteX65" fmla="*/ 1223890 w 3742007"/>
              <a:gd name="connsiteY65" fmla="*/ 1505382 h 1885210"/>
              <a:gd name="connsiteX66" fmla="*/ 1167619 w 3742007"/>
              <a:gd name="connsiteY66" fmla="*/ 1449111 h 1885210"/>
              <a:gd name="connsiteX67" fmla="*/ 1167619 w 3742007"/>
              <a:gd name="connsiteY67" fmla="*/ 1252164 h 1885210"/>
              <a:gd name="connsiteX68" fmla="*/ 1266093 w 3742007"/>
              <a:gd name="connsiteY68" fmla="*/ 1167758 h 1885210"/>
              <a:gd name="connsiteX69" fmla="*/ 1322364 w 3742007"/>
              <a:gd name="connsiteY69" fmla="*/ 1111487 h 1885210"/>
              <a:gd name="connsiteX70" fmla="*/ 1477108 w 3742007"/>
              <a:gd name="connsiteY70" fmla="*/ 1069284 h 1885210"/>
              <a:gd name="connsiteX71" fmla="*/ 1519311 w 3742007"/>
              <a:gd name="connsiteY71" fmla="*/ 1055216 h 1885210"/>
              <a:gd name="connsiteX72" fmla="*/ 1547447 w 3742007"/>
              <a:gd name="connsiteY72" fmla="*/ 1027081 h 1885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742007" h="1885210">
                <a:moveTo>
                  <a:pt x="0" y="844201"/>
                </a:moveTo>
                <a:cubicBezTo>
                  <a:pt x="97880" y="805048"/>
                  <a:pt x="46376" y="824053"/>
                  <a:pt x="154745" y="787930"/>
                </a:cubicBezTo>
                <a:lnTo>
                  <a:pt x="196948" y="773862"/>
                </a:lnTo>
                <a:cubicBezTo>
                  <a:pt x="206327" y="764484"/>
                  <a:pt x="213221" y="751658"/>
                  <a:pt x="225084" y="745727"/>
                </a:cubicBezTo>
                <a:cubicBezTo>
                  <a:pt x="251610" y="732464"/>
                  <a:pt x="309490" y="717591"/>
                  <a:pt x="309490" y="717591"/>
                </a:cubicBezTo>
                <a:cubicBezTo>
                  <a:pt x="318868" y="703523"/>
                  <a:pt x="324901" y="686521"/>
                  <a:pt x="337625" y="675388"/>
                </a:cubicBezTo>
                <a:cubicBezTo>
                  <a:pt x="363073" y="653121"/>
                  <a:pt x="393896" y="637875"/>
                  <a:pt x="422031" y="619118"/>
                </a:cubicBezTo>
                <a:cubicBezTo>
                  <a:pt x="436099" y="609739"/>
                  <a:pt x="448194" y="596329"/>
                  <a:pt x="464234" y="590982"/>
                </a:cubicBezTo>
                <a:lnTo>
                  <a:pt x="548640" y="562847"/>
                </a:lnTo>
                <a:cubicBezTo>
                  <a:pt x="562708" y="558158"/>
                  <a:pt x="576458" y="552376"/>
                  <a:pt x="590844" y="548779"/>
                </a:cubicBezTo>
                <a:lnTo>
                  <a:pt x="647114" y="534711"/>
                </a:lnTo>
                <a:cubicBezTo>
                  <a:pt x="661182" y="525333"/>
                  <a:pt x="676115" y="517138"/>
                  <a:pt x="689317" y="506576"/>
                </a:cubicBezTo>
                <a:cubicBezTo>
                  <a:pt x="699674" y="498291"/>
                  <a:pt x="705590" y="484372"/>
                  <a:pt x="717453" y="478441"/>
                </a:cubicBezTo>
                <a:cubicBezTo>
                  <a:pt x="743979" y="465178"/>
                  <a:pt x="773724" y="459683"/>
                  <a:pt x="801859" y="450305"/>
                </a:cubicBezTo>
                <a:lnTo>
                  <a:pt x="844062" y="436238"/>
                </a:lnTo>
                <a:cubicBezTo>
                  <a:pt x="858130" y="431549"/>
                  <a:pt x="871724" y="425078"/>
                  <a:pt x="886265" y="422170"/>
                </a:cubicBezTo>
                <a:lnTo>
                  <a:pt x="956604" y="408102"/>
                </a:lnTo>
                <a:cubicBezTo>
                  <a:pt x="980050" y="394034"/>
                  <a:pt x="1003756" y="380390"/>
                  <a:pt x="1026942" y="365899"/>
                </a:cubicBezTo>
                <a:cubicBezTo>
                  <a:pt x="1041279" y="356938"/>
                  <a:pt x="1053605" y="344424"/>
                  <a:pt x="1069145" y="337764"/>
                </a:cubicBezTo>
                <a:cubicBezTo>
                  <a:pt x="1210471" y="277196"/>
                  <a:pt x="1020740" y="390104"/>
                  <a:pt x="1209822" y="295561"/>
                </a:cubicBezTo>
                <a:cubicBezTo>
                  <a:pt x="1396451" y="202245"/>
                  <a:pt x="1163400" y="315456"/>
                  <a:pt x="1308296" y="253358"/>
                </a:cubicBezTo>
                <a:cubicBezTo>
                  <a:pt x="1327571" y="245097"/>
                  <a:pt x="1345096" y="233010"/>
                  <a:pt x="1364567" y="225222"/>
                </a:cubicBezTo>
                <a:cubicBezTo>
                  <a:pt x="1392103" y="214208"/>
                  <a:pt x="1420838" y="206465"/>
                  <a:pt x="1448973" y="197087"/>
                </a:cubicBezTo>
                <a:lnTo>
                  <a:pt x="1491176" y="183019"/>
                </a:lnTo>
                <a:cubicBezTo>
                  <a:pt x="1505244" y="178330"/>
                  <a:pt x="1520116" y="175582"/>
                  <a:pt x="1533379" y="168951"/>
                </a:cubicBezTo>
                <a:cubicBezTo>
                  <a:pt x="1552136" y="159573"/>
                  <a:pt x="1569305" y="145902"/>
                  <a:pt x="1589650" y="140816"/>
                </a:cubicBezTo>
                <a:cubicBezTo>
                  <a:pt x="1626327" y="131647"/>
                  <a:pt x="1664900" y="132963"/>
                  <a:pt x="1702191" y="126748"/>
                </a:cubicBezTo>
                <a:cubicBezTo>
                  <a:pt x="1754974" y="117951"/>
                  <a:pt x="1753829" y="111995"/>
                  <a:pt x="1800665" y="98613"/>
                </a:cubicBezTo>
                <a:cubicBezTo>
                  <a:pt x="1819255" y="93301"/>
                  <a:pt x="1838062" y="88739"/>
                  <a:pt x="1856936" y="84545"/>
                </a:cubicBezTo>
                <a:cubicBezTo>
                  <a:pt x="1952288" y="63356"/>
                  <a:pt x="1945261" y="68679"/>
                  <a:pt x="2067951" y="56410"/>
                </a:cubicBezTo>
                <a:cubicBezTo>
                  <a:pt x="2517708" y="-56031"/>
                  <a:pt x="2153883" y="29871"/>
                  <a:pt x="3348111" y="56410"/>
                </a:cubicBezTo>
                <a:cubicBezTo>
                  <a:pt x="3362936" y="56739"/>
                  <a:pt x="3376056" y="66404"/>
                  <a:pt x="3390314" y="70478"/>
                </a:cubicBezTo>
                <a:cubicBezTo>
                  <a:pt x="3408904" y="75789"/>
                  <a:pt x="3427828" y="79856"/>
                  <a:pt x="3446585" y="84545"/>
                </a:cubicBezTo>
                <a:cubicBezTo>
                  <a:pt x="3460653" y="93924"/>
                  <a:pt x="3476064" y="101547"/>
                  <a:pt x="3488788" y="112681"/>
                </a:cubicBezTo>
                <a:cubicBezTo>
                  <a:pt x="3513742" y="134516"/>
                  <a:pt x="3559127" y="183019"/>
                  <a:pt x="3559127" y="183019"/>
                </a:cubicBezTo>
                <a:cubicBezTo>
                  <a:pt x="3623163" y="375128"/>
                  <a:pt x="3553303" y="178809"/>
                  <a:pt x="3615397" y="323696"/>
                </a:cubicBezTo>
                <a:cubicBezTo>
                  <a:pt x="3631157" y="360469"/>
                  <a:pt x="3631634" y="382508"/>
                  <a:pt x="3643533" y="422170"/>
                </a:cubicBezTo>
                <a:cubicBezTo>
                  <a:pt x="3686368" y="564955"/>
                  <a:pt x="3660096" y="448716"/>
                  <a:pt x="3685736" y="576914"/>
                </a:cubicBezTo>
                <a:cubicBezTo>
                  <a:pt x="3690425" y="623806"/>
                  <a:pt x="3692057" y="671106"/>
                  <a:pt x="3699804" y="717591"/>
                </a:cubicBezTo>
                <a:cubicBezTo>
                  <a:pt x="3706161" y="755733"/>
                  <a:pt x="3722470" y="791853"/>
                  <a:pt x="3727939" y="830133"/>
                </a:cubicBezTo>
                <a:lnTo>
                  <a:pt x="3742007" y="928607"/>
                </a:lnTo>
                <a:cubicBezTo>
                  <a:pt x="3737318" y="1083352"/>
                  <a:pt x="3736527" y="1238264"/>
                  <a:pt x="3727939" y="1392841"/>
                </a:cubicBezTo>
                <a:cubicBezTo>
                  <a:pt x="3727116" y="1407647"/>
                  <a:pt x="3717467" y="1420658"/>
                  <a:pt x="3713871" y="1435044"/>
                </a:cubicBezTo>
                <a:cubicBezTo>
                  <a:pt x="3708072" y="1458240"/>
                  <a:pt x="3706095" y="1482314"/>
                  <a:pt x="3699804" y="1505382"/>
                </a:cubicBezTo>
                <a:cubicBezTo>
                  <a:pt x="3683650" y="1564613"/>
                  <a:pt x="3678240" y="1588607"/>
                  <a:pt x="3643533" y="1631991"/>
                </a:cubicBezTo>
                <a:cubicBezTo>
                  <a:pt x="3613339" y="1669734"/>
                  <a:pt x="3613817" y="1655763"/>
                  <a:pt x="3573194" y="1688262"/>
                </a:cubicBezTo>
                <a:cubicBezTo>
                  <a:pt x="3542897" y="1712500"/>
                  <a:pt x="3543612" y="1729250"/>
                  <a:pt x="3502856" y="1744533"/>
                </a:cubicBezTo>
                <a:cubicBezTo>
                  <a:pt x="3480468" y="1752929"/>
                  <a:pt x="3455963" y="1753912"/>
                  <a:pt x="3432517" y="1758601"/>
                </a:cubicBezTo>
                <a:cubicBezTo>
                  <a:pt x="3413760" y="1767979"/>
                  <a:pt x="3395718" y="1778948"/>
                  <a:pt x="3376247" y="1786736"/>
                </a:cubicBezTo>
                <a:cubicBezTo>
                  <a:pt x="3348711" y="1797750"/>
                  <a:pt x="3319976" y="1805493"/>
                  <a:pt x="3291840" y="1814871"/>
                </a:cubicBezTo>
                <a:lnTo>
                  <a:pt x="3249637" y="1828939"/>
                </a:lnTo>
                <a:cubicBezTo>
                  <a:pt x="3218120" y="1839445"/>
                  <a:pt x="3183973" y="1852026"/>
                  <a:pt x="3151164" y="1857074"/>
                </a:cubicBezTo>
                <a:cubicBezTo>
                  <a:pt x="2995089" y="1881085"/>
                  <a:pt x="2803217" y="1879655"/>
                  <a:pt x="2658794" y="1885210"/>
                </a:cubicBezTo>
                <a:lnTo>
                  <a:pt x="2039816" y="1871142"/>
                </a:lnTo>
                <a:cubicBezTo>
                  <a:pt x="2006684" y="1869843"/>
                  <a:pt x="1974094" y="1862245"/>
                  <a:pt x="1941342" y="1857074"/>
                </a:cubicBezTo>
                <a:cubicBezTo>
                  <a:pt x="1884993" y="1848177"/>
                  <a:pt x="1827873" y="1842775"/>
                  <a:pt x="1772530" y="1828939"/>
                </a:cubicBezTo>
                <a:cubicBezTo>
                  <a:pt x="1753773" y="1824250"/>
                  <a:pt x="1734849" y="1820182"/>
                  <a:pt x="1716259" y="1814871"/>
                </a:cubicBezTo>
                <a:cubicBezTo>
                  <a:pt x="1702001" y="1810797"/>
                  <a:pt x="1688442" y="1804400"/>
                  <a:pt x="1674056" y="1800804"/>
                </a:cubicBezTo>
                <a:cubicBezTo>
                  <a:pt x="1650859" y="1795005"/>
                  <a:pt x="1626914" y="1792535"/>
                  <a:pt x="1603717" y="1786736"/>
                </a:cubicBezTo>
                <a:cubicBezTo>
                  <a:pt x="1589331" y="1783139"/>
                  <a:pt x="1575772" y="1776742"/>
                  <a:pt x="1561514" y="1772668"/>
                </a:cubicBezTo>
                <a:cubicBezTo>
                  <a:pt x="1437856" y="1737337"/>
                  <a:pt x="1564238" y="1778266"/>
                  <a:pt x="1463040" y="1744533"/>
                </a:cubicBezTo>
                <a:cubicBezTo>
                  <a:pt x="1450262" y="1725367"/>
                  <a:pt x="1429041" y="1687557"/>
                  <a:pt x="1406770" y="1674194"/>
                </a:cubicBezTo>
                <a:cubicBezTo>
                  <a:pt x="1394055" y="1666565"/>
                  <a:pt x="1378635" y="1664816"/>
                  <a:pt x="1364567" y="1660127"/>
                </a:cubicBezTo>
                <a:lnTo>
                  <a:pt x="1294228" y="1589788"/>
                </a:lnTo>
                <a:cubicBezTo>
                  <a:pt x="1280160" y="1575720"/>
                  <a:pt x="1263060" y="1564138"/>
                  <a:pt x="1252025" y="1547585"/>
                </a:cubicBezTo>
                <a:cubicBezTo>
                  <a:pt x="1242647" y="1533517"/>
                  <a:pt x="1234893" y="1518219"/>
                  <a:pt x="1223890" y="1505382"/>
                </a:cubicBezTo>
                <a:cubicBezTo>
                  <a:pt x="1206627" y="1485242"/>
                  <a:pt x="1167619" y="1449111"/>
                  <a:pt x="1167619" y="1449111"/>
                </a:cubicBezTo>
                <a:cubicBezTo>
                  <a:pt x="1149068" y="1374908"/>
                  <a:pt x="1134695" y="1344352"/>
                  <a:pt x="1167619" y="1252164"/>
                </a:cubicBezTo>
                <a:cubicBezTo>
                  <a:pt x="1182523" y="1210434"/>
                  <a:pt x="1235805" y="1193719"/>
                  <a:pt x="1266093" y="1167758"/>
                </a:cubicBezTo>
                <a:cubicBezTo>
                  <a:pt x="1286233" y="1150495"/>
                  <a:pt x="1296353" y="1116689"/>
                  <a:pt x="1322364" y="1111487"/>
                </a:cubicBezTo>
                <a:cubicBezTo>
                  <a:pt x="1421781" y="1091603"/>
                  <a:pt x="1370022" y="1104979"/>
                  <a:pt x="1477108" y="1069284"/>
                </a:cubicBezTo>
                <a:lnTo>
                  <a:pt x="1519311" y="1055216"/>
                </a:lnTo>
                <a:lnTo>
                  <a:pt x="1547447" y="1027081"/>
                </a:ln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29911" y="5101542"/>
            <a:ext cx="37037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VP using a </a:t>
            </a:r>
            <a:r>
              <a:rPr lang="en-US" sz="2800" b="1" dirty="0" err="1" smtClean="0">
                <a:solidFill>
                  <a:srgbClr val="FFFF00"/>
                </a:solidFill>
              </a:rPr>
              <a:t>Pitot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tube and a pressure differential gauge</a:t>
            </a:r>
            <a:endParaRPr lang="en-US" sz="28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48013" y="1090780"/>
                <a:ext cx="6009086" cy="68871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FPM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𝑉𝑃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𝑎𝑣𝑒𝑟𝑎𝑔𝑒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</m:e>
                    </m:rad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4005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013" y="1090780"/>
                <a:ext cx="6009086" cy="688715"/>
              </a:xfrm>
              <a:prstGeom prst="rect">
                <a:avLst/>
              </a:prstGeom>
              <a:blipFill rotWithShape="0">
                <a:blip r:embed="rId8"/>
                <a:stretch>
                  <a:fillRect l="-2637" b="-25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63384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1200" y="304800"/>
            <a:ext cx="51333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Velocity Pressure Calculations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48" y="1143000"/>
            <a:ext cx="4239491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5400" y="4191000"/>
            <a:ext cx="1524000" cy="1295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140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1200" y="304800"/>
            <a:ext cx="51333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Velocity Pressure Calculations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48" y="1143000"/>
            <a:ext cx="4239491" cy="548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1569" t="55225" r="35294" b="14220"/>
          <a:stretch/>
        </p:blipFill>
        <p:spPr>
          <a:xfrm>
            <a:off x="3597870" y="1676400"/>
            <a:ext cx="5355769" cy="49094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5400" y="4191000"/>
            <a:ext cx="1524000" cy="1295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81401" y="1676400"/>
            <a:ext cx="5385301" cy="494646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021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1200" y="304800"/>
            <a:ext cx="51333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Velocity Pressure Calculations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48" y="1143000"/>
            <a:ext cx="4239491" cy="548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1569" t="55225" r="35294" b="14220"/>
          <a:stretch/>
        </p:blipFill>
        <p:spPr>
          <a:xfrm>
            <a:off x="3597870" y="1676400"/>
            <a:ext cx="5355769" cy="49094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5400" y="4191000"/>
            <a:ext cx="1524000" cy="1295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81401" y="1676400"/>
            <a:ext cx="5385301" cy="494646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638800" y="4038600"/>
            <a:ext cx="228600" cy="1181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256824" y="2057400"/>
            <a:ext cx="955230" cy="7369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94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7000" y="228600"/>
            <a:ext cx="37205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Altitude </a:t>
            </a:r>
            <a:r>
              <a:rPr lang="en-US" sz="3200" dirty="0" smtClean="0">
                <a:solidFill>
                  <a:srgbClr val="FFFF00"/>
                </a:solidFill>
              </a:rPr>
              <a:t>Adjustments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48" y="1143000"/>
            <a:ext cx="4239491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5748" y="3238500"/>
            <a:ext cx="943452" cy="10287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-458" t="39008" r="69903" b="35992"/>
          <a:stretch/>
        </p:blipFill>
        <p:spPr>
          <a:xfrm>
            <a:off x="4515239" y="1524000"/>
            <a:ext cx="4461926" cy="4724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51201" y="1524000"/>
            <a:ext cx="4425963" cy="472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49258" y="1524000"/>
            <a:ext cx="3048000" cy="40318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0.0265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Friction Rate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or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Pressure Loss</a:t>
            </a:r>
          </a:p>
          <a:p>
            <a:r>
              <a:rPr lang="en-US" sz="2800" dirty="0">
                <a:solidFill>
                  <a:srgbClr val="FF0000"/>
                </a:solidFill>
              </a:rPr>
              <a:t>or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Fan Pressure</a:t>
            </a:r>
          </a:p>
          <a:p>
            <a:r>
              <a:rPr lang="en-US" sz="2800" dirty="0">
                <a:solidFill>
                  <a:srgbClr val="FF0000"/>
                </a:solidFill>
              </a:rPr>
              <a:t>or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Velocity Pressure</a:t>
            </a:r>
          </a:p>
          <a:p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200400" y="1828800"/>
            <a:ext cx="2362200" cy="17111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2906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GO" val="ComfortU_Logo.jpg"/>
  <p:tag name="ARTICULATE_PRESENTER" val="Donald Prather"/>
  <p:tag name="ARTICULATE_PRESENTER_GUID" val="0067420A16B5"/>
  <p:tag name="ARTICULATE_LMS" val="0"/>
  <p:tag name="ARTICULATE_TEMPLATE" val="Corporate Communications"/>
  <p:tag name="ARTICULATE_TEMPLATE_GUID" val="1a000000-6000-0000-b000-000000000001"/>
  <p:tag name="PRESENTER_PREVIEW_MODE" val="0"/>
  <p:tag name="PRESENTER_PREVIEW_START" val="1"/>
  <p:tag name="PLAYERLOGOHEIGHT" val="162"/>
  <p:tag name="PLAYERLOGOWIDTH" val="351"/>
  <p:tag name="LAUNCHINNEWWINDOW" val="0"/>
  <p:tag name="LASTPUBLISHED" val="C:\Users\Craig\Documents\My Articulate Projects\1.1 Static Pressure Measurement\player.html"/>
  <p:tag name="ARTICULATE_SLIDE_COUNT" val="19"/>
  <p:tag name="ARTICULATE_META_COURSE_VERSION" val="1.0"/>
  <p:tag name="ARTICULATE_META_COURSE_VERSION_SET" val="True"/>
  <p:tag name="ARTICULATE_REFERENCE_ID" val="c74eac4d-85f9-4984-bb7c-68bf75175ace"/>
  <p:tag name="ARTICULATE_PROJECT_OPEN" val="1"/>
  <p:tag name="TAG_BACKING_FORM_KEY" val="2491794-c:\users\don\desktop\duct design basics\lesson 2 duct slide rule 2.3.pptx"/>
  <p:tag name="ARTICULATE_PRESENTER_VERSION" val="7"/>
  <p:tag name="ARTICULATE_USED_PAGE_ORIENTATION" val="1"/>
  <p:tag name="ARTICULATE_USED_PAGE_SIZE" val="1"/>
  <p:tag name="ARTICULATE_META_COURSE_ID" val="1.1_Static_Pressure_Measurement"/>
  <p:tag name="ARTICULATE_META_NAME_SE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3"/>
  <p:tag name="ARTICULATE_SLIDE_GUID" val="d2ba5fcb-d7b1-491b-9ada-f53f67754c74"/>
  <p:tag name="ARTICULATE_LOCK_SLIDE" val="0"/>
  <p:tag name="AUDIO_ID" val="413"/>
  <p:tag name="ARTICULATE_AUDIO_RECORDED" val="1"/>
  <p:tag name="ELAPSEDTIME" val="12.8"/>
  <p:tag name="ANNOTATION_COUNT" val="0"/>
  <p:tag name="ARTICULATE_USED_LAYOUT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15"/>
  <p:tag name="ARTICULATE_AUDIO_RECORDED" val="1"/>
  <p:tag name="ELAPSEDTIME" val="8.5"/>
  <p:tag name="ANNOTATION_COUNT" val="0"/>
  <p:tag name="ARTICULATE_USED_LAYOUT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69"/>
  <p:tag name="ARTICULATE_AUDIO_RECORDED" val="1"/>
  <p:tag name="ELAPSEDTIME" val="5.3"/>
  <p:tag name="ANNOTATION_COUNT" val="0"/>
  <p:tag name="ARTICULATE_USED_LAYOUT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17"/>
  <p:tag name="ARTICULATE_AUDIO_RECORDED" val="1"/>
  <p:tag name="ELAPSEDTIME" val="28.7"/>
  <p:tag name="ANNOTATION_COUNT" val="0"/>
  <p:tag name="ARTICULATE_USED_LAYOUT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11"/>
  <p:tag name="ARTICULATE_AUDIO_RECORDED" val="1"/>
  <p:tag name="ELAPSEDTIME" val="22"/>
  <p:tag name="ANNOTATION_COUNT" val="0"/>
  <p:tag name="ARTICULATE_USED_LAYOUT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18"/>
  <p:tag name="ARTICULATE_AUDIO_RECORDED" val="1"/>
  <p:tag name="ELAPSEDTIME" val="36.5"/>
  <p:tag name="ANNOTATION_COUNT" val="0"/>
  <p:tag name="ARTICULATE_USED_LAYOUT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19"/>
  <p:tag name="ARTICULATE_AUDIO_RECORDED" val="1"/>
  <p:tag name="ELAPSEDTIME" val="19.4"/>
  <p:tag name="ANNOTATION_COUNT" val="0"/>
  <p:tag name="ARTICULATE_USED_LAYOUT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20"/>
  <p:tag name="ARTICULATE_AUDIO_RECORDED" val="1"/>
  <p:tag name="ELAPSEDTIME" val="4.9"/>
  <p:tag name="ANNOTATION_COUNT" val="0"/>
  <p:tag name="ARTICULATE_USED_LAYOUT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fd00b96a-4332-4155-8630-f18edca090c2"/>
  <p:tag name="ARTICULATE_SLIDE_NAV" val="1"/>
  <p:tag name="ARTICULATE_LOCK_SLIDE" val="0"/>
  <p:tag name="AUDIO_ID" val="428"/>
  <p:tag name="ARTICULATE_AUDIO_RECORDED" val="1"/>
  <p:tag name="ELAPSEDTIME" val="5.8"/>
  <p:tag name="ANNOTATION_COUNT" val="0"/>
  <p:tag name="ARTICULATE_USED_LAYOUT" val="1"/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21"/>
  <p:tag name="ARTICULATE_AUDIO_RECORDED" val="1"/>
  <p:tag name="ELAPSEDTIME" val="10.4"/>
  <p:tag name="ANNOTATION_COUNT" val="0"/>
  <p:tag name="ARTICULATE_USED_LAYOUT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22"/>
  <p:tag name="ARTICULATE_AUDIO_RECORDED" val="1"/>
  <p:tag name="ELAPSEDTIME" val="6.3"/>
  <p:tag name="ANNOTATION_COUNT" val="0"/>
  <p:tag name="ARTICULATE_USED_LAYOUT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23"/>
  <p:tag name="ARTICULATE_AUDIO_RECORDED" val="1"/>
  <p:tag name="ELAPSEDTIME" val="60.3"/>
  <p:tag name="ANNOTATION_COUNT" val="0"/>
  <p:tag name="ARTICULATE_USED_LAYOUT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71"/>
  <p:tag name="ARTICULATE_AUDIO_RECORDED" val="1"/>
  <p:tag name="ELAPSEDTIME" val="28.1"/>
  <p:tag name="ANNOTATION_COUNT" val="0"/>
  <p:tag name="ARTICULATE_USED_LAYOUT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24"/>
  <p:tag name="ARTICULATE_AUDIO_RECORDED" val="1"/>
  <p:tag name="ELAPSEDTIME" val="18.3"/>
  <p:tag name="ANNOTATION_COUNT" val="0"/>
  <p:tag name="ARTICULATE_USED_LAYOUT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72"/>
  <p:tag name="ARTICULATE_AUDIO_RECORDED" val="1"/>
  <p:tag name="ELAPSEDTIME" val="35.9"/>
  <p:tag name="ANNOTATION_COUNT" val="0"/>
  <p:tag name="ARTICULATE_USED_LAYOUT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25"/>
  <p:tag name="ARTICULATE_AUDIO_RECORDED" val="1"/>
  <p:tag name="ELAPSEDTIME" val="28.1"/>
  <p:tag name="ANNOTATION_COUNT" val="0"/>
  <p:tag name="ARTICULATE_USED_LAYOUT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c9FHs3lH_files\slide0001_image001.pn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fd00b96a-4332-4155-8630-f18edca090c2"/>
  <p:tag name="ARTICULATE_SLIDE_NAV" val="1"/>
  <p:tag name="ARTICULATE_LOCK_SLIDE" val="0"/>
  <p:tag name="AUDIO_ID" val="429"/>
  <p:tag name="ARTICULATE_AUDIO_RECORDED" val="1"/>
  <p:tag name="ELAPSEDTIME" val="4.1"/>
  <p:tag name="ANNOTATION_COUNT" val="0"/>
  <p:tag name="ARTICULATE_USED_LAYOUT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c9FHs3lH_files\slide0001_image001.pn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68"/>
  <p:tag name="ARTICULATE_AUDIO_RECORDED" val="1"/>
  <p:tag name="ELAPSEDTIME" val="8"/>
  <p:tag name="ANNOTATION_COUNT" val="0"/>
  <p:tag name="ARTICULATE_USED_LAYOUT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3"/>
  <p:tag name="ARTICULATE_SLIDE_GUID" val="d2ba5fcb-d7b1-491b-9ada-f53f67754c74"/>
  <p:tag name="ARTICULATE_LOCK_SLIDE" val="0"/>
  <p:tag name="ANNOTATION_TYPE_1" val="0"/>
  <p:tag name="ANNOTATION_START_1" val="46.7"/>
  <p:tag name="ANNOTATION_TOP_1" val="36"/>
  <p:tag name="ANNOTATION_LEFT_1" val="259"/>
  <p:tag name="ANNOTATION_WIDTH_1" val="149"/>
  <p:tag name="ANNOTATION_HEIGHT_1" val="150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UDIO_ID" val="412"/>
  <p:tag name="ARTICULATE_AUDIO_RECORDED" val="1"/>
  <p:tag name="ELAPSEDTIME" val="22.3"/>
  <p:tag name="ANNOTATION_COUNT" val="0"/>
  <p:tag name="ARTICULATE_USED_LAYOUT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2996</TotalTime>
  <Words>366</Words>
  <Application>Microsoft Office PowerPoint</Application>
  <PresentationFormat>On-screen Show (4:3)</PresentationFormat>
  <Paragraphs>100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Cambria Math</vt:lpstr>
      <vt:lpstr>Office Theme</vt:lpstr>
      <vt:lpstr>Lesson 2 Duct Slide Rule </vt:lpstr>
      <vt:lpstr> Velocities, Pressures &amp; Temperatures 2.3 </vt:lpstr>
      <vt:lpstr>PowerPoint Presentation</vt:lpstr>
      <vt:lpstr>Refresher:  Velocity Pressure Measurements for CFM Calculations</vt:lpstr>
      <vt:lpstr>Refresher:  Velocity Pressure Measurements for CFM Calculations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</dc:creator>
  <cp:lastModifiedBy>Donald Prather</cp:lastModifiedBy>
  <cp:revision>358</cp:revision>
  <cp:lastPrinted>2013-06-17T20:42:26Z</cp:lastPrinted>
  <dcterms:created xsi:type="dcterms:W3CDTF">2013-05-23T13:04:32Z</dcterms:created>
  <dcterms:modified xsi:type="dcterms:W3CDTF">2016-01-11T21:30:57Z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1.1 Static Pressure Measurement</vt:lpwstr>
  </property>
  <property fmtid="{D5CDD505-2E9C-101B-9397-08002B2CF9AE}" pid="4" name="ArticulateProjectVersion">
    <vt:lpwstr>7</vt:lpwstr>
  </property>
  <property fmtid="{D5CDD505-2E9C-101B-9397-08002B2CF9AE}" pid="5" name="ArticulateGUID">
    <vt:lpwstr>AC64B343-ECA8-4143-80F5-91994F30F3D0</vt:lpwstr>
  </property>
  <property fmtid="{D5CDD505-2E9C-101B-9397-08002B2CF9AE}" pid="6" name="ArticulateProjectFull">
    <vt:lpwstr>C:\Users\Don\Desktop\Duct Design Basics\Lesson 2 Duct Slide Rule 2.3.ppta</vt:lpwstr>
  </property>
</Properties>
</file>