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5"/>
  </p:notesMasterIdLst>
  <p:sldIdLst>
    <p:sldId id="369" r:id="rId2"/>
    <p:sldId id="368" r:id="rId3"/>
    <p:sldId id="333" r:id="rId4"/>
    <p:sldId id="345" r:id="rId5"/>
    <p:sldId id="347" r:id="rId6"/>
    <p:sldId id="365" r:id="rId7"/>
    <p:sldId id="349" r:id="rId8"/>
    <p:sldId id="366" r:id="rId9"/>
    <p:sldId id="350" r:id="rId10"/>
    <p:sldId id="351" r:id="rId11"/>
    <p:sldId id="352" r:id="rId12"/>
    <p:sldId id="353" r:id="rId13"/>
    <p:sldId id="359" r:id="rId14"/>
    <p:sldId id="360" r:id="rId15"/>
    <p:sldId id="361" r:id="rId16"/>
    <p:sldId id="362" r:id="rId17"/>
    <p:sldId id="363" r:id="rId18"/>
    <p:sldId id="364" r:id="rId19"/>
    <p:sldId id="354" r:id="rId20"/>
    <p:sldId id="356" r:id="rId21"/>
    <p:sldId id="357" r:id="rId22"/>
    <p:sldId id="358" r:id="rId23"/>
    <p:sldId id="367" r:id="rId24"/>
  </p:sldIdLst>
  <p:sldSz cx="9144000" cy="6858000" type="screen4x3"/>
  <p:notesSz cx="7010400" cy="92964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54545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1" autoAdjust="0"/>
    <p:restoredTop sz="94660"/>
  </p:normalViewPr>
  <p:slideViewPr>
    <p:cSldViewPr>
      <p:cViewPr varScale="1">
        <p:scale>
          <a:sx n="114" d="100"/>
          <a:sy n="114" d="100"/>
        </p:scale>
        <p:origin x="852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00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768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4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231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841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322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64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230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97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87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9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10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89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41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16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30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1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68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75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3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7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08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1/11/2016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tags" Target="../tags/tag1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tags" Target="../tags/tag17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tags" Target="../tags/tag1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tags" Target="../tags/tag1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20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tags" Target="../tags/tag22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.m4a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tags" Target="../tags/tag23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2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tags" Target="../tags/tag26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1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Duct Design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01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"/>
    </mc:Choice>
    <mc:Fallback xmlns=""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Terms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600200" y="1143000"/>
            <a:ext cx="4551054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Air Velocity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Available Static Pressure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Component Pressure Loss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Cubic Feet Per Minute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Equivalent </a:t>
            </a:r>
            <a:r>
              <a:rPr lang="en-US" sz="3200" b="1" dirty="0">
                <a:solidFill>
                  <a:srgbClr val="FFFF00"/>
                </a:solidFill>
              </a:rPr>
              <a:t>L</a:t>
            </a:r>
            <a:r>
              <a:rPr lang="en-US" sz="3200" b="1" dirty="0" smtClean="0">
                <a:solidFill>
                  <a:srgbClr val="FFFF00"/>
                </a:solidFill>
              </a:rPr>
              <a:t>ength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External Static Pressure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Friction Rate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Feet Per Minute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Static Pressure Drop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Velocity Pressure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30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74"/>
    </mc:Choice>
    <mc:Fallback xmlns="">
      <p:transition spd="slow" advTm="47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Typical Duct System</a:t>
            </a:r>
            <a:endParaRPr lang="en-US" sz="3200" dirty="0"/>
          </a:p>
        </p:txBody>
      </p:sp>
      <p:pic>
        <p:nvPicPr>
          <p:cNvPr id="4" name="Picture 3" descr="Whole House single 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5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23"/>
    </mc:Choice>
    <mc:Fallback xmlns="">
      <p:transition spd="slow" advTm="2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662" y="794852"/>
            <a:ext cx="5400675" cy="603049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59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86"/>
    </mc:Choice>
    <mc:Fallback xmlns=""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41"/>
    </mc:Choice>
    <mc:Fallback xmlns="">
      <p:transition spd="slow" advTm="17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17730" y="3124200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91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7"/>
    </mc:Choice>
    <mc:Fallback xmlns="">
      <p:transition spd="slow" advTm="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76400" y="3200400"/>
            <a:ext cx="12192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60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0"/>
    </mc:Choice>
    <mc:Fallback xmlns="">
      <p:transition spd="slow" advTm="8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00600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810000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60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00800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748337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1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01"/>
    </mc:Choice>
    <mc:Fallback xmlns="">
      <p:transition spd="slow" advTm="31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0166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90600"/>
            <a:ext cx="3657600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705" r="39330" b="78341"/>
          <a:stretch/>
        </p:blipFill>
        <p:spPr>
          <a:xfrm>
            <a:off x="1904274" y="2688966"/>
            <a:ext cx="677164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6930" y="2688966"/>
            <a:ext cx="6749869" cy="2362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941422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7152549" y="3276600"/>
            <a:ext cx="304800" cy="7620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9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38"/>
    </mc:Choice>
    <mc:Fallback xmlns="">
      <p:transition spd="slow" advTm="1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575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990600"/>
            <a:ext cx="1676400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7909" t="1538" r="1236" b="82145"/>
          <a:stretch/>
        </p:blipFill>
        <p:spPr>
          <a:xfrm>
            <a:off x="4724400" y="2438400"/>
            <a:ext cx="4258732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2418920"/>
            <a:ext cx="4258732" cy="2534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46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9"/>
    </mc:Choice>
    <mc:Fallback xmlns="">
      <p:transition spd="slow" advTm="20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1752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Duct Design Basics Introduction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/>
              <a:t>Friction Chart; Duct Slide Rule; Manual D </a:t>
            </a:r>
            <a:r>
              <a:rPr lang="en-US" dirty="0" err="1" smtClean="0"/>
              <a:t>Speedsheet</a:t>
            </a:r>
            <a:r>
              <a:rPr lang="en-US" dirty="0" smtClean="0"/>
              <a:t> Basics</a:t>
            </a: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r>
              <a:rPr lang="en-US" dirty="0" smtClean="0">
                <a:solidFill>
                  <a:srgbClr val="FF00FF"/>
                </a:solidFill>
              </a:rPr>
              <a:t/>
            </a:r>
            <a:br>
              <a:rPr lang="en-US" dirty="0" smtClean="0">
                <a:solidFill>
                  <a:srgbClr val="FF00FF"/>
                </a:solidFill>
              </a:rPr>
            </a:b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9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79"/>
    </mc:Choice>
    <mc:Fallback xmlns="">
      <p:transition spd="slow" advTm="1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575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990600"/>
            <a:ext cx="1676400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7909" t="1538" r="1236" b="82145"/>
          <a:stretch/>
        </p:blipFill>
        <p:spPr>
          <a:xfrm>
            <a:off x="4724400" y="2397148"/>
            <a:ext cx="4258732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2418920"/>
            <a:ext cx="4258732" cy="2534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6800" y="2826417"/>
            <a:ext cx="685800" cy="682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866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1"/>
    </mc:Choice>
    <mc:Fallback xmlns="">
      <p:transition spd="slow" advTm="12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575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990600"/>
            <a:ext cx="1676400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7909" t="1538" r="1236" b="82145"/>
          <a:stretch/>
        </p:blipFill>
        <p:spPr>
          <a:xfrm>
            <a:off x="4724400" y="2404166"/>
            <a:ext cx="4258732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2418920"/>
            <a:ext cx="4258732" cy="2534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6800" y="2826417"/>
            <a:ext cx="685800" cy="682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39480" y="2133600"/>
            <a:ext cx="2590119" cy="13754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4"/>
    </mc:Choice>
    <mc:Fallback xmlns="">
      <p:transition spd="slow" advTm="23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89575"/>
            <a:ext cx="5400675" cy="60304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7600" y="990600"/>
            <a:ext cx="1676400" cy="990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67909" t="1538" r="1236" b="82145"/>
          <a:stretch/>
        </p:blipFill>
        <p:spPr>
          <a:xfrm>
            <a:off x="4724400" y="2404166"/>
            <a:ext cx="4258732" cy="2514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24400" y="2418920"/>
            <a:ext cx="4258732" cy="25340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6800" y="2826417"/>
            <a:ext cx="685800" cy="6826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992532" y="2369932"/>
            <a:ext cx="1143000" cy="10901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809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"/>
    </mc:Choice>
    <mc:Fallback xmlns="">
      <p:transition spd="slow" advTm="1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827509"/>
            <a:ext cx="5400675" cy="603049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55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83"/>
    </mc:Choice>
    <mc:Fallback xmlns="">
      <p:transition spd="slow" advTm="9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57600" y="4876800"/>
            <a:ext cx="2286000" cy="1371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57600" y="2819400"/>
            <a:ext cx="2286000" cy="2055312"/>
          </a:xfrm>
          <a:prstGeom prst="rect">
            <a:avLst/>
          </a:prstGeom>
          <a:solidFill>
            <a:schemeClr val="tx1"/>
          </a:solidFill>
          <a:ln w="38100">
            <a:solidFill>
              <a:srgbClr val="3F3F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57600" y="1675356"/>
            <a:ext cx="2286000" cy="1143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76600" y="4874712"/>
            <a:ext cx="381000" cy="137368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276600" y="4874712"/>
            <a:ext cx="381000" cy="13736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76600" y="4872624"/>
            <a:ext cx="381000" cy="13757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838198" y="482252"/>
            <a:ext cx="483296" cy="167640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1321494" y="482252"/>
            <a:ext cx="1" cy="11701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38196" y="462419"/>
            <a:ext cx="1" cy="16962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38196" y="2163348"/>
            <a:ext cx="1676404" cy="835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 rot="5400000">
            <a:off x="1471284" y="1087677"/>
            <a:ext cx="483296" cy="1676400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84960" y="1666484"/>
            <a:ext cx="1981202" cy="1774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 rot="5400000">
            <a:off x="6387752" y="1184231"/>
            <a:ext cx="483296" cy="167640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943600" y="1780783"/>
            <a:ext cx="131993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63530" y="587679"/>
            <a:ext cx="483296" cy="167640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943600" y="2264079"/>
            <a:ext cx="1803226" cy="29227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742129" y="587679"/>
            <a:ext cx="4697" cy="169101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7258832" y="587679"/>
            <a:ext cx="4697" cy="120771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852938" y="1923788"/>
            <a:ext cx="666536" cy="7878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4906030" y="1925876"/>
            <a:ext cx="733290" cy="82202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498273" y="1923788"/>
            <a:ext cx="42262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3851637" y="2716060"/>
            <a:ext cx="363557" cy="20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233870" y="2747114"/>
            <a:ext cx="371727" cy="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 flipV="1">
            <a:off x="4729961" y="2158652"/>
            <a:ext cx="509494" cy="60386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4217779" y="2156564"/>
            <a:ext cx="487752" cy="5594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lowchart: Sequential Access Storage 66"/>
          <p:cNvSpPr/>
          <p:nvPr/>
        </p:nvSpPr>
        <p:spPr>
          <a:xfrm rot="16200000">
            <a:off x="4275070" y="5088078"/>
            <a:ext cx="1143000" cy="1146327"/>
          </a:xfrm>
          <a:prstGeom prst="flowChartMagneticTap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729960" y="4872624"/>
            <a:ext cx="703913" cy="4572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/>
          <p:cNvCxnSpPr>
            <a:endCxn id="67" idx="2"/>
          </p:cNvCxnSpPr>
          <p:nvPr/>
        </p:nvCxnSpPr>
        <p:spPr>
          <a:xfrm>
            <a:off x="5412189" y="4871580"/>
            <a:ext cx="7545" cy="789662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endCxn id="68" idx="1"/>
          </p:cNvCxnSpPr>
          <p:nvPr/>
        </p:nvCxnSpPr>
        <p:spPr>
          <a:xfrm>
            <a:off x="4729960" y="4865316"/>
            <a:ext cx="0" cy="23590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lowchart: Connector 75"/>
          <p:cNvSpPr/>
          <p:nvPr/>
        </p:nvSpPr>
        <p:spPr>
          <a:xfrm>
            <a:off x="4621509" y="5432641"/>
            <a:ext cx="457200" cy="457200"/>
          </a:xfrm>
          <a:prstGeom prst="flowChartConnector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2653807">
            <a:off x="5716171" y="1922029"/>
            <a:ext cx="483296" cy="618995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5943600" y="2293306"/>
            <a:ext cx="329325" cy="3285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565244" y="1698322"/>
            <a:ext cx="704047" cy="3962919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>
            <a:off x="1316796" y="1665959"/>
            <a:ext cx="1982766" cy="318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 flipV="1">
            <a:off x="3281067" y="1693876"/>
            <a:ext cx="11820" cy="455059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Sequential Access Storage 42"/>
          <p:cNvSpPr/>
          <p:nvPr/>
        </p:nvSpPr>
        <p:spPr>
          <a:xfrm>
            <a:off x="2551104" y="5562600"/>
            <a:ext cx="703235" cy="685898"/>
          </a:xfrm>
          <a:prstGeom prst="flowChartMagneticTape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565243" y="4422341"/>
            <a:ext cx="682599" cy="1467500"/>
          </a:xfrm>
          <a:prstGeom prst="rect">
            <a:avLst/>
          </a:prstGeom>
          <a:solidFill>
            <a:schemeClr val="tx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>
            <a:stCxn id="43" idx="1"/>
          </p:cNvCxnSpPr>
          <p:nvPr/>
        </p:nvCxnSpPr>
        <p:spPr>
          <a:xfrm flipH="1" flipV="1">
            <a:off x="2517354" y="2185269"/>
            <a:ext cx="33750" cy="37202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2992106" y="5493616"/>
            <a:ext cx="265482" cy="724599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49"/>
          <p:cNvCxnSpPr/>
          <p:nvPr/>
        </p:nvCxnSpPr>
        <p:spPr>
          <a:xfrm>
            <a:off x="838196" y="2167524"/>
            <a:ext cx="1692429" cy="177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240229" y="5180505"/>
            <a:ext cx="135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Blower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35647" y="967107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A</a:t>
            </a:r>
            <a:r>
              <a:rPr lang="en-US" sz="3200" dirty="0" smtClean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00B050"/>
                </a:solidFill>
              </a:rPr>
              <a:t>Coil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48569" y="5105380"/>
            <a:ext cx="10426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Filter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07690" y="1600494"/>
            <a:ext cx="1882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Return Air</a:t>
            </a:r>
            <a:endParaRPr lang="en-US" sz="3200" dirty="0">
              <a:solidFill>
                <a:srgbClr val="FFC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640937" y="1693200"/>
            <a:ext cx="1871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2"/>
                </a:solidFill>
              </a:rPr>
              <a:t>Supply Air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60" name="Notched Right Arrow 59"/>
          <p:cNvSpPr/>
          <p:nvPr/>
        </p:nvSpPr>
        <p:spPr>
          <a:xfrm rot="16200000">
            <a:off x="7181780" y="1275675"/>
            <a:ext cx="632972" cy="318790"/>
          </a:xfrm>
          <a:prstGeom prst="notched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Notched Right Arrow 60"/>
          <p:cNvSpPr/>
          <p:nvPr/>
        </p:nvSpPr>
        <p:spPr>
          <a:xfrm rot="5400000">
            <a:off x="816463" y="1040157"/>
            <a:ext cx="503801" cy="31879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019703" y="1282214"/>
            <a:ext cx="656074" cy="53933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2" idx="1"/>
          </p:cNvCxnSpPr>
          <p:nvPr/>
        </p:nvCxnSpPr>
        <p:spPr>
          <a:xfrm flipH="1">
            <a:off x="5236089" y="5472893"/>
            <a:ext cx="1004140" cy="10373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53" idx="3"/>
          </p:cNvCxnSpPr>
          <p:nvPr/>
        </p:nvCxnSpPr>
        <p:spPr>
          <a:xfrm>
            <a:off x="1991227" y="5397768"/>
            <a:ext cx="1378427" cy="21670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939531" y="186617"/>
            <a:ext cx="4664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Typical AC Air Handler Unit</a:t>
            </a:r>
            <a:endParaRPr lang="en-US" sz="3200" dirty="0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85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81"/>
    </mc:Choice>
    <mc:Fallback xmlns="">
      <p:transition spd="slow" advTm="3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52" grpId="0"/>
      <p:bldP spid="53" grpId="0"/>
      <p:bldP spid="57" grpId="0"/>
      <p:bldP spid="59" grpId="0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Typical Duct System</a:t>
            </a:r>
            <a:endParaRPr lang="en-US" sz="3200" dirty="0"/>
          </a:p>
        </p:txBody>
      </p:sp>
      <p:pic>
        <p:nvPicPr>
          <p:cNvPr id="4" name="Picture 3" descr="Whole House single 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52600"/>
            <a:ext cx="905444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2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35"/>
    </mc:Choice>
    <mc:Fallback xmlns="">
      <p:transition spd="slow" advTm="33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95800" y="304800"/>
            <a:ext cx="419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Typical Friction Chart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0784" t="1388" r="10131" b="6945"/>
          <a:stretch/>
        </p:blipFill>
        <p:spPr>
          <a:xfrm>
            <a:off x="-1" y="10296"/>
            <a:ext cx="4565135" cy="684770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323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93"/>
    </mc:Choice>
    <mc:Fallback xmlns="">
      <p:transition spd="slow" advTm="91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Duct Slide Rule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570973"/>
            <a:ext cx="3750795" cy="485397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449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8"/>
    </mc:Choice>
    <mc:Fallback xmlns="">
      <p:transition spd="slow" advTm="57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062" y="1143000"/>
            <a:ext cx="4333875" cy="546938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07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3"/>
    </mc:Choice>
    <mc:Fallback xmlns="">
      <p:transition spd="slow" advTm="29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062" y="1143000"/>
            <a:ext cx="4333875" cy="54693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69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29"/>
    </mc:Choice>
    <mc:Fallback xmlns="">
      <p:transition spd="slow" advTm="4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/>
              <a:t>Manual D </a:t>
            </a:r>
            <a:r>
              <a:rPr lang="en-US" sz="3200" dirty="0" err="1" smtClean="0"/>
              <a:t>Speedsheet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990600"/>
            <a:ext cx="5795962" cy="5270916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52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90"/>
    </mc:Choice>
    <mc:Fallback xmlns="">
      <p:transition spd="slow" advTm="39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PRESENTER_PREVIEW_MODE" val="0"/>
  <p:tag name="PRESENTER_PREVIEW_START" val="1"/>
  <p:tag name="PLAYERLOGOHEIGHT" val="162"/>
  <p:tag name="PLAYERLOGOWIDTH" val="351"/>
  <p:tag name="LAUNCHINNEWWINDOW" val="0"/>
  <p:tag name="LASTPUBLISHED" val="C:\Users\Craig\Documents\My Articulate Projects\1.1 Static Pressure Measurement\player.html"/>
  <p:tag name="ARTICULATE_META_COURSE_VERSION" val="1.0"/>
  <p:tag name="ARTICULATE_META_COURSE_VERSION_SET" val="True"/>
  <p:tag name="ARTICULATE_REFERENCE_ID" val="0f258807-bba3-4e5b-809d-317e58174f96"/>
  <p:tag name="ARTICULATE_SLIDE_COUNT" val="23"/>
  <p:tag name="TAG_BACKING_FORM_KEY" val="1770776-c:\users\don\desktop\duct design basics\duct design basics introduction.pptx"/>
  <p:tag name="ARTICULATE_PRESENTER_VERSION" val="7"/>
  <p:tag name="ARTICULATE_PROJECT_OPEN" val="1"/>
  <p:tag name="ARTICULATE_USED_PAGE_ORIENTATION" val="1"/>
  <p:tag name="ARTICULATE_USED_PAGE_SIZE" val="1"/>
  <p:tag name="ARTICULATE_META_DESCRIPTION" val="Describes course material covered in presentation serries"/>
  <p:tag name="ARTICULATE_META_COURSE_ID" val="1.1_Static_Pressure_Measurement"/>
  <p:tag name="ARTICULATE_META_NAME_SE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49"/>
  <p:tag name="ARTICULATE_USED_LAYOU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6"/>
  <p:tag name="ARTICULATE_USED_LAYOU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0"/>
  <p:tag name="ARTICULATE_USED_LAYOU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1"/>
  <p:tag name="ARTICULATE_USED_LAYOU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2"/>
  <p:tag name="ARTICULATE_USED_LAYOU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3"/>
  <p:tag name="ARTICULATE_USED_LAYOU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9"/>
  <p:tag name="ARTICULATE_USED_LAYOUT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0"/>
  <p:tag name="ARTICULATE_USED_LAYOUT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1"/>
  <p:tag name="ARTICULATE_USED_LAYOUT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2"/>
  <p:tag name="ARTICULATE_USED_LAYOUT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RTICULATE_AUDIO_RECORDED" val="1"/>
  <p:tag name="ELAPSEDTIME" val="3.9"/>
  <p:tag name="ANNOTATION_COUNT" val="0"/>
  <p:tag name="AUDIO_ID" val="369"/>
  <p:tag name="ARTICULATE_USED_LAYOUT" val="1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3"/>
  <p:tag name="ARTICULATE_USED_LAYOUT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4"/>
  <p:tag name="ARTICULATE_USED_LAYOUT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4"/>
  <p:tag name="ARTICULATE_USED_LAYOUT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6"/>
  <p:tag name="ARTICULATE_USED_LAYOUT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7"/>
  <p:tag name="ARTICULATE_USED_LAYOUT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58"/>
  <p:tag name="ARTICULATE_USED_LAYOUT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7"/>
  <p:tag name="ARTICULATE_USED_LAYOUT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  <p:tag name="ARTICULATE_LOCK_SLIDE" val="0"/>
  <p:tag name="AUDIO_ID" val="368"/>
  <p:tag name="ARTICULATE_AUDIO_RECORDED" val="1"/>
  <p:tag name="ELAPSEDTIME" val="13.8"/>
  <p:tag name="ANNOTATION_COUNT" val="0"/>
  <p:tag name="ARTICULATE_USED_LAYOU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NNOTATION_TYPE_1" val="0"/>
  <p:tag name="ANNOTATION_START_1" val="1.7"/>
  <p:tag name="ANNOTATION_END_1" val="6.0"/>
  <p:tag name="ANNOTATION_TOP_1" val="289"/>
  <p:tag name="ANNOTATION_LEFT_1" val="506"/>
  <p:tag name="ANNOTATION_WIDTH_1" val="149"/>
  <p:tag name="ANNOTATION_HEIGHT_1" val="150"/>
  <p:tag name="ANNOTATION_ANIMATION_1" val="3"/>
  <p:tag name="ANNOTATION_ROTATION_1" val="0"/>
  <p:tag name="ANNOTATION_SUB_TYPE_1" val="2"/>
  <p:tag name="ANNOTATION_LOOP_COUNT_1" val="1"/>
  <p:tag name="ANNOTATION_BOX_RADIUS_1" val="0"/>
  <p:tag name="ANNOTATION_SCALE_1" val="100"/>
  <p:tag name="ANNOTATION_BORDER_ALPHA_1" val="100"/>
  <p:tag name="ANNOTATION_BORDER_COLOR_1" val="16777215"/>
  <p:tag name="ANNOTATION_FILL_COLOR_1" val="683492"/>
  <p:tag name="ANNOTATION_FILL_ALPHA_1" val="100"/>
  <p:tag name="ANNOTATION_BORDER_WIDTH_1" val="2"/>
  <p:tag name="ANNOTATION_SLIDE_WIDTH_1" val="960"/>
  <p:tag name="ANNOTATION_SLIDE_HEIGHT_1" val="720"/>
  <p:tag name="ANNOTATION_TYPE_2" val="0"/>
  <p:tag name="ANNOTATION_START_2" val="6.0"/>
  <p:tag name="ANNOTATION_END_2" val="6.7"/>
  <p:tag name="ANNOTATION_TOP_2" val="183"/>
  <p:tag name="ANNOTATION_LEFT_2" val="244"/>
  <p:tag name="ANNOTATION_WIDTH_2" val="149"/>
  <p:tag name="ANNOTATION_HEIGHT_2" val="150"/>
  <p:tag name="ANNOTATION_ANIMATION_2" val="3"/>
  <p:tag name="ANNOTATION_ROTATION_2" val="0"/>
  <p:tag name="ANNOTATION_SUB_TYPE_2" val="2"/>
  <p:tag name="ANNOTATION_LOOP_COUNT_2" val="1"/>
  <p:tag name="ANNOTATION_BOX_RADIUS_2" val="0"/>
  <p:tag name="ANNOTATION_SCALE_2" val="100"/>
  <p:tag name="ANNOTATION_BORDER_ALPHA_2" val="100"/>
  <p:tag name="ANNOTATION_BORDER_COLOR_2" val="16777215"/>
  <p:tag name="ANNOTATION_FILL_COLOR_2" val="683492"/>
  <p:tag name="ANNOTATION_FILL_ALPHA_2" val="100"/>
  <p:tag name="ANNOTATION_BORDER_WIDTH_2" val="2"/>
  <p:tag name="ANNOTATION_SLIDE_WIDTH_2" val="960"/>
  <p:tag name="ANNOTATION_SLIDE_HEIGHT_2" val="720"/>
  <p:tag name="ANNOTATION_TYPE_3" val="0"/>
  <p:tag name="ANNOTATION_START_3" val="6.7"/>
  <p:tag name="ANNOTATION_END_3" val="7.2"/>
  <p:tag name="ANNOTATION_TOP_3" val="139"/>
  <p:tag name="ANNOTATION_LEFT_3" val="326"/>
  <p:tag name="ANNOTATION_WIDTH_3" val="149"/>
  <p:tag name="ANNOTATION_HEIGHT_3" val="150"/>
  <p:tag name="ANNOTATION_ANIMATION_3" val="3"/>
  <p:tag name="ANNOTATION_ROTATION_3" val="0"/>
  <p:tag name="ANNOTATION_SUB_TYPE_3" val="2"/>
  <p:tag name="ANNOTATION_LOOP_COUNT_3" val="1"/>
  <p:tag name="ANNOTATION_BOX_RADIUS_3" val="0"/>
  <p:tag name="ANNOTATION_SCALE_3" val="100"/>
  <p:tag name="ANNOTATION_BORDER_ALPHA_3" val="100"/>
  <p:tag name="ANNOTATION_BORDER_COLOR_3" val="16777215"/>
  <p:tag name="ANNOTATION_FILL_COLOR_3" val="683492"/>
  <p:tag name="ANNOTATION_FILL_ALPHA_3" val="100"/>
  <p:tag name="ANNOTATION_BORDER_WIDTH_3" val="2"/>
  <p:tag name="ANNOTATION_SLIDE_WIDTH_3" val="960"/>
  <p:tag name="ANNOTATION_SLIDE_HEIGHT_3" val="720"/>
  <p:tag name="ANNOTATION_TYPE_4" val="0"/>
  <p:tag name="ANNOTATION_START_4" val="7.2"/>
  <p:tag name="ANNOTATION_END_4" val="8.0"/>
  <p:tag name="ANNOTATION_TOP_4" val="118"/>
  <p:tag name="ANNOTATION_LEFT_4" val="452"/>
  <p:tag name="ANNOTATION_WIDTH_4" val="149"/>
  <p:tag name="ANNOTATION_HEIGHT_4" val="150"/>
  <p:tag name="ANNOTATION_ANIMATION_4" val="3"/>
  <p:tag name="ANNOTATION_ROTATION_4" val="0"/>
  <p:tag name="ANNOTATION_SUB_TYPE_4" val="2"/>
  <p:tag name="ANNOTATION_LOOP_COUNT_4" val="1"/>
  <p:tag name="ANNOTATION_BOX_RADIUS_4" val="0"/>
  <p:tag name="ANNOTATION_SCALE_4" val="100"/>
  <p:tag name="ANNOTATION_BORDER_ALPHA_4" val="100"/>
  <p:tag name="ANNOTATION_BORDER_COLOR_4" val="16777215"/>
  <p:tag name="ANNOTATION_FILL_COLOR_4" val="683492"/>
  <p:tag name="ANNOTATION_FILL_ALPHA_4" val="100"/>
  <p:tag name="ANNOTATION_BORDER_WIDTH_4" val="2"/>
  <p:tag name="ANNOTATION_SLIDE_WIDTH_4" val="960"/>
  <p:tag name="ANNOTATION_SLIDE_HEIGHT_4" val="720"/>
  <p:tag name="ANNOTATION_TYPE_5" val="0"/>
  <p:tag name="ANNOTATION_START_5" val="8.0"/>
  <p:tag name="ANNOTATION_END_5" val="8.5"/>
  <p:tag name="ANNOTATION_TOP_5" val="290"/>
  <p:tag name="ANNOTATION_LEFT_5" val="605"/>
  <p:tag name="ANNOTATION_WIDTH_5" val="149"/>
  <p:tag name="ANNOTATION_HEIGHT_5" val="150"/>
  <p:tag name="ANNOTATION_ANIMATION_5" val="3"/>
  <p:tag name="ANNOTATION_ROTATION_5" val="0"/>
  <p:tag name="ANNOTATION_SUB_TYPE_5" val="2"/>
  <p:tag name="ANNOTATION_LOOP_COUNT_5" val="1"/>
  <p:tag name="ANNOTATION_BOX_RADIUS_5" val="0"/>
  <p:tag name="ANNOTATION_SCALE_5" val="100"/>
  <p:tag name="ANNOTATION_BORDER_ALPHA_5" val="100"/>
  <p:tag name="ANNOTATION_BORDER_COLOR_5" val="16777215"/>
  <p:tag name="ANNOTATION_FILL_COLOR_5" val="683492"/>
  <p:tag name="ANNOTATION_FILL_ALPHA_5" val="100"/>
  <p:tag name="ANNOTATION_BORDER_WIDTH_5" val="2"/>
  <p:tag name="ANNOTATION_SLIDE_WIDTH_5" val="960"/>
  <p:tag name="ANNOTATION_SLIDE_HEIGHT_5" val="720"/>
  <p:tag name="ANNOTATION_TYPE_6" val="0"/>
  <p:tag name="ANNOTATION_START_6" val="8.5"/>
  <p:tag name="ANNOTATION_END_6" val="8.9"/>
  <p:tag name="ANNOTATION_TOP_6" val="438"/>
  <p:tag name="ANNOTATION_LEFT_6" val="692"/>
  <p:tag name="ANNOTATION_WIDTH_6" val="149"/>
  <p:tag name="ANNOTATION_HEIGHT_6" val="150"/>
  <p:tag name="ANNOTATION_ANIMATION_6" val="3"/>
  <p:tag name="ANNOTATION_ROTATION_6" val="0"/>
  <p:tag name="ANNOTATION_SUB_TYPE_6" val="2"/>
  <p:tag name="ANNOTATION_LOOP_COUNT_6" val="1"/>
  <p:tag name="ANNOTATION_BOX_RADIUS_6" val="0"/>
  <p:tag name="ANNOTATION_SCALE_6" val="100"/>
  <p:tag name="ANNOTATION_BORDER_ALPHA_6" val="100"/>
  <p:tag name="ANNOTATION_BORDER_COLOR_6" val="16777215"/>
  <p:tag name="ANNOTATION_FILL_COLOR_6" val="683492"/>
  <p:tag name="ANNOTATION_FILL_ALPHA_6" val="100"/>
  <p:tag name="ANNOTATION_BORDER_WIDTH_6" val="2"/>
  <p:tag name="ANNOTATION_SLIDE_WIDTH_6" val="960"/>
  <p:tag name="ANNOTATION_SLIDE_HEIGHT_6" val="720"/>
  <p:tag name="ANNOTATION_TYPE_7" val="0"/>
  <p:tag name="ANNOTATION_START_7" val="8.9"/>
  <p:tag name="ANNOTATION_END_7" val="9.9"/>
  <p:tag name="ANNOTATION_TOP_7" val="638"/>
  <p:tag name="ANNOTATION_LEFT_7" val="593"/>
  <p:tag name="ANNOTATION_WIDTH_7" val="149"/>
  <p:tag name="ANNOTATION_HEIGHT_7" val="150"/>
  <p:tag name="ANNOTATION_ANIMATION_7" val="3"/>
  <p:tag name="ANNOTATION_ROTATION_7" val="0"/>
  <p:tag name="ANNOTATION_SUB_TYPE_7" val="2"/>
  <p:tag name="ANNOTATION_LOOP_COUNT_7" val="1"/>
  <p:tag name="ANNOTATION_BOX_RADIUS_7" val="0"/>
  <p:tag name="ANNOTATION_SCALE_7" val="100"/>
  <p:tag name="ANNOTATION_BORDER_ALPHA_7" val="100"/>
  <p:tag name="ANNOTATION_BORDER_COLOR_7" val="16777215"/>
  <p:tag name="ANNOTATION_FILL_COLOR_7" val="683492"/>
  <p:tag name="ANNOTATION_FILL_ALPHA_7" val="100"/>
  <p:tag name="ANNOTATION_BORDER_WIDTH_7" val="2"/>
  <p:tag name="ANNOTATION_SLIDE_WIDTH_7" val="960"/>
  <p:tag name="ANNOTATION_SLIDE_HEIGHT_7" val="720"/>
  <p:tag name="ANNOTATION_TYPE_8" val="0"/>
  <p:tag name="ANNOTATION_START_8" val="9.9"/>
  <p:tag name="ANNOTATION_END_8" val="11.2"/>
  <p:tag name="ANNOTATION_TOP_8" val="641"/>
  <p:tag name="ANNOTATION_LEFT_8" val="556"/>
  <p:tag name="ANNOTATION_WIDTH_8" val="149"/>
  <p:tag name="ANNOTATION_HEIGHT_8" val="150"/>
  <p:tag name="ANNOTATION_ANIMATION_8" val="3"/>
  <p:tag name="ANNOTATION_ROTATION_8" val="0"/>
  <p:tag name="ANNOTATION_SUB_TYPE_8" val="2"/>
  <p:tag name="ANNOTATION_LOOP_COUNT_8" val="1"/>
  <p:tag name="ANNOTATION_BOX_RADIUS_8" val="0"/>
  <p:tag name="ANNOTATION_SCALE_8" val="100"/>
  <p:tag name="ANNOTATION_BORDER_ALPHA_8" val="100"/>
  <p:tag name="ANNOTATION_BORDER_COLOR_8" val="16777215"/>
  <p:tag name="ANNOTATION_FILL_COLOR_8" val="683492"/>
  <p:tag name="ANNOTATION_FILL_ALPHA_8" val="100"/>
  <p:tag name="ANNOTATION_BORDER_WIDTH_8" val="2"/>
  <p:tag name="ANNOTATION_SLIDE_WIDTH_8" val="960"/>
  <p:tag name="ANNOTATION_SLIDE_HEIGHT_8" val="720"/>
  <p:tag name="ANNOTATION_TYPE_9" val="0"/>
  <p:tag name="ANNOTATION_START_9" val="11.2"/>
  <p:tag name="ANNOTATION_END_9" val="14.5"/>
  <p:tag name="ANNOTATION_TOP_9" val="105"/>
  <p:tag name="ANNOTATION_LEFT_9" val="99"/>
  <p:tag name="ANNOTATION_WIDTH_9" val="149"/>
  <p:tag name="ANNOTATION_HEIGHT_9" val="150"/>
  <p:tag name="ANNOTATION_ANIMATION_9" val="3"/>
  <p:tag name="ANNOTATION_ROTATION_9" val="0"/>
  <p:tag name="ANNOTATION_SUB_TYPE_9" val="2"/>
  <p:tag name="ANNOTATION_LOOP_COUNT_9" val="1"/>
  <p:tag name="ANNOTATION_BOX_RADIUS_9" val="0"/>
  <p:tag name="ANNOTATION_SCALE_9" val="100"/>
  <p:tag name="ANNOTATION_BORDER_ALPHA_9" val="100"/>
  <p:tag name="ANNOTATION_BORDER_COLOR_9" val="16777215"/>
  <p:tag name="ANNOTATION_FILL_COLOR_9" val="683492"/>
  <p:tag name="ANNOTATION_FILL_ALPHA_9" val="100"/>
  <p:tag name="ANNOTATION_BORDER_WIDTH_9" val="2"/>
  <p:tag name="ANNOTATION_SLIDE_WIDTH_9" val="960"/>
  <p:tag name="ANNOTATION_SLIDE_HEIGHT_9" val="720"/>
  <p:tag name="ANNOTATION_TYPE_10" val="0"/>
  <p:tag name="ANNOTATION_START_10" val="14.5"/>
  <p:tag name="ANNOTATION_END_10" val="38.6"/>
  <p:tag name="ANNOTATION_TOP_10" val="577"/>
  <p:tag name="ANNOTATION_LEFT_10" val="326"/>
  <p:tag name="ANNOTATION_WIDTH_10" val="149"/>
  <p:tag name="ANNOTATION_HEIGHT_10" val="150"/>
  <p:tag name="ANNOTATION_ANIMATION_10" val="3"/>
  <p:tag name="ANNOTATION_ROTATION_10" val="0"/>
  <p:tag name="ANNOTATION_SUB_TYPE_10" val="2"/>
  <p:tag name="ANNOTATION_LOOP_COUNT_10" val="1"/>
  <p:tag name="ANNOTATION_BOX_RADIUS_10" val="0"/>
  <p:tag name="ANNOTATION_SCALE_10" val="100"/>
  <p:tag name="ANNOTATION_BORDER_ALPHA_10" val="100"/>
  <p:tag name="ANNOTATION_BORDER_COLOR_10" val="16777215"/>
  <p:tag name="ANNOTATION_FILL_COLOR_10" val="683492"/>
  <p:tag name="ANNOTATION_FILL_ALPHA_10" val="100"/>
  <p:tag name="ANNOTATION_BORDER_WIDTH_10" val="2"/>
  <p:tag name="ANNOTATION_SLIDE_WIDTH_10" val="960"/>
  <p:tag name="ANNOTATION_SLIDE_HEIGHT_10" val="720"/>
  <p:tag name="ANNOTATION_TYPE_11" val="0"/>
  <p:tag name="ANNOTATION_START_11" val="38.6"/>
  <p:tag name="ANNOTATION_END_11" val="42.9"/>
  <p:tag name="ANNOTATION_TOP_11" val="282"/>
  <p:tag name="ANNOTATION_LEFT_11" val="514"/>
  <p:tag name="ANNOTATION_WIDTH_11" val="149"/>
  <p:tag name="ANNOTATION_HEIGHT_11" val="150"/>
  <p:tag name="ANNOTATION_ANIMATION_11" val="3"/>
  <p:tag name="ANNOTATION_ROTATION_11" val="0"/>
  <p:tag name="ANNOTATION_SUB_TYPE_11" val="2"/>
  <p:tag name="ANNOTATION_LOOP_COUNT_11" val="1"/>
  <p:tag name="ANNOTATION_BOX_RADIUS_11" val="0"/>
  <p:tag name="ANNOTATION_SCALE_11" val="100"/>
  <p:tag name="ANNOTATION_BORDER_ALPHA_11" val="100"/>
  <p:tag name="ANNOTATION_BORDER_COLOR_11" val="16777215"/>
  <p:tag name="ANNOTATION_FILL_COLOR_11" val="683492"/>
  <p:tag name="ANNOTATION_FILL_ALPHA_11" val="100"/>
  <p:tag name="ANNOTATION_BORDER_WIDTH_11" val="2"/>
  <p:tag name="ANNOTATION_SLIDE_WIDTH_11" val="960"/>
  <p:tag name="ANNOTATION_SLIDE_HEIGHT_11" val="720"/>
  <p:tag name="ANNOTATION_TYPE_12" val="0"/>
  <p:tag name="ANNOTATION_START_12" val="42.9"/>
  <p:tag name="ANNOTATION_TOP_12" val="67"/>
  <p:tag name="ANNOTATION_LEFT_12" val="495"/>
  <p:tag name="ANNOTATION_WIDTH_12" val="149"/>
  <p:tag name="ANNOTATION_HEIGHT_12" val="150"/>
  <p:tag name="ANNOTATION_ANIMATION_12" val="3"/>
  <p:tag name="ANNOTATION_ROTATION_12" val="0"/>
  <p:tag name="ANNOTATION_SUB_TYPE_12" val="2"/>
  <p:tag name="ANNOTATION_LOOP_COUNT_12" val="1"/>
  <p:tag name="ANNOTATION_BOX_RADIUS_12" val="0"/>
  <p:tag name="ANNOTATION_SCALE_12" val="100"/>
  <p:tag name="ANNOTATION_BORDER_ALPHA_12" val="100"/>
  <p:tag name="ANNOTATION_BORDER_COLOR_12" val="16777215"/>
  <p:tag name="ANNOTATION_FILL_COLOR_12" val="683492"/>
  <p:tag name="ANNOTATION_FILL_ALPHA_12" val="100"/>
  <p:tag name="ANNOTATION_BORDER_WIDTH_12" val="2"/>
  <p:tag name="ANNOTATION_SLIDE_WIDTH_12" val="960"/>
  <p:tag name="ANNOTATION_SLIDE_HEIGHT_12" val="720"/>
  <p:tag name="AUDIO_ID" val="333"/>
  <p:tag name="ARTICULATE_AUDIO_RECORDED" val="1"/>
  <p:tag name="TIMELINE" val="14.1/18.1/19.9/22.5/27.2"/>
  <p:tag name="ELAPSEDTIME" val="34.5"/>
  <p:tag name="ANNOTATION_COUNT" val="0"/>
  <p:tag name="TIMING" val="|9.6|4|4.6|4.3|3.8"/>
  <p:tag name="ARTICULATE_USED_LAYOUT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UDIO_ID" val="345"/>
  <p:tag name="ARTICULATE_AUDIO_RECORDED" val="1"/>
  <p:tag name="ELAPSEDTIME" val="29.8"/>
  <p:tag name="ANNOTATION_COUNT" val="0"/>
  <p:tag name="ARTICULATE_USED_LAYOUT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47"/>
  <p:tag name="ARTICULATE_USED_LAYOUT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LOCK_SLIDE" val="0"/>
  <p:tag name="ARTICULATE_AUDIO_RECORDED" val="1"/>
  <p:tag name="ELAPSEDTIME" val="29.8"/>
  <p:tag name="ANNOTATION_COUNT" val="0"/>
  <p:tag name="AUDIO_ID" val="365"/>
  <p:tag name="ARTICULATE_USED_LAYOUT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2957</TotalTime>
  <Words>130</Words>
  <Application>Microsoft Office PowerPoint</Application>
  <PresentationFormat>On-screen Show (4:3)</PresentationFormat>
  <Paragraphs>61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Office Theme</vt:lpstr>
      <vt:lpstr>Duct Design Basics   </vt:lpstr>
      <vt:lpstr>Duct Design Basics Introduction Friction Chart; Duct Slide Rule; Manual D Speedsheet Basics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363</cp:revision>
  <cp:lastPrinted>2013-06-17T20:42:26Z</cp:lastPrinted>
  <dcterms:created xsi:type="dcterms:W3CDTF">2013-05-23T13:04:32Z</dcterms:created>
  <dcterms:modified xsi:type="dcterms:W3CDTF">2016-01-11T19:14:41Z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Path">
    <vt:lpwstr>1.1 Static Pressure Measurement</vt:lpwstr>
  </property>
  <property fmtid="{D5CDD505-2E9C-101B-9397-08002B2CF9AE}" pid="4" name="ArticulateProjectVersion">
    <vt:lpwstr>7</vt:lpwstr>
  </property>
  <property fmtid="{D5CDD505-2E9C-101B-9397-08002B2CF9AE}" pid="5" name="ArticulateGUID">
    <vt:lpwstr>F6517A07-5FD6-4FA1-8E69-1D2A0D7CE068</vt:lpwstr>
  </property>
  <property fmtid="{D5CDD505-2E9C-101B-9397-08002B2CF9AE}" pid="6" name="ArticulateProjectFull">
    <vt:lpwstr>C:\Users\Don\Desktop\Duct Design Basics\Duct Design Basics Introduction.ppta</vt:lpwstr>
  </property>
</Properties>
</file>