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8.xml" ContentType="application/vnd.openxmlformats-officedocument.presentationml.tags+xml"/>
  <Override PartName="/ppt/tags/tag9.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10.xml" ContentType="application/vnd.openxmlformats-officedocument.presentationml.tags+xml"/>
  <Override PartName="/ppt/tags/tag13.xml" ContentType="application/vnd.openxmlformats-officedocument.presentationml.tags+xml"/>
  <Override PartName="/ppt/tags/tag21.xml" ContentType="application/vnd.openxmlformats-officedocument.presentationml.tags+xml"/>
  <Override PartName="/ppt/tags/tag11.xml" ContentType="application/vnd.openxmlformats-officedocument.presentationml.tags+xml"/>
  <Override PartName="/docProps/app.xml" ContentType="application/vnd.openxmlformats-officedocument.extended-properties+xml"/>
  <Override PartName="/ppt/tags/tag23.xml" ContentType="application/vnd.openxmlformats-officedocument.presentationml.tags+xml"/>
  <Override PartName="/ppt/tags/tag4.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14.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1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6.xml" ContentType="application/vnd.openxmlformats-officedocument.presentationml.tags+xml"/>
  <Override PartName="/ppt/tags/tag7.xml" ContentType="application/vnd.openxmlformats-officedocument.presentationml.tags+xml"/>
  <Override PartName="/ppt/tags/tag1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3"/>
  </p:notesMasterIdLst>
  <p:sldIdLst>
    <p:sldId id="316" r:id="rId2"/>
    <p:sldId id="482" r:id="rId3"/>
    <p:sldId id="483" r:id="rId4"/>
    <p:sldId id="484" r:id="rId5"/>
    <p:sldId id="485" r:id="rId6"/>
    <p:sldId id="486" r:id="rId7"/>
    <p:sldId id="487" r:id="rId8"/>
    <p:sldId id="488" r:id="rId9"/>
    <p:sldId id="489" r:id="rId10"/>
    <p:sldId id="490" r:id="rId11"/>
    <p:sldId id="491" r:id="rId12"/>
    <p:sldId id="492" r:id="rId13"/>
    <p:sldId id="494" r:id="rId14"/>
    <p:sldId id="495" r:id="rId15"/>
    <p:sldId id="496" r:id="rId16"/>
    <p:sldId id="497" r:id="rId17"/>
    <p:sldId id="498" r:id="rId18"/>
    <p:sldId id="499" r:id="rId19"/>
    <p:sldId id="500" r:id="rId20"/>
    <p:sldId id="501" r:id="rId21"/>
    <p:sldId id="346"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8F6A"/>
    <a:srgbClr val="002FCC"/>
    <a:srgbClr val="002F99"/>
    <a:srgbClr val="293C99"/>
    <a:srgbClr val="0033CC"/>
    <a:srgbClr val="0000FF"/>
    <a:srgbClr val="CEB33E"/>
    <a:srgbClr val="3F3F3F"/>
    <a:srgbClr val="CC9900"/>
    <a:srgbClr val="D636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103" d="100"/>
          <a:sy n="103" d="100"/>
        </p:scale>
        <p:origin x="108" y="432"/>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7/11/2019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7/11/2019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br>
              <a:rPr lang="en-US" dirty="0">
                <a:solidFill>
                  <a:srgbClr val="FF00FF"/>
                </a:solidFill>
              </a:rPr>
            </a:br>
            <a:r>
              <a:rPr lang="en-US" dirty="0">
                <a:solidFill>
                  <a:srgbClr val="FFFF00"/>
                </a:solidFill>
              </a:rPr>
              <a:t>Technician’s First Guide and Workbook</a:t>
            </a:r>
            <a:br>
              <a:rPr lang="en-US" dirty="0">
                <a:solidFill>
                  <a:srgbClr val="FF00FF"/>
                </a:solidFill>
              </a:rPr>
            </a:br>
            <a:r>
              <a:rPr lang="en-US" sz="4000">
                <a:solidFill>
                  <a:srgbClr val="FFFF00"/>
                </a:solidFill>
              </a:rPr>
              <a:t>Section 19: </a:t>
            </a:r>
            <a:r>
              <a:rPr lang="en-US" sz="4000" dirty="0">
                <a:solidFill>
                  <a:srgbClr val="FFFF00"/>
                </a:solidFill>
              </a:rPr>
              <a:t>Maintenance Inspection Basics (3)</a:t>
            </a:r>
            <a:br>
              <a:rPr lang="en-US" dirty="0">
                <a:solidFill>
                  <a:srgbClr val="FF00FF"/>
                </a:solidFill>
              </a:rPr>
            </a:br>
            <a:br>
              <a:rPr lang="en-US" dirty="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752C-774E-4E54-BEC8-18FB7D365A7C}"/>
              </a:ext>
            </a:extLst>
          </p:cNvPr>
          <p:cNvSpPr>
            <a:spLocks noGrp="1"/>
          </p:cNvSpPr>
          <p:nvPr>
            <p:ph type="title"/>
          </p:nvPr>
        </p:nvSpPr>
        <p:spPr/>
        <p:txBody>
          <a:bodyPr>
            <a:normAutofit/>
          </a:bodyPr>
          <a:lstStyle/>
          <a:p>
            <a:r>
              <a:rPr lang="en-US" dirty="0"/>
              <a:t>Condensing Unit (1)</a:t>
            </a:r>
          </a:p>
        </p:txBody>
      </p:sp>
      <p:sp>
        <p:nvSpPr>
          <p:cNvPr id="3" name="Content Placeholder 2">
            <a:extLst>
              <a:ext uri="{FF2B5EF4-FFF2-40B4-BE49-F238E27FC236}">
                <a16:creationId xmlns:a16="http://schemas.microsoft.com/office/drawing/2014/main" id="{89EAF241-341A-4AB3-9330-7412DF1261CD}"/>
              </a:ext>
            </a:extLst>
          </p:cNvPr>
          <p:cNvSpPr>
            <a:spLocks noGrp="1"/>
          </p:cNvSpPr>
          <p:nvPr>
            <p:ph idx="1"/>
          </p:nvPr>
        </p:nvSpPr>
        <p:spPr>
          <a:xfrm>
            <a:off x="228600" y="1143000"/>
            <a:ext cx="8229600" cy="5364162"/>
          </a:xfrm>
        </p:spPr>
        <p:txBody>
          <a:bodyPr>
            <a:noAutofit/>
          </a:bodyPr>
          <a:lstStyle/>
          <a:p>
            <a:pPr marL="0" indent="0">
              <a:buNone/>
            </a:pPr>
            <a:r>
              <a:rPr lang="en-US" dirty="0">
                <a:solidFill>
                  <a:srgbClr val="FFFF00"/>
                </a:solidFill>
              </a:rPr>
              <a:t>Inspect the condenser for damage and make sure they are correctly assembled:  </a:t>
            </a:r>
          </a:p>
          <a:p>
            <a:pPr lvl="0"/>
            <a:r>
              <a:rPr lang="en-US" dirty="0">
                <a:solidFill>
                  <a:srgbClr val="FFFF00"/>
                </a:solidFill>
              </a:rPr>
              <a:t>Inspect electrical disconnect box to make sure fuse/breaker size are correct(if applicable) and connections are tight.</a:t>
            </a:r>
          </a:p>
          <a:p>
            <a:pPr lvl="0"/>
            <a:r>
              <a:rPr lang="en-US" dirty="0">
                <a:solidFill>
                  <a:srgbClr val="FFFF00"/>
                </a:solidFill>
              </a:rPr>
              <a:t>Ensure proper equipment grounding.</a:t>
            </a:r>
          </a:p>
          <a:p>
            <a:pPr lvl="0"/>
            <a:r>
              <a:rPr lang="en-US" dirty="0">
                <a:solidFill>
                  <a:srgbClr val="FFFF00"/>
                </a:solidFill>
              </a:rPr>
              <a:t>Measure and record line voltage compare to listed values on equipment name plate.</a:t>
            </a:r>
          </a:p>
        </p:txBody>
      </p:sp>
    </p:spTree>
    <p:custDataLst>
      <p:tags r:id="rId1"/>
    </p:custDataLst>
    <p:extLst>
      <p:ext uri="{BB962C8B-B14F-4D97-AF65-F5344CB8AC3E}">
        <p14:creationId xmlns:p14="http://schemas.microsoft.com/office/powerpoint/2010/main" val="180921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8A26-D45E-4739-AC80-7257AA939AAF}"/>
              </a:ext>
            </a:extLst>
          </p:cNvPr>
          <p:cNvSpPr>
            <a:spLocks noGrp="1"/>
          </p:cNvSpPr>
          <p:nvPr>
            <p:ph type="title"/>
          </p:nvPr>
        </p:nvSpPr>
        <p:spPr/>
        <p:txBody>
          <a:bodyPr/>
          <a:lstStyle/>
          <a:p>
            <a:r>
              <a:rPr lang="en-US" dirty="0"/>
              <a:t>Disconnect Box </a:t>
            </a:r>
          </a:p>
        </p:txBody>
      </p:sp>
      <p:pic>
        <p:nvPicPr>
          <p:cNvPr id="4" name="Picture 3">
            <a:extLst>
              <a:ext uri="{FF2B5EF4-FFF2-40B4-BE49-F238E27FC236}">
                <a16:creationId xmlns:a16="http://schemas.microsoft.com/office/drawing/2014/main" id="{A8C9E627-8C29-4C90-AE78-F2EDD8E65E16}"/>
              </a:ext>
            </a:extLst>
          </p:cNvPr>
          <p:cNvPicPr/>
          <p:nvPr/>
        </p:nvPicPr>
        <p:blipFill rotWithShape="1">
          <a:blip r:embed="rId3" cstate="print">
            <a:extLst>
              <a:ext uri="{28A0092B-C50C-407E-A947-70E740481C1C}">
                <a14:useLocalDpi xmlns:a14="http://schemas.microsoft.com/office/drawing/2010/main" val="0"/>
              </a:ext>
            </a:extLst>
          </a:blip>
          <a:srcRect l="11859" r="36057"/>
          <a:stretch/>
        </p:blipFill>
        <p:spPr bwMode="auto">
          <a:xfrm>
            <a:off x="2514600" y="1524000"/>
            <a:ext cx="3886200" cy="4858238"/>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8039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8A26-D45E-4739-AC80-7257AA939AAF}"/>
              </a:ext>
            </a:extLst>
          </p:cNvPr>
          <p:cNvSpPr>
            <a:spLocks noGrp="1"/>
          </p:cNvSpPr>
          <p:nvPr>
            <p:ph type="title"/>
          </p:nvPr>
        </p:nvSpPr>
        <p:spPr/>
        <p:txBody>
          <a:bodyPr/>
          <a:lstStyle/>
          <a:p>
            <a:r>
              <a:rPr lang="en-US" dirty="0"/>
              <a:t>Grounding</a:t>
            </a:r>
          </a:p>
        </p:txBody>
      </p:sp>
      <p:pic>
        <p:nvPicPr>
          <p:cNvPr id="5" name="Picture 4">
            <a:extLst>
              <a:ext uri="{FF2B5EF4-FFF2-40B4-BE49-F238E27FC236}">
                <a16:creationId xmlns:a16="http://schemas.microsoft.com/office/drawing/2014/main" id="{5A484564-8A0E-49AA-BB3A-BCC3B11E2CFD}"/>
              </a:ext>
            </a:extLst>
          </p:cNvPr>
          <p:cNvPicPr/>
          <p:nvPr/>
        </p:nvPicPr>
        <p:blipFill>
          <a:blip r:embed="rId3"/>
          <a:stretch>
            <a:fillRect/>
          </a:stretch>
        </p:blipFill>
        <p:spPr>
          <a:xfrm>
            <a:off x="2819400" y="1474222"/>
            <a:ext cx="3657600" cy="5165724"/>
          </a:xfrm>
          <a:prstGeom prst="rect">
            <a:avLst/>
          </a:prstGeom>
        </p:spPr>
      </p:pic>
      <p:sp>
        <p:nvSpPr>
          <p:cNvPr id="3" name="Oval 2">
            <a:extLst>
              <a:ext uri="{FF2B5EF4-FFF2-40B4-BE49-F238E27FC236}">
                <a16:creationId xmlns:a16="http://schemas.microsoft.com/office/drawing/2014/main" id="{09F8E499-E97E-4EA5-98E9-244F94DD23ED}"/>
              </a:ext>
            </a:extLst>
          </p:cNvPr>
          <p:cNvSpPr/>
          <p:nvPr/>
        </p:nvSpPr>
        <p:spPr>
          <a:xfrm>
            <a:off x="3429000" y="1474222"/>
            <a:ext cx="2286000" cy="16499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8603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752C-774E-4E54-BEC8-18FB7D365A7C}"/>
              </a:ext>
            </a:extLst>
          </p:cNvPr>
          <p:cNvSpPr>
            <a:spLocks noGrp="1"/>
          </p:cNvSpPr>
          <p:nvPr>
            <p:ph type="title"/>
          </p:nvPr>
        </p:nvSpPr>
        <p:spPr/>
        <p:txBody>
          <a:bodyPr>
            <a:normAutofit/>
          </a:bodyPr>
          <a:lstStyle/>
          <a:p>
            <a:r>
              <a:rPr lang="en-US" dirty="0"/>
              <a:t>Contactor Points</a:t>
            </a:r>
          </a:p>
        </p:txBody>
      </p:sp>
      <p:sp>
        <p:nvSpPr>
          <p:cNvPr id="3" name="Content Placeholder 2">
            <a:extLst>
              <a:ext uri="{FF2B5EF4-FFF2-40B4-BE49-F238E27FC236}">
                <a16:creationId xmlns:a16="http://schemas.microsoft.com/office/drawing/2014/main" id="{89EAF241-341A-4AB3-9330-7412DF1261CD}"/>
              </a:ext>
            </a:extLst>
          </p:cNvPr>
          <p:cNvSpPr>
            <a:spLocks noGrp="1"/>
          </p:cNvSpPr>
          <p:nvPr>
            <p:ph idx="1"/>
          </p:nvPr>
        </p:nvSpPr>
        <p:spPr>
          <a:xfrm>
            <a:off x="228600" y="1143000"/>
            <a:ext cx="8229600" cy="5364162"/>
          </a:xfrm>
        </p:spPr>
        <p:txBody>
          <a:bodyPr>
            <a:noAutofit/>
          </a:bodyPr>
          <a:lstStyle/>
          <a:p>
            <a:pPr marL="0" indent="0">
              <a:buNone/>
            </a:pPr>
            <a:r>
              <a:rPr lang="en-US" dirty="0">
                <a:solidFill>
                  <a:srgbClr val="FFFF00"/>
                </a:solidFill>
              </a:rPr>
              <a:t>Inspect the condenser for damage and make sure they are correctly assembled:  </a:t>
            </a:r>
          </a:p>
          <a:p>
            <a:r>
              <a:rPr lang="en-US" dirty="0">
                <a:solidFill>
                  <a:srgbClr val="FFFF00"/>
                </a:solidFill>
              </a:rPr>
              <a:t>Inspect contactors and relay, look for bad connections or signs of wear. </a:t>
            </a:r>
            <a:endParaRPr lang="en-US" sz="2400" dirty="0">
              <a:solidFill>
                <a:srgbClr val="FFFF00"/>
              </a:solidFill>
            </a:endParaRPr>
          </a:p>
        </p:txBody>
      </p:sp>
      <p:pic>
        <p:nvPicPr>
          <p:cNvPr id="4" name="Picture 3">
            <a:extLst>
              <a:ext uri="{FF2B5EF4-FFF2-40B4-BE49-F238E27FC236}">
                <a16:creationId xmlns:a16="http://schemas.microsoft.com/office/drawing/2014/main" id="{193D7614-BB37-4091-B76B-8F0190D44F2E}"/>
              </a:ext>
            </a:extLst>
          </p:cNvPr>
          <p:cNvPicPr/>
          <p:nvPr/>
        </p:nvPicPr>
        <p:blipFill>
          <a:blip r:embed="rId3"/>
          <a:stretch>
            <a:fillRect/>
          </a:stretch>
        </p:blipFill>
        <p:spPr>
          <a:xfrm>
            <a:off x="2889885" y="3429000"/>
            <a:ext cx="2291715" cy="3276600"/>
          </a:xfrm>
          <a:prstGeom prst="rect">
            <a:avLst/>
          </a:prstGeom>
        </p:spPr>
      </p:pic>
    </p:spTree>
    <p:custDataLst>
      <p:tags r:id="rId1"/>
    </p:custDataLst>
    <p:extLst>
      <p:ext uri="{BB962C8B-B14F-4D97-AF65-F5344CB8AC3E}">
        <p14:creationId xmlns:p14="http://schemas.microsoft.com/office/powerpoint/2010/main" val="76993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752C-774E-4E54-BEC8-18FB7D365A7C}"/>
              </a:ext>
            </a:extLst>
          </p:cNvPr>
          <p:cNvSpPr>
            <a:spLocks noGrp="1"/>
          </p:cNvSpPr>
          <p:nvPr>
            <p:ph type="title"/>
          </p:nvPr>
        </p:nvSpPr>
        <p:spPr/>
        <p:txBody>
          <a:bodyPr>
            <a:normAutofit/>
          </a:bodyPr>
          <a:lstStyle/>
          <a:p>
            <a:r>
              <a:rPr lang="en-US" dirty="0"/>
              <a:t>Circuit Boards</a:t>
            </a:r>
          </a:p>
        </p:txBody>
      </p:sp>
      <p:sp>
        <p:nvSpPr>
          <p:cNvPr id="3" name="Content Placeholder 2">
            <a:extLst>
              <a:ext uri="{FF2B5EF4-FFF2-40B4-BE49-F238E27FC236}">
                <a16:creationId xmlns:a16="http://schemas.microsoft.com/office/drawing/2014/main" id="{89EAF241-341A-4AB3-9330-7412DF1261CD}"/>
              </a:ext>
            </a:extLst>
          </p:cNvPr>
          <p:cNvSpPr>
            <a:spLocks noGrp="1"/>
          </p:cNvSpPr>
          <p:nvPr>
            <p:ph idx="1"/>
          </p:nvPr>
        </p:nvSpPr>
        <p:spPr>
          <a:xfrm>
            <a:off x="228600" y="1143000"/>
            <a:ext cx="8229600" cy="5364162"/>
          </a:xfrm>
        </p:spPr>
        <p:txBody>
          <a:bodyPr>
            <a:noAutofit/>
          </a:bodyPr>
          <a:lstStyle/>
          <a:p>
            <a:pPr lvl="0"/>
            <a:r>
              <a:rPr lang="en-US" dirty="0">
                <a:solidFill>
                  <a:srgbClr val="FFFF00"/>
                </a:solidFill>
              </a:rPr>
              <a:t>Check circuit board and circuit board connections for damage (see Figure 111).</a:t>
            </a:r>
          </a:p>
          <a:p>
            <a:pPr lvl="0"/>
            <a:r>
              <a:rPr lang="en-US" dirty="0">
                <a:solidFill>
                  <a:srgbClr val="FFFF00"/>
                </a:solidFill>
              </a:rPr>
              <a:t> Inspect Electrical connection (tighten if loose.)</a:t>
            </a:r>
          </a:p>
        </p:txBody>
      </p:sp>
      <p:pic>
        <p:nvPicPr>
          <p:cNvPr id="5" name="Picture 4">
            <a:extLst>
              <a:ext uri="{FF2B5EF4-FFF2-40B4-BE49-F238E27FC236}">
                <a16:creationId xmlns:a16="http://schemas.microsoft.com/office/drawing/2014/main" id="{8FF5E943-A63E-4E4F-8B0E-4D1F5F968FA7}"/>
              </a:ext>
            </a:extLst>
          </p:cNvPr>
          <p:cNvPicPr/>
          <p:nvPr/>
        </p:nvPicPr>
        <p:blipFill rotWithShape="1">
          <a:blip r:embed="rId3"/>
          <a:srcRect t="1" r="8490" b="92"/>
          <a:stretch/>
        </p:blipFill>
        <p:spPr bwMode="auto">
          <a:xfrm>
            <a:off x="2476500" y="2895600"/>
            <a:ext cx="4191000" cy="3833337"/>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31324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752C-774E-4E54-BEC8-18FB7D365A7C}"/>
              </a:ext>
            </a:extLst>
          </p:cNvPr>
          <p:cNvSpPr>
            <a:spLocks noGrp="1"/>
          </p:cNvSpPr>
          <p:nvPr>
            <p:ph type="title"/>
          </p:nvPr>
        </p:nvSpPr>
        <p:spPr/>
        <p:txBody>
          <a:bodyPr>
            <a:normAutofit/>
          </a:bodyPr>
          <a:lstStyle/>
          <a:p>
            <a:r>
              <a:rPr lang="en-US" dirty="0"/>
              <a:t>Capacitors</a:t>
            </a:r>
          </a:p>
        </p:txBody>
      </p:sp>
      <p:sp>
        <p:nvSpPr>
          <p:cNvPr id="3" name="Content Placeholder 2">
            <a:extLst>
              <a:ext uri="{FF2B5EF4-FFF2-40B4-BE49-F238E27FC236}">
                <a16:creationId xmlns:a16="http://schemas.microsoft.com/office/drawing/2014/main" id="{89EAF241-341A-4AB3-9330-7412DF1261CD}"/>
              </a:ext>
            </a:extLst>
          </p:cNvPr>
          <p:cNvSpPr>
            <a:spLocks noGrp="1"/>
          </p:cNvSpPr>
          <p:nvPr>
            <p:ph idx="1"/>
          </p:nvPr>
        </p:nvSpPr>
        <p:spPr>
          <a:xfrm>
            <a:off x="228600" y="1143000"/>
            <a:ext cx="8229600" cy="5364162"/>
          </a:xfrm>
        </p:spPr>
        <p:txBody>
          <a:bodyPr>
            <a:noAutofit/>
          </a:bodyPr>
          <a:lstStyle/>
          <a:p>
            <a:pPr lvl="0"/>
            <a:r>
              <a:rPr lang="en-US" dirty="0">
                <a:solidFill>
                  <a:srgbClr val="FFFF00"/>
                </a:solidFill>
              </a:rPr>
              <a:t>Inspect motor capacitors, look for swelling or damage.</a:t>
            </a:r>
          </a:p>
          <a:p>
            <a:pPr lvl="0"/>
            <a:r>
              <a:rPr lang="en-US" dirty="0">
                <a:solidFill>
                  <a:srgbClr val="FFFF00"/>
                </a:solidFill>
              </a:rPr>
              <a:t>Measure and record nameplate voltage and amperage.</a:t>
            </a:r>
          </a:p>
        </p:txBody>
      </p:sp>
      <p:pic>
        <p:nvPicPr>
          <p:cNvPr id="6" name="Picture 5">
            <a:extLst>
              <a:ext uri="{FF2B5EF4-FFF2-40B4-BE49-F238E27FC236}">
                <a16:creationId xmlns:a16="http://schemas.microsoft.com/office/drawing/2014/main" id="{B506E1E7-5339-4A01-8B33-D6307356D006}"/>
              </a:ext>
            </a:extLst>
          </p:cNvPr>
          <p:cNvPicPr/>
          <p:nvPr/>
        </p:nvPicPr>
        <p:blipFill rotWithShape="1">
          <a:blip r:embed="rId3"/>
          <a:srcRect l="7025"/>
          <a:stretch/>
        </p:blipFill>
        <p:spPr bwMode="auto">
          <a:xfrm>
            <a:off x="3505200" y="2885686"/>
            <a:ext cx="2590800" cy="3912712"/>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49428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752C-774E-4E54-BEC8-18FB7D365A7C}"/>
              </a:ext>
            </a:extLst>
          </p:cNvPr>
          <p:cNvSpPr>
            <a:spLocks noGrp="1"/>
          </p:cNvSpPr>
          <p:nvPr>
            <p:ph type="title"/>
          </p:nvPr>
        </p:nvSpPr>
        <p:spPr/>
        <p:txBody>
          <a:bodyPr>
            <a:normAutofit/>
          </a:bodyPr>
          <a:lstStyle/>
          <a:p>
            <a:r>
              <a:rPr lang="en-US" dirty="0"/>
              <a:t>Refrigerant Lines</a:t>
            </a:r>
          </a:p>
        </p:txBody>
      </p:sp>
      <p:sp>
        <p:nvSpPr>
          <p:cNvPr id="3" name="Content Placeholder 2">
            <a:extLst>
              <a:ext uri="{FF2B5EF4-FFF2-40B4-BE49-F238E27FC236}">
                <a16:creationId xmlns:a16="http://schemas.microsoft.com/office/drawing/2014/main" id="{89EAF241-341A-4AB3-9330-7412DF1261CD}"/>
              </a:ext>
            </a:extLst>
          </p:cNvPr>
          <p:cNvSpPr>
            <a:spLocks noGrp="1"/>
          </p:cNvSpPr>
          <p:nvPr>
            <p:ph idx="1"/>
          </p:nvPr>
        </p:nvSpPr>
        <p:spPr>
          <a:xfrm>
            <a:off x="228600" y="1143000"/>
            <a:ext cx="8229600" cy="5364162"/>
          </a:xfrm>
        </p:spPr>
        <p:txBody>
          <a:bodyPr>
            <a:noAutofit/>
          </a:bodyPr>
          <a:lstStyle/>
          <a:p>
            <a:pPr lvl="0"/>
            <a:r>
              <a:rPr lang="en-US" dirty="0">
                <a:solidFill>
                  <a:srgbClr val="FFFF00"/>
                </a:solidFill>
              </a:rPr>
              <a:t>Inspect accessible refrigerant lines, coils and pipe insulation note signs of oil/leaks or damage.</a:t>
            </a:r>
          </a:p>
        </p:txBody>
      </p:sp>
      <p:pic>
        <p:nvPicPr>
          <p:cNvPr id="5" name="Picture 4">
            <a:extLst>
              <a:ext uri="{FF2B5EF4-FFF2-40B4-BE49-F238E27FC236}">
                <a16:creationId xmlns:a16="http://schemas.microsoft.com/office/drawing/2014/main" id="{0340810C-972B-4BF2-888A-33C3DF53EFE1}"/>
              </a:ext>
            </a:extLst>
          </p:cNvPr>
          <p:cNvPicPr/>
          <p:nvPr/>
        </p:nvPicPr>
        <p:blipFill rotWithShape="1">
          <a:blip r:embed="rId3"/>
          <a:srcRect l="19484" t="2046" r="44011" b="-880"/>
          <a:stretch/>
        </p:blipFill>
        <p:spPr bwMode="auto">
          <a:xfrm>
            <a:off x="2819400" y="2399982"/>
            <a:ext cx="2971800" cy="3924618"/>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1383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7A86-7548-4C4B-8806-63C49010EDDD}"/>
              </a:ext>
            </a:extLst>
          </p:cNvPr>
          <p:cNvSpPr>
            <a:spLocks noGrp="1"/>
          </p:cNvSpPr>
          <p:nvPr>
            <p:ph type="title"/>
          </p:nvPr>
        </p:nvSpPr>
        <p:spPr/>
        <p:txBody>
          <a:bodyPr/>
          <a:lstStyle/>
          <a:p>
            <a:r>
              <a:rPr lang="en-US" dirty="0"/>
              <a:t>Condenser Coils</a:t>
            </a:r>
          </a:p>
        </p:txBody>
      </p:sp>
      <p:sp>
        <p:nvSpPr>
          <p:cNvPr id="3" name="Content Placeholder 2">
            <a:extLst>
              <a:ext uri="{FF2B5EF4-FFF2-40B4-BE49-F238E27FC236}">
                <a16:creationId xmlns:a16="http://schemas.microsoft.com/office/drawing/2014/main" id="{81DFAFD9-139B-4135-8ACE-AE67EAD3AF0A}"/>
              </a:ext>
            </a:extLst>
          </p:cNvPr>
          <p:cNvSpPr>
            <a:spLocks noGrp="1"/>
          </p:cNvSpPr>
          <p:nvPr>
            <p:ph idx="1"/>
          </p:nvPr>
        </p:nvSpPr>
        <p:spPr/>
        <p:txBody>
          <a:bodyPr>
            <a:normAutofit fontScale="92500" lnSpcReduction="10000"/>
          </a:bodyPr>
          <a:lstStyle/>
          <a:p>
            <a:pPr lvl="0"/>
            <a:r>
              <a:rPr lang="en-US" dirty="0">
                <a:solidFill>
                  <a:srgbClr val="FFFF00"/>
                </a:solidFill>
              </a:rPr>
              <a:t>Inspect coil fins repair minor damage and clean as needed using approved coil cleaner and water to rinse off</a:t>
            </a:r>
          </a:p>
          <a:p>
            <a:pPr lvl="0"/>
            <a:r>
              <a:rPr lang="en-US" dirty="0">
                <a:solidFill>
                  <a:srgbClr val="FFFF00"/>
                </a:solidFill>
              </a:rPr>
              <a:t>Verify Fan blade is tightly secured to the motor. Inspect for free motion and signs of damage.</a:t>
            </a:r>
          </a:p>
          <a:p>
            <a:pPr lvl="0"/>
            <a:r>
              <a:rPr lang="en-US" dirty="0">
                <a:solidFill>
                  <a:srgbClr val="FFFF00"/>
                </a:solidFill>
              </a:rPr>
              <a:t>If indoor airflow is not within acceptable temperature differences (inlet to outlet) and airflow has been verified as correct the system charge should be checked using the Superheat or subcooling method. </a:t>
            </a:r>
          </a:p>
          <a:p>
            <a:endParaRPr lang="en-US" dirty="0"/>
          </a:p>
        </p:txBody>
      </p:sp>
    </p:spTree>
    <p:custDataLst>
      <p:tags r:id="rId1"/>
    </p:custDataLst>
    <p:extLst>
      <p:ext uri="{BB962C8B-B14F-4D97-AF65-F5344CB8AC3E}">
        <p14:creationId xmlns:p14="http://schemas.microsoft.com/office/powerpoint/2010/main" val="94672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7A86-7548-4C4B-8806-63C49010EDDD}"/>
              </a:ext>
            </a:extLst>
          </p:cNvPr>
          <p:cNvSpPr>
            <a:spLocks noGrp="1"/>
          </p:cNvSpPr>
          <p:nvPr>
            <p:ph type="title"/>
          </p:nvPr>
        </p:nvSpPr>
        <p:spPr/>
        <p:txBody>
          <a:bodyPr/>
          <a:lstStyle/>
          <a:p>
            <a:r>
              <a:rPr lang="en-US" dirty="0"/>
              <a:t>Condenser Coils</a:t>
            </a:r>
          </a:p>
        </p:txBody>
      </p:sp>
      <p:sp>
        <p:nvSpPr>
          <p:cNvPr id="3" name="Content Placeholder 2">
            <a:extLst>
              <a:ext uri="{FF2B5EF4-FFF2-40B4-BE49-F238E27FC236}">
                <a16:creationId xmlns:a16="http://schemas.microsoft.com/office/drawing/2014/main" id="{81DFAFD9-139B-4135-8ACE-AE67EAD3AF0A}"/>
              </a:ext>
            </a:extLst>
          </p:cNvPr>
          <p:cNvSpPr>
            <a:spLocks noGrp="1"/>
          </p:cNvSpPr>
          <p:nvPr>
            <p:ph idx="1"/>
          </p:nvPr>
        </p:nvSpPr>
        <p:spPr>
          <a:xfrm>
            <a:off x="479834" y="2898602"/>
            <a:ext cx="8229600" cy="3657600"/>
          </a:xfrm>
        </p:spPr>
        <p:txBody>
          <a:bodyPr>
            <a:normAutofit fontScale="85000" lnSpcReduction="10000"/>
          </a:bodyPr>
          <a:lstStyle/>
          <a:p>
            <a:pPr lvl="0"/>
            <a:r>
              <a:rPr lang="en-US" dirty="0">
                <a:solidFill>
                  <a:srgbClr val="FFFF00"/>
                </a:solidFill>
              </a:rPr>
              <a:t>Inspect coil fins repair minor damage and clean as needed using approved coil cleaner and water to rinse off</a:t>
            </a:r>
          </a:p>
          <a:p>
            <a:pPr lvl="0"/>
            <a:r>
              <a:rPr lang="en-US" dirty="0">
                <a:solidFill>
                  <a:srgbClr val="FFFF00"/>
                </a:solidFill>
              </a:rPr>
              <a:t>Verify Fan blade is tightly secured to the motor. Inspect for free motion and signs of damage.</a:t>
            </a:r>
          </a:p>
          <a:p>
            <a:pPr lvl="0"/>
            <a:r>
              <a:rPr lang="en-US" dirty="0">
                <a:solidFill>
                  <a:srgbClr val="FFFF00"/>
                </a:solidFill>
              </a:rPr>
              <a:t>If indoor airflow is not within acceptable temperature differences (inlet to outlet) and airflow has been verified as correct the system charge should be checked using the Superheat or subcooling method. </a:t>
            </a:r>
          </a:p>
          <a:p>
            <a:endParaRPr lang="en-US" dirty="0"/>
          </a:p>
        </p:txBody>
      </p:sp>
      <p:pic>
        <p:nvPicPr>
          <p:cNvPr id="4" name="Picture 3">
            <a:extLst>
              <a:ext uri="{FF2B5EF4-FFF2-40B4-BE49-F238E27FC236}">
                <a16:creationId xmlns:a16="http://schemas.microsoft.com/office/drawing/2014/main" id="{27F16145-88FE-4C5F-B594-7A0D21FD8BFA}"/>
              </a:ext>
            </a:extLst>
          </p:cNvPr>
          <p:cNvPicPr/>
          <p:nvPr/>
        </p:nvPicPr>
        <p:blipFill>
          <a:blip r:embed="rId3"/>
          <a:stretch>
            <a:fillRect/>
          </a:stretch>
        </p:blipFill>
        <p:spPr>
          <a:xfrm>
            <a:off x="19616" y="0"/>
            <a:ext cx="2342584" cy="2743200"/>
          </a:xfrm>
          <a:prstGeom prst="rect">
            <a:avLst/>
          </a:prstGeom>
        </p:spPr>
      </p:pic>
      <p:pic>
        <p:nvPicPr>
          <p:cNvPr id="5" name="Picture 4" descr="A close up of a fan&#10;&#10;Description automatically generated">
            <a:extLst>
              <a:ext uri="{FF2B5EF4-FFF2-40B4-BE49-F238E27FC236}">
                <a16:creationId xmlns:a16="http://schemas.microsoft.com/office/drawing/2014/main" id="{6842A99E-121A-478C-B4D4-1F34412FD95C}"/>
              </a:ext>
            </a:extLst>
          </p:cNvPr>
          <p:cNvPicPr/>
          <p:nvPr/>
        </p:nvPicPr>
        <p:blipFill rotWithShape="1">
          <a:blip r:embed="rId4" cstate="print">
            <a:extLst>
              <a:ext uri="{28A0092B-C50C-407E-A947-70E740481C1C}">
                <a14:useLocalDpi xmlns:a14="http://schemas.microsoft.com/office/drawing/2010/main" val="0"/>
              </a:ext>
            </a:extLst>
          </a:blip>
          <a:srcRect t="1" b="-32088"/>
          <a:stretch/>
        </p:blipFill>
        <p:spPr bwMode="auto">
          <a:xfrm>
            <a:off x="6553200" y="6035"/>
            <a:ext cx="2571184" cy="2222179"/>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86536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7A86-7548-4C4B-8806-63C49010EDDD}"/>
              </a:ext>
            </a:extLst>
          </p:cNvPr>
          <p:cNvSpPr>
            <a:spLocks noGrp="1"/>
          </p:cNvSpPr>
          <p:nvPr>
            <p:ph type="title"/>
          </p:nvPr>
        </p:nvSpPr>
        <p:spPr/>
        <p:txBody>
          <a:bodyPr/>
          <a:lstStyle/>
          <a:p>
            <a:r>
              <a:rPr lang="en-US" dirty="0"/>
              <a:t>Condenser Coils</a:t>
            </a:r>
          </a:p>
        </p:txBody>
      </p:sp>
      <p:sp>
        <p:nvSpPr>
          <p:cNvPr id="3" name="Content Placeholder 2">
            <a:extLst>
              <a:ext uri="{FF2B5EF4-FFF2-40B4-BE49-F238E27FC236}">
                <a16:creationId xmlns:a16="http://schemas.microsoft.com/office/drawing/2014/main" id="{81DFAFD9-139B-4135-8ACE-AE67EAD3AF0A}"/>
              </a:ext>
            </a:extLst>
          </p:cNvPr>
          <p:cNvSpPr>
            <a:spLocks noGrp="1"/>
          </p:cNvSpPr>
          <p:nvPr>
            <p:ph idx="1"/>
          </p:nvPr>
        </p:nvSpPr>
        <p:spPr>
          <a:xfrm>
            <a:off x="479834" y="2898602"/>
            <a:ext cx="8229600" cy="3657600"/>
          </a:xfrm>
        </p:spPr>
        <p:txBody>
          <a:bodyPr>
            <a:normAutofit fontScale="85000" lnSpcReduction="10000"/>
          </a:bodyPr>
          <a:lstStyle/>
          <a:p>
            <a:pPr lvl="0"/>
            <a:r>
              <a:rPr lang="en-US" dirty="0">
                <a:solidFill>
                  <a:srgbClr val="FFFF00"/>
                </a:solidFill>
              </a:rPr>
              <a:t>Inspect coil fins repair minor damage and clean as needed using approved coil cleaner and water to rinse off</a:t>
            </a:r>
          </a:p>
          <a:p>
            <a:pPr lvl="0"/>
            <a:r>
              <a:rPr lang="en-US" dirty="0">
                <a:solidFill>
                  <a:srgbClr val="FFFF00"/>
                </a:solidFill>
              </a:rPr>
              <a:t>Verify Fan blade is tightly secured to the motor. Inspect for free motion and signs of damage.</a:t>
            </a:r>
          </a:p>
          <a:p>
            <a:pPr lvl="0"/>
            <a:r>
              <a:rPr lang="en-US" dirty="0">
                <a:solidFill>
                  <a:srgbClr val="FFFF00"/>
                </a:solidFill>
              </a:rPr>
              <a:t>If indoor airflow is not within acceptable temperature differences (inlet to outlet) and airflow has been verified as correct the system charge should be checked using the Superheat or subcooling method. </a:t>
            </a:r>
          </a:p>
          <a:p>
            <a:endParaRPr lang="en-US" dirty="0"/>
          </a:p>
        </p:txBody>
      </p:sp>
      <p:pic>
        <p:nvPicPr>
          <p:cNvPr id="4" name="Picture 3">
            <a:extLst>
              <a:ext uri="{FF2B5EF4-FFF2-40B4-BE49-F238E27FC236}">
                <a16:creationId xmlns:a16="http://schemas.microsoft.com/office/drawing/2014/main" id="{27F16145-88FE-4C5F-B594-7A0D21FD8BFA}"/>
              </a:ext>
            </a:extLst>
          </p:cNvPr>
          <p:cNvPicPr/>
          <p:nvPr/>
        </p:nvPicPr>
        <p:blipFill>
          <a:blip r:embed="rId3"/>
          <a:stretch>
            <a:fillRect/>
          </a:stretch>
        </p:blipFill>
        <p:spPr>
          <a:xfrm>
            <a:off x="19616" y="0"/>
            <a:ext cx="2342584" cy="2743200"/>
          </a:xfrm>
          <a:prstGeom prst="rect">
            <a:avLst/>
          </a:prstGeom>
        </p:spPr>
      </p:pic>
      <p:pic>
        <p:nvPicPr>
          <p:cNvPr id="5" name="Picture 4" descr="A close up of a fan&#10;&#10;Description automatically generated">
            <a:extLst>
              <a:ext uri="{FF2B5EF4-FFF2-40B4-BE49-F238E27FC236}">
                <a16:creationId xmlns:a16="http://schemas.microsoft.com/office/drawing/2014/main" id="{6842A99E-121A-478C-B4D4-1F34412FD95C}"/>
              </a:ext>
            </a:extLst>
          </p:cNvPr>
          <p:cNvPicPr/>
          <p:nvPr/>
        </p:nvPicPr>
        <p:blipFill rotWithShape="1">
          <a:blip r:embed="rId4" cstate="print">
            <a:extLst>
              <a:ext uri="{28A0092B-C50C-407E-A947-70E740481C1C}">
                <a14:useLocalDpi xmlns:a14="http://schemas.microsoft.com/office/drawing/2010/main" val="0"/>
              </a:ext>
            </a:extLst>
          </a:blip>
          <a:srcRect t="1" b="-32088"/>
          <a:stretch/>
        </p:blipFill>
        <p:spPr bwMode="auto">
          <a:xfrm>
            <a:off x="6553200" y="6035"/>
            <a:ext cx="2571184" cy="2222179"/>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43514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8A26-D45E-4739-AC80-7257AA939AAF}"/>
              </a:ext>
            </a:extLst>
          </p:cNvPr>
          <p:cNvSpPr>
            <a:spLocks noGrp="1"/>
          </p:cNvSpPr>
          <p:nvPr>
            <p:ph type="title"/>
          </p:nvPr>
        </p:nvSpPr>
        <p:spPr/>
        <p:txBody>
          <a:bodyPr/>
          <a:lstStyle/>
          <a:p>
            <a:r>
              <a:rPr lang="en-US" dirty="0"/>
              <a:t>Electric Furnaces (1)</a:t>
            </a:r>
          </a:p>
        </p:txBody>
      </p:sp>
      <p:sp>
        <p:nvSpPr>
          <p:cNvPr id="5" name="Content Placeholder 2">
            <a:extLst>
              <a:ext uri="{FF2B5EF4-FFF2-40B4-BE49-F238E27FC236}">
                <a16:creationId xmlns:a16="http://schemas.microsoft.com/office/drawing/2014/main" id="{6A016B11-A8F5-4450-849A-1FDEE8675CD3}"/>
              </a:ext>
            </a:extLst>
          </p:cNvPr>
          <p:cNvSpPr>
            <a:spLocks noGrp="1"/>
          </p:cNvSpPr>
          <p:nvPr>
            <p:ph idx="1"/>
          </p:nvPr>
        </p:nvSpPr>
        <p:spPr>
          <a:xfrm>
            <a:off x="381000" y="1391200"/>
            <a:ext cx="8229600" cy="5181600"/>
          </a:xfrm>
        </p:spPr>
        <p:txBody>
          <a:bodyPr>
            <a:normAutofit/>
          </a:bodyPr>
          <a:lstStyle/>
          <a:p>
            <a:pPr marL="0" indent="0">
              <a:buNone/>
            </a:pPr>
            <a:r>
              <a:rPr lang="en-US" dirty="0">
                <a:solidFill>
                  <a:srgbClr val="FFFF00"/>
                </a:solidFill>
              </a:rPr>
              <a:t>Items found should be documented and items needing additional service should be highlighted. Additional electrical power related tasks for electrical furnaces: </a:t>
            </a:r>
          </a:p>
          <a:p>
            <a:pPr lvl="0"/>
            <a:r>
              <a:rPr lang="en-US" dirty="0">
                <a:solidFill>
                  <a:srgbClr val="FFFF00"/>
                </a:solidFill>
              </a:rPr>
              <a:t>Inspect heater contact relays. Measure and record line voltage to heater.</a:t>
            </a:r>
          </a:p>
          <a:p>
            <a:pPr lvl="0"/>
            <a:r>
              <a:rPr lang="en-US" dirty="0">
                <a:solidFill>
                  <a:srgbClr val="FFFF00"/>
                </a:solidFill>
              </a:rPr>
              <a:t>Test Electric heater sequence of operation.</a:t>
            </a:r>
          </a:p>
          <a:p>
            <a:pPr lvl="0"/>
            <a:r>
              <a:rPr lang="en-US" dirty="0">
                <a:solidFill>
                  <a:srgbClr val="FFFF00"/>
                </a:solidFill>
              </a:rPr>
              <a:t>Measure and record amperage of heater element. </a:t>
            </a:r>
          </a:p>
        </p:txBody>
      </p:sp>
    </p:spTree>
    <p:custDataLst>
      <p:tags r:id="rId1"/>
    </p:custDataLst>
    <p:extLst>
      <p:ext uri="{BB962C8B-B14F-4D97-AF65-F5344CB8AC3E}">
        <p14:creationId xmlns:p14="http://schemas.microsoft.com/office/powerpoint/2010/main" val="385499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19B1-A312-43AC-ACBC-1BA1246C1AA6}"/>
              </a:ext>
            </a:extLst>
          </p:cNvPr>
          <p:cNvSpPr>
            <a:spLocks noGrp="1"/>
          </p:cNvSpPr>
          <p:nvPr>
            <p:ph type="title"/>
          </p:nvPr>
        </p:nvSpPr>
        <p:spPr/>
        <p:txBody>
          <a:bodyPr/>
          <a:lstStyle/>
          <a:p>
            <a:r>
              <a:rPr lang="en-US" dirty="0"/>
              <a:t>Heat Pump Condensers</a:t>
            </a:r>
          </a:p>
        </p:txBody>
      </p:sp>
      <p:sp>
        <p:nvSpPr>
          <p:cNvPr id="3" name="Content Placeholder 2">
            <a:extLst>
              <a:ext uri="{FF2B5EF4-FFF2-40B4-BE49-F238E27FC236}">
                <a16:creationId xmlns:a16="http://schemas.microsoft.com/office/drawing/2014/main" id="{C3EAAB59-315A-49A7-9027-4990C3CFECE3}"/>
              </a:ext>
            </a:extLst>
          </p:cNvPr>
          <p:cNvSpPr>
            <a:spLocks noGrp="1"/>
          </p:cNvSpPr>
          <p:nvPr>
            <p:ph idx="1"/>
          </p:nvPr>
        </p:nvSpPr>
        <p:spPr>
          <a:xfrm>
            <a:off x="452673" y="1406706"/>
            <a:ext cx="8229600" cy="3352800"/>
          </a:xfrm>
        </p:spPr>
        <p:txBody>
          <a:bodyPr>
            <a:normAutofit fontScale="85000" lnSpcReduction="10000"/>
          </a:bodyPr>
          <a:lstStyle/>
          <a:p>
            <a:pPr marL="0" indent="0">
              <a:buNone/>
            </a:pPr>
            <a:r>
              <a:rPr lang="en-US" dirty="0">
                <a:solidFill>
                  <a:srgbClr val="FFFF00"/>
                </a:solidFill>
              </a:rPr>
              <a:t>Additional items to be inspected on a heat pump condenser: </a:t>
            </a:r>
          </a:p>
          <a:p>
            <a:pPr lvl="0"/>
            <a:r>
              <a:rPr lang="en-US" dirty="0">
                <a:solidFill>
                  <a:srgbClr val="FFFF00"/>
                </a:solidFill>
              </a:rPr>
              <a:t>Test defrost cycle.</a:t>
            </a:r>
          </a:p>
          <a:p>
            <a:pPr lvl="0"/>
            <a:r>
              <a:rPr lang="en-US" dirty="0">
                <a:solidFill>
                  <a:srgbClr val="FFFF00"/>
                </a:solidFill>
              </a:rPr>
              <a:t>Test Reversing Valve.</a:t>
            </a:r>
          </a:p>
          <a:p>
            <a:pPr lvl="0"/>
            <a:r>
              <a:rPr lang="en-US" dirty="0">
                <a:solidFill>
                  <a:srgbClr val="FFFF00"/>
                </a:solidFill>
              </a:rPr>
              <a:t>If indoor airflow is not within acceptable temperature differences (inlet to outlet) and airflow has been verified as correct the system charge should be checked using the Superheat or subcooling method. </a:t>
            </a:r>
          </a:p>
          <a:p>
            <a:pPr marL="0" indent="0">
              <a:buNone/>
            </a:pPr>
            <a:endParaRPr lang="en-US" dirty="0"/>
          </a:p>
        </p:txBody>
      </p:sp>
      <p:pic>
        <p:nvPicPr>
          <p:cNvPr id="4" name="Picture 3">
            <a:extLst>
              <a:ext uri="{FF2B5EF4-FFF2-40B4-BE49-F238E27FC236}">
                <a16:creationId xmlns:a16="http://schemas.microsoft.com/office/drawing/2014/main" id="{3E7DCD4B-F9F8-4B68-941F-00AA124EAD34}"/>
              </a:ext>
            </a:extLst>
          </p:cNvPr>
          <p:cNvPicPr/>
          <p:nvPr/>
        </p:nvPicPr>
        <p:blipFill rotWithShape="1">
          <a:blip r:embed="rId3"/>
          <a:srcRect l="6611" r="6449" b="70"/>
          <a:stretch/>
        </p:blipFill>
        <p:spPr bwMode="auto">
          <a:xfrm>
            <a:off x="2743200" y="4876800"/>
            <a:ext cx="2869006" cy="1874838"/>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745037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6602-AA69-42C0-BC84-03D6234CB0D7}"/>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793158B6-1C2A-4A68-8CA7-1B1BE5ADBD0C}"/>
              </a:ext>
            </a:extLst>
          </p:cNvPr>
          <p:cNvSpPr>
            <a:spLocks noGrp="1"/>
          </p:cNvSpPr>
          <p:nvPr>
            <p:ph idx="1"/>
          </p:nvPr>
        </p:nvSpPr>
        <p:spPr>
          <a:xfrm>
            <a:off x="457200" y="1600200"/>
            <a:ext cx="8229600" cy="5105400"/>
          </a:xfrm>
        </p:spPr>
        <p:txBody>
          <a:bodyPr>
            <a:normAutofit fontScale="92500" lnSpcReduction="10000"/>
          </a:bodyPr>
          <a:lstStyle/>
          <a:p>
            <a:r>
              <a:rPr lang="en-US" dirty="0">
                <a:solidFill>
                  <a:srgbClr val="FFFF00"/>
                </a:solidFill>
              </a:rPr>
              <a:t>You should now be able to explain why an electric furnace needs annual maintenance.</a:t>
            </a:r>
          </a:p>
          <a:p>
            <a:r>
              <a:rPr lang="en-US" dirty="0">
                <a:solidFill>
                  <a:srgbClr val="FFFF00"/>
                </a:solidFill>
              </a:rPr>
              <a:t>You should now be able to identify wiring problems on a circuit board.</a:t>
            </a:r>
          </a:p>
          <a:p>
            <a:r>
              <a:rPr lang="en-US" dirty="0">
                <a:solidFill>
                  <a:srgbClr val="FFFF00"/>
                </a:solidFill>
              </a:rPr>
              <a:t>You should now be able to identify bad contact points on a relay or motor starter.</a:t>
            </a:r>
          </a:p>
          <a:p>
            <a:r>
              <a:rPr lang="en-US" dirty="0">
                <a:solidFill>
                  <a:srgbClr val="FFFF00"/>
                </a:solidFill>
              </a:rPr>
              <a:t>You should now be able to explain why there is no reason to hook up refrigerant gauges if the airflow is not know.</a:t>
            </a:r>
          </a:p>
          <a:p>
            <a:r>
              <a:rPr lang="en-US" dirty="0">
                <a:solidFill>
                  <a:srgbClr val="FFFF00"/>
                </a:solidFill>
              </a:rPr>
              <a:t>You should now be able to identify a reversing valve in a heat pump condenser.  </a:t>
            </a:r>
          </a:p>
        </p:txBody>
      </p:sp>
    </p:spTree>
    <p:custDataLst>
      <p:tags r:id="rId1"/>
    </p:custDataLst>
    <p:extLst>
      <p:ext uri="{BB962C8B-B14F-4D97-AF65-F5344CB8AC3E}">
        <p14:creationId xmlns:p14="http://schemas.microsoft.com/office/powerpoint/2010/main" val="350184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C0C9-D1FC-49D9-A58B-4EDE08BF2264}"/>
              </a:ext>
            </a:extLst>
          </p:cNvPr>
          <p:cNvSpPr>
            <a:spLocks noGrp="1"/>
          </p:cNvSpPr>
          <p:nvPr>
            <p:ph type="title"/>
          </p:nvPr>
        </p:nvSpPr>
        <p:spPr/>
        <p:txBody>
          <a:bodyPr>
            <a:normAutofit fontScale="90000"/>
          </a:bodyPr>
          <a:lstStyle/>
          <a:p>
            <a:r>
              <a:rPr lang="en-US" dirty="0"/>
              <a:t>Heater Relay &amp; Resistance Heat Strip</a:t>
            </a:r>
          </a:p>
        </p:txBody>
      </p:sp>
      <p:pic>
        <p:nvPicPr>
          <p:cNvPr id="4" name="Picture 3">
            <a:extLst>
              <a:ext uri="{FF2B5EF4-FFF2-40B4-BE49-F238E27FC236}">
                <a16:creationId xmlns:a16="http://schemas.microsoft.com/office/drawing/2014/main" id="{4B62E609-9C72-4507-965C-40DCFEA54DAB}"/>
              </a:ext>
            </a:extLst>
          </p:cNvPr>
          <p:cNvPicPr/>
          <p:nvPr/>
        </p:nvPicPr>
        <p:blipFill rotWithShape="1">
          <a:blip r:embed="rId3"/>
          <a:srcRect t="-1" b="-16790"/>
          <a:stretch/>
        </p:blipFill>
        <p:spPr bwMode="auto">
          <a:xfrm>
            <a:off x="152401" y="1667535"/>
            <a:ext cx="3872620" cy="224111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57E58F67-4F23-421D-B457-B472446F92AA}"/>
              </a:ext>
            </a:extLst>
          </p:cNvPr>
          <p:cNvPicPr/>
          <p:nvPr/>
        </p:nvPicPr>
        <p:blipFill rotWithShape="1">
          <a:blip r:embed="rId4" cstate="print">
            <a:extLst>
              <a:ext uri="{28A0092B-C50C-407E-A947-70E740481C1C}">
                <a14:useLocalDpi xmlns:a14="http://schemas.microsoft.com/office/drawing/2010/main" val="0"/>
              </a:ext>
            </a:extLst>
          </a:blip>
          <a:srcRect l="11859" t="1202" r="5770"/>
          <a:stretch/>
        </p:blipFill>
        <p:spPr bwMode="auto">
          <a:xfrm>
            <a:off x="4191000" y="1447800"/>
            <a:ext cx="4648200" cy="3962400"/>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63812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8A26-D45E-4739-AC80-7257AA939AAF}"/>
              </a:ext>
            </a:extLst>
          </p:cNvPr>
          <p:cNvSpPr>
            <a:spLocks noGrp="1"/>
          </p:cNvSpPr>
          <p:nvPr>
            <p:ph type="title"/>
          </p:nvPr>
        </p:nvSpPr>
        <p:spPr/>
        <p:txBody>
          <a:bodyPr/>
          <a:lstStyle/>
          <a:p>
            <a:r>
              <a:rPr lang="en-US" dirty="0"/>
              <a:t>Electric Furnaces (2)</a:t>
            </a:r>
          </a:p>
        </p:txBody>
      </p:sp>
      <p:sp>
        <p:nvSpPr>
          <p:cNvPr id="5" name="Content Placeholder 2">
            <a:extLst>
              <a:ext uri="{FF2B5EF4-FFF2-40B4-BE49-F238E27FC236}">
                <a16:creationId xmlns:a16="http://schemas.microsoft.com/office/drawing/2014/main" id="{6A016B11-A8F5-4450-849A-1FDEE8675CD3}"/>
              </a:ext>
            </a:extLst>
          </p:cNvPr>
          <p:cNvSpPr>
            <a:spLocks noGrp="1"/>
          </p:cNvSpPr>
          <p:nvPr>
            <p:ph idx="1"/>
          </p:nvPr>
        </p:nvSpPr>
        <p:spPr>
          <a:xfrm>
            <a:off x="381000" y="1391200"/>
            <a:ext cx="8229600" cy="1656800"/>
          </a:xfrm>
        </p:spPr>
        <p:txBody>
          <a:bodyPr>
            <a:normAutofit/>
          </a:bodyPr>
          <a:lstStyle/>
          <a:p>
            <a:pPr marL="0" lvl="0" indent="0">
              <a:buNone/>
            </a:pPr>
            <a:r>
              <a:rPr lang="en-US" dirty="0">
                <a:solidFill>
                  <a:srgbClr val="FFFF00"/>
                </a:solidFill>
              </a:rPr>
              <a:t>Compare Measured values to equipment name plate values. If not within 5% include findings in the equipment report.</a:t>
            </a:r>
          </a:p>
        </p:txBody>
      </p:sp>
      <p:pic>
        <p:nvPicPr>
          <p:cNvPr id="4" name="Picture 3">
            <a:extLst>
              <a:ext uri="{FF2B5EF4-FFF2-40B4-BE49-F238E27FC236}">
                <a16:creationId xmlns:a16="http://schemas.microsoft.com/office/drawing/2014/main" id="{400597C7-2402-4F0D-AC34-220B9AF7CB1A}"/>
              </a:ext>
            </a:extLst>
          </p:cNvPr>
          <p:cNvPicPr/>
          <p:nvPr/>
        </p:nvPicPr>
        <p:blipFill rotWithShape="1">
          <a:blip r:embed="rId3" cstate="print">
            <a:extLst>
              <a:ext uri="{28A0092B-C50C-407E-A947-70E740481C1C}">
                <a14:useLocalDpi xmlns:a14="http://schemas.microsoft.com/office/drawing/2010/main" val="0"/>
              </a:ext>
            </a:extLst>
          </a:blip>
          <a:srcRect l="3045" t="33413" r="17628" b="17789"/>
          <a:stretch/>
        </p:blipFill>
        <p:spPr bwMode="auto">
          <a:xfrm>
            <a:off x="990600" y="3200400"/>
            <a:ext cx="6172200" cy="3165878"/>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211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752C-774E-4E54-BEC8-18FB7D365A7C}"/>
              </a:ext>
            </a:extLst>
          </p:cNvPr>
          <p:cNvSpPr>
            <a:spLocks noGrp="1"/>
          </p:cNvSpPr>
          <p:nvPr>
            <p:ph type="title"/>
          </p:nvPr>
        </p:nvSpPr>
        <p:spPr/>
        <p:txBody>
          <a:bodyPr>
            <a:normAutofit fontScale="90000"/>
          </a:bodyPr>
          <a:lstStyle/>
          <a:p>
            <a:r>
              <a:rPr lang="en-US" dirty="0"/>
              <a:t>Evaporator Coil Inspection Background</a:t>
            </a:r>
          </a:p>
        </p:txBody>
      </p:sp>
      <p:sp>
        <p:nvSpPr>
          <p:cNvPr id="3" name="Content Placeholder 2">
            <a:extLst>
              <a:ext uri="{FF2B5EF4-FFF2-40B4-BE49-F238E27FC236}">
                <a16:creationId xmlns:a16="http://schemas.microsoft.com/office/drawing/2014/main" id="{89EAF241-341A-4AB3-9330-7412DF1261CD}"/>
              </a:ext>
            </a:extLst>
          </p:cNvPr>
          <p:cNvSpPr>
            <a:spLocks noGrp="1"/>
          </p:cNvSpPr>
          <p:nvPr>
            <p:ph idx="1"/>
          </p:nvPr>
        </p:nvSpPr>
        <p:spPr>
          <a:xfrm>
            <a:off x="457200" y="1417638"/>
            <a:ext cx="8229600" cy="5364162"/>
          </a:xfrm>
        </p:spPr>
        <p:txBody>
          <a:bodyPr>
            <a:normAutofit fontScale="70000" lnSpcReduction="20000"/>
          </a:bodyPr>
          <a:lstStyle/>
          <a:p>
            <a:pPr marL="0" indent="0">
              <a:buNone/>
            </a:pPr>
            <a:r>
              <a:rPr lang="en-US" dirty="0">
                <a:solidFill>
                  <a:srgbClr val="FFFF00"/>
                </a:solidFill>
              </a:rPr>
              <a:t>Once again, having the external static pressure (ESP) from when the equipment was first started can make proving the evaporator coil is operating like new simple!  However, if there is a variable speed motor one must be careful to set it at the exact speed it is running when the initial ESP was measured.  Many technicians also take the static pressure (SP) pressure drop across the coil at start up.  This is done by measuring the SP on both sides of the coil and subtracting the SP out from the SP in. Coil manufacturers have tables that can convert the SP drop across a coil to CFM.  There are generally two tables, one for a dry coil, and one for a wet coil.  The coil is wet when the system is in the cooling mode. Evaporator coil maintenance as noted may include cleaning.  It is important to note that the cleaner for an inside evaporator coil needs to be rated for use inside of the home. </a:t>
            </a:r>
            <a:r>
              <a:rPr lang="en-US" i="1" dirty="0">
                <a:solidFill>
                  <a:srgbClr val="FFFF00"/>
                </a:solidFill>
              </a:rPr>
              <a:t>Warning: make sure the coil cleaner used is rated for indoor use.</a:t>
            </a:r>
            <a:r>
              <a:rPr lang="en-US" dirty="0">
                <a:solidFill>
                  <a:srgbClr val="FFFF00"/>
                </a:solidFill>
              </a:rPr>
              <a:t>  Your company will probably provide the coil cleaners, as with everything else, read the directions for use.  If it calls for adding 6 oz of  cleaner to a gallon of water, you do not want to use it straight out of the bottle! </a:t>
            </a:r>
          </a:p>
        </p:txBody>
      </p:sp>
    </p:spTree>
    <p:custDataLst>
      <p:tags r:id="rId1"/>
    </p:custDataLst>
    <p:extLst>
      <p:ext uri="{BB962C8B-B14F-4D97-AF65-F5344CB8AC3E}">
        <p14:creationId xmlns:p14="http://schemas.microsoft.com/office/powerpoint/2010/main" val="60171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C0C9-D1FC-49D9-A58B-4EDE08BF2264}"/>
              </a:ext>
            </a:extLst>
          </p:cNvPr>
          <p:cNvSpPr>
            <a:spLocks noGrp="1"/>
          </p:cNvSpPr>
          <p:nvPr>
            <p:ph type="title"/>
          </p:nvPr>
        </p:nvSpPr>
        <p:spPr/>
        <p:txBody>
          <a:bodyPr>
            <a:normAutofit/>
          </a:bodyPr>
          <a:lstStyle/>
          <a:p>
            <a:r>
              <a:rPr lang="en-US" dirty="0"/>
              <a:t>Evaporator Coil Performance Table</a:t>
            </a:r>
          </a:p>
        </p:txBody>
      </p:sp>
      <p:pic>
        <p:nvPicPr>
          <p:cNvPr id="6" name="Picture 5">
            <a:extLst>
              <a:ext uri="{FF2B5EF4-FFF2-40B4-BE49-F238E27FC236}">
                <a16:creationId xmlns:a16="http://schemas.microsoft.com/office/drawing/2014/main" id="{ECDCCBBB-A471-4FAF-898D-BC565DB7DDB5}"/>
              </a:ext>
            </a:extLst>
          </p:cNvPr>
          <p:cNvPicPr/>
          <p:nvPr/>
        </p:nvPicPr>
        <p:blipFill>
          <a:blip r:embed="rId3"/>
          <a:stretch>
            <a:fillRect/>
          </a:stretch>
        </p:blipFill>
        <p:spPr>
          <a:xfrm>
            <a:off x="838200" y="1371600"/>
            <a:ext cx="7467600" cy="5165724"/>
          </a:xfrm>
          <a:prstGeom prst="rect">
            <a:avLst/>
          </a:prstGeom>
        </p:spPr>
      </p:pic>
    </p:spTree>
    <p:custDataLst>
      <p:tags r:id="rId1"/>
    </p:custDataLst>
    <p:extLst>
      <p:ext uri="{BB962C8B-B14F-4D97-AF65-F5344CB8AC3E}">
        <p14:creationId xmlns:p14="http://schemas.microsoft.com/office/powerpoint/2010/main" val="379368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752C-774E-4E54-BEC8-18FB7D365A7C}"/>
              </a:ext>
            </a:extLst>
          </p:cNvPr>
          <p:cNvSpPr>
            <a:spLocks noGrp="1"/>
          </p:cNvSpPr>
          <p:nvPr>
            <p:ph type="title"/>
          </p:nvPr>
        </p:nvSpPr>
        <p:spPr/>
        <p:txBody>
          <a:bodyPr>
            <a:normAutofit/>
          </a:bodyPr>
          <a:lstStyle/>
          <a:p>
            <a:r>
              <a:rPr lang="en-US" dirty="0"/>
              <a:t>Evaporator Coil Inspection Tasks (1)</a:t>
            </a:r>
          </a:p>
        </p:txBody>
      </p:sp>
      <p:sp>
        <p:nvSpPr>
          <p:cNvPr id="3" name="Content Placeholder 2">
            <a:extLst>
              <a:ext uri="{FF2B5EF4-FFF2-40B4-BE49-F238E27FC236}">
                <a16:creationId xmlns:a16="http://schemas.microsoft.com/office/drawing/2014/main" id="{89EAF241-341A-4AB3-9330-7412DF1261CD}"/>
              </a:ext>
            </a:extLst>
          </p:cNvPr>
          <p:cNvSpPr>
            <a:spLocks noGrp="1"/>
          </p:cNvSpPr>
          <p:nvPr>
            <p:ph idx="1"/>
          </p:nvPr>
        </p:nvSpPr>
        <p:spPr>
          <a:xfrm>
            <a:off x="228600" y="1143000"/>
            <a:ext cx="8229600" cy="5364162"/>
          </a:xfrm>
        </p:spPr>
        <p:txBody>
          <a:bodyPr>
            <a:noAutofit/>
          </a:bodyPr>
          <a:lstStyle/>
          <a:p>
            <a:pPr marL="0" indent="0">
              <a:buNone/>
            </a:pPr>
            <a:r>
              <a:rPr lang="en-US" sz="2400" dirty="0">
                <a:solidFill>
                  <a:srgbClr val="FFFF00"/>
                </a:solidFill>
              </a:rPr>
              <a:t>The following maintenance/inspection tasks apply to evaporator coils:</a:t>
            </a:r>
          </a:p>
          <a:p>
            <a:pPr lvl="0"/>
            <a:r>
              <a:rPr lang="en-US" sz="2400" dirty="0">
                <a:solidFill>
                  <a:srgbClr val="FFFF00"/>
                </a:solidFill>
              </a:rPr>
              <a:t>Inspect the cabinet the evaporator is in to make sure it is tight, no air can bypass the coil, and the insulation is good.</a:t>
            </a:r>
          </a:p>
          <a:p>
            <a:pPr lvl="0"/>
            <a:r>
              <a:rPr lang="en-US" sz="2400" dirty="0">
                <a:solidFill>
                  <a:srgbClr val="FFFF00"/>
                </a:solidFill>
              </a:rPr>
              <a:t>Make sure the cabinet air pathways are clear of obstructions (junk in the way).</a:t>
            </a:r>
          </a:p>
          <a:p>
            <a:pPr lvl="0"/>
            <a:r>
              <a:rPr lang="en-US" sz="2400" dirty="0">
                <a:solidFill>
                  <a:srgbClr val="FFFF00"/>
                </a:solidFill>
              </a:rPr>
              <a:t>Make sure condensate piping is installed correctly and is clear and operating properly. </a:t>
            </a:r>
          </a:p>
          <a:p>
            <a:pPr lvl="0"/>
            <a:r>
              <a:rPr lang="en-US" sz="2400" dirty="0">
                <a:solidFill>
                  <a:srgbClr val="FFFF00"/>
                </a:solidFill>
              </a:rPr>
              <a:t>Look on the discharge side of the coil for signs water is being carried over beyond the condensate pan (a sign that the velocity across the coil is too high, or the coil is dirty). </a:t>
            </a:r>
          </a:p>
          <a:p>
            <a:pPr lvl="0"/>
            <a:r>
              <a:rPr lang="en-US" sz="2400" dirty="0">
                <a:solidFill>
                  <a:srgbClr val="FFFF00"/>
                </a:solidFill>
              </a:rPr>
              <a:t>Inspect for biological growth and include it in the report if found.</a:t>
            </a:r>
          </a:p>
        </p:txBody>
      </p:sp>
    </p:spTree>
    <p:custDataLst>
      <p:tags r:id="rId1"/>
    </p:custDataLst>
    <p:extLst>
      <p:ext uri="{BB962C8B-B14F-4D97-AF65-F5344CB8AC3E}">
        <p14:creationId xmlns:p14="http://schemas.microsoft.com/office/powerpoint/2010/main" val="41845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752C-774E-4E54-BEC8-18FB7D365A7C}"/>
              </a:ext>
            </a:extLst>
          </p:cNvPr>
          <p:cNvSpPr>
            <a:spLocks noGrp="1"/>
          </p:cNvSpPr>
          <p:nvPr>
            <p:ph type="title"/>
          </p:nvPr>
        </p:nvSpPr>
        <p:spPr/>
        <p:txBody>
          <a:bodyPr>
            <a:normAutofit/>
          </a:bodyPr>
          <a:lstStyle/>
          <a:p>
            <a:r>
              <a:rPr lang="en-US" dirty="0"/>
              <a:t>Evaporator Coil Inspection Tasks (2)</a:t>
            </a:r>
          </a:p>
        </p:txBody>
      </p:sp>
      <p:sp>
        <p:nvSpPr>
          <p:cNvPr id="3" name="Content Placeholder 2">
            <a:extLst>
              <a:ext uri="{FF2B5EF4-FFF2-40B4-BE49-F238E27FC236}">
                <a16:creationId xmlns:a16="http://schemas.microsoft.com/office/drawing/2014/main" id="{89EAF241-341A-4AB3-9330-7412DF1261CD}"/>
              </a:ext>
            </a:extLst>
          </p:cNvPr>
          <p:cNvSpPr>
            <a:spLocks noGrp="1"/>
          </p:cNvSpPr>
          <p:nvPr>
            <p:ph idx="1"/>
          </p:nvPr>
        </p:nvSpPr>
        <p:spPr>
          <a:xfrm>
            <a:off x="228600" y="1143000"/>
            <a:ext cx="8229600" cy="5364162"/>
          </a:xfrm>
        </p:spPr>
        <p:txBody>
          <a:bodyPr>
            <a:noAutofit/>
          </a:bodyPr>
          <a:lstStyle/>
          <a:p>
            <a:pPr lvl="0"/>
            <a:r>
              <a:rPr lang="en-US" sz="2400" dirty="0">
                <a:solidFill>
                  <a:srgbClr val="FFFF00"/>
                </a:solidFill>
              </a:rPr>
              <a:t>Verify that over flow protection is operating properly. If there is evidence of water in the overflow pan include it in the report.</a:t>
            </a:r>
          </a:p>
          <a:p>
            <a:pPr lvl="0"/>
            <a:r>
              <a:rPr lang="en-US" sz="2400" dirty="0">
                <a:solidFill>
                  <a:srgbClr val="FFFF00"/>
                </a:solidFill>
              </a:rPr>
              <a:t>Verify correct airflow.</a:t>
            </a:r>
          </a:p>
          <a:p>
            <a:pPr lvl="0"/>
            <a:r>
              <a:rPr lang="en-US" sz="2400" dirty="0">
                <a:solidFill>
                  <a:srgbClr val="FFFF00"/>
                </a:solidFill>
              </a:rPr>
              <a:t>Check fins for damage.  Repair if damage is not major, report if the damage is not easily reparable (see Figure 109 for fin repair comb/tool).</a:t>
            </a:r>
          </a:p>
          <a:p>
            <a:pPr lvl="0"/>
            <a:r>
              <a:rPr lang="en-US" sz="2400" dirty="0">
                <a:solidFill>
                  <a:srgbClr val="FFFF00"/>
                </a:solidFill>
              </a:rPr>
              <a:t>Measure and record Temperature and humidity on both sides of the coil. Verify that they are within OEM’s designated range.  </a:t>
            </a:r>
          </a:p>
          <a:p>
            <a:pPr lvl="0"/>
            <a:r>
              <a:rPr lang="en-US" sz="2400" dirty="0">
                <a:solidFill>
                  <a:srgbClr val="FFFF00"/>
                </a:solidFill>
              </a:rPr>
              <a:t>Inspect refrigerant line insulation. </a:t>
            </a:r>
          </a:p>
          <a:p>
            <a:pPr lvl="0"/>
            <a:r>
              <a:rPr lang="en-US" sz="2400" dirty="0">
                <a:solidFill>
                  <a:srgbClr val="FFFF00"/>
                </a:solidFill>
              </a:rPr>
              <a:t>Measure the pressure drop across the coil.</a:t>
            </a:r>
          </a:p>
          <a:p>
            <a:pPr lvl="0"/>
            <a:endParaRPr lang="en-US" sz="2400" dirty="0">
              <a:solidFill>
                <a:srgbClr val="FFFF00"/>
              </a:solidFill>
            </a:endParaRPr>
          </a:p>
        </p:txBody>
      </p:sp>
    </p:spTree>
    <p:custDataLst>
      <p:tags r:id="rId1"/>
    </p:custDataLst>
    <p:extLst>
      <p:ext uri="{BB962C8B-B14F-4D97-AF65-F5344CB8AC3E}">
        <p14:creationId xmlns:p14="http://schemas.microsoft.com/office/powerpoint/2010/main" val="138532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8A26-D45E-4739-AC80-7257AA939AAF}"/>
              </a:ext>
            </a:extLst>
          </p:cNvPr>
          <p:cNvSpPr>
            <a:spLocks noGrp="1"/>
          </p:cNvSpPr>
          <p:nvPr>
            <p:ph type="title"/>
          </p:nvPr>
        </p:nvSpPr>
        <p:spPr/>
        <p:txBody>
          <a:bodyPr/>
          <a:lstStyle/>
          <a:p>
            <a:r>
              <a:rPr lang="en-US" dirty="0"/>
              <a:t>Fin Comb</a:t>
            </a:r>
          </a:p>
        </p:txBody>
      </p:sp>
      <p:pic>
        <p:nvPicPr>
          <p:cNvPr id="6" name="Picture 5">
            <a:extLst>
              <a:ext uri="{FF2B5EF4-FFF2-40B4-BE49-F238E27FC236}">
                <a16:creationId xmlns:a16="http://schemas.microsoft.com/office/drawing/2014/main" id="{826D4F3D-79DB-43E7-861E-FBF2BB61B1CE}"/>
              </a:ext>
            </a:extLst>
          </p:cNvPr>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2" t="4808" r="-19" b="9855"/>
          <a:stretch/>
        </p:blipFill>
        <p:spPr bwMode="auto">
          <a:xfrm>
            <a:off x="1676400" y="1600200"/>
            <a:ext cx="5410200" cy="42672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470795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TAG_BACKING_FORM_KEY" val="197756-c:\users\don\desktop\608 2018\section 1 608 introduction .pptx"/>
  <p:tag name="ARTICULATE_PRESENTER_VERSION" val="7"/>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Introduction to EPA 608 Test Course"/>
  <p:tag name="ARTICULATE_META_COURSE_ID" val="2_1_Why_Balance_a_House"/>
  <p:tag name="ARTICULATE_META_NAME_SET" val="True"/>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NNOTATION_COUNT" val="0"/>
  <p:tag name="AUDIO_ID" val="316"/>
  <p:tag name="ARTICULATE_AUDIO_RECORDED" val="1"/>
  <p:tag name="ELAPSEDTIME" val="8.5"/>
  <p:tag name="ARTICULATE_USED_LAYOUT" val="1"/>
  <p:tag name="ARTICULATE_NAV_LEVEL" val="1"/>
  <p:tag name="ARTICULATE_SLIDE_PRESENTER_GUID" val="ac88c683-3488-4a09-8d0d-7ca6e5a2ca1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28C60A0AAC744A39BD09724F90806" ma:contentTypeVersion="12" ma:contentTypeDescription="Create a new document." ma:contentTypeScope="" ma:versionID="72348bdaa130c70725f091d73d89bbf3">
  <xsd:schema xmlns:xsd="http://www.w3.org/2001/XMLSchema" xmlns:xs="http://www.w3.org/2001/XMLSchema" xmlns:p="http://schemas.microsoft.com/office/2006/metadata/properties" xmlns:ns2="e407539f-4a2c-448e-ae4a-4137066021f3" xmlns:ns3="c1421d90-3cd2-4bd2-a4a6-d5d6a3f754b7" targetNamespace="http://schemas.microsoft.com/office/2006/metadata/properties" ma:root="true" ma:fieldsID="a6fff5ec915745db903b9f398fa2ae94" ns2:_="" ns3:_="">
    <xsd:import namespace="e407539f-4a2c-448e-ae4a-4137066021f3"/>
    <xsd:import namespace="c1421d90-3cd2-4bd2-a4a6-d5d6a3f75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7539f-4a2c-448e-ae4a-413706602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21d90-3cd2-4bd2-a4a6-d5d6a3f75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2B1824-DBAC-48B1-8265-19C14519C469}"/>
</file>

<file path=customXml/itemProps2.xml><?xml version="1.0" encoding="utf-8"?>
<ds:datastoreItem xmlns:ds="http://schemas.openxmlformats.org/officeDocument/2006/customXml" ds:itemID="{F7F2A459-1099-4813-B84F-38DB80B6696F}"/>
</file>

<file path=customXml/itemProps3.xml><?xml version="1.0" encoding="utf-8"?>
<ds:datastoreItem xmlns:ds="http://schemas.openxmlformats.org/officeDocument/2006/customXml" ds:itemID="{F3F48A5F-E0C2-455A-900B-D72704AAE94D}"/>
</file>

<file path=docProps/app.xml><?xml version="1.0" encoding="utf-8"?>
<Properties xmlns="http://schemas.openxmlformats.org/officeDocument/2006/extended-properties" xmlns:vt="http://schemas.openxmlformats.org/officeDocument/2006/docPropsVTypes">
  <Template/>
  <TotalTime>5755</TotalTime>
  <Words>1093</Words>
  <Application>Microsoft Office PowerPoint</Application>
  <PresentationFormat>On-screen Show (4:3)</PresentationFormat>
  <Paragraphs>69</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 Technician’s First Guide and Workbook Section 19: Maintenance Inspection Basics (3)  </vt:lpstr>
      <vt:lpstr>Electric Furnaces (1)</vt:lpstr>
      <vt:lpstr>Heater Relay &amp; Resistance Heat Strip</vt:lpstr>
      <vt:lpstr>Electric Furnaces (2)</vt:lpstr>
      <vt:lpstr>Evaporator Coil Inspection Background</vt:lpstr>
      <vt:lpstr>Evaporator Coil Performance Table</vt:lpstr>
      <vt:lpstr>Evaporator Coil Inspection Tasks (1)</vt:lpstr>
      <vt:lpstr>Evaporator Coil Inspection Tasks (2)</vt:lpstr>
      <vt:lpstr>Fin Comb</vt:lpstr>
      <vt:lpstr>Condensing Unit (1)</vt:lpstr>
      <vt:lpstr>Disconnect Box </vt:lpstr>
      <vt:lpstr>Grounding</vt:lpstr>
      <vt:lpstr>Contactor Points</vt:lpstr>
      <vt:lpstr>Circuit Boards</vt:lpstr>
      <vt:lpstr>Capacitors</vt:lpstr>
      <vt:lpstr>Refrigerant Lines</vt:lpstr>
      <vt:lpstr>Condenser Coils</vt:lpstr>
      <vt:lpstr>Condenser Coils</vt:lpstr>
      <vt:lpstr>Condenser Coils</vt:lpstr>
      <vt:lpstr>Heat Pump Condensers</vt:lpstr>
      <vt:lpstr>Lessons Learned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720</cp:revision>
  <dcterms:created xsi:type="dcterms:W3CDTF">2013-05-23T13:04:32Z</dcterms:created>
  <dcterms:modified xsi:type="dcterms:W3CDTF">2019-07-11T15:37:03Z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70E8A87D-C956-42E5-AE00-3091143241B5</vt:lpwstr>
  </property>
  <property fmtid="{D5CDD505-2E9C-101B-9397-08002B2CF9AE}" pid="6" name="ArticulateProjectFull">
    <vt:lpwstr>C:\Users\Don\Desktop\Technicians First Guide and Workbook\Power Points\Section 20 Tech First .ppta</vt:lpwstr>
  </property>
  <property fmtid="{D5CDD505-2E9C-101B-9397-08002B2CF9AE}" pid="7" name="ContentTypeId">
    <vt:lpwstr>0x0101009FB28C60A0AAC744A39BD09724F90806</vt:lpwstr>
  </property>
</Properties>
</file>