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notesSlides/notesSlide17.xml" ContentType="application/vnd.openxmlformats-officedocument.presentationml.notesSlide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9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0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1.xml" ContentType="application/vnd.openxmlformats-officedocument.presentationml.notesSlide+xml"/>
  <Override PartName="/ppt/tags/tag42.xml" ContentType="application/vnd.openxmlformats-officedocument.presentationml.tags+xml"/>
  <Override PartName="/ppt/notesSlides/notesSlide22.xml" ContentType="application/vnd.openxmlformats-officedocument.presentationml.notesSlide+xml"/>
  <Override PartName="/ppt/tags/tag43.xml" ContentType="application/vnd.openxmlformats-officedocument.presentationml.tags+xml"/>
  <Override PartName="/ppt/notesSlides/notesSlide23.xml" ContentType="application/vnd.openxmlformats-officedocument.presentationml.notesSlide+xml"/>
  <Override PartName="/ppt/tags/tag44.xml" ContentType="application/vnd.openxmlformats-officedocument.presentationml.tags+xml"/>
  <Override PartName="/ppt/notesSlides/notesSlide24.xml" ContentType="application/vnd.openxmlformats-officedocument.presentationml.notesSlide+xml"/>
  <Override PartName="/ppt/tags/tag45.xml" ContentType="application/vnd.openxmlformats-officedocument.presentationml.tags+xml"/>
  <Override PartName="/ppt/notesSlides/notesSlide25.xml" ContentType="application/vnd.openxmlformats-officedocument.presentationml.notesSlide+xml"/>
  <Override PartName="/ppt/tags/tag46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394" r:id="rId2"/>
    <p:sldId id="403" r:id="rId3"/>
    <p:sldId id="404" r:id="rId4"/>
    <p:sldId id="405" r:id="rId5"/>
    <p:sldId id="406" r:id="rId6"/>
    <p:sldId id="407" r:id="rId7"/>
    <p:sldId id="408" r:id="rId8"/>
    <p:sldId id="409" r:id="rId9"/>
    <p:sldId id="410" r:id="rId10"/>
    <p:sldId id="412" r:id="rId11"/>
    <p:sldId id="413" r:id="rId12"/>
    <p:sldId id="414" r:id="rId13"/>
    <p:sldId id="415" r:id="rId14"/>
    <p:sldId id="416" r:id="rId15"/>
    <p:sldId id="419" r:id="rId16"/>
    <p:sldId id="417" r:id="rId17"/>
    <p:sldId id="418" r:id="rId18"/>
    <p:sldId id="420" r:id="rId19"/>
    <p:sldId id="421" r:id="rId20"/>
    <p:sldId id="422" r:id="rId21"/>
    <p:sldId id="423" r:id="rId22"/>
    <p:sldId id="424" r:id="rId23"/>
    <p:sldId id="425" r:id="rId24"/>
    <p:sldId id="427" r:id="rId25"/>
    <p:sldId id="429" r:id="rId26"/>
    <p:sldId id="430" r:id="rId27"/>
    <p:sldId id="431" r:id="rId28"/>
    <p:sldId id="432" r:id="rId29"/>
    <p:sldId id="433" r:id="rId30"/>
    <p:sldId id="434" r:id="rId31"/>
    <p:sldId id="435" r:id="rId32"/>
    <p:sldId id="436" r:id="rId33"/>
    <p:sldId id="437" r:id="rId34"/>
    <p:sldId id="438" r:id="rId35"/>
    <p:sldId id="439" r:id="rId36"/>
    <p:sldId id="440" r:id="rId37"/>
    <p:sldId id="441" r:id="rId38"/>
    <p:sldId id="442" r:id="rId39"/>
    <p:sldId id="443" r:id="rId40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  <a:srgbClr val="3F3F3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91" d="100"/>
          <a:sy n="91" d="100"/>
        </p:scale>
        <p:origin x="3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46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4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91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4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86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67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50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6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1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1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3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85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69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14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41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58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24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1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1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6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43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3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85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65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6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8/18/2015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video" Target="../media/media2.wmv"/><Relationship Id="rId7" Type="http://schemas.openxmlformats.org/officeDocument/2006/relationships/image" Target="../media/image7.png"/><Relationship Id="rId2" Type="http://schemas.microsoft.com/office/2007/relationships/media" Target="../media/media2.wmv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2" Type="http://schemas.microsoft.com/office/2007/relationships/media" Target="../media/media4.wmv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21.emf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wmv"/><Relationship Id="rId2" Type="http://schemas.microsoft.com/office/2007/relationships/media" Target="../media/media5.wmv"/><Relationship Id="rId1" Type="http://schemas.openxmlformats.org/officeDocument/2006/relationships/tags" Target="../tags/tag26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wmv"/><Relationship Id="rId2" Type="http://schemas.microsoft.com/office/2007/relationships/media" Target="../media/media6.wmv"/><Relationship Id="rId1" Type="http://schemas.openxmlformats.org/officeDocument/2006/relationships/tags" Target="../tags/tag2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video" Target="../media/media7.wmv"/><Relationship Id="rId7" Type="http://schemas.openxmlformats.org/officeDocument/2006/relationships/video" Target="../media/media9.wmv"/><Relationship Id="rId12" Type="http://schemas.openxmlformats.org/officeDocument/2006/relationships/image" Target="../media/image26.png"/><Relationship Id="rId2" Type="http://schemas.microsoft.com/office/2007/relationships/media" Target="../media/media7.wmv"/><Relationship Id="rId1" Type="http://schemas.openxmlformats.org/officeDocument/2006/relationships/tags" Target="../tags/tag28.xml"/><Relationship Id="rId6" Type="http://schemas.microsoft.com/office/2007/relationships/media" Target="../media/media9.wmv"/><Relationship Id="rId11" Type="http://schemas.openxmlformats.org/officeDocument/2006/relationships/image" Target="../media/image25.png"/><Relationship Id="rId5" Type="http://schemas.openxmlformats.org/officeDocument/2006/relationships/video" Target="../media/media8.wmv"/><Relationship Id="rId10" Type="http://schemas.openxmlformats.org/officeDocument/2006/relationships/image" Target="../media/image24.png"/><Relationship Id="rId4" Type="http://schemas.microsoft.com/office/2007/relationships/media" Target="../media/media8.wmv"/><Relationship Id="rId9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31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30.gif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32.emf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4.0 Equipment Installation Aspects</a:t>
            </a:r>
            <a:br>
              <a:rPr lang="en-US" dirty="0" smtClean="0"/>
            </a:br>
            <a:r>
              <a:rPr lang="en-US" sz="3600" dirty="0" smtClean="0"/>
              <a:t>(Section </a:t>
            </a:r>
            <a:r>
              <a:rPr lang="en-US" sz="3600" smtClean="0"/>
              <a:t>4.3 Refrigerant Charge)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05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795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Checking Refrigerant Charge by </a:t>
            </a:r>
            <a:r>
              <a:rPr lang="en-US" dirty="0" err="1" smtClean="0"/>
              <a:t>Subcooling</a:t>
            </a:r>
            <a:endParaRPr lang="en-US" dirty="0"/>
          </a:p>
        </p:txBody>
      </p:sp>
      <p:pic>
        <p:nvPicPr>
          <p:cNvPr id="4" name="Subcooling 1wlmp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4254746" y="1971091"/>
            <a:ext cx="5587508" cy="4191000"/>
          </a:xfrm>
        </p:spPr>
      </p:pic>
      <p:pic>
        <p:nvPicPr>
          <p:cNvPr id="5" name="Picture 4"/>
          <p:cNvPicPr/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2" b="2909"/>
          <a:stretch/>
        </p:blipFill>
        <p:spPr bwMode="auto">
          <a:xfrm>
            <a:off x="228600" y="2209800"/>
            <a:ext cx="46482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" y="4226169"/>
            <a:ext cx="457200" cy="1600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219200" y="5257800"/>
            <a:ext cx="1333500" cy="73855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28468" y="5826369"/>
            <a:ext cx="3533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TXV Valve Bulb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2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14156" objId="4"/>
        <p14:playEvt time="28248" objId="4"/>
        <p14:stopEvt time="41804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Surface</a:t>
            </a:r>
            <a:endParaRPr lang="en-US" dirty="0"/>
          </a:p>
        </p:txBody>
      </p:sp>
      <p:pic>
        <p:nvPicPr>
          <p:cNvPr id="4" name="sub c sand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355" t="14065" r="1495" b="16933"/>
          <a:stretch/>
        </p:blipFill>
        <p:spPr>
          <a:xfrm>
            <a:off x="533400" y="1687204"/>
            <a:ext cx="8360824" cy="440879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88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8318" objId="4"/>
        <p14:stopEvt time="15629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 </a:t>
            </a:r>
            <a:r>
              <a:rPr lang="en-US" dirty="0" err="1" smtClean="0"/>
              <a:t>Subcooling</a:t>
            </a:r>
            <a:endParaRPr lang="en-US" dirty="0"/>
          </a:p>
        </p:txBody>
      </p:sp>
      <p:pic>
        <p:nvPicPr>
          <p:cNvPr id="6" name="gauge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821" t="12822" r="1495" b="12271"/>
          <a:stretch/>
        </p:blipFill>
        <p:spPr>
          <a:xfrm>
            <a:off x="329865" y="1447800"/>
            <a:ext cx="8611232" cy="4953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6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1939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OEM </a:t>
            </a:r>
            <a:r>
              <a:rPr lang="en-US" dirty="0" err="1" smtClean="0"/>
              <a:t>Subcooling</a:t>
            </a:r>
            <a:r>
              <a:rPr lang="en-US" dirty="0" smtClean="0"/>
              <a:t> Chart</a:t>
            </a:r>
            <a:endParaRPr lang="en-US" dirty="0"/>
          </a:p>
        </p:txBody>
      </p:sp>
      <p:pic>
        <p:nvPicPr>
          <p:cNvPr id="3074" name="Picture 2" descr="C:\Users\Don\Pictures\2013-10-16 16 OCT\16 OCT 027.JPG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5141" r="1233" b="10633"/>
          <a:stretch/>
        </p:blipFill>
        <p:spPr bwMode="auto">
          <a:xfrm>
            <a:off x="4419600" y="1371600"/>
            <a:ext cx="4065563" cy="520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235095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87 – 81.4 = 5.6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9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OEM </a:t>
            </a:r>
            <a:r>
              <a:rPr lang="en-US" dirty="0" err="1"/>
              <a:t>Subcooling</a:t>
            </a:r>
            <a:r>
              <a:rPr lang="en-US" dirty="0"/>
              <a:t> Chart</a:t>
            </a:r>
          </a:p>
        </p:txBody>
      </p:sp>
      <p:pic>
        <p:nvPicPr>
          <p:cNvPr id="4" name="Content Placeholder 3" descr="C:\Users\Don\Pictures\subcooling\subcooling 025.JPG"/>
          <p:cNvPicPr>
            <a:picLocks noGrp="1"/>
          </p:cNvPicPr>
          <p:nvPr>
            <p:ph idx="1"/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b="-241"/>
          <a:stretch/>
        </p:blipFill>
        <p:spPr bwMode="auto">
          <a:xfrm rot="16200000">
            <a:off x="762000" y="914400"/>
            <a:ext cx="7239000" cy="8458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495800" y="3429000"/>
            <a:ext cx="0" cy="3124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75649" y="3429000"/>
            <a:ext cx="0" cy="3124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4343400"/>
            <a:ext cx="914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343400" y="4339883"/>
            <a:ext cx="8382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38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Programmable Gauge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050" y="3197225"/>
            <a:ext cx="11248743" cy="63185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Picture%20028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7"/>
          <a:stretch>
            <a:fillRect/>
          </a:stretch>
        </p:blipFill>
        <p:spPr bwMode="auto">
          <a:xfrm>
            <a:off x="1600200" y="1600200"/>
            <a:ext cx="5992769" cy="496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7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</a:t>
            </a:r>
            <a:r>
              <a:rPr lang="en-US" dirty="0" err="1" smtClean="0"/>
              <a:t>Subcooling</a:t>
            </a:r>
            <a:r>
              <a:rPr lang="en-US" dirty="0" smtClean="0"/>
              <a:t> Chart or App</a:t>
            </a:r>
            <a:endParaRPr lang="en-US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9534"/>
            <a:ext cx="3048000" cy="556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" descr="C:\Users\Don\Desktop\IMG_22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4104" r="1068" b="15385"/>
          <a:stretch>
            <a:fillRect/>
          </a:stretch>
        </p:blipFill>
        <p:spPr bwMode="auto">
          <a:xfrm rot="5400000">
            <a:off x="3366380" y="2627554"/>
            <a:ext cx="5554739" cy="283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5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 charge was wrong?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2454812"/>
            <a:ext cx="5926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Add a few ounces of refrigerant …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wait a few minutes and test again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116803"/>
            <a:ext cx="6620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Remove a few ounces of refrigerant …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wait a few minutes and test again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834" y="3532028"/>
            <a:ext cx="7827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rgbClr val="FFFF00"/>
                </a:solidFill>
              </a:rPr>
              <a:t>Subcooling</a:t>
            </a:r>
            <a:r>
              <a:rPr lang="en-US" sz="3200" b="1" dirty="0" smtClean="0">
                <a:solidFill>
                  <a:srgbClr val="FFFF00"/>
                </a:solidFill>
              </a:rPr>
              <a:t> higher than target value by </a:t>
            </a:r>
            <a:r>
              <a:rPr lang="en-US" sz="3200" b="1" dirty="0">
                <a:solidFill>
                  <a:srgbClr val="FFFF00"/>
                </a:solidFill>
              </a:rPr>
              <a:t>3</a:t>
            </a:r>
            <a:r>
              <a:rPr lang="en-US" sz="3200" b="1" baseline="30000" dirty="0">
                <a:solidFill>
                  <a:srgbClr val="FFFF00"/>
                </a:solidFill>
              </a:rPr>
              <a:t>o</a:t>
            </a:r>
            <a:r>
              <a:rPr lang="en-US" sz="3200" b="1" dirty="0">
                <a:solidFill>
                  <a:srgbClr val="FFFF00"/>
                </a:solidFill>
              </a:rPr>
              <a:t>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834" y="1676400"/>
            <a:ext cx="7468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FF00"/>
                </a:solidFill>
              </a:rPr>
              <a:t>Subcooling</a:t>
            </a:r>
            <a:r>
              <a:rPr lang="en-US" sz="3200" b="1" dirty="0">
                <a:solidFill>
                  <a:srgbClr val="FFFF00"/>
                </a:solidFill>
              </a:rPr>
              <a:t> less than target </a:t>
            </a:r>
            <a:r>
              <a:rPr lang="en-US" sz="3200" b="1" dirty="0" smtClean="0">
                <a:solidFill>
                  <a:srgbClr val="FFFF00"/>
                </a:solidFill>
              </a:rPr>
              <a:t>value by </a:t>
            </a:r>
            <a:r>
              <a:rPr lang="en-US" sz="3200" b="1" dirty="0">
                <a:solidFill>
                  <a:srgbClr val="FFFF00"/>
                </a:solidFill>
              </a:rPr>
              <a:t>3</a:t>
            </a:r>
            <a:r>
              <a:rPr lang="en-US" sz="3200" b="1" baseline="30000" dirty="0">
                <a:solidFill>
                  <a:srgbClr val="FFFF00"/>
                </a:solidFill>
              </a:rPr>
              <a:t>o</a:t>
            </a:r>
            <a:r>
              <a:rPr lang="en-US" sz="3200" b="1" dirty="0">
                <a:solidFill>
                  <a:srgbClr val="FFFF00"/>
                </a:solidFill>
              </a:rPr>
              <a:t>F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32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099" y="1413526"/>
            <a:ext cx="329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Cap-Tube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078" name="Picture 6" descr="http://ts1.mm.bing.net/th?id=H.4838539552162696&amp;w=181&amp;h=124&amp;c=7&amp;rs=1&amp;pid=1.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478" y="2827227"/>
            <a:ext cx="4038600" cy="276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43" y="1230059"/>
            <a:ext cx="4829175" cy="437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1963612" y="2475776"/>
            <a:ext cx="921435" cy="70290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543800" y="2827227"/>
            <a:ext cx="460716" cy="107538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29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pic>
        <p:nvPicPr>
          <p:cNvPr id="8" name="Picture 4" descr="http://surpluscityliquidators.com/product_images/scl.pavintheway.com/1/10939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3"/>
          <a:stretch/>
        </p:blipFill>
        <p:spPr bwMode="auto">
          <a:xfrm>
            <a:off x="4756249" y="1472251"/>
            <a:ext cx="4258797" cy="504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643" y="1497037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Piston Metering Device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591" y="2895600"/>
            <a:ext cx="4722252" cy="172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914986" y="2209800"/>
            <a:ext cx="456614" cy="117011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181600" y="4208875"/>
            <a:ext cx="1066800" cy="3409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13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Refrigerant Charge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2514600"/>
            <a:ext cx="78105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srgbClr val="FFFF00"/>
                </a:solidFill>
              </a:rPr>
              <a:t>Subcooling</a:t>
            </a:r>
            <a:endParaRPr lang="en-US" sz="3200" dirty="0" smtClean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Superheat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OEM </a:t>
            </a:r>
            <a:r>
              <a:rPr lang="en-US" sz="3200" dirty="0">
                <a:solidFill>
                  <a:srgbClr val="FFFF00"/>
                </a:solidFill>
              </a:rPr>
              <a:t>Approved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Weigh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Temperature Transfer Charts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Other Methods?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9522" y="2083713"/>
            <a:ext cx="41849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>
                <a:solidFill>
                  <a:srgbClr val="FFFF00"/>
                </a:solidFill>
              </a:rPr>
              <a:t>Acceptable Procedures: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42" y="1497037"/>
            <a:ext cx="5962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Fixed Orifice Metering Device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46411" r="13530" b="11375"/>
          <a:stretch/>
        </p:blipFill>
        <p:spPr bwMode="auto">
          <a:xfrm>
            <a:off x="5633389" y="2274386"/>
            <a:ext cx="3358211" cy="315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owchart: Connector 12"/>
          <p:cNvSpPr/>
          <p:nvPr/>
        </p:nvSpPr>
        <p:spPr>
          <a:xfrm>
            <a:off x="7467600" y="2404403"/>
            <a:ext cx="457200" cy="457200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7641102" y="3375147"/>
            <a:ext cx="457200" cy="457200"/>
          </a:xfrm>
          <a:prstGeom prst="flowChartConnector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6"/>
          <p:cNvPicPr>
            <a:picLocks noGrp="1"/>
          </p:cNvPicPr>
          <p:nvPr>
            <p:ph idx="1"/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400" r="7958" b="4387"/>
          <a:stretch/>
        </p:blipFill>
        <p:spPr bwMode="auto">
          <a:xfrm>
            <a:off x="133641" y="2283142"/>
            <a:ext cx="5499747" cy="36604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1371600" y="4038600"/>
            <a:ext cx="1055077" cy="103273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70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 Bulb Temperature</a:t>
            </a:r>
            <a:endParaRPr lang="en-US" dirty="0"/>
          </a:p>
        </p:txBody>
      </p:sp>
      <p:pic>
        <p:nvPicPr>
          <p:cNvPr id="4" name="69 f inside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822" t="12511" r="1028" b="13825"/>
          <a:stretch/>
        </p:blipFill>
        <p:spPr>
          <a:xfrm>
            <a:off x="1603718" y="2166425"/>
            <a:ext cx="5922498" cy="333404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8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19161" objId="4"/>
        <p14:stopEvt time="24137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Condenser Temperature</a:t>
            </a:r>
            <a:endParaRPr lang="en-US" dirty="0"/>
          </a:p>
        </p:txBody>
      </p:sp>
      <p:pic>
        <p:nvPicPr>
          <p:cNvPr id="4" name="aaaaaaa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22" t="13132" r="1495" b="13825"/>
          <a:stretch/>
        </p:blipFill>
        <p:spPr>
          <a:xfrm>
            <a:off x="220521" y="1447800"/>
            <a:ext cx="8757487" cy="4876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13080" objId="4"/>
        <p14:playEvt time="26117" objId="4"/>
        <p14:playEvt time="39135" objId="4"/>
        <p14:stopEvt time="40987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Sand and Attach Temperature Probe</a:t>
            </a:r>
            <a:endParaRPr lang="en-US" dirty="0"/>
          </a:p>
        </p:txBody>
      </p:sp>
      <p:pic>
        <p:nvPicPr>
          <p:cNvPr id="4" name="sand only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821" t="13132" r="795" b="13825"/>
          <a:stretch/>
        </p:blipFill>
        <p:spPr>
          <a:xfrm>
            <a:off x="3810000" y="1341429"/>
            <a:ext cx="4568484" cy="2544061"/>
          </a:xfrm>
        </p:spPr>
      </p:pic>
      <p:pic>
        <p:nvPicPr>
          <p:cNvPr id="5" name="subcooling temp 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l="53000" t="43307" r="20692" b="17001"/>
          <a:stretch/>
        </p:blipFill>
        <p:spPr>
          <a:xfrm>
            <a:off x="685800" y="1297036"/>
            <a:ext cx="2759612" cy="3122718"/>
          </a:xfrm>
          <a:prstGeom prst="rect">
            <a:avLst/>
          </a:prstGeom>
        </p:spPr>
      </p:pic>
      <p:pic>
        <p:nvPicPr>
          <p:cNvPr id="6" name="bulb sh.wmv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2"/>
          <a:srcRect l="4857" t="50000" r="35053" b="11875"/>
          <a:stretch/>
        </p:blipFill>
        <p:spPr>
          <a:xfrm>
            <a:off x="3770142" y="4495800"/>
            <a:ext cx="3796490" cy="1806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9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6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1521" objId="5"/>
        <p14:playEvt time="1665" objId="4"/>
        <p14:playEvt time="3244" objId="4"/>
        <p14:playEvt time="4465" objId="6"/>
        <p14:stopEvt time="4524" objId="6"/>
        <p14:playEvt time="4625" objId="5"/>
        <p14:playEvt time="4817" objId="4"/>
        <p14:playEvt time="6376" objId="4"/>
        <p14:playEvt time="7640" objId="5"/>
        <p14:playEvt time="7966" objId="4"/>
        <p14:playEvt time="9529" objId="4"/>
        <p14:playEvt time="10637" objId="5"/>
        <p14:playEvt time="11095" objId="4"/>
        <p14:playEvt time="12675" objId="4"/>
        <p14:playEvt time="13637" objId="5"/>
        <p14:playEvt time="15775" objId="4"/>
        <p14:playEvt time="16637" objId="5"/>
        <p14:playEvt time="17354" objId="4"/>
        <p14:stopEvt time="18958" objId="4"/>
        <p14:stopEvt time="18958" objId="5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OEM Product 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t="1961" r="3826" b="1688"/>
          <a:stretch/>
        </p:blipFill>
        <p:spPr bwMode="auto">
          <a:xfrm rot="16200000">
            <a:off x="1939521" y="-474637"/>
            <a:ext cx="5193321" cy="855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124829" y="860474"/>
            <a:ext cx="12192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8729" y="1219199"/>
            <a:ext cx="990600" cy="2169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56825" y="1327665"/>
            <a:ext cx="12192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63530" y="532840"/>
            <a:ext cx="0" cy="10328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6830" y="2971800"/>
            <a:ext cx="533400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24400" y="1752600"/>
            <a:ext cx="533400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3075577"/>
            <a:ext cx="516988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063261" y="1676400"/>
            <a:ext cx="12192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145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Charts</a:t>
            </a:r>
            <a:r>
              <a:rPr lang="en-US" dirty="0"/>
              <a:t> </a:t>
            </a:r>
            <a:r>
              <a:rPr lang="en-US" dirty="0" smtClean="0"/>
              <a:t>or Apps</a:t>
            </a:r>
            <a:endParaRPr lang="en-US" dirty="0"/>
          </a:p>
        </p:txBody>
      </p:sp>
      <p:pic>
        <p:nvPicPr>
          <p:cNvPr id="3080" name="Picture 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18" y="1396340"/>
            <a:ext cx="2933700" cy="528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 descr="C:\Users\Don\Desktop\IMG_22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6851" r="880" b="16347"/>
          <a:stretch>
            <a:fillRect/>
          </a:stretch>
        </p:blipFill>
        <p:spPr bwMode="auto">
          <a:xfrm rot="5400000">
            <a:off x="3339760" y="2598599"/>
            <a:ext cx="520767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8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 charge was wrong?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2454812"/>
            <a:ext cx="6620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Remove a few ounces of refrigerant …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wait a few minutes and test again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116803"/>
            <a:ext cx="59057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Add a few ounces of refrigerant …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wait a few minutes and test again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834" y="3532028"/>
            <a:ext cx="8077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</a:rPr>
              <a:t>Superheat is higher than target value by 5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o</a:t>
            </a:r>
            <a:r>
              <a:rPr lang="en-US" sz="3200" b="1" dirty="0" smtClean="0">
                <a:solidFill>
                  <a:srgbClr val="FFFF00"/>
                </a:solidFill>
              </a:rPr>
              <a:t>F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834" y="1676400"/>
            <a:ext cx="7717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</a:rPr>
              <a:t>Superheat is </a:t>
            </a:r>
            <a:r>
              <a:rPr lang="en-US" sz="3200" b="1" dirty="0">
                <a:solidFill>
                  <a:srgbClr val="FFFF00"/>
                </a:solidFill>
              </a:rPr>
              <a:t>less than target </a:t>
            </a:r>
            <a:r>
              <a:rPr lang="en-US" sz="3200" b="1" dirty="0" smtClean="0">
                <a:solidFill>
                  <a:srgbClr val="FFFF00"/>
                </a:solidFill>
              </a:rPr>
              <a:t>value by 5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o</a:t>
            </a:r>
            <a:r>
              <a:rPr lang="en-US" sz="3200" b="1" dirty="0" smtClean="0">
                <a:solidFill>
                  <a:srgbClr val="FFFF00"/>
                </a:solidFill>
              </a:rPr>
              <a:t>F 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0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OEM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OEM METHOD MUST BE DOCUMENTED AND EXPLAINED</a:t>
            </a:r>
          </a:p>
          <a:p>
            <a:pPr marL="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DATA/PROOF THAT THE OEM PROCEDURE WAS FOLLOWED MUST BE PROVIDED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Exception: weighing in </a:t>
            </a:r>
            <a:r>
              <a:rPr lang="en-US" b="1" smtClean="0">
                <a:solidFill>
                  <a:srgbClr val="FFFF00"/>
                </a:solidFill>
              </a:rPr>
              <a:t>the charge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12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56" y="0"/>
            <a:ext cx="8229600" cy="1143000"/>
          </a:xfrm>
        </p:spPr>
        <p:txBody>
          <a:bodyPr/>
          <a:lstStyle/>
          <a:p>
            <a:r>
              <a:rPr lang="en-US" dirty="0" smtClean="0"/>
              <a:t>Weigh In Charge</a:t>
            </a:r>
            <a:endParaRPr lang="en-US" dirty="0"/>
          </a:p>
        </p:txBody>
      </p:sp>
      <p:pic>
        <p:nvPicPr>
          <p:cNvPr id="10" name="Picture 4" descr="http://www.ntxtools.com/Merchant/graphics/00000001/fjc-2845.gi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806" y="2514600"/>
            <a:ext cx="428625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mage.made-in-china.com/2f0j00tKhTCQMPgzow/Large-Flow-Programmable-Refrigerant-Charging-Scale-RCS-N9030-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387969" cy="329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6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471" y="2895600"/>
            <a:ext cx="4827058" cy="35949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70073" y="1665472"/>
            <a:ext cx="80946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System Needs To Be </a:t>
            </a:r>
            <a:r>
              <a:rPr lang="en-US" sz="3200" dirty="0" smtClean="0">
                <a:solidFill>
                  <a:srgbClr val="FFFF00"/>
                </a:solidFill>
              </a:rPr>
              <a:t>Empty and pulled down to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at least a 600 micron vacuum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704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Weigh In Charge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3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Refrigerant Charge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9757" y="20574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NOTE: If outdoor conditions require a follow-up visit to finalize the charging process, this should be recorded at both the initial visit and the follow-up visit. </a:t>
            </a:r>
          </a:p>
          <a:p>
            <a:pPr lvl="0"/>
            <a:r>
              <a:rPr lang="en-US" sz="32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999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OEM Charge Listed By Weight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1174"/>
            <a:ext cx="8839200" cy="5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4906780" y="3268566"/>
            <a:ext cx="609600" cy="7959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3400" y="3312042"/>
            <a:ext cx="609600" cy="7959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831081" y="2785401"/>
            <a:ext cx="655319" cy="1077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60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26"/>
            <a:ext cx="8229600" cy="1143000"/>
          </a:xfrm>
        </p:spPr>
        <p:txBody>
          <a:bodyPr/>
          <a:lstStyle/>
          <a:p>
            <a:r>
              <a:rPr lang="en-US" dirty="0" smtClean="0"/>
              <a:t>Line Set Length Adjustment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295400"/>
          <a:ext cx="9143999" cy="5307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8795"/>
                <a:gridCol w="2230696"/>
                <a:gridCol w="2092271"/>
                <a:gridCol w="2402237"/>
              </a:tblGrid>
              <a:tr h="97890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</a:rPr>
                        <a:t>Additional R-410A Added for Line Length (Weigh In Charge)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8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Suction Line Size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Liquid Line Size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0.19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5/16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0.33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0.51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7/8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0.12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1.01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1-1/8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0.20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1.64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9148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  Note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: generic amounts listed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above: 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use OEM values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when</a:t>
                      </a: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available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566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A manufacturer’s allowable length for the refrigerant lines on a heat pump installation is listed as 25 ft.  The line sizes are 3/8” for the Liquid side and 7/8” for the suction side.  Based on the previously presented generic chart: How much refrigerant is to be added?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21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26"/>
            <a:ext cx="8229600" cy="1143000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140925"/>
              </p:ext>
            </p:extLst>
          </p:nvPr>
        </p:nvGraphicFramePr>
        <p:xfrm>
          <a:off x="76201" y="1295400"/>
          <a:ext cx="9143999" cy="5307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8795"/>
                <a:gridCol w="2230696"/>
                <a:gridCol w="2092271"/>
                <a:gridCol w="2402237"/>
              </a:tblGrid>
              <a:tr h="97890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</a:rPr>
                        <a:t>Additional R-410A Added for Line Length (Weigh In Charge)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8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Suction Line Size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Liquid Line Size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0.19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5/16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0.33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0.51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7/8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0.12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1.01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1-1/8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0.20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1.64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9148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  Note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: generic amounts listed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above: 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use OEM values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when</a:t>
                      </a: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available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2455" y="4953000"/>
            <a:ext cx="16002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" y="2279151"/>
            <a:ext cx="2209801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322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26"/>
            <a:ext cx="8229600" cy="1143000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14527"/>
              </p:ext>
            </p:extLst>
          </p:nvPr>
        </p:nvGraphicFramePr>
        <p:xfrm>
          <a:off x="76201" y="1295400"/>
          <a:ext cx="9067798" cy="5307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8638"/>
                <a:gridCol w="2212107"/>
                <a:gridCol w="2074835"/>
                <a:gridCol w="2382218"/>
              </a:tblGrid>
              <a:tr h="97890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</a:rPr>
                        <a:t>Additional R-410A Added for Line Length (Weigh In Charge)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8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Suction Line Size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Liquid Line Size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0.19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5/16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0.33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0.51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7/8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0.12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1.01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1-1/8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0.20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1.64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9148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  Note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: generic amounts listed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above: 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use OEM values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when</a:t>
                      </a: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available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667000" y="4876800"/>
            <a:ext cx="16764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38400" y="2241051"/>
            <a:ext cx="22098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30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26"/>
            <a:ext cx="8229600" cy="1143000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295400"/>
          <a:ext cx="9143999" cy="5307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8795"/>
                <a:gridCol w="2230696"/>
                <a:gridCol w="2092271"/>
                <a:gridCol w="2402237"/>
              </a:tblGrid>
              <a:tr h="97890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</a:rPr>
                        <a:t>Additional R-410A Added for Line Length (Weigh In Charge)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8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Suction Line Size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Liquid Line Size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0.19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5/16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0.33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0.51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7/8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0.12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1.01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1-1/8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0.20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1.64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9148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  Note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: generic amounts listed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above: 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use OEM values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when</a:t>
                      </a: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available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48199" y="2233168"/>
            <a:ext cx="2112579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04388" y="4343400"/>
            <a:ext cx="16002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87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26"/>
            <a:ext cx="8229600" cy="1143000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295400"/>
          <a:ext cx="9143999" cy="5307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8795"/>
                <a:gridCol w="2230696"/>
                <a:gridCol w="2092271"/>
                <a:gridCol w="2402237"/>
              </a:tblGrid>
              <a:tr h="97890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</a:rPr>
                        <a:t>Additional R-410A Added for Line Length (Weigh In Charge)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8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Suction Line Size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Liquid Line Size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Ounces per-foot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1/4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0.19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5/16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0.33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3/4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0.09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3/8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0.51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7/8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0.12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1/2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1.01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8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1-1/8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</a:rPr>
                        <a:t>0.20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5/8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1.64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9148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  Note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: generic amounts listed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above: 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use OEM values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when</a:t>
                      </a: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available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781800" y="2227913"/>
            <a:ext cx="22098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315200" y="4343400"/>
            <a:ext cx="16002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87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A manufacturer’s allowable length for the refrigerant lines on a heat pump installation is listed as 25 ft.  The line sizes are 3/8” for the Liquid side and 3/4” for the suction side.  Based on the previously presented generic chart if the line set is 50 ft. long: How much refrigerant is to be added?  </a:t>
            </a:r>
            <a:r>
              <a:rPr lang="en-US" b="1" dirty="0" smtClean="0">
                <a:solidFill>
                  <a:srgbClr val="FF0000"/>
                </a:solidFill>
              </a:rPr>
              <a:t>From the TABLE: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Suction line 0.12 oz. per ft.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Liquid Line 0.51 oz. per ft.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48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A manufacturer’s allowable length for the refrigerant lines on a heat pump installation is listed as 25 ft.  The line sizes are 3/8” for the Liquid side and 7/8” for the suction side.  Based on the previously presented generic chart if the line set is 50 ft. long: How much refrigerant is to be added?  </a:t>
            </a:r>
            <a:r>
              <a:rPr lang="en-US" b="1" dirty="0" smtClean="0">
                <a:solidFill>
                  <a:srgbClr val="FF0000"/>
                </a:solidFill>
              </a:rPr>
              <a:t>From the TABLE: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Suction line 0.12 oz. per ft.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Liquid Line 0.51 oz. per ft.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510" y="1581807"/>
            <a:ext cx="91440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Thus, the total additional refrigerant needed is found: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(0.12 X 25) + (0.51 X 25) = 15.75 oz.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421" y="3601571"/>
            <a:ext cx="8230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Note: the liquid side requires 12.75 oz. for the 3/8” line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01078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A manufacturer’s allowable length for the refrigerant lines on a heat pump installation is listed as 25 ft.  The line sizes are 3/8” for the Liquid side and 7/8” for the suction side.  Based on the previously presented generic chart if the line set is 50 ft. long: How much refrigerant is to be added?  </a:t>
            </a:r>
            <a:r>
              <a:rPr lang="en-US" b="1" dirty="0" smtClean="0">
                <a:solidFill>
                  <a:srgbClr val="FF0000"/>
                </a:solidFill>
              </a:rPr>
              <a:t>From the TABLE: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Suction line 0.12 oz. per ft.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Liquid Line 0.51 oz. per ft.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510" y="1581807"/>
            <a:ext cx="91440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Thus, the total additional refrigerant needed is found: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(0.12 X 25) + (0.51 X 25) = 15.75 oz.</a:t>
            </a: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2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Hooking Up Gauges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1447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Turn thermostat on and set at full cooling …. lower the set point so it won’t go off while measuring the charge (Steady State Conditions)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Don\Pictures\equipment\EWC Controls TSTA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956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7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Hooking Up Gauges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Let the system settle out…run for 10-15 minutes.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200399"/>
            <a:ext cx="68775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Get documentation together/organized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</a:rPr>
              <a:t>Enter equipment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L</a:t>
            </a:r>
            <a:r>
              <a:rPr lang="en-US" sz="3200" b="1" dirty="0" smtClean="0">
                <a:solidFill>
                  <a:srgbClr val="FFFF00"/>
                </a:solidFill>
              </a:rPr>
              <a:t>ocate OEM charging charts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029200"/>
            <a:ext cx="5113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Get tools together/organized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33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Hooking Up Gauges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Organizing Tools</a:t>
            </a:r>
          </a:p>
          <a:p>
            <a:pPr marL="514350" indent="-514350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Check/calibrate temperature measurement tools </a:t>
            </a:r>
          </a:p>
          <a:p>
            <a:pPr marL="514350" indent="-514350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Check gauge set/calibrate</a:t>
            </a:r>
          </a:p>
          <a:p>
            <a:pPr marL="514350" indent="-514350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Make sure you have a tool that is designed for removing refrigerant caps</a:t>
            </a:r>
          </a:p>
          <a:p>
            <a:pPr marL="514350" indent="-514350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Make sure you have tape cut to size if required for attaching temperature probes to lines</a:t>
            </a:r>
          </a:p>
          <a:p>
            <a:pPr marL="514350" indent="-514350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Have a sanding block or sand paper </a:t>
            </a:r>
          </a:p>
          <a:p>
            <a:pPr marL="514350" indent="-514350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SP or airflow measurement tools out and ready</a:t>
            </a:r>
          </a:p>
          <a:p>
            <a:pPr marL="514350" indent="-514350"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Pencil/Pen and paper </a:t>
            </a:r>
          </a:p>
          <a:p>
            <a:pPr marL="514350" indent="-514350">
              <a:buAutoNum type="arabicParenR"/>
            </a:pP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Hooking Up Gauges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Verify that the airflow is correct</a:t>
            </a:r>
          </a:p>
          <a:p>
            <a:pPr marL="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55356" r="8322" b="17285"/>
          <a:stretch>
            <a:fillRect/>
          </a:stretch>
        </p:blipFill>
        <p:spPr bwMode="auto">
          <a:xfrm>
            <a:off x="-76200" y="2438400"/>
            <a:ext cx="9098626" cy="38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28600" y="44958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8600" y="47244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6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Hooking Up Gauges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Complete airflow and temperature measurements and then last but not least: hook up gauges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16 OCT COND TEM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703" b="13333"/>
          <a:stretch/>
        </p:blipFill>
        <p:spPr>
          <a:xfrm>
            <a:off x="1524000" y="3137095"/>
            <a:ext cx="5334000" cy="2958906"/>
          </a:xfrm>
          <a:prstGeom prst="rect">
            <a:avLst/>
          </a:prstGeom>
        </p:spPr>
      </p:pic>
      <p:pic>
        <p:nvPicPr>
          <p:cNvPr id="9" name="16 OCT COND TEMP.wmv">
            <a:hlinkClick r:id="" action="ppaction://media"/>
          </p:cNvPr>
          <p:cNvPicPr/>
          <p:nvPr/>
        </p:nvPicPr>
        <p:blipFill rotWithShape="1">
          <a:blip r:embed="rId4"/>
          <a:srcRect t="12703" b="13333"/>
          <a:stretch/>
        </p:blipFill>
        <p:spPr>
          <a:xfrm>
            <a:off x="1524000" y="3137536"/>
            <a:ext cx="5334000" cy="29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0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4715" objId="4"/>
        <p14:playEvt time="9386" objId="4"/>
        <p14:playEvt time="14043" objId="4"/>
        <p14:playEvt time="18715" objId="4"/>
        <p14:playEvt time="23376" objId="4"/>
        <p14:playEvt time="28035" objId="4"/>
        <p14:playEvt time="32705" objId="4"/>
        <p14:playEvt time="37376" objId="4"/>
        <p14:stopEvt time="38120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Hooking Up Gauges</a:t>
            </a:r>
          </a:p>
        </p:txBody>
      </p:sp>
      <p:pic>
        <p:nvPicPr>
          <p:cNvPr id="1026" name="Picture 2" descr="http://www.pressuregauge.com.cn/images/2004-08-21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62400" y="148062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n1.kaboodle.com/hi/img/c/0/0/117/5/AAAADF-0uGUAAAAAARdREw.jpg?v=1292725958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61868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6613161" y="4310781"/>
            <a:ext cx="321039" cy="103728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679367" y="5280207"/>
            <a:ext cx="20928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Calibration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Screw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1"/>
  <p:tag name="LMS_COMPLETION_TITLE" val="1.6 Traversing Ducts"/>
  <p:tag name="LMS_COMPLETION_ID" val="1_6_Traversing_Ducts"/>
  <p:tag name="LMS_COMPLETION_VERSION" val="1.0"/>
  <p:tag name="LMS_COMPLETION_DURATION" val="01:00:00"/>
  <p:tag name="LMS_COMPLETION_SCO_TITLE" val="1.6 Traversing Ducts"/>
  <p:tag name="LMS_COMPLETION_SCO_ID" val="1_6_Traversing_Ducts"/>
  <p:tag name="LMS_COMPLETION_EDITION" val="0"/>
  <p:tag name="LMS_COMPLETION_THRESHOLD" val="15"/>
  <p:tag name="LMS_COMPLETION_METHOD" val="VIEW"/>
  <p:tag name="LMS_REPORTING" val="2"/>
  <p:tag name="LMS_DATA_SCORM" val="Yes"/>
  <p:tag name="PUBLISH_TITLE" val="1.6 Traversing Ducts"/>
  <p:tag name="ARTICULATE_PUBLISH_PATH" val="C:\Users\Craig\Documents\My Articulate Projects"/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LMS_PUBLISH" val="Yes"/>
  <p:tag name="PRESENTER_PREVIEW_MODE" val="0"/>
  <p:tag name="PRESENTER_PREVIEW_START" val="1"/>
  <p:tag name="LMS_PROTOCOL_METHOD" val="SCORM"/>
  <p:tag name="LMS_PROTOCOL_VERSION" val="1.2"/>
  <p:tag name="PLAYERLOGOHEIGHT" val="162"/>
  <p:tag name="PLAYERLOGOWIDTH" val="351"/>
  <p:tag name="LAUNCHINNEWWINDOW" val="0"/>
  <p:tag name="LASTPUBLISHED" val="C:\Users\Craig\Documents\My Articulate Projects\1.6 Traversing Ducts\player.htm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"/>
  <p:tag name="ARTICULATE_SLIDE_GUID" val="9fb629e2-5157-405d-8be0-6d1f50a794e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9.6|6"/>
  <p:tag name="ARTICULATE_SLIDE_NAV" val="6"/>
  <p:tag name="ARTICULATE_SLIDE_GUID" val="49e8d20b-bf81-464f-b320-7b45b97a16c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30e08c6a-d2af-4709-86d4-f9b3fec24d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N21bvfZ0_files\slide0001_image001.pn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5|7.8|10.3"/>
  <p:tag name="ARTICULATE_SLIDE_NAV" val="8"/>
  <p:tag name="ARTICULATE_SLIDE_GUID" val="042cf3a2-ce09-4a5c-99a4-6a49043f52d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f00274b4-b47b-4dd1-882f-b2864d1125c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pWbOXRx8_files\slide0001_image002.pn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GReFWQl0_files\slide0001_image001.p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9d0d14ca-23ad-4ddb-86bd-72f0e732129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44ayez7m_files\slide0001_image001.pn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SLIDE_GUID" val="8dbd2e12-c473-4bbc-abd4-85340973a9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"/>
  <p:tag name="ARTICULATE_SLIDE_GUID" val="c45f3fed-e1f5-4dd9-893b-b56428e442c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6"/>
  <p:tag name="ARTICULATE_SLIDE_GUID" val="b77683bd-39a8-4203-8889-b96d0fce765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12c80149-db90-4608-ba54-0d4dca684b4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1|5.4|6.8|6.4"/>
  <p:tag name="ARTICULATE_SLIDE_NAV" val="10"/>
  <p:tag name="ARTICULATE_SLIDE_GUID" val="16ae559e-5fa8-4c1e-bb2a-fdf57067a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1"/>
  <p:tag name="ARTICULATE_SLIDE_GUID" val="2602e737-306f-4e41-8aaf-8f00dc7c884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kfubwgMw_files\slide0001_image001.pn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8|4.3|5.1"/>
  <p:tag name="ARTICULATE_SLIDE_NAV" val="13"/>
  <p:tag name="ARTICULATE_SLIDE_GUID" val="3453d180-b768-47ed-a16d-c65aa2d7655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0238d1a1-40f2-4d3e-9681-7a1abbcfa45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fe5f4c5c-b9c8-46aa-adb4-948340f15fa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mg0PqaLV_files\slide0001_image001.gif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jWyaayoh_files\slide0001_image001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"/>
  <p:tag name="ARTICULATE_SLIDE_GUID" val="1d1c8be3-86e0-4ba8-8b68-91eb462d858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PzUkNGQt_files\slide0001_image001.em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0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6|3.2|2.8|2.8|4.5"/>
  <p:tag name="ARTICULATE_SLIDE_NAV" val="6"/>
  <p:tag name="ARTICULATE_SLIDE_GUID" val="ee669c24-3420-4935-b9a7-698cf79cc75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RQC98dyp_files\slide0001_image001.pn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45c7f41a-dfa2-4370-87b7-f3d79820f1b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45c7f41a-dfa2-4370-87b7-f3d79820f1b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45c7f41a-dfa2-4370-87b7-f3d79820f1b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45c7f41a-dfa2-4370-87b7-f3d79820f1b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45c7f41a-dfa2-4370-87b7-f3d79820f1b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|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  <p:tag name="ARTICULATE_SLIDE_NAV" val="2"/>
  <p:tag name="ARTICULATE_SLIDE_GUID" val="7da416ce-904a-430f-94c1-9e8200d5c5b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2c3a0acc-c547-4290-8517-3a357a3676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SLIDE_GUID" val="4d40c9fb-c157-4830-be61-f68d8d1dc79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1940</TotalTime>
  <Words>1096</Words>
  <Application>Microsoft Office PowerPoint</Application>
  <PresentationFormat>On-screen Show (4:3)</PresentationFormat>
  <Paragraphs>264</Paragraphs>
  <Slides>39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Office Theme</vt:lpstr>
      <vt:lpstr>4.0 Equipment Installation Aspects (Section 4.3 Refrigerant Charge) </vt:lpstr>
      <vt:lpstr>Refrigerant Charge</vt:lpstr>
      <vt:lpstr>Refrigerant Charge</vt:lpstr>
      <vt:lpstr>Before Hooking Up Gauges</vt:lpstr>
      <vt:lpstr>Before Hooking Up Gauges</vt:lpstr>
      <vt:lpstr>Before Hooking Up Gauges</vt:lpstr>
      <vt:lpstr>Before Hooking Up Gauges</vt:lpstr>
      <vt:lpstr>Before Hooking Up Gauges</vt:lpstr>
      <vt:lpstr>Before Hooking Up Gauges</vt:lpstr>
      <vt:lpstr>Checking Refrigerant Charge by Subcooling</vt:lpstr>
      <vt:lpstr>Clean Surface</vt:lpstr>
      <vt:lpstr>16 Subcooling</vt:lpstr>
      <vt:lpstr>OEM Subcooling Chart</vt:lpstr>
      <vt:lpstr>OEM Subcooling Chart</vt:lpstr>
      <vt:lpstr>Programmable Gauge Set</vt:lpstr>
      <vt:lpstr>Generic Subcooling Chart or App</vt:lpstr>
      <vt:lpstr>What If the charge was wrong?</vt:lpstr>
      <vt:lpstr>Superheat</vt:lpstr>
      <vt:lpstr>Superheat</vt:lpstr>
      <vt:lpstr>Superheat</vt:lpstr>
      <vt:lpstr>Wet Bulb Temperature</vt:lpstr>
      <vt:lpstr>Condenser Temperature</vt:lpstr>
      <vt:lpstr>Sand and Attach Temperature Probe</vt:lpstr>
      <vt:lpstr>OEM Product Chart</vt:lpstr>
      <vt:lpstr>Generic Charts or Apps</vt:lpstr>
      <vt:lpstr>What If the charge was wrong?</vt:lpstr>
      <vt:lpstr>Other OEM Methods</vt:lpstr>
      <vt:lpstr>Weigh In Charge</vt:lpstr>
      <vt:lpstr> </vt:lpstr>
      <vt:lpstr>OEM Charge Listed By Weight</vt:lpstr>
      <vt:lpstr>Line Set Length Adjustment</vt:lpstr>
      <vt:lpstr>Sample Problem </vt:lpstr>
      <vt:lpstr>Sample Problem</vt:lpstr>
      <vt:lpstr>Sample Problem</vt:lpstr>
      <vt:lpstr>Sample Problem</vt:lpstr>
      <vt:lpstr>Sample Problem</vt:lpstr>
      <vt:lpstr>Sample Problem </vt:lpstr>
      <vt:lpstr>Sample Problem </vt:lpstr>
      <vt:lpstr>Sample Problem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222</cp:revision>
  <dcterms:created xsi:type="dcterms:W3CDTF">2013-05-23T13:04:32Z</dcterms:created>
  <dcterms:modified xsi:type="dcterms:W3CDTF">2015-08-18T16:44:26Z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rojectFull">
    <vt:lpwstr>T:\1.0-ACTIVITIES &amp; PROJECTS\ACCA Guides\Tech Guide 5 QI\QI Training\QI Training\1 Airflow Basics\1.6 Traversing Ducts.ppta</vt:lpwstr>
  </property>
  <property fmtid="{D5CDD505-2E9C-101B-9397-08002B2CF9AE}" pid="4" name="ArticulateGUID">
    <vt:lpwstr>43D385A6-9C47-4E9A-AF31-B673734C0C13</vt:lpwstr>
  </property>
  <property fmtid="{D5CDD505-2E9C-101B-9397-08002B2CF9AE}" pid="5" name="ArticulatePath">
    <vt:lpwstr>1.6 Traversing Ducts</vt:lpwstr>
  </property>
</Properties>
</file>