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2"/>
  </p:notesMasterIdLst>
  <p:sldIdLst>
    <p:sldId id="316" r:id="rId2"/>
    <p:sldId id="317" r:id="rId3"/>
    <p:sldId id="318" r:id="rId4"/>
    <p:sldId id="319" r:id="rId5"/>
    <p:sldId id="320" r:id="rId6"/>
    <p:sldId id="321" r:id="rId7"/>
    <p:sldId id="322" r:id="rId8"/>
    <p:sldId id="323" r:id="rId9"/>
    <p:sldId id="324" r:id="rId10"/>
    <p:sldId id="326" r:id="rId11"/>
    <p:sldId id="325" r:id="rId12"/>
    <p:sldId id="327" r:id="rId13"/>
    <p:sldId id="328" r:id="rId14"/>
    <p:sldId id="329" r:id="rId15"/>
    <p:sldId id="330" r:id="rId16"/>
    <p:sldId id="331" r:id="rId17"/>
    <p:sldId id="332" r:id="rId18"/>
    <p:sldId id="333" r:id="rId19"/>
    <p:sldId id="334" r:id="rId20"/>
    <p:sldId id="335"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1" autoAdjust="0"/>
    <p:restoredTop sz="94660"/>
  </p:normalViewPr>
  <p:slideViewPr>
    <p:cSldViewPr>
      <p:cViewPr varScale="1">
        <p:scale>
          <a:sx n="85" d="100"/>
          <a:sy n="85" d="100"/>
        </p:scale>
        <p:origin x="96" y="534"/>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5/24/2018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10</a:t>
            </a:fld>
            <a:endParaRPr lang="en-US"/>
          </a:p>
        </p:txBody>
      </p:sp>
    </p:spTree>
    <p:extLst>
      <p:ext uri="{BB962C8B-B14F-4D97-AF65-F5344CB8AC3E}">
        <p14:creationId xmlns:p14="http://schemas.microsoft.com/office/powerpoint/2010/main" val="148213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11</a:t>
            </a:fld>
            <a:endParaRPr lang="en-US"/>
          </a:p>
        </p:txBody>
      </p:sp>
    </p:spTree>
    <p:extLst>
      <p:ext uri="{BB962C8B-B14F-4D97-AF65-F5344CB8AC3E}">
        <p14:creationId xmlns:p14="http://schemas.microsoft.com/office/powerpoint/2010/main" val="101532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12</a:t>
            </a:fld>
            <a:endParaRPr lang="en-US"/>
          </a:p>
        </p:txBody>
      </p:sp>
    </p:spTree>
    <p:extLst>
      <p:ext uri="{BB962C8B-B14F-4D97-AF65-F5344CB8AC3E}">
        <p14:creationId xmlns:p14="http://schemas.microsoft.com/office/powerpoint/2010/main" val="370132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13</a:t>
            </a:fld>
            <a:endParaRPr lang="en-US"/>
          </a:p>
        </p:txBody>
      </p:sp>
    </p:spTree>
    <p:extLst>
      <p:ext uri="{BB962C8B-B14F-4D97-AF65-F5344CB8AC3E}">
        <p14:creationId xmlns:p14="http://schemas.microsoft.com/office/powerpoint/2010/main" val="100254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14</a:t>
            </a:fld>
            <a:endParaRPr lang="en-US"/>
          </a:p>
        </p:txBody>
      </p:sp>
    </p:spTree>
    <p:extLst>
      <p:ext uri="{BB962C8B-B14F-4D97-AF65-F5344CB8AC3E}">
        <p14:creationId xmlns:p14="http://schemas.microsoft.com/office/powerpoint/2010/main" val="192536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15</a:t>
            </a:fld>
            <a:endParaRPr lang="en-US"/>
          </a:p>
        </p:txBody>
      </p:sp>
    </p:spTree>
    <p:extLst>
      <p:ext uri="{BB962C8B-B14F-4D97-AF65-F5344CB8AC3E}">
        <p14:creationId xmlns:p14="http://schemas.microsoft.com/office/powerpoint/2010/main" val="1135237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16</a:t>
            </a:fld>
            <a:endParaRPr lang="en-US"/>
          </a:p>
        </p:txBody>
      </p:sp>
    </p:spTree>
    <p:extLst>
      <p:ext uri="{BB962C8B-B14F-4D97-AF65-F5344CB8AC3E}">
        <p14:creationId xmlns:p14="http://schemas.microsoft.com/office/powerpoint/2010/main" val="257651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17</a:t>
            </a:fld>
            <a:endParaRPr lang="en-US"/>
          </a:p>
        </p:txBody>
      </p:sp>
    </p:spTree>
    <p:extLst>
      <p:ext uri="{BB962C8B-B14F-4D97-AF65-F5344CB8AC3E}">
        <p14:creationId xmlns:p14="http://schemas.microsoft.com/office/powerpoint/2010/main" val="375365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18</a:t>
            </a:fld>
            <a:endParaRPr lang="en-US"/>
          </a:p>
        </p:txBody>
      </p:sp>
    </p:spTree>
    <p:extLst>
      <p:ext uri="{BB962C8B-B14F-4D97-AF65-F5344CB8AC3E}">
        <p14:creationId xmlns:p14="http://schemas.microsoft.com/office/powerpoint/2010/main" val="3273244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19</a:t>
            </a:fld>
            <a:endParaRPr lang="en-US"/>
          </a:p>
        </p:txBody>
      </p:sp>
    </p:spTree>
    <p:extLst>
      <p:ext uri="{BB962C8B-B14F-4D97-AF65-F5344CB8AC3E}">
        <p14:creationId xmlns:p14="http://schemas.microsoft.com/office/powerpoint/2010/main" val="3788843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a:t>
            </a:fld>
            <a:endParaRPr lang="en-US"/>
          </a:p>
        </p:txBody>
      </p:sp>
    </p:spTree>
    <p:extLst>
      <p:ext uri="{BB962C8B-B14F-4D97-AF65-F5344CB8AC3E}">
        <p14:creationId xmlns:p14="http://schemas.microsoft.com/office/powerpoint/2010/main" val="1155045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20</a:t>
            </a:fld>
            <a:endParaRPr lang="en-US"/>
          </a:p>
        </p:txBody>
      </p:sp>
    </p:spTree>
    <p:extLst>
      <p:ext uri="{BB962C8B-B14F-4D97-AF65-F5344CB8AC3E}">
        <p14:creationId xmlns:p14="http://schemas.microsoft.com/office/powerpoint/2010/main" val="4177352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3</a:t>
            </a:fld>
            <a:endParaRPr lang="en-US"/>
          </a:p>
        </p:txBody>
      </p:sp>
    </p:spTree>
    <p:extLst>
      <p:ext uri="{BB962C8B-B14F-4D97-AF65-F5344CB8AC3E}">
        <p14:creationId xmlns:p14="http://schemas.microsoft.com/office/powerpoint/2010/main" val="158249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4</a:t>
            </a:fld>
            <a:endParaRPr lang="en-US"/>
          </a:p>
        </p:txBody>
      </p:sp>
    </p:spTree>
    <p:extLst>
      <p:ext uri="{BB962C8B-B14F-4D97-AF65-F5344CB8AC3E}">
        <p14:creationId xmlns:p14="http://schemas.microsoft.com/office/powerpoint/2010/main" val="112842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5</a:t>
            </a:fld>
            <a:endParaRPr lang="en-US"/>
          </a:p>
        </p:txBody>
      </p:sp>
    </p:spTree>
    <p:extLst>
      <p:ext uri="{BB962C8B-B14F-4D97-AF65-F5344CB8AC3E}">
        <p14:creationId xmlns:p14="http://schemas.microsoft.com/office/powerpoint/2010/main" val="394975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6</a:t>
            </a:fld>
            <a:endParaRPr lang="en-US"/>
          </a:p>
        </p:txBody>
      </p:sp>
    </p:spTree>
    <p:extLst>
      <p:ext uri="{BB962C8B-B14F-4D97-AF65-F5344CB8AC3E}">
        <p14:creationId xmlns:p14="http://schemas.microsoft.com/office/powerpoint/2010/main" val="183180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7</a:t>
            </a:fld>
            <a:endParaRPr lang="en-US"/>
          </a:p>
        </p:txBody>
      </p:sp>
    </p:spTree>
    <p:extLst>
      <p:ext uri="{BB962C8B-B14F-4D97-AF65-F5344CB8AC3E}">
        <p14:creationId xmlns:p14="http://schemas.microsoft.com/office/powerpoint/2010/main" val="277531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8</a:t>
            </a:fld>
            <a:endParaRPr lang="en-US"/>
          </a:p>
        </p:txBody>
      </p:sp>
    </p:spTree>
    <p:extLst>
      <p:ext uri="{BB962C8B-B14F-4D97-AF65-F5344CB8AC3E}">
        <p14:creationId xmlns:p14="http://schemas.microsoft.com/office/powerpoint/2010/main" val="4008426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9</a:t>
            </a:fld>
            <a:endParaRPr lang="en-US"/>
          </a:p>
        </p:txBody>
      </p:sp>
    </p:spTree>
    <p:extLst>
      <p:ext uri="{BB962C8B-B14F-4D97-AF65-F5344CB8AC3E}">
        <p14:creationId xmlns:p14="http://schemas.microsoft.com/office/powerpoint/2010/main" val="202213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Guide and Workbook for the EPA Section 608 Test</a:t>
            </a:r>
            <a:br>
              <a:rPr lang="en-US" dirty="0">
                <a:solidFill>
                  <a:srgbClr val="FF00FF"/>
                </a:solidFill>
              </a:rPr>
            </a:br>
            <a:r>
              <a:rPr lang="en-US" dirty="0">
                <a:solidFill>
                  <a:srgbClr val="FFFF00"/>
                </a:solidFill>
              </a:rPr>
              <a:t>Section 7: Type 1 Test</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FC5B-5460-417A-804A-BBAF83A712B4}"/>
              </a:ext>
            </a:extLst>
          </p:cNvPr>
          <p:cNvSpPr>
            <a:spLocks noGrp="1"/>
          </p:cNvSpPr>
          <p:nvPr>
            <p:ph type="title"/>
          </p:nvPr>
        </p:nvSpPr>
        <p:spPr>
          <a:xfrm>
            <a:off x="76200" y="274638"/>
            <a:ext cx="8915400" cy="1143000"/>
          </a:xfrm>
        </p:spPr>
        <p:txBody>
          <a:bodyPr>
            <a:normAutofit fontScale="90000"/>
          </a:bodyPr>
          <a:lstStyle/>
          <a:p>
            <a:r>
              <a:rPr lang="en-US" dirty="0"/>
              <a:t>Use of Pressure and Temperature to Identify Refrigerants and Detect Non-Condensables (3)</a:t>
            </a:r>
          </a:p>
        </p:txBody>
      </p:sp>
      <p:sp>
        <p:nvSpPr>
          <p:cNvPr id="3" name="Content Placeholder 2">
            <a:extLst>
              <a:ext uri="{FF2B5EF4-FFF2-40B4-BE49-F238E27FC236}">
                <a16:creationId xmlns:a16="http://schemas.microsoft.com/office/drawing/2014/main" id="{C0378598-C146-4F28-B6B7-8F79671375C2}"/>
              </a:ext>
            </a:extLst>
          </p:cNvPr>
          <p:cNvSpPr>
            <a:spLocks noGrp="1"/>
          </p:cNvSpPr>
          <p:nvPr>
            <p:ph idx="1"/>
          </p:nvPr>
        </p:nvSpPr>
        <p:spPr>
          <a:xfrm>
            <a:off x="225972" y="1790700"/>
            <a:ext cx="8763000" cy="3276599"/>
          </a:xfrm>
        </p:spPr>
        <p:txBody>
          <a:bodyPr>
            <a:noAutofit/>
          </a:bodyPr>
          <a:lstStyle/>
          <a:p>
            <a:pPr marL="0" indent="0">
              <a:buNone/>
            </a:pPr>
            <a:r>
              <a:rPr lang="en-US" sz="2400" dirty="0">
                <a:solidFill>
                  <a:srgbClr val="FFFF00"/>
                </a:solidFill>
              </a:rPr>
              <a:t> </a:t>
            </a:r>
          </a:p>
        </p:txBody>
      </p:sp>
      <p:sp>
        <p:nvSpPr>
          <p:cNvPr id="4" name="Rectangle 3">
            <a:extLst>
              <a:ext uri="{FF2B5EF4-FFF2-40B4-BE49-F238E27FC236}">
                <a16:creationId xmlns:a16="http://schemas.microsoft.com/office/drawing/2014/main" id="{57AF7377-0CA3-4E94-A876-38F41C6368FB}"/>
              </a:ext>
            </a:extLst>
          </p:cNvPr>
          <p:cNvSpPr/>
          <p:nvPr/>
        </p:nvSpPr>
        <p:spPr>
          <a:xfrm>
            <a:off x="381000" y="1905000"/>
            <a:ext cx="8607972" cy="5262979"/>
          </a:xfrm>
          <a:prstGeom prst="rect">
            <a:avLst/>
          </a:prstGeom>
        </p:spPr>
        <p:txBody>
          <a:bodyPr wrap="square">
            <a:spAutoFit/>
          </a:bodyPr>
          <a:lstStyle/>
          <a:p>
            <a:r>
              <a:rPr lang="en-US" sz="2400" dirty="0">
                <a:solidFill>
                  <a:srgbClr val="FFFF00"/>
                </a:solidFill>
              </a:rPr>
              <a:t>In locations where the refrigerant only exists as a liquid, the temperature is at, or lower, than the saturation (PT chart) temperature.  When lower, the difference is called sub-cooling.  If there is no difference in the temperature, then gaseous refrigerant is present (saturated) and the sub-cooling difference is zero. </a:t>
            </a:r>
          </a:p>
          <a:p>
            <a:endParaRPr lang="en-US" sz="2400" dirty="0">
              <a:solidFill>
                <a:srgbClr val="FFFF00"/>
              </a:solidFill>
            </a:endParaRPr>
          </a:p>
          <a:p>
            <a:r>
              <a:rPr lang="en-US" sz="2400" dirty="0">
                <a:solidFill>
                  <a:srgbClr val="FFFF00"/>
                </a:solidFill>
              </a:rPr>
              <a:t>When non-condensables are present within an HVACR system they will accumulate in the condenser and make the condenser refrigerant pressure higher than it would be if there were only pure refrigerant in the system. By isolating the condenser and measuring the ambient temperature and the pressure, non-condensables in the system can be established if the measured pressure is higher than the one predicted on the PT chart for the specific refrigerant.  </a:t>
            </a:r>
          </a:p>
          <a:p>
            <a:endParaRPr lang="en-US" sz="2400" dirty="0">
              <a:solidFill>
                <a:srgbClr val="FFFF00"/>
              </a:solidFill>
            </a:endParaRPr>
          </a:p>
        </p:txBody>
      </p:sp>
    </p:spTree>
    <p:custDataLst>
      <p:tags r:id="rId1"/>
    </p:custDataLst>
    <p:extLst>
      <p:ext uri="{BB962C8B-B14F-4D97-AF65-F5344CB8AC3E}">
        <p14:creationId xmlns:p14="http://schemas.microsoft.com/office/powerpoint/2010/main" val="226660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FC5B-5460-417A-804A-BBAF83A712B4}"/>
              </a:ext>
            </a:extLst>
          </p:cNvPr>
          <p:cNvSpPr>
            <a:spLocks noGrp="1"/>
          </p:cNvSpPr>
          <p:nvPr>
            <p:ph type="title"/>
          </p:nvPr>
        </p:nvSpPr>
        <p:spPr>
          <a:xfrm>
            <a:off x="76200" y="274638"/>
            <a:ext cx="8915400" cy="1143000"/>
          </a:xfrm>
        </p:spPr>
        <p:txBody>
          <a:bodyPr>
            <a:normAutofit fontScale="90000"/>
          </a:bodyPr>
          <a:lstStyle/>
          <a:p>
            <a:r>
              <a:rPr lang="en-US" dirty="0"/>
              <a:t>Use of Pressure and Temperature to Identify Refrigerants and Detect Non-Condensables (2)</a:t>
            </a:r>
          </a:p>
        </p:txBody>
      </p:sp>
      <p:sp>
        <p:nvSpPr>
          <p:cNvPr id="3" name="Content Placeholder 2">
            <a:extLst>
              <a:ext uri="{FF2B5EF4-FFF2-40B4-BE49-F238E27FC236}">
                <a16:creationId xmlns:a16="http://schemas.microsoft.com/office/drawing/2014/main" id="{C0378598-C146-4F28-B6B7-8F79671375C2}"/>
              </a:ext>
            </a:extLst>
          </p:cNvPr>
          <p:cNvSpPr>
            <a:spLocks noGrp="1"/>
          </p:cNvSpPr>
          <p:nvPr>
            <p:ph idx="1"/>
          </p:nvPr>
        </p:nvSpPr>
        <p:spPr>
          <a:xfrm>
            <a:off x="228600" y="1905001"/>
            <a:ext cx="8610600" cy="3276599"/>
          </a:xfrm>
        </p:spPr>
        <p:txBody>
          <a:bodyPr>
            <a:noAutofit/>
          </a:bodyPr>
          <a:lstStyle/>
          <a:p>
            <a:pPr marL="0" indent="0">
              <a:buNone/>
            </a:pPr>
            <a:r>
              <a:rPr lang="en-US" sz="2400" dirty="0">
                <a:solidFill>
                  <a:srgbClr val="FFFF00"/>
                </a:solidFill>
              </a:rPr>
              <a:t> </a:t>
            </a:r>
          </a:p>
          <a:p>
            <a:pPr marL="0" indent="0">
              <a:buNone/>
            </a:pPr>
            <a:r>
              <a:rPr lang="en-US" sz="2400" dirty="0">
                <a:solidFill>
                  <a:srgbClr val="FFFF00"/>
                </a:solidFill>
              </a:rPr>
              <a:t>In locations where the refrigerant only exists as a liquid, the temperature is at, or lower, than the saturation (PT chart) temperature.  When lower, the difference is called sub-cooling.  If there is no difference in the temperature, then gaseous refrigerant is present (saturated) and the sub-cooling difference is zero. </a:t>
            </a:r>
          </a:p>
          <a:p>
            <a:pPr marL="0" indent="0">
              <a:buNone/>
            </a:pPr>
            <a:endParaRPr lang="en-US" sz="2400" dirty="0">
              <a:solidFill>
                <a:srgbClr val="FFFF00"/>
              </a:solidFill>
            </a:endParaRPr>
          </a:p>
          <a:p>
            <a:pPr marL="0" indent="0">
              <a:buNone/>
            </a:pPr>
            <a:r>
              <a:rPr lang="en-US" sz="2400" dirty="0">
                <a:solidFill>
                  <a:srgbClr val="FFFF00"/>
                </a:solidFill>
              </a:rPr>
              <a:t>Note: 5 OZ = Current Maximum Charge for Flammable refrigerants</a:t>
            </a:r>
          </a:p>
          <a:p>
            <a:pPr marL="0" indent="0">
              <a:buNone/>
            </a:pPr>
            <a:endParaRPr lang="en-US" sz="2400" dirty="0">
              <a:solidFill>
                <a:srgbClr val="FFFF00"/>
              </a:solidFill>
            </a:endParaRPr>
          </a:p>
          <a:p>
            <a:pPr marL="0" indent="0">
              <a:buNone/>
            </a:pPr>
            <a:endParaRPr lang="en-US" sz="2400" dirty="0">
              <a:solidFill>
                <a:srgbClr val="FFFF00"/>
              </a:solidFill>
            </a:endParaRPr>
          </a:p>
        </p:txBody>
      </p:sp>
    </p:spTree>
    <p:custDataLst>
      <p:tags r:id="rId1"/>
    </p:custDataLst>
    <p:extLst>
      <p:ext uri="{BB962C8B-B14F-4D97-AF65-F5344CB8AC3E}">
        <p14:creationId xmlns:p14="http://schemas.microsoft.com/office/powerpoint/2010/main" val="812531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7DE4-F516-4C68-BEF3-7517F1A59612}"/>
              </a:ext>
            </a:extLst>
          </p:cNvPr>
          <p:cNvSpPr>
            <a:spLocks noGrp="1"/>
          </p:cNvSpPr>
          <p:nvPr>
            <p:ph type="title"/>
          </p:nvPr>
        </p:nvSpPr>
        <p:spPr/>
        <p:txBody>
          <a:bodyPr>
            <a:normAutofit fontScale="90000"/>
          </a:bodyPr>
          <a:lstStyle/>
          <a:p>
            <a:r>
              <a:rPr lang="en-US" dirty="0"/>
              <a:t>Refrigerants Found in Small Appliances</a:t>
            </a:r>
          </a:p>
        </p:txBody>
      </p:sp>
      <p:pic>
        <p:nvPicPr>
          <p:cNvPr id="6" name="Content Placeholder 5">
            <a:extLst>
              <a:ext uri="{FF2B5EF4-FFF2-40B4-BE49-F238E27FC236}">
                <a16:creationId xmlns:a16="http://schemas.microsoft.com/office/drawing/2014/main" id="{78A0E4E2-2D3C-43FD-9DA0-AB6AAD403B29}"/>
              </a:ext>
            </a:extLst>
          </p:cNvPr>
          <p:cNvPicPr>
            <a:picLocks noGrp="1" noChangeAspect="1"/>
          </p:cNvPicPr>
          <p:nvPr>
            <p:ph idx="1"/>
          </p:nvPr>
        </p:nvPicPr>
        <p:blipFill rotWithShape="1">
          <a:blip r:embed="rId4"/>
          <a:srcRect r="847" b="616"/>
          <a:stretch/>
        </p:blipFill>
        <p:spPr>
          <a:xfrm>
            <a:off x="114300" y="1450483"/>
            <a:ext cx="8915400" cy="3276600"/>
          </a:xfrm>
          <a:prstGeom prst="rect">
            <a:avLst/>
          </a:prstGeom>
        </p:spPr>
      </p:pic>
      <p:sp>
        <p:nvSpPr>
          <p:cNvPr id="7" name="TextBox 6">
            <a:extLst>
              <a:ext uri="{FF2B5EF4-FFF2-40B4-BE49-F238E27FC236}">
                <a16:creationId xmlns:a16="http://schemas.microsoft.com/office/drawing/2014/main" id="{54E352A4-4657-4696-AD6C-28B9ECFC1440}"/>
              </a:ext>
            </a:extLst>
          </p:cNvPr>
          <p:cNvSpPr txBox="1"/>
          <p:nvPr/>
        </p:nvSpPr>
        <p:spPr>
          <a:xfrm>
            <a:off x="381000" y="5013702"/>
            <a:ext cx="8305800" cy="1569660"/>
          </a:xfrm>
          <a:prstGeom prst="rect">
            <a:avLst/>
          </a:prstGeom>
          <a:noFill/>
        </p:spPr>
        <p:txBody>
          <a:bodyPr wrap="square" rtlCol="0">
            <a:spAutoFit/>
          </a:bodyPr>
          <a:lstStyle/>
          <a:p>
            <a:r>
              <a:rPr lang="en-US" sz="2400" dirty="0">
                <a:solidFill>
                  <a:srgbClr val="FFFF00"/>
                </a:solidFill>
              </a:rPr>
              <a:t>CFC refrigerants (like R-12) were replaced by HCFCs (like R-22) and HFCs (like R-134a) due to their high ODP. In turn, HCFC and HFC refrigerants are now being replaced refrigerants with both low ODPs </a:t>
            </a:r>
            <a:r>
              <a:rPr lang="en-US" sz="2400" u="sng" dirty="0">
                <a:solidFill>
                  <a:srgbClr val="FFFF00"/>
                </a:solidFill>
              </a:rPr>
              <a:t>and</a:t>
            </a:r>
            <a:r>
              <a:rPr lang="en-US" sz="2400" dirty="0">
                <a:solidFill>
                  <a:srgbClr val="FFFF00"/>
                </a:solidFill>
              </a:rPr>
              <a:t> low GWPs.</a:t>
            </a:r>
          </a:p>
        </p:txBody>
      </p:sp>
    </p:spTree>
    <p:custDataLst>
      <p:tags r:id="rId1"/>
    </p:custDataLst>
    <p:extLst>
      <p:ext uri="{BB962C8B-B14F-4D97-AF65-F5344CB8AC3E}">
        <p14:creationId xmlns:p14="http://schemas.microsoft.com/office/powerpoint/2010/main" val="116632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0F3A-C009-44D6-B411-5EDD728B1FA0}"/>
              </a:ext>
            </a:extLst>
          </p:cNvPr>
          <p:cNvSpPr>
            <a:spLocks noGrp="1"/>
          </p:cNvSpPr>
          <p:nvPr>
            <p:ph type="title"/>
          </p:nvPr>
        </p:nvSpPr>
        <p:spPr>
          <a:xfrm>
            <a:off x="609600" y="304800"/>
            <a:ext cx="7924800" cy="1143000"/>
          </a:xfrm>
        </p:spPr>
        <p:txBody>
          <a:bodyPr>
            <a:normAutofit fontScale="90000"/>
          </a:bodyPr>
          <a:lstStyle/>
          <a:p>
            <a:r>
              <a:rPr lang="en-US" dirty="0"/>
              <a:t>Methods To Recover Refrigerant (1)</a:t>
            </a:r>
            <a:br>
              <a:rPr lang="en-US" dirty="0">
                <a:solidFill>
                  <a:srgbClr val="FF00FF"/>
                </a:solidFill>
              </a:rPr>
            </a:br>
            <a:r>
              <a:rPr lang="en-US" sz="2700" dirty="0"/>
              <a:t>(From Small Appliances)</a:t>
            </a:r>
          </a:p>
        </p:txBody>
      </p:sp>
      <p:sp>
        <p:nvSpPr>
          <p:cNvPr id="3" name="Content Placeholder 2">
            <a:extLst>
              <a:ext uri="{FF2B5EF4-FFF2-40B4-BE49-F238E27FC236}">
                <a16:creationId xmlns:a16="http://schemas.microsoft.com/office/drawing/2014/main" id="{BB9C204B-3FB6-41A8-8913-90E9FCF2662D}"/>
              </a:ext>
            </a:extLst>
          </p:cNvPr>
          <p:cNvSpPr>
            <a:spLocks noGrp="1"/>
          </p:cNvSpPr>
          <p:nvPr>
            <p:ph idx="1"/>
          </p:nvPr>
        </p:nvSpPr>
        <p:spPr>
          <a:xfrm>
            <a:off x="457200" y="1600201"/>
            <a:ext cx="8229600" cy="3657600"/>
          </a:xfrm>
        </p:spPr>
        <p:txBody>
          <a:bodyPr>
            <a:noAutofit/>
          </a:bodyPr>
          <a:lstStyle/>
          <a:p>
            <a:pPr marL="0" indent="0">
              <a:buNone/>
            </a:pPr>
            <a:r>
              <a:rPr lang="en-US" sz="2400" dirty="0">
                <a:solidFill>
                  <a:srgbClr val="FFFF00"/>
                </a:solidFill>
              </a:rPr>
              <a:t>The EPA allows the use of older recovery equipment because it was designed to handle the CFC refrigerants that are still out there that need to be recovered.  It is important to know what types of refrigerant the recovery equipment is designed to remove and to make sure the recovery equipment is purged before refrigerant is recovered.  The equipment manufacturer’s operating instructions must be followed.  For small appliances, passive and active recovery devices may be used.  If the appliance has a flammable refrigerant, EPA charging and recovery devices approved for flammable refrigerants must be used. </a:t>
            </a:r>
          </a:p>
          <a:p>
            <a:pPr marL="0" indent="0">
              <a:buNone/>
            </a:pPr>
            <a:r>
              <a:rPr lang="en-US" sz="2000" dirty="0"/>
              <a:t> </a:t>
            </a:r>
          </a:p>
        </p:txBody>
      </p:sp>
    </p:spTree>
    <p:custDataLst>
      <p:tags r:id="rId1"/>
    </p:custDataLst>
    <p:extLst>
      <p:ext uri="{BB962C8B-B14F-4D97-AF65-F5344CB8AC3E}">
        <p14:creationId xmlns:p14="http://schemas.microsoft.com/office/powerpoint/2010/main" val="190578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0F3A-C009-44D6-B411-5EDD728B1FA0}"/>
              </a:ext>
            </a:extLst>
          </p:cNvPr>
          <p:cNvSpPr>
            <a:spLocks noGrp="1"/>
          </p:cNvSpPr>
          <p:nvPr>
            <p:ph type="title"/>
          </p:nvPr>
        </p:nvSpPr>
        <p:spPr>
          <a:xfrm>
            <a:off x="609600" y="287512"/>
            <a:ext cx="7924800" cy="1143000"/>
          </a:xfrm>
        </p:spPr>
        <p:txBody>
          <a:bodyPr>
            <a:normAutofit fontScale="90000"/>
          </a:bodyPr>
          <a:lstStyle/>
          <a:p>
            <a:r>
              <a:rPr lang="en-US" dirty="0"/>
              <a:t>Methods To Recover Refrigerant (2)</a:t>
            </a:r>
            <a:br>
              <a:rPr lang="en-US" dirty="0">
                <a:solidFill>
                  <a:srgbClr val="FF00FF"/>
                </a:solidFill>
              </a:rPr>
            </a:br>
            <a:r>
              <a:rPr lang="en-US" sz="2700" dirty="0"/>
              <a:t>(From Small Appliances)</a:t>
            </a:r>
          </a:p>
        </p:txBody>
      </p:sp>
      <p:sp>
        <p:nvSpPr>
          <p:cNvPr id="3" name="Content Placeholder 2">
            <a:extLst>
              <a:ext uri="{FF2B5EF4-FFF2-40B4-BE49-F238E27FC236}">
                <a16:creationId xmlns:a16="http://schemas.microsoft.com/office/drawing/2014/main" id="{BB9C204B-3FB6-41A8-8913-90E9FCF2662D}"/>
              </a:ext>
            </a:extLst>
          </p:cNvPr>
          <p:cNvSpPr>
            <a:spLocks noGrp="1"/>
          </p:cNvSpPr>
          <p:nvPr>
            <p:ph idx="1"/>
          </p:nvPr>
        </p:nvSpPr>
        <p:spPr/>
        <p:txBody>
          <a:bodyPr>
            <a:noAutofit/>
          </a:bodyPr>
          <a:lstStyle/>
          <a:p>
            <a:pPr marL="0" indent="0">
              <a:buNone/>
            </a:pPr>
            <a:r>
              <a:rPr lang="en-US" sz="2400" dirty="0">
                <a:solidFill>
                  <a:srgbClr val="FFFF00"/>
                </a:solidFill>
              </a:rPr>
              <a:t>Connections between the refrigeration system and the reclaiming equipment will generally be made through gauge set hoses for small appliances. Refrigerant hoses must have a shutoff within 12 inches of the service end. It is preferable that the refrigerant hoses have low-loss fittings and/or quick-couplers to minimize refrigerant loss due to the connecting and disconnecting of the hoses. </a:t>
            </a:r>
          </a:p>
        </p:txBody>
      </p:sp>
      <p:pic>
        <p:nvPicPr>
          <p:cNvPr id="4" name="Picture 3" descr="90° Manifold Hose Connector: Quick Coupler, Low Loss, 1/4 in (M) x 1/4 in (F) Connection Size, Quick Coupler">
            <a:extLst>
              <a:ext uri="{FF2B5EF4-FFF2-40B4-BE49-F238E27FC236}">
                <a16:creationId xmlns:a16="http://schemas.microsoft.com/office/drawing/2014/main" id="{36F3ECBC-F70E-4C0F-8D4E-FE75DC7857F1}"/>
              </a:ext>
            </a:extLst>
          </p:cNvPr>
          <p:cNvPicPr/>
          <p:nvPr/>
        </p:nvPicPr>
        <p:blipFill rotWithShape="1">
          <a:blip r:embed="rId4">
            <a:extLst>
              <a:ext uri="{28A0092B-C50C-407E-A947-70E740481C1C}">
                <a14:useLocalDpi xmlns:a14="http://schemas.microsoft.com/office/drawing/2010/main" val="0"/>
              </a:ext>
            </a:extLst>
          </a:blip>
          <a:srcRect l="13568" r="11558" b="-503"/>
          <a:stretch/>
        </p:blipFill>
        <p:spPr bwMode="auto">
          <a:xfrm>
            <a:off x="838200" y="4406388"/>
            <a:ext cx="1600200" cy="1904999"/>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E4EB9A1-4BDF-4E50-8587-25C7983D0579}"/>
              </a:ext>
            </a:extLst>
          </p:cNvPr>
          <p:cNvPicPr/>
          <p:nvPr/>
        </p:nvPicPr>
        <p:blipFill>
          <a:blip r:embed="rId5"/>
          <a:stretch>
            <a:fillRect/>
          </a:stretch>
        </p:blipFill>
        <p:spPr>
          <a:xfrm>
            <a:off x="3035849" y="4406388"/>
            <a:ext cx="3535363" cy="1904999"/>
          </a:xfrm>
          <a:prstGeom prst="rect">
            <a:avLst/>
          </a:prstGeom>
        </p:spPr>
      </p:pic>
      <p:pic>
        <p:nvPicPr>
          <p:cNvPr id="6" name="Picture 5">
            <a:extLst>
              <a:ext uri="{FF2B5EF4-FFF2-40B4-BE49-F238E27FC236}">
                <a16:creationId xmlns:a16="http://schemas.microsoft.com/office/drawing/2014/main" id="{38C80B01-568B-4CD4-B5EC-58C3B748FEDF}"/>
              </a:ext>
            </a:extLst>
          </p:cNvPr>
          <p:cNvPicPr/>
          <p:nvPr/>
        </p:nvPicPr>
        <p:blipFill>
          <a:blip r:embed="rId6"/>
          <a:stretch>
            <a:fillRect/>
          </a:stretch>
        </p:blipFill>
        <p:spPr>
          <a:xfrm>
            <a:off x="7239000" y="4700905"/>
            <a:ext cx="1447800" cy="1250315"/>
          </a:xfrm>
          <a:prstGeom prst="rect">
            <a:avLst/>
          </a:prstGeom>
        </p:spPr>
      </p:pic>
    </p:spTree>
    <p:custDataLst>
      <p:tags r:id="rId1"/>
    </p:custDataLst>
    <p:extLst>
      <p:ext uri="{BB962C8B-B14F-4D97-AF65-F5344CB8AC3E}">
        <p14:creationId xmlns:p14="http://schemas.microsoft.com/office/powerpoint/2010/main" val="3784527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0F3A-C009-44D6-B411-5EDD728B1FA0}"/>
              </a:ext>
            </a:extLst>
          </p:cNvPr>
          <p:cNvSpPr>
            <a:spLocks noGrp="1"/>
          </p:cNvSpPr>
          <p:nvPr>
            <p:ph type="title"/>
          </p:nvPr>
        </p:nvSpPr>
        <p:spPr>
          <a:xfrm>
            <a:off x="609600" y="287512"/>
            <a:ext cx="7924800" cy="1143000"/>
          </a:xfrm>
        </p:spPr>
        <p:txBody>
          <a:bodyPr>
            <a:normAutofit fontScale="90000"/>
          </a:bodyPr>
          <a:lstStyle/>
          <a:p>
            <a:r>
              <a:rPr lang="en-US" dirty="0"/>
              <a:t>Methods To Recover Refrigerant (3)</a:t>
            </a:r>
            <a:br>
              <a:rPr lang="en-US" dirty="0">
                <a:solidFill>
                  <a:srgbClr val="FF00FF"/>
                </a:solidFill>
              </a:rPr>
            </a:br>
            <a:r>
              <a:rPr lang="en-US" sz="2700" dirty="0"/>
              <a:t>(From Small Appliances)</a:t>
            </a:r>
          </a:p>
        </p:txBody>
      </p:sp>
      <p:sp>
        <p:nvSpPr>
          <p:cNvPr id="3" name="Content Placeholder 2">
            <a:extLst>
              <a:ext uri="{FF2B5EF4-FFF2-40B4-BE49-F238E27FC236}">
                <a16:creationId xmlns:a16="http://schemas.microsoft.com/office/drawing/2014/main" id="{BB9C204B-3FB6-41A8-8913-90E9FCF2662D}"/>
              </a:ext>
            </a:extLst>
          </p:cNvPr>
          <p:cNvSpPr>
            <a:spLocks noGrp="1"/>
          </p:cNvSpPr>
          <p:nvPr>
            <p:ph idx="1"/>
          </p:nvPr>
        </p:nvSpPr>
        <p:spPr/>
        <p:txBody>
          <a:bodyPr>
            <a:noAutofit/>
          </a:bodyPr>
          <a:lstStyle/>
          <a:p>
            <a:pPr marL="0" indent="0">
              <a:buNone/>
            </a:pPr>
            <a:r>
              <a:rPr lang="en-US" sz="2400" dirty="0">
                <a:solidFill>
                  <a:srgbClr val="FFFF00"/>
                </a:solidFill>
              </a:rPr>
              <a:t>For </a:t>
            </a:r>
            <a:r>
              <a:rPr lang="en-US" sz="2400" u="sng" dirty="0">
                <a:solidFill>
                  <a:srgbClr val="FFFF00"/>
                </a:solidFill>
              </a:rPr>
              <a:t>active refrigerant removal systems</a:t>
            </a:r>
            <a:r>
              <a:rPr lang="en-US" sz="2400" dirty="0">
                <a:solidFill>
                  <a:srgbClr val="FFFF00"/>
                </a:solidFill>
              </a:rPr>
              <a:t>, after verifying that the system has a refrigerant charge, connect the recovery equipment and proceed to operate the equipment until a vacuum of 4” (102mm) of mercury is pulled.  If icing occurs, mild heat can be applied to speed up the process.  For example, if a defrost heater is present under the compressor, it could be activated. </a:t>
            </a:r>
          </a:p>
          <a:p>
            <a:pPr marL="0" indent="0">
              <a:buNone/>
            </a:pPr>
            <a:r>
              <a:rPr lang="en-US" sz="2400" dirty="0">
                <a:solidFill>
                  <a:srgbClr val="FFFF00"/>
                </a:solidFill>
              </a:rPr>
              <a:t> </a:t>
            </a:r>
          </a:p>
        </p:txBody>
      </p:sp>
    </p:spTree>
    <p:custDataLst>
      <p:tags r:id="rId1"/>
    </p:custDataLst>
    <p:extLst>
      <p:ext uri="{BB962C8B-B14F-4D97-AF65-F5344CB8AC3E}">
        <p14:creationId xmlns:p14="http://schemas.microsoft.com/office/powerpoint/2010/main" val="369351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0F3A-C009-44D6-B411-5EDD728B1FA0}"/>
              </a:ext>
            </a:extLst>
          </p:cNvPr>
          <p:cNvSpPr>
            <a:spLocks noGrp="1"/>
          </p:cNvSpPr>
          <p:nvPr>
            <p:ph type="title"/>
          </p:nvPr>
        </p:nvSpPr>
        <p:spPr>
          <a:xfrm>
            <a:off x="609600" y="287512"/>
            <a:ext cx="7924800" cy="1143000"/>
          </a:xfrm>
        </p:spPr>
        <p:txBody>
          <a:bodyPr>
            <a:normAutofit fontScale="90000"/>
          </a:bodyPr>
          <a:lstStyle/>
          <a:p>
            <a:r>
              <a:rPr lang="en-US" dirty="0"/>
              <a:t>Methods To Recover Refrigerant (4)</a:t>
            </a:r>
            <a:br>
              <a:rPr lang="en-US" dirty="0">
                <a:solidFill>
                  <a:srgbClr val="FF00FF"/>
                </a:solidFill>
              </a:rPr>
            </a:br>
            <a:r>
              <a:rPr lang="en-US" sz="2700" dirty="0"/>
              <a:t>(From Small Appliances)</a:t>
            </a:r>
          </a:p>
        </p:txBody>
      </p:sp>
      <p:sp>
        <p:nvSpPr>
          <p:cNvPr id="3" name="Content Placeholder 2">
            <a:extLst>
              <a:ext uri="{FF2B5EF4-FFF2-40B4-BE49-F238E27FC236}">
                <a16:creationId xmlns:a16="http://schemas.microsoft.com/office/drawing/2014/main" id="{BB9C204B-3FB6-41A8-8913-90E9FCF2662D}"/>
              </a:ext>
            </a:extLst>
          </p:cNvPr>
          <p:cNvSpPr>
            <a:spLocks noGrp="1"/>
          </p:cNvSpPr>
          <p:nvPr>
            <p:ph idx="1"/>
          </p:nvPr>
        </p:nvSpPr>
        <p:spPr/>
        <p:txBody>
          <a:bodyPr>
            <a:noAutofit/>
          </a:bodyPr>
          <a:lstStyle/>
          <a:p>
            <a:pPr marL="0" indent="0">
              <a:buNone/>
            </a:pPr>
            <a:r>
              <a:rPr lang="en-US" sz="2400" dirty="0">
                <a:solidFill>
                  <a:srgbClr val="FFFF00"/>
                </a:solidFill>
              </a:rPr>
              <a:t>For </a:t>
            </a:r>
            <a:r>
              <a:rPr lang="en-US" sz="2400" u="sng" dirty="0">
                <a:solidFill>
                  <a:srgbClr val="FFFF00"/>
                </a:solidFill>
              </a:rPr>
              <a:t>system-dependent passive recovery refrigerant removal</a:t>
            </a:r>
            <a:r>
              <a:rPr lang="en-US" sz="2400" dirty="0">
                <a:solidFill>
                  <a:srgbClr val="FFFF00"/>
                </a:solidFill>
              </a:rPr>
              <a:t>, the maximum amount of refrigerant that a system can contain to be eligible for this removal option is listed at 15 lbs.  If the compressor works, connect the recovery equipment via the gauge set hoses to an EPA-approved reclaiming cylinder that has no pressure or is in a vacuum.  For many small appliances, the gauge hoses are attached to a service valve.  When no valve is present, a self-tapping service valve may be used. The EPA directs equipment manufacturers to provide line stubs for attaching said self-tapping service valves.  The refrigerant is removed from the high-side with the compressor running.  The refrigerant is considered fully removed when the system vacuum is at 4” of mercury vacuum, or when 90% of the refrigerant is removed.</a:t>
            </a:r>
          </a:p>
        </p:txBody>
      </p:sp>
    </p:spTree>
    <p:custDataLst>
      <p:tags r:id="rId1"/>
    </p:custDataLst>
    <p:extLst>
      <p:ext uri="{BB962C8B-B14F-4D97-AF65-F5344CB8AC3E}">
        <p14:creationId xmlns:p14="http://schemas.microsoft.com/office/powerpoint/2010/main" val="337164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0F3A-C009-44D6-B411-5EDD728B1FA0}"/>
              </a:ext>
            </a:extLst>
          </p:cNvPr>
          <p:cNvSpPr>
            <a:spLocks noGrp="1"/>
          </p:cNvSpPr>
          <p:nvPr>
            <p:ph type="title"/>
          </p:nvPr>
        </p:nvSpPr>
        <p:spPr>
          <a:xfrm>
            <a:off x="609600" y="287512"/>
            <a:ext cx="7924800" cy="1143000"/>
          </a:xfrm>
        </p:spPr>
        <p:txBody>
          <a:bodyPr>
            <a:normAutofit fontScale="90000"/>
          </a:bodyPr>
          <a:lstStyle/>
          <a:p>
            <a:r>
              <a:rPr lang="en-US" dirty="0"/>
              <a:t>Methods To Recover Refrigerant (5)</a:t>
            </a:r>
            <a:br>
              <a:rPr lang="en-US" dirty="0">
                <a:solidFill>
                  <a:srgbClr val="FF00FF"/>
                </a:solidFill>
              </a:rPr>
            </a:br>
            <a:r>
              <a:rPr lang="en-US" sz="2700" dirty="0"/>
              <a:t>(From Small Appliances)</a:t>
            </a:r>
          </a:p>
        </p:txBody>
      </p:sp>
      <p:sp>
        <p:nvSpPr>
          <p:cNvPr id="3" name="Content Placeholder 2">
            <a:extLst>
              <a:ext uri="{FF2B5EF4-FFF2-40B4-BE49-F238E27FC236}">
                <a16:creationId xmlns:a16="http://schemas.microsoft.com/office/drawing/2014/main" id="{BB9C204B-3FB6-41A8-8913-90E9FCF2662D}"/>
              </a:ext>
            </a:extLst>
          </p:cNvPr>
          <p:cNvSpPr>
            <a:spLocks noGrp="1"/>
          </p:cNvSpPr>
          <p:nvPr>
            <p:ph idx="1"/>
          </p:nvPr>
        </p:nvSpPr>
        <p:spPr/>
        <p:txBody>
          <a:bodyPr>
            <a:noAutofit/>
          </a:bodyPr>
          <a:lstStyle/>
          <a:p>
            <a:pPr marL="0" indent="0">
              <a:buNone/>
            </a:pPr>
            <a:r>
              <a:rPr lang="en-US" sz="2400" dirty="0">
                <a:solidFill>
                  <a:srgbClr val="FFFF00"/>
                </a:solidFill>
              </a:rPr>
              <a:t>When using a passive system where the compressor is inoperable, refrigerant must be removed from both the high and low sides.  The system sizing limit of 15 pounds of refrigerant still applies.  Adding heat to the refrigeration system components and softly tapping on them with a rubber hammer may decrease the time it takes to remove the refrigerant. At least 80% of the refrigerant must be removed using this method. </a:t>
            </a:r>
          </a:p>
        </p:txBody>
      </p:sp>
    </p:spTree>
    <p:custDataLst>
      <p:tags r:id="rId1"/>
    </p:custDataLst>
    <p:extLst>
      <p:ext uri="{BB962C8B-B14F-4D97-AF65-F5344CB8AC3E}">
        <p14:creationId xmlns:p14="http://schemas.microsoft.com/office/powerpoint/2010/main" val="258391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640C-1D39-4F6F-8C29-54AF517DA011}"/>
              </a:ext>
            </a:extLst>
          </p:cNvPr>
          <p:cNvSpPr>
            <a:spLocks noGrp="1"/>
          </p:cNvSpPr>
          <p:nvPr>
            <p:ph type="title"/>
          </p:nvPr>
        </p:nvSpPr>
        <p:spPr/>
        <p:txBody>
          <a:bodyPr/>
          <a:lstStyle/>
          <a:p>
            <a:r>
              <a:rPr lang="en-US" dirty="0"/>
              <a:t>Final Steps In Recovery</a:t>
            </a:r>
          </a:p>
        </p:txBody>
      </p:sp>
      <p:sp>
        <p:nvSpPr>
          <p:cNvPr id="3" name="Content Placeholder 2">
            <a:extLst>
              <a:ext uri="{FF2B5EF4-FFF2-40B4-BE49-F238E27FC236}">
                <a16:creationId xmlns:a16="http://schemas.microsoft.com/office/drawing/2014/main" id="{6EC805FC-A666-4BFB-98C7-DDCBC86B4CE4}"/>
              </a:ext>
            </a:extLst>
          </p:cNvPr>
          <p:cNvSpPr>
            <a:spLocks noGrp="1"/>
          </p:cNvSpPr>
          <p:nvPr>
            <p:ph idx="1"/>
          </p:nvPr>
        </p:nvSpPr>
        <p:spPr>
          <a:xfrm>
            <a:off x="304800" y="1600200"/>
            <a:ext cx="8458200" cy="4525963"/>
          </a:xfrm>
        </p:spPr>
        <p:txBody>
          <a:bodyPr>
            <a:normAutofit/>
          </a:bodyPr>
          <a:lstStyle/>
          <a:p>
            <a:pPr lvl="0"/>
            <a:r>
              <a:rPr lang="en-US" sz="2600" dirty="0">
                <a:solidFill>
                  <a:srgbClr val="FFFF00"/>
                </a:solidFill>
              </a:rPr>
              <a:t>All solderless (self-tapping) fittings should be removed from the system after repairs and before recharging occurs. </a:t>
            </a:r>
          </a:p>
          <a:p>
            <a:pPr lvl="0"/>
            <a:r>
              <a:rPr lang="en-US" sz="2600" dirty="0">
                <a:solidFill>
                  <a:srgbClr val="FFFF00"/>
                </a:solidFill>
              </a:rPr>
              <a:t>Reclaimed refrigerant cylinders must be labeled for refrigerant type (do not fill over 80%). </a:t>
            </a:r>
          </a:p>
          <a:p>
            <a:pPr lvl="0"/>
            <a:r>
              <a:rPr lang="en-US" sz="2600" dirty="0">
                <a:solidFill>
                  <a:srgbClr val="FFFF00"/>
                </a:solidFill>
              </a:rPr>
              <a:t>If a cylinder contains an unknown mixture, the cylinder needs to be labeled as an unknown mixture of refrigerants. </a:t>
            </a:r>
          </a:p>
          <a:p>
            <a:pPr lvl="0"/>
            <a:r>
              <a:rPr lang="en-US" sz="2600" dirty="0">
                <a:solidFill>
                  <a:srgbClr val="FFFF00"/>
                </a:solidFill>
              </a:rPr>
              <a:t>Purge refrigerant line sets and removal equipment. </a:t>
            </a:r>
          </a:p>
          <a:p>
            <a:endParaRPr lang="en-US" dirty="0"/>
          </a:p>
        </p:txBody>
      </p:sp>
    </p:spTree>
    <p:custDataLst>
      <p:tags r:id="rId1"/>
    </p:custDataLst>
    <p:extLst>
      <p:ext uri="{BB962C8B-B14F-4D97-AF65-F5344CB8AC3E}">
        <p14:creationId xmlns:p14="http://schemas.microsoft.com/office/powerpoint/2010/main" val="49370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2055-CF70-41DF-8F0E-1D68EB7E6A1F}"/>
              </a:ext>
            </a:extLst>
          </p:cNvPr>
          <p:cNvSpPr>
            <a:spLocks noGrp="1"/>
          </p:cNvSpPr>
          <p:nvPr>
            <p:ph type="title"/>
          </p:nvPr>
        </p:nvSpPr>
        <p:spPr>
          <a:xfrm>
            <a:off x="1542721" y="245379"/>
            <a:ext cx="4038600" cy="1143000"/>
          </a:xfrm>
        </p:spPr>
        <p:txBody>
          <a:bodyPr/>
          <a:lstStyle/>
          <a:p>
            <a:r>
              <a:rPr lang="en-US" dirty="0"/>
              <a:t>Safety</a:t>
            </a:r>
          </a:p>
        </p:txBody>
      </p:sp>
      <p:sp>
        <p:nvSpPr>
          <p:cNvPr id="3" name="Content Placeholder 2">
            <a:extLst>
              <a:ext uri="{FF2B5EF4-FFF2-40B4-BE49-F238E27FC236}">
                <a16:creationId xmlns:a16="http://schemas.microsoft.com/office/drawing/2014/main" id="{900E3D34-68EE-4910-9FC0-80103F66D312}"/>
              </a:ext>
            </a:extLst>
          </p:cNvPr>
          <p:cNvSpPr>
            <a:spLocks noGrp="1"/>
          </p:cNvSpPr>
          <p:nvPr>
            <p:ph idx="1"/>
          </p:nvPr>
        </p:nvSpPr>
        <p:spPr>
          <a:xfrm>
            <a:off x="464234" y="2111693"/>
            <a:ext cx="8229600" cy="4114800"/>
          </a:xfrm>
        </p:spPr>
        <p:txBody>
          <a:bodyPr>
            <a:normAutofit fontScale="70000" lnSpcReduction="20000"/>
          </a:bodyPr>
          <a:lstStyle/>
          <a:p>
            <a:pPr marL="0" indent="0">
              <a:buNone/>
            </a:pPr>
            <a:r>
              <a:rPr lang="en-US" dirty="0">
                <a:solidFill>
                  <a:srgbClr val="FFFF00"/>
                </a:solidFill>
              </a:rPr>
              <a:t>Small appliance safety tips in brief:</a:t>
            </a:r>
          </a:p>
          <a:p>
            <a:pPr lvl="0"/>
            <a:r>
              <a:rPr lang="en-US" dirty="0">
                <a:solidFill>
                  <a:srgbClr val="FFFF00"/>
                </a:solidFill>
              </a:rPr>
              <a:t>Phosgene gas (COCl</a:t>
            </a:r>
            <a:r>
              <a:rPr lang="en-US" baseline="-25000" dirty="0">
                <a:solidFill>
                  <a:srgbClr val="FFFF00"/>
                </a:solidFill>
              </a:rPr>
              <a:t>2</a:t>
            </a:r>
            <a:r>
              <a:rPr lang="en-US" dirty="0">
                <a:solidFill>
                  <a:srgbClr val="FFFF00"/>
                </a:solidFill>
              </a:rPr>
              <a:t>) can be a byproduct of brazing when a refrigerant containing chlorine (Cl) is or has been in a refrigeration system.  Brazing on any system that contained a refrigerant with chlorine in it should be done in a well-ventilated location. </a:t>
            </a:r>
          </a:p>
          <a:p>
            <a:pPr lvl="0"/>
            <a:r>
              <a:rPr lang="en-US" dirty="0">
                <a:solidFill>
                  <a:srgbClr val="FFFF00"/>
                </a:solidFill>
              </a:rPr>
              <a:t>Check for proper grounding of an EPA approved recovery device before removing flammable refrigerant (make sure the recovery equipment is grounded).</a:t>
            </a:r>
          </a:p>
          <a:p>
            <a:pPr lvl="0"/>
            <a:r>
              <a:rPr lang="en-US" dirty="0">
                <a:solidFill>
                  <a:srgbClr val="FFFF00"/>
                </a:solidFill>
              </a:rPr>
              <a:t>Nitrogen tank regulators should be rated for use in refrigeration applications.</a:t>
            </a:r>
          </a:p>
          <a:p>
            <a:pPr lvl="0"/>
            <a:r>
              <a:rPr lang="en-US" dirty="0">
                <a:solidFill>
                  <a:srgbClr val="FFFF00"/>
                </a:solidFill>
              </a:rPr>
              <a:t>To avoid skin contact, chemical-resistant, butyl-coated safety gloves are recommended for handling refrigerant.</a:t>
            </a:r>
          </a:p>
          <a:p>
            <a:r>
              <a:rPr lang="en-US" dirty="0">
                <a:solidFill>
                  <a:srgbClr val="FFFF00"/>
                </a:solidFill>
              </a:rPr>
              <a:t>Safety glasses should meet OSHA requirements </a:t>
            </a:r>
          </a:p>
        </p:txBody>
      </p:sp>
      <p:pic>
        <p:nvPicPr>
          <p:cNvPr id="4" name="Picture 3">
            <a:extLst>
              <a:ext uri="{FF2B5EF4-FFF2-40B4-BE49-F238E27FC236}">
                <a16:creationId xmlns:a16="http://schemas.microsoft.com/office/drawing/2014/main" id="{1BCE0F91-1DC1-4E36-BAA7-05AC93FF3B89}"/>
              </a:ext>
            </a:extLst>
          </p:cNvPr>
          <p:cNvPicPr/>
          <p:nvPr/>
        </p:nvPicPr>
        <p:blipFill rotWithShape="1">
          <a:blip r:embed="rId4"/>
          <a:srcRect l="16249" r="14585"/>
          <a:stretch/>
        </p:blipFill>
        <p:spPr bwMode="auto">
          <a:xfrm>
            <a:off x="286631" y="0"/>
            <a:ext cx="2002790" cy="162877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69CD1BD-DA4E-4D76-A3CE-D89B490CA93C}"/>
              </a:ext>
            </a:extLst>
          </p:cNvPr>
          <p:cNvPicPr/>
          <p:nvPr/>
        </p:nvPicPr>
        <p:blipFill rotWithShape="1">
          <a:blip r:embed="rId5"/>
          <a:srcRect l="29640" t="4231" r="29684" b="5765"/>
          <a:stretch/>
        </p:blipFill>
        <p:spPr bwMode="auto">
          <a:xfrm>
            <a:off x="7391400" y="0"/>
            <a:ext cx="1476375" cy="183705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5A49FCDB-0F17-4FCB-B38D-BEEDB1FAE37C}"/>
              </a:ext>
            </a:extLst>
          </p:cNvPr>
          <p:cNvPicPr/>
          <p:nvPr/>
        </p:nvPicPr>
        <p:blipFill rotWithShape="1">
          <a:blip r:embed="rId6"/>
          <a:srcRect l="15131" t="6432" r="18092" b="8772"/>
          <a:stretch/>
        </p:blipFill>
        <p:spPr bwMode="auto">
          <a:xfrm>
            <a:off x="5038910" y="0"/>
            <a:ext cx="2081579" cy="1813486"/>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33456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AAA8-3E6D-4807-89C1-32F1ABBCCD42}"/>
              </a:ext>
            </a:extLst>
          </p:cNvPr>
          <p:cNvSpPr>
            <a:spLocks noGrp="1"/>
          </p:cNvSpPr>
          <p:nvPr>
            <p:ph type="title"/>
          </p:nvPr>
        </p:nvSpPr>
        <p:spPr/>
        <p:txBody>
          <a:bodyPr>
            <a:normAutofit fontScale="90000"/>
          </a:bodyPr>
          <a:lstStyle/>
          <a:p>
            <a:r>
              <a:rPr lang="en-US" dirty="0"/>
              <a:t>Small Appliance Recovery Requirements</a:t>
            </a:r>
          </a:p>
        </p:txBody>
      </p:sp>
      <p:sp>
        <p:nvSpPr>
          <p:cNvPr id="3" name="Content Placeholder 2">
            <a:extLst>
              <a:ext uri="{FF2B5EF4-FFF2-40B4-BE49-F238E27FC236}">
                <a16:creationId xmlns:a16="http://schemas.microsoft.com/office/drawing/2014/main" id="{FC557F05-5CC2-46E9-AD0F-259D14A2FDD9}"/>
              </a:ext>
            </a:extLst>
          </p:cNvPr>
          <p:cNvSpPr>
            <a:spLocks noGrp="1"/>
          </p:cNvSpPr>
          <p:nvPr>
            <p:ph idx="1"/>
          </p:nvPr>
        </p:nvSpPr>
        <p:spPr/>
        <p:txBody>
          <a:bodyPr/>
          <a:lstStyle/>
          <a:p>
            <a:pPr marL="0" indent="0">
              <a:buNone/>
            </a:pPr>
            <a:r>
              <a:rPr lang="en-US" sz="2400" dirty="0">
                <a:solidFill>
                  <a:srgbClr val="FFFF00"/>
                </a:solidFill>
              </a:rPr>
              <a:t>Topics in this section are:</a:t>
            </a:r>
          </a:p>
          <a:p>
            <a:pPr lvl="0"/>
            <a:r>
              <a:rPr lang="en-US" sz="2400" dirty="0">
                <a:solidFill>
                  <a:srgbClr val="FFFF00"/>
                </a:solidFill>
              </a:rPr>
              <a:t>Definition of "small appliance"</a:t>
            </a:r>
          </a:p>
          <a:p>
            <a:pPr lvl="0"/>
            <a:r>
              <a:rPr lang="en-US" sz="2400" dirty="0">
                <a:solidFill>
                  <a:srgbClr val="FFFF00"/>
                </a:solidFill>
              </a:rPr>
              <a:t>Evacuation requirements for small appliances with and without working compressors using recovery equipment</a:t>
            </a:r>
            <a:endParaRPr lang="en-US" dirty="0"/>
          </a:p>
        </p:txBody>
      </p:sp>
    </p:spTree>
    <p:custDataLst>
      <p:tags r:id="rId1"/>
    </p:custDataLst>
    <p:extLst>
      <p:ext uri="{BB962C8B-B14F-4D97-AF65-F5344CB8AC3E}">
        <p14:creationId xmlns:p14="http://schemas.microsoft.com/office/powerpoint/2010/main" val="492566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2055-CF70-41DF-8F0E-1D68EB7E6A1F}"/>
              </a:ext>
            </a:extLst>
          </p:cNvPr>
          <p:cNvSpPr>
            <a:spLocks noGrp="1"/>
          </p:cNvSpPr>
          <p:nvPr>
            <p:ph type="title"/>
          </p:nvPr>
        </p:nvSpPr>
        <p:spPr>
          <a:xfrm>
            <a:off x="1542721" y="245379"/>
            <a:ext cx="4038600" cy="1143000"/>
          </a:xfrm>
        </p:spPr>
        <p:txBody>
          <a:bodyPr/>
          <a:lstStyle/>
          <a:p>
            <a:r>
              <a:rPr lang="en-US" dirty="0"/>
              <a:t>Safety</a:t>
            </a:r>
          </a:p>
        </p:txBody>
      </p:sp>
      <p:sp>
        <p:nvSpPr>
          <p:cNvPr id="3" name="Content Placeholder 2">
            <a:extLst>
              <a:ext uri="{FF2B5EF4-FFF2-40B4-BE49-F238E27FC236}">
                <a16:creationId xmlns:a16="http://schemas.microsoft.com/office/drawing/2014/main" id="{900E3D34-68EE-4910-9FC0-80103F66D312}"/>
              </a:ext>
            </a:extLst>
          </p:cNvPr>
          <p:cNvSpPr>
            <a:spLocks noGrp="1"/>
          </p:cNvSpPr>
          <p:nvPr>
            <p:ph idx="1"/>
          </p:nvPr>
        </p:nvSpPr>
        <p:spPr>
          <a:xfrm>
            <a:off x="457200" y="2341306"/>
            <a:ext cx="8229600" cy="4114800"/>
          </a:xfrm>
        </p:spPr>
        <p:txBody>
          <a:bodyPr>
            <a:normAutofit/>
          </a:bodyPr>
          <a:lstStyle/>
          <a:p>
            <a:pPr lvl="0"/>
            <a:r>
              <a:rPr lang="en-US" sz="2400" dirty="0">
                <a:solidFill>
                  <a:srgbClr val="FFFF00"/>
                </a:solidFill>
              </a:rPr>
              <a:t>Never use a vacuum pump as a refrigerant recovery device—its inlet is only designed to operate at 0 psi or in a vacuum.</a:t>
            </a:r>
          </a:p>
          <a:p>
            <a:pPr lvl="0"/>
            <a:r>
              <a:rPr lang="en-US" sz="2400" dirty="0">
                <a:solidFill>
                  <a:srgbClr val="FFFF00"/>
                </a:solidFill>
              </a:rPr>
              <a:t>Do not overfill recovery cylinders. Use a scale or cylinders equipped with internal tank safety floats that cut off the refrigerant flow at 80% full. </a:t>
            </a:r>
          </a:p>
          <a:p>
            <a:pPr lvl="0"/>
            <a:r>
              <a:rPr lang="en-US" sz="2400" dirty="0">
                <a:solidFill>
                  <a:srgbClr val="FFFF00"/>
                </a:solidFill>
              </a:rPr>
              <a:t>Refrigeration equipment containing flammable refrigerants must display safety markings meeting relevant requirements (see Figure 25).  Only use recovery equipment that is rated for the flammable refrigerant in the system.</a:t>
            </a:r>
          </a:p>
        </p:txBody>
      </p:sp>
      <p:pic>
        <p:nvPicPr>
          <p:cNvPr id="7" name="Picture 6">
            <a:extLst>
              <a:ext uri="{FF2B5EF4-FFF2-40B4-BE49-F238E27FC236}">
                <a16:creationId xmlns:a16="http://schemas.microsoft.com/office/drawing/2014/main" id="{0AEDD590-9C62-4FFD-B6B5-E5D1FD3F570F}"/>
              </a:ext>
            </a:extLst>
          </p:cNvPr>
          <p:cNvPicPr/>
          <p:nvPr/>
        </p:nvPicPr>
        <p:blipFill rotWithShape="1">
          <a:blip r:embed="rId4"/>
          <a:srcRect t="18233" r="73184" b="20946"/>
          <a:stretch/>
        </p:blipFill>
        <p:spPr bwMode="auto">
          <a:xfrm>
            <a:off x="228600" y="0"/>
            <a:ext cx="2186317" cy="209059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10FFA31-8E18-4B71-9E4F-3E26B31CB5BC}"/>
              </a:ext>
            </a:extLst>
          </p:cNvPr>
          <p:cNvPicPr/>
          <p:nvPr/>
        </p:nvPicPr>
        <p:blipFill rotWithShape="1">
          <a:blip r:embed="rId4"/>
          <a:srcRect l="26332" t="15758" b="23078"/>
          <a:stretch/>
        </p:blipFill>
        <p:spPr bwMode="auto">
          <a:xfrm>
            <a:off x="4472809" y="0"/>
            <a:ext cx="4476750" cy="2090591"/>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46906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DBA7-4078-4FCC-AF0C-1C11674DE3A5}"/>
              </a:ext>
            </a:extLst>
          </p:cNvPr>
          <p:cNvSpPr>
            <a:spLocks noGrp="1"/>
          </p:cNvSpPr>
          <p:nvPr>
            <p:ph type="title"/>
          </p:nvPr>
        </p:nvSpPr>
        <p:spPr/>
        <p:txBody>
          <a:bodyPr/>
          <a:lstStyle/>
          <a:p>
            <a:r>
              <a:rPr lang="en-US" dirty="0"/>
              <a:t>Definition of “Small Appliance”</a:t>
            </a:r>
          </a:p>
        </p:txBody>
      </p:sp>
      <p:sp>
        <p:nvSpPr>
          <p:cNvPr id="3" name="Content Placeholder 2">
            <a:extLst>
              <a:ext uri="{FF2B5EF4-FFF2-40B4-BE49-F238E27FC236}">
                <a16:creationId xmlns:a16="http://schemas.microsoft.com/office/drawing/2014/main" id="{31E3F774-0A5C-43EB-A22D-A78CF59D80B4}"/>
              </a:ext>
            </a:extLst>
          </p:cNvPr>
          <p:cNvSpPr>
            <a:spLocks noGrp="1"/>
          </p:cNvSpPr>
          <p:nvPr>
            <p:ph idx="1"/>
          </p:nvPr>
        </p:nvSpPr>
        <p:spPr>
          <a:xfrm>
            <a:off x="228600" y="1391362"/>
            <a:ext cx="8610600" cy="4038600"/>
          </a:xfrm>
        </p:spPr>
        <p:txBody>
          <a:bodyPr>
            <a:normAutofit fontScale="85000" lnSpcReduction="20000"/>
          </a:bodyPr>
          <a:lstStyle/>
          <a:p>
            <a:pPr marL="0" indent="0">
              <a:buNone/>
            </a:pPr>
            <a:r>
              <a:rPr lang="en-US" sz="3100" b="1" dirty="0">
                <a:solidFill>
                  <a:srgbClr val="FFFF00"/>
                </a:solidFill>
              </a:rPr>
              <a:t>Small appliance</a:t>
            </a:r>
            <a:r>
              <a:rPr lang="en-US" sz="3100" dirty="0">
                <a:solidFill>
                  <a:srgbClr val="FFFF00"/>
                </a:solidFill>
              </a:rPr>
              <a:t>: Any appliance that is fully manufactured, charged, and hermetically sealed in a factory with five (5) pounds or less of refrigerant, including, but not limited to, refrigerators and freezers (designed for home, commercial, or consumer use), medical or industrial research refrigeration equipment, room air conditioners (including window air conditioners, portable air conditioners, and packaged terminal air heat pumps), dehumidifiers, under-the-counter ice makers, vending machines, and drinking water coolers.</a:t>
            </a:r>
          </a:p>
          <a:p>
            <a:pPr marL="0" indent="0">
              <a:buNone/>
            </a:pPr>
            <a:r>
              <a:rPr lang="en-US" sz="3100" dirty="0">
                <a:solidFill>
                  <a:srgbClr val="FFFF00"/>
                </a:solidFill>
              </a:rPr>
              <a:t> </a:t>
            </a:r>
          </a:p>
          <a:p>
            <a:pPr marL="0" indent="0">
              <a:buNone/>
            </a:pPr>
            <a:r>
              <a:rPr lang="en-US" sz="3100" dirty="0">
                <a:solidFill>
                  <a:srgbClr val="FFFF00"/>
                </a:solidFill>
              </a:rPr>
              <a:t>Small appliance leak repair is recommended but not required. </a:t>
            </a:r>
          </a:p>
          <a:p>
            <a:pPr marL="0" indent="0">
              <a:buNone/>
            </a:pPr>
            <a:endParaRPr lang="en-US" dirty="0"/>
          </a:p>
        </p:txBody>
      </p:sp>
      <p:pic>
        <p:nvPicPr>
          <p:cNvPr id="4" name="Picture 3">
            <a:extLst>
              <a:ext uri="{FF2B5EF4-FFF2-40B4-BE49-F238E27FC236}">
                <a16:creationId xmlns:a16="http://schemas.microsoft.com/office/drawing/2014/main" id="{1EAB07D4-FD46-4F07-9384-7ED09C604635}"/>
              </a:ext>
            </a:extLst>
          </p:cNvPr>
          <p:cNvPicPr/>
          <p:nvPr/>
        </p:nvPicPr>
        <p:blipFill rotWithShape="1">
          <a:blip r:embed="rId4">
            <a:extLst>
              <a:ext uri="{28A0092B-C50C-407E-A947-70E740481C1C}">
                <a14:useLocalDpi xmlns:a14="http://schemas.microsoft.com/office/drawing/2010/main" val="0"/>
              </a:ext>
            </a:extLst>
          </a:blip>
          <a:srcRect l="7500" t="10500" r="34000" b="11500"/>
          <a:stretch/>
        </p:blipFill>
        <p:spPr>
          <a:xfrm>
            <a:off x="3886200" y="5181598"/>
            <a:ext cx="1009650" cy="1588477"/>
          </a:xfrm>
          <a:prstGeom prst="rect">
            <a:avLst/>
          </a:prstGeom>
        </p:spPr>
      </p:pic>
      <p:pic>
        <p:nvPicPr>
          <p:cNvPr id="5" name="Picture 4">
            <a:extLst>
              <a:ext uri="{FF2B5EF4-FFF2-40B4-BE49-F238E27FC236}">
                <a16:creationId xmlns:a16="http://schemas.microsoft.com/office/drawing/2014/main" id="{0A8802D0-9C5F-4038-A7A9-D39FE009F68D}"/>
              </a:ext>
            </a:extLst>
          </p:cNvPr>
          <p:cNvPicPr/>
          <p:nvPr/>
        </p:nvPicPr>
        <p:blipFill>
          <a:blip r:embed="rId5"/>
          <a:stretch>
            <a:fillRect/>
          </a:stretch>
        </p:blipFill>
        <p:spPr>
          <a:xfrm>
            <a:off x="2514600" y="5289535"/>
            <a:ext cx="845820" cy="1372605"/>
          </a:xfrm>
          <a:prstGeom prst="rect">
            <a:avLst/>
          </a:prstGeom>
        </p:spPr>
      </p:pic>
    </p:spTree>
    <p:custDataLst>
      <p:tags r:id="rId1"/>
    </p:custDataLst>
    <p:extLst>
      <p:ext uri="{BB962C8B-B14F-4D97-AF65-F5344CB8AC3E}">
        <p14:creationId xmlns:p14="http://schemas.microsoft.com/office/powerpoint/2010/main" val="359620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3C5D-1186-4AF8-AE98-8404E0003A5B}"/>
              </a:ext>
            </a:extLst>
          </p:cNvPr>
          <p:cNvSpPr>
            <a:spLocks noGrp="1"/>
          </p:cNvSpPr>
          <p:nvPr>
            <p:ph type="title"/>
          </p:nvPr>
        </p:nvSpPr>
        <p:spPr/>
        <p:txBody>
          <a:bodyPr>
            <a:normAutofit fontScale="90000"/>
          </a:bodyPr>
          <a:lstStyle/>
          <a:p>
            <a:r>
              <a:rPr lang="en-US" dirty="0"/>
              <a:t>Evacuation Requirements for Small Appliances (1)</a:t>
            </a:r>
          </a:p>
        </p:txBody>
      </p:sp>
      <p:sp>
        <p:nvSpPr>
          <p:cNvPr id="3" name="Content Placeholder 2">
            <a:extLst>
              <a:ext uri="{FF2B5EF4-FFF2-40B4-BE49-F238E27FC236}">
                <a16:creationId xmlns:a16="http://schemas.microsoft.com/office/drawing/2014/main" id="{2166E064-4992-468A-B9A2-B17A273BBF54}"/>
              </a:ext>
            </a:extLst>
          </p:cNvPr>
          <p:cNvSpPr>
            <a:spLocks noGrp="1"/>
          </p:cNvSpPr>
          <p:nvPr>
            <p:ph idx="1"/>
          </p:nvPr>
        </p:nvSpPr>
        <p:spPr/>
        <p:txBody>
          <a:bodyPr>
            <a:normAutofit fontScale="77500" lnSpcReduction="20000"/>
          </a:bodyPr>
          <a:lstStyle/>
          <a:p>
            <a:pPr marL="0" indent="0">
              <a:buNone/>
            </a:pPr>
            <a:r>
              <a:rPr lang="en-US" sz="3100" dirty="0">
                <a:solidFill>
                  <a:srgbClr val="FFFF00"/>
                </a:solidFill>
              </a:rPr>
              <a:t>Starting January 1, 2018, the following requirements apply to the disposal of appliances containing any Class I or Class II refrigerant, or any non-exempt substitute refrigerant.</a:t>
            </a:r>
          </a:p>
          <a:p>
            <a:pPr marL="0" indent="0">
              <a:buNone/>
            </a:pPr>
            <a:r>
              <a:rPr lang="en-US" sz="3100" dirty="0">
                <a:solidFill>
                  <a:srgbClr val="FFFF00"/>
                </a:solidFill>
              </a:rPr>
              <a:t>Before opening a small appliance, or when disposing of a small appliance, the refrigerant must be recovered and/or recycled with equipment certified pursuant to EPA requirements, according to the following conditions:</a:t>
            </a:r>
          </a:p>
          <a:p>
            <a:pPr marL="514350" lvl="0" indent="-514350">
              <a:buFont typeface="+mj-lt"/>
              <a:buAutoNum type="arabicPeriod"/>
            </a:pPr>
            <a:r>
              <a:rPr lang="en-US" sz="3100" dirty="0">
                <a:solidFill>
                  <a:srgbClr val="FFFF00"/>
                </a:solidFill>
              </a:rPr>
              <a:t>Recovery equipment manufactured on or after November 15, 1993 must recover 90 percent of the refrigerant in the appliance when the compressor in the appliance is functioning or 80 percent of the refrigerant in the appliance when the compressor in the appliance is not functioning; or it must be able to evacuate the appliance to four inches of mercury vacuum.</a:t>
            </a:r>
          </a:p>
          <a:p>
            <a:pPr marL="0" indent="0">
              <a:buNone/>
            </a:pPr>
            <a:endParaRPr lang="en-US" dirty="0"/>
          </a:p>
        </p:txBody>
      </p:sp>
    </p:spTree>
    <p:custDataLst>
      <p:tags r:id="rId1"/>
    </p:custDataLst>
    <p:extLst>
      <p:ext uri="{BB962C8B-B14F-4D97-AF65-F5344CB8AC3E}">
        <p14:creationId xmlns:p14="http://schemas.microsoft.com/office/powerpoint/2010/main" val="327589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3C5D-1186-4AF8-AE98-8404E0003A5B}"/>
              </a:ext>
            </a:extLst>
          </p:cNvPr>
          <p:cNvSpPr>
            <a:spLocks noGrp="1"/>
          </p:cNvSpPr>
          <p:nvPr>
            <p:ph type="title"/>
          </p:nvPr>
        </p:nvSpPr>
        <p:spPr/>
        <p:txBody>
          <a:bodyPr>
            <a:normAutofit fontScale="90000"/>
          </a:bodyPr>
          <a:lstStyle/>
          <a:p>
            <a:r>
              <a:rPr lang="en-US" dirty="0"/>
              <a:t>Evacuation Requirements for Small Appliances (2)</a:t>
            </a:r>
          </a:p>
        </p:txBody>
      </p:sp>
      <p:sp>
        <p:nvSpPr>
          <p:cNvPr id="3" name="Content Placeholder 2">
            <a:extLst>
              <a:ext uri="{FF2B5EF4-FFF2-40B4-BE49-F238E27FC236}">
                <a16:creationId xmlns:a16="http://schemas.microsoft.com/office/drawing/2014/main" id="{2166E064-4992-468A-B9A2-B17A273BBF54}"/>
              </a:ext>
            </a:extLst>
          </p:cNvPr>
          <p:cNvSpPr>
            <a:spLocks noGrp="1"/>
          </p:cNvSpPr>
          <p:nvPr>
            <p:ph idx="1"/>
          </p:nvPr>
        </p:nvSpPr>
        <p:spPr>
          <a:xfrm>
            <a:off x="381000" y="1905000"/>
            <a:ext cx="8229600" cy="3810000"/>
          </a:xfrm>
        </p:spPr>
        <p:txBody>
          <a:bodyPr>
            <a:normAutofit fontScale="77500" lnSpcReduction="20000"/>
          </a:bodyPr>
          <a:lstStyle/>
          <a:p>
            <a:pPr marL="514350" lvl="0" indent="-514350">
              <a:buFont typeface="+mj-lt"/>
              <a:buAutoNum type="arabicPeriod" startAt="2"/>
            </a:pPr>
            <a:r>
              <a:rPr lang="en-US" dirty="0">
                <a:solidFill>
                  <a:srgbClr val="FFFF00"/>
                </a:solidFill>
              </a:rPr>
              <a:t>Recovery equipment manufactured or imported on or after November 15, 1993 may be certified if it is capable of achieving a four-inch vacuum under the conditions of Appendix B1 of ARI Standard 740-1993.                           Note: ARI is now AHRI, an equipment manufacturer’s association.</a:t>
            </a:r>
          </a:p>
          <a:p>
            <a:pPr marL="514350" lvl="0" indent="-514350">
              <a:buFont typeface="+mj-lt"/>
              <a:buAutoNum type="arabicPeriod" startAt="2"/>
            </a:pPr>
            <a:r>
              <a:rPr lang="en-US" dirty="0">
                <a:solidFill>
                  <a:srgbClr val="FFFF00"/>
                </a:solidFill>
              </a:rPr>
              <a:t>Recovery equipment manufactured or imported on or after September 22, 2003 and before January 1, 2017 may also be certified if it is capable of achieving a four-inch vacuum under the conditions of Appendix B2 of this subpart, based upon ARI Standard 740-1995.</a:t>
            </a:r>
          </a:p>
          <a:p>
            <a:pPr marL="0" indent="0">
              <a:buNone/>
            </a:pPr>
            <a:endParaRPr lang="en-US" dirty="0"/>
          </a:p>
        </p:txBody>
      </p:sp>
    </p:spTree>
    <p:custDataLst>
      <p:tags r:id="rId1"/>
    </p:custDataLst>
    <p:extLst>
      <p:ext uri="{BB962C8B-B14F-4D97-AF65-F5344CB8AC3E}">
        <p14:creationId xmlns:p14="http://schemas.microsoft.com/office/powerpoint/2010/main" val="945577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3C5D-1186-4AF8-AE98-8404E0003A5B}"/>
              </a:ext>
            </a:extLst>
          </p:cNvPr>
          <p:cNvSpPr>
            <a:spLocks noGrp="1"/>
          </p:cNvSpPr>
          <p:nvPr>
            <p:ph type="title"/>
          </p:nvPr>
        </p:nvSpPr>
        <p:spPr/>
        <p:txBody>
          <a:bodyPr>
            <a:normAutofit fontScale="90000"/>
          </a:bodyPr>
          <a:lstStyle/>
          <a:p>
            <a:r>
              <a:rPr lang="en-US" dirty="0"/>
              <a:t>Evacuation Requirements for Small Appliances (3)</a:t>
            </a:r>
          </a:p>
        </p:txBody>
      </p:sp>
      <p:sp>
        <p:nvSpPr>
          <p:cNvPr id="3" name="Content Placeholder 2">
            <a:extLst>
              <a:ext uri="{FF2B5EF4-FFF2-40B4-BE49-F238E27FC236}">
                <a16:creationId xmlns:a16="http://schemas.microsoft.com/office/drawing/2014/main" id="{2166E064-4992-468A-B9A2-B17A273BBF54}"/>
              </a:ext>
            </a:extLst>
          </p:cNvPr>
          <p:cNvSpPr>
            <a:spLocks noGrp="1"/>
          </p:cNvSpPr>
          <p:nvPr>
            <p:ph idx="1"/>
          </p:nvPr>
        </p:nvSpPr>
        <p:spPr>
          <a:xfrm>
            <a:off x="304800" y="1524000"/>
            <a:ext cx="8534400" cy="4343400"/>
          </a:xfrm>
        </p:spPr>
        <p:txBody>
          <a:bodyPr>
            <a:noAutofit/>
          </a:bodyPr>
          <a:lstStyle/>
          <a:p>
            <a:pPr marL="457200" lvl="0" indent="-457200">
              <a:buFont typeface="+mj-lt"/>
              <a:buAutoNum type="arabicPeriod" startAt="4"/>
            </a:pPr>
            <a:r>
              <a:rPr lang="en-US" sz="2400" dirty="0">
                <a:solidFill>
                  <a:srgbClr val="FFFF00"/>
                </a:solidFill>
              </a:rPr>
              <a:t>Recovery equipment manufactured or imported on or after January 1, 2017 may be certified if it is capable of achieving a four-inch vacuum under the conditions of Appendix B3 of this subpart (for non-flammable refrigerants), based upon AHRI Standard 740-2016 or Appendix B4 of this subpart (for flammable refrigerants), based upon both AHRI Standard 740-2016 and UL 1963, Supplement SB, Requirements for Refrigerant Recovery/Recycling Equipment Intended for Use with a Flammable Refrigerant, Fourth Edition.</a:t>
            </a:r>
          </a:p>
          <a:p>
            <a:pPr marL="457200" lvl="0" indent="-457200">
              <a:buFont typeface="+mj-lt"/>
              <a:buAutoNum type="arabicPeriod" startAt="4"/>
            </a:pPr>
            <a:r>
              <a:rPr lang="en-US" sz="2400" dirty="0">
                <a:solidFill>
                  <a:srgbClr val="FFFF00"/>
                </a:solidFill>
              </a:rPr>
              <a:t>Recovery equipment used to evacuate any Class I or Class II refrigerant or any non-exempt substitute refrigerant from small appliances before they are disposed of may be certified if it is capable of achieving a four-inch vacuum when tested using a properly calibrated pressure gauge.</a:t>
            </a:r>
          </a:p>
          <a:p>
            <a:pPr marL="0" indent="0">
              <a:buNone/>
            </a:pPr>
            <a:endParaRPr lang="en-US" sz="2400" dirty="0"/>
          </a:p>
        </p:txBody>
      </p:sp>
      <p:pic>
        <p:nvPicPr>
          <p:cNvPr id="4" name="Picture 3">
            <a:extLst>
              <a:ext uri="{FF2B5EF4-FFF2-40B4-BE49-F238E27FC236}">
                <a16:creationId xmlns:a16="http://schemas.microsoft.com/office/drawing/2014/main" id="{30528708-A6EA-48B8-B48E-8173C3BA0F32}"/>
              </a:ext>
            </a:extLst>
          </p:cNvPr>
          <p:cNvPicPr/>
          <p:nvPr/>
        </p:nvPicPr>
        <p:blipFill>
          <a:blip r:embed="rId4"/>
          <a:stretch>
            <a:fillRect/>
          </a:stretch>
        </p:blipFill>
        <p:spPr>
          <a:xfrm>
            <a:off x="0" y="14069"/>
            <a:ext cx="866775" cy="1143001"/>
          </a:xfrm>
          <a:prstGeom prst="rect">
            <a:avLst/>
          </a:prstGeom>
          <a:ln>
            <a:solidFill>
              <a:srgbClr val="FFFFFF"/>
            </a:solidFill>
          </a:ln>
        </p:spPr>
      </p:pic>
    </p:spTree>
    <p:custDataLst>
      <p:tags r:id="rId1"/>
    </p:custDataLst>
    <p:extLst>
      <p:ext uri="{BB962C8B-B14F-4D97-AF65-F5344CB8AC3E}">
        <p14:creationId xmlns:p14="http://schemas.microsoft.com/office/powerpoint/2010/main" val="2392365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F8317-2BD4-4EA1-8421-89F7D4B93CD0}"/>
              </a:ext>
            </a:extLst>
          </p:cNvPr>
          <p:cNvSpPr>
            <a:spLocks noGrp="1"/>
          </p:cNvSpPr>
          <p:nvPr>
            <p:ph type="title"/>
          </p:nvPr>
        </p:nvSpPr>
        <p:spPr/>
        <p:txBody>
          <a:bodyPr/>
          <a:lstStyle/>
          <a:p>
            <a:r>
              <a:rPr lang="en-US" dirty="0"/>
              <a:t>Recovery Techniques</a:t>
            </a:r>
          </a:p>
        </p:txBody>
      </p:sp>
      <p:sp>
        <p:nvSpPr>
          <p:cNvPr id="3" name="Content Placeholder 2">
            <a:extLst>
              <a:ext uri="{FF2B5EF4-FFF2-40B4-BE49-F238E27FC236}">
                <a16:creationId xmlns:a16="http://schemas.microsoft.com/office/drawing/2014/main" id="{6FCA768A-FB16-418C-95E2-359FA36A45EB}"/>
              </a:ext>
            </a:extLst>
          </p:cNvPr>
          <p:cNvSpPr>
            <a:spLocks noGrp="1"/>
          </p:cNvSpPr>
          <p:nvPr>
            <p:ph idx="1"/>
          </p:nvPr>
        </p:nvSpPr>
        <p:spPr/>
        <p:txBody>
          <a:bodyPr>
            <a:normAutofit/>
          </a:bodyPr>
          <a:lstStyle/>
          <a:p>
            <a:pPr marL="0" indent="0">
              <a:buNone/>
            </a:pPr>
            <a:r>
              <a:rPr lang="en-US" sz="2400" dirty="0">
                <a:solidFill>
                  <a:srgbClr val="FFFF00"/>
                </a:solidFill>
              </a:rPr>
              <a:t>Topics in this section:</a:t>
            </a:r>
          </a:p>
          <a:p>
            <a:pPr lvl="0"/>
            <a:r>
              <a:rPr lang="en-US" sz="2400" dirty="0">
                <a:solidFill>
                  <a:srgbClr val="FFFF00"/>
                </a:solidFill>
              </a:rPr>
              <a:t>Use of pressure and temperature to identify refrigerants and detect non-condensables</a:t>
            </a:r>
          </a:p>
          <a:p>
            <a:pPr lvl="0"/>
            <a:r>
              <a:rPr lang="en-US" sz="2400" dirty="0">
                <a:solidFill>
                  <a:srgbClr val="FFFF00"/>
                </a:solidFill>
              </a:rPr>
              <a:t>Methods to recover refrigerant from small appliances with inoperative compressors using a system-dependent or "passive" recovery device (e.g., heating and sharply striking the compressor or using a vacuum pump with a non-pressurized recovery container)</a:t>
            </a:r>
          </a:p>
          <a:p>
            <a:pPr marL="0" indent="0">
              <a:buNone/>
            </a:pPr>
            <a:endParaRPr lang="en-US" dirty="0"/>
          </a:p>
        </p:txBody>
      </p:sp>
    </p:spTree>
    <p:custDataLst>
      <p:tags r:id="rId1"/>
    </p:custDataLst>
    <p:extLst>
      <p:ext uri="{BB962C8B-B14F-4D97-AF65-F5344CB8AC3E}">
        <p14:creationId xmlns:p14="http://schemas.microsoft.com/office/powerpoint/2010/main" val="682449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FC5B-5460-417A-804A-BBAF83A712B4}"/>
              </a:ext>
            </a:extLst>
          </p:cNvPr>
          <p:cNvSpPr>
            <a:spLocks noGrp="1"/>
          </p:cNvSpPr>
          <p:nvPr>
            <p:ph type="title"/>
          </p:nvPr>
        </p:nvSpPr>
        <p:spPr>
          <a:xfrm>
            <a:off x="76200" y="274638"/>
            <a:ext cx="8915400" cy="1143000"/>
          </a:xfrm>
        </p:spPr>
        <p:txBody>
          <a:bodyPr>
            <a:normAutofit fontScale="90000"/>
          </a:bodyPr>
          <a:lstStyle/>
          <a:p>
            <a:r>
              <a:rPr lang="en-US" dirty="0"/>
              <a:t>Use of Pressure and Temperature to Identify Refrigerants and Detect Non-Condensables (1)</a:t>
            </a:r>
          </a:p>
        </p:txBody>
      </p:sp>
      <p:sp>
        <p:nvSpPr>
          <p:cNvPr id="3" name="Content Placeholder 2">
            <a:extLst>
              <a:ext uri="{FF2B5EF4-FFF2-40B4-BE49-F238E27FC236}">
                <a16:creationId xmlns:a16="http://schemas.microsoft.com/office/drawing/2014/main" id="{C0378598-C146-4F28-B6B7-8F79671375C2}"/>
              </a:ext>
            </a:extLst>
          </p:cNvPr>
          <p:cNvSpPr>
            <a:spLocks noGrp="1"/>
          </p:cNvSpPr>
          <p:nvPr>
            <p:ph idx="1"/>
          </p:nvPr>
        </p:nvSpPr>
        <p:spPr>
          <a:xfrm>
            <a:off x="419100" y="1905001"/>
            <a:ext cx="8229600" cy="3276599"/>
          </a:xfrm>
        </p:spPr>
        <p:txBody>
          <a:bodyPr>
            <a:noAutofit/>
          </a:bodyPr>
          <a:lstStyle/>
          <a:p>
            <a:pPr marL="0" indent="0">
              <a:buNone/>
            </a:pPr>
            <a:r>
              <a:rPr lang="en-US" sz="2400" dirty="0">
                <a:solidFill>
                  <a:srgbClr val="FFFF00"/>
                </a:solidFill>
              </a:rPr>
              <a:t>For an HVAC system, a non-condensable gas is one that will not condense into a liquid within the system’s operating temperatures. Looking at any refrigerant pressure temperature chart (PT), it is apparent that temperature and pressure are linked for “virgin refrigerants.”  The PT charts are based on the refrigerant in a container having both liquid and vapor present. If a recovery cylinder contains an unknown refrigerant, the type of refrigerant can be determined by measuring the pressure and temperature as long as the cylinder does not have a mix of refrigerants or non-condensables in it.</a:t>
            </a:r>
          </a:p>
          <a:p>
            <a:endParaRPr lang="en-US" sz="2400" dirty="0"/>
          </a:p>
        </p:txBody>
      </p:sp>
    </p:spTree>
    <p:custDataLst>
      <p:tags r:id="rId1"/>
    </p:custDataLst>
    <p:extLst>
      <p:ext uri="{BB962C8B-B14F-4D97-AF65-F5344CB8AC3E}">
        <p14:creationId xmlns:p14="http://schemas.microsoft.com/office/powerpoint/2010/main" val="226961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FC5B-5460-417A-804A-BBAF83A712B4}"/>
              </a:ext>
            </a:extLst>
          </p:cNvPr>
          <p:cNvSpPr>
            <a:spLocks noGrp="1"/>
          </p:cNvSpPr>
          <p:nvPr>
            <p:ph type="title"/>
          </p:nvPr>
        </p:nvSpPr>
        <p:spPr>
          <a:xfrm>
            <a:off x="76200" y="274638"/>
            <a:ext cx="8915400" cy="1143000"/>
          </a:xfrm>
        </p:spPr>
        <p:txBody>
          <a:bodyPr>
            <a:normAutofit fontScale="90000"/>
          </a:bodyPr>
          <a:lstStyle/>
          <a:p>
            <a:r>
              <a:rPr lang="en-US" dirty="0"/>
              <a:t>Use of Pressure and Temperature to Identify Refrigerants and Detect Non-Condensables (2)</a:t>
            </a:r>
          </a:p>
        </p:txBody>
      </p:sp>
      <p:sp>
        <p:nvSpPr>
          <p:cNvPr id="3" name="Content Placeholder 2">
            <a:extLst>
              <a:ext uri="{FF2B5EF4-FFF2-40B4-BE49-F238E27FC236}">
                <a16:creationId xmlns:a16="http://schemas.microsoft.com/office/drawing/2014/main" id="{C0378598-C146-4F28-B6B7-8F79671375C2}"/>
              </a:ext>
            </a:extLst>
          </p:cNvPr>
          <p:cNvSpPr>
            <a:spLocks noGrp="1"/>
          </p:cNvSpPr>
          <p:nvPr>
            <p:ph idx="1"/>
          </p:nvPr>
        </p:nvSpPr>
        <p:spPr>
          <a:xfrm>
            <a:off x="225972" y="1790700"/>
            <a:ext cx="8763000" cy="3276599"/>
          </a:xfrm>
        </p:spPr>
        <p:txBody>
          <a:bodyPr>
            <a:noAutofit/>
          </a:bodyPr>
          <a:lstStyle/>
          <a:p>
            <a:pPr marL="0" indent="0">
              <a:buNone/>
            </a:pPr>
            <a:r>
              <a:rPr lang="en-US" sz="2400" dirty="0">
                <a:solidFill>
                  <a:srgbClr val="FFFF00"/>
                </a:solidFill>
              </a:rPr>
              <a:t>The same holds true for diagnosing a refrigeration system. In a refrigeration system, the refrigerant is present as a gas and a liquid in three places: the condenser, evaporator, and receiver.  If the pressure can be measured in one of these locations, the temperature can be determined using the PT chart; vice versa, if the temperature is found, the pressure can be determined from the PT chart.</a:t>
            </a:r>
          </a:p>
          <a:p>
            <a:pPr marL="0" indent="0">
              <a:buNone/>
            </a:pPr>
            <a:r>
              <a:rPr lang="en-US" sz="2400" dirty="0">
                <a:solidFill>
                  <a:srgbClr val="FFFF00"/>
                </a:solidFill>
              </a:rPr>
              <a:t> </a:t>
            </a:r>
          </a:p>
          <a:p>
            <a:pPr marL="0" indent="0">
              <a:buNone/>
            </a:pPr>
            <a:r>
              <a:rPr lang="en-US" sz="2400" dirty="0">
                <a:solidFill>
                  <a:srgbClr val="FFFF00"/>
                </a:solidFill>
              </a:rPr>
              <a:t>In locations where there is only vapor/gas in the system the temperature should be higher than the saturation temperature shown on the PT chart—the difference between the two is called superheat. If there is no difference in the temperature then liquid refrigerant is present (saturated) and the superheat difference is zero. </a:t>
            </a:r>
          </a:p>
          <a:p>
            <a:pPr marL="0" indent="0">
              <a:buNone/>
            </a:pPr>
            <a:r>
              <a:rPr lang="en-US" sz="2400" dirty="0">
                <a:solidFill>
                  <a:srgbClr val="FFFF00"/>
                </a:solidFill>
              </a:rPr>
              <a:t> </a:t>
            </a:r>
          </a:p>
        </p:txBody>
      </p:sp>
    </p:spTree>
    <p:custDataLst>
      <p:tags r:id="rId1"/>
    </p:custDataLst>
    <p:extLst>
      <p:ext uri="{BB962C8B-B14F-4D97-AF65-F5344CB8AC3E}">
        <p14:creationId xmlns:p14="http://schemas.microsoft.com/office/powerpoint/2010/main" val="2173207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ARTICULATE_SLIDE_COUNT" val="20"/>
  <p:tag name="TAG_BACKING_FORM_KEY" val="2359886-c:\users\don\desktop\608 2018\section 7 608 type 1 test.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Trpe 1 Test review"/>
  <p:tag name="ARTICULATE_META_COURSE_ID" val="2_1_Why_Balance_a_House"/>
  <p:tag name="ARTICULATE_META_NAME_SET" val="True"/>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323"/>
  <p:tag name="ARTICULATE_AUDIO_RECORDED" val="1"/>
  <p:tag name="ELAPSEDTIME" val="32.1"/>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1.xml><?xml version="1.0" encoding="utf-8"?>
<p:tagLst xmlns:a="http://schemas.openxmlformats.org/drawingml/2006/main" xmlns:r="http://schemas.openxmlformats.org/officeDocument/2006/relationships" xmlns:p="http://schemas.openxmlformats.org/presentationml/2006/main">
  <p:tag name="AUDIO_ID" val="324"/>
  <p:tag name="ARTICULATE_AUDIO_RECORDED" val="1"/>
  <p:tag name="ELAPSEDTIME" val="43.7"/>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2.xml><?xml version="1.0" encoding="utf-8"?>
<p:tagLst xmlns:a="http://schemas.openxmlformats.org/drawingml/2006/main" xmlns:r="http://schemas.openxmlformats.org/officeDocument/2006/relationships" xmlns:p="http://schemas.openxmlformats.org/presentationml/2006/main">
  <p:tag name="AUDIO_ID" val="326"/>
  <p:tag name="ARTICULATE_AUDIO_RECORDED" val="1"/>
  <p:tag name="ELAPSEDTIME" val="44.8"/>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3.xml><?xml version="1.0" encoding="utf-8"?>
<p:tagLst xmlns:a="http://schemas.openxmlformats.org/drawingml/2006/main" xmlns:r="http://schemas.openxmlformats.org/officeDocument/2006/relationships" xmlns:p="http://schemas.openxmlformats.org/presentationml/2006/main">
  <p:tag name="AUDIO_ID" val="325"/>
  <p:tag name="ARTICULATE_AUDIO_RECORDED" val="1"/>
  <p:tag name="ELAPSEDTIME" val="28.8"/>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4.xml><?xml version="1.0" encoding="utf-8"?>
<p:tagLst xmlns:a="http://schemas.openxmlformats.org/drawingml/2006/main" xmlns:r="http://schemas.openxmlformats.org/officeDocument/2006/relationships" xmlns:p="http://schemas.openxmlformats.org/presentationml/2006/main">
  <p:tag name="AUDIO_ID" val="327"/>
  <p:tag name="ARTICULATE_AUDIO_RECORDED" val="1"/>
  <p:tag name="ELAPSEDTIME" val="78.3"/>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5.xml><?xml version="1.0" encoding="utf-8"?>
<p:tagLst xmlns:a="http://schemas.openxmlformats.org/drawingml/2006/main" xmlns:r="http://schemas.openxmlformats.org/officeDocument/2006/relationships" xmlns:p="http://schemas.openxmlformats.org/presentationml/2006/main">
  <p:tag name="AUDIO_ID" val="328"/>
  <p:tag name="ARTICULATE_AUDIO_RECORDED" val="1"/>
  <p:tag name="ELAPSEDTIME" val="34.4"/>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6.xml><?xml version="1.0" encoding="utf-8"?>
<p:tagLst xmlns:a="http://schemas.openxmlformats.org/drawingml/2006/main" xmlns:r="http://schemas.openxmlformats.org/officeDocument/2006/relationships" xmlns:p="http://schemas.openxmlformats.org/presentationml/2006/main">
  <p:tag name="AUDIO_ID" val="329"/>
  <p:tag name="ARTICULATE_AUDIO_RECORDED" val="1"/>
  <p:tag name="ELAPSEDTIME" val="23.5"/>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7.xml><?xml version="1.0" encoding="utf-8"?>
<p:tagLst xmlns:a="http://schemas.openxmlformats.org/drawingml/2006/main" xmlns:r="http://schemas.openxmlformats.org/officeDocument/2006/relationships" xmlns:p="http://schemas.openxmlformats.org/presentationml/2006/main">
  <p:tag name="AUDIO_ID" val="330"/>
  <p:tag name="ARTICULATE_AUDIO_RECORDED" val="1"/>
  <p:tag name="ELAPSEDTIME" val="23.3"/>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8.xml><?xml version="1.0" encoding="utf-8"?>
<p:tagLst xmlns:a="http://schemas.openxmlformats.org/drawingml/2006/main" xmlns:r="http://schemas.openxmlformats.org/officeDocument/2006/relationships" xmlns:p="http://schemas.openxmlformats.org/presentationml/2006/main">
  <p:tag name="AUDIO_ID" val="331"/>
  <p:tag name="ARTICULATE_AUDIO_RECORDED" val="1"/>
  <p:tag name="ELAPSEDTIME" val="50.5"/>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19.xml><?xml version="1.0" encoding="utf-8"?>
<p:tagLst xmlns:a="http://schemas.openxmlformats.org/drawingml/2006/main" xmlns:r="http://schemas.openxmlformats.org/officeDocument/2006/relationships" xmlns:p="http://schemas.openxmlformats.org/presentationml/2006/main">
  <p:tag name="AUDIO_ID" val="332"/>
  <p:tag name="ARTICULATE_AUDIO_RECORDED" val="1"/>
  <p:tag name="ELAPSEDTIME" val="22.7"/>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12.7"/>
  <p:tag name="ARTICULATE_USED_LAYOUT" val="1"/>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333"/>
  <p:tag name="ARTICULATE_AUDIO_RECORDED" val="1"/>
  <p:tag name="ELAPSEDTIME" val="24"/>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21.xml><?xml version="1.0" encoding="utf-8"?>
<p:tagLst xmlns:a="http://schemas.openxmlformats.org/drawingml/2006/main" xmlns:r="http://schemas.openxmlformats.org/officeDocument/2006/relationships" xmlns:p="http://schemas.openxmlformats.org/presentationml/2006/main">
  <p:tag name="AUDIO_ID" val="334"/>
  <p:tag name="ARTICULATE_AUDIO_RECORDED" val="1"/>
  <p:tag name="ELAPSEDTIME" val="45.1"/>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22.xml><?xml version="1.0" encoding="utf-8"?>
<p:tagLst xmlns:a="http://schemas.openxmlformats.org/drawingml/2006/main" xmlns:r="http://schemas.openxmlformats.org/officeDocument/2006/relationships" xmlns:p="http://schemas.openxmlformats.org/presentationml/2006/main">
  <p:tag name="AUDIO_ID" val="335"/>
  <p:tag name="ARTICULATE_AUDIO_RECORDED" val="1"/>
  <p:tag name="ELAPSEDTIME" val="51.3"/>
  <p:tag name="ARTICULATE_USED_LAYOUT" val="2"/>
  <p:tag name="ARTICULATE_SLIDE_THUMBNAIL_REFRESH" val="1"/>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UDIO_ID" val="317"/>
  <p:tag name="ARTICULATE_AUDIO_RECORDED" val="1"/>
  <p:tag name="ELAPSEDTIME" val="13.1"/>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5.xml><?xml version="1.0" encoding="utf-8"?>
<p:tagLst xmlns:a="http://schemas.openxmlformats.org/drawingml/2006/main" xmlns:r="http://schemas.openxmlformats.org/officeDocument/2006/relationships" xmlns:p="http://schemas.openxmlformats.org/presentationml/2006/main">
  <p:tag name="AUDIO_ID" val="318"/>
  <p:tag name="ARTICULATE_AUDIO_RECORDED" val="1"/>
  <p:tag name="ELAPSEDTIME" val="42.1"/>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6.xml><?xml version="1.0" encoding="utf-8"?>
<p:tagLst xmlns:a="http://schemas.openxmlformats.org/drawingml/2006/main" xmlns:r="http://schemas.openxmlformats.org/officeDocument/2006/relationships" xmlns:p="http://schemas.openxmlformats.org/presentationml/2006/main">
  <p:tag name="AUDIO_ID" val="319"/>
  <p:tag name="ARTICULATE_AUDIO_RECORDED" val="1"/>
  <p:tag name="ELAPSEDTIME" val="46.2"/>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7.xml><?xml version="1.0" encoding="utf-8"?>
<p:tagLst xmlns:a="http://schemas.openxmlformats.org/drawingml/2006/main" xmlns:r="http://schemas.openxmlformats.org/officeDocument/2006/relationships" xmlns:p="http://schemas.openxmlformats.org/presentationml/2006/main">
  <p:tag name="AUDIO_ID" val="320"/>
  <p:tag name="ARTICULATE_AUDIO_RECORDED" val="1"/>
  <p:tag name="ELAPSEDTIME" val="43.1"/>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UDIO_ID" val="321"/>
  <p:tag name="ARTICULATE_AUDIO_RECORDED" val="1"/>
  <p:tag name="ELAPSEDTIME" val="84.1"/>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ags/tag9.xml><?xml version="1.0" encoding="utf-8"?>
<p:tagLst xmlns:a="http://schemas.openxmlformats.org/drawingml/2006/main" xmlns:r="http://schemas.openxmlformats.org/officeDocument/2006/relationships" xmlns:p="http://schemas.openxmlformats.org/presentationml/2006/main">
  <p:tag name="AUDIO_ID" val="322"/>
  <p:tag name="ARTICULATE_AUDIO_RECORDED" val="1"/>
  <p:tag name="ELAPSEDTIME" val="25.3"/>
  <p:tag name="ARTICULATE_USED_LAYOUT" val="2"/>
  <p:tag name="ARTICULATE_NAV_LEVEL" val="1"/>
  <p:tag name="ARTICULATE_SLIDE_PRESENTER_GUID" val="ed723302-a3d4-40c6-9482-4f1e7a9757fd"/>
  <p:tag name="ARTICULATE_SLIDE_PAUSE" val="0"/>
  <p:tag name="ARTICULATE_LOCK_SLIDE" val="0"/>
  <p:tag name="ARTICULATE_HIDE_SLIDE" val="0"/>
  <p:tag name="ARTICULATE_PLAYER_CONTROL_PREVIOUS" val="True"/>
  <p:tag name="ARTICULATE_PLAYER_CONTROL_NEX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4874</TotalTime>
  <Words>1769</Words>
  <Application>Microsoft Office PowerPoint</Application>
  <PresentationFormat>On-screen Show (4:3)</PresentationFormat>
  <Paragraphs>90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 Technician’s Guide and Workbook for the EPA Section 608 Test Section 7: Type 1 Test  </vt:lpstr>
      <vt:lpstr>Small Appliance Recovery Requirements</vt:lpstr>
      <vt:lpstr>Definition of “Small Appliance”</vt:lpstr>
      <vt:lpstr>Evacuation Requirements for Small Appliances (1)</vt:lpstr>
      <vt:lpstr>Evacuation Requirements for Small Appliances (2)</vt:lpstr>
      <vt:lpstr>Evacuation Requirements for Small Appliances (3)</vt:lpstr>
      <vt:lpstr>Recovery Techniques</vt:lpstr>
      <vt:lpstr>Use of Pressure and Temperature to Identify Refrigerants and Detect Non-Condensables (1)</vt:lpstr>
      <vt:lpstr>Use of Pressure and Temperature to Identify Refrigerants and Detect Non-Condensables (2)</vt:lpstr>
      <vt:lpstr>Use of Pressure and Temperature to Identify Refrigerants and Detect Non-Condensables (3)</vt:lpstr>
      <vt:lpstr>Use of Pressure and Temperature to Identify Refrigerants and Detect Non-Condensables (2)</vt:lpstr>
      <vt:lpstr>Refrigerants Found in Small Appliances</vt:lpstr>
      <vt:lpstr>Methods To Recover Refrigerant (1) (From Small Appliances)</vt:lpstr>
      <vt:lpstr>Methods To Recover Refrigerant (2) (From Small Appliances)</vt:lpstr>
      <vt:lpstr>Methods To Recover Refrigerant (3) (From Small Appliances)</vt:lpstr>
      <vt:lpstr>Methods To Recover Refrigerant (4) (From Small Appliances)</vt:lpstr>
      <vt:lpstr>Methods To Recover Refrigerant (5) (From Small Appliances)</vt:lpstr>
      <vt:lpstr>Final Steps In Recovery</vt:lpstr>
      <vt:lpstr>Safety</vt:lpstr>
      <vt:lpstr>Safety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cp:lastModifiedBy>
  <cp:revision>613</cp:revision>
  <dcterms:created xsi:type="dcterms:W3CDTF">2013-05-23T13:04:32Z</dcterms:created>
  <dcterms:modified xsi:type="dcterms:W3CDTF">2018-05-24T16:23:39Z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5849E343-527E-4C61-98C6-EAC2004B176F</vt:lpwstr>
  </property>
  <property fmtid="{D5CDD505-2E9C-101B-9397-08002B2CF9AE}" pid="6" name="ArticulateProjectFull">
    <vt:lpwstr>C:\Users\Don\Desktop\608 2018\Section 7 608 Type 1 Test.ppta</vt:lpwstr>
  </property>
</Properties>
</file>