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329" r:id="rId2"/>
    <p:sldId id="487" r:id="rId3"/>
    <p:sldId id="460" r:id="rId4"/>
    <p:sldId id="468" r:id="rId5"/>
    <p:sldId id="467" r:id="rId6"/>
    <p:sldId id="464" r:id="rId7"/>
    <p:sldId id="465" r:id="rId8"/>
    <p:sldId id="461" r:id="rId9"/>
    <p:sldId id="472" r:id="rId10"/>
    <p:sldId id="473" r:id="rId11"/>
    <p:sldId id="474" r:id="rId12"/>
    <p:sldId id="476" r:id="rId13"/>
    <p:sldId id="475" r:id="rId14"/>
    <p:sldId id="471" r:id="rId15"/>
    <p:sldId id="477" r:id="rId16"/>
    <p:sldId id="470" r:id="rId17"/>
    <p:sldId id="488" r:id="rId18"/>
    <p:sldId id="489" r:id="rId19"/>
  </p:sldIdLst>
  <p:sldSz cx="9144000" cy="6858000" type="screen4x3"/>
  <p:notesSz cx="7010400" cy="92964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>
      <p:cViewPr varScale="1">
        <p:scale>
          <a:sx n="64" d="100"/>
          <a:sy n="64" d="100"/>
        </p:scale>
        <p:origin x="60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8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78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1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22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71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4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65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0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3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2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5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4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2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9961" y="5348804"/>
            <a:ext cx="9067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Duct Design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Lesson 3 Calculations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97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569" y="824097"/>
            <a:ext cx="4480907" cy="830997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 290 CFM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30" t="5556" r="40848" b="48610"/>
          <a:stretch/>
        </p:blipFill>
        <p:spPr>
          <a:xfrm>
            <a:off x="3962400" y="1432561"/>
            <a:ext cx="4876800" cy="536447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200" y="1676400"/>
            <a:ext cx="2438400" cy="228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410200" y="1600200"/>
            <a:ext cx="71535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43600" y="53340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81600" y="4217290"/>
            <a:ext cx="218553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 x 10  will work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6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</a:t>
            </a:r>
            <a:r>
              <a:rPr lang="en-US" sz="3200" dirty="0">
                <a:solidFill>
                  <a:srgbClr val="FFFF00"/>
                </a:solidFill>
              </a:rPr>
              <a:t>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/>
              <a:t>290 CFM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370 CFM</a:t>
            </a:r>
          </a:p>
          <a:p>
            <a:r>
              <a:rPr lang="en-US" sz="2400" dirty="0" smtClean="0"/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370 CFM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1050 CFM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1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</a:t>
            </a:r>
            <a:r>
              <a:rPr lang="en-US" sz="3200" dirty="0">
                <a:solidFill>
                  <a:srgbClr val="FFFF00"/>
                </a:solidFill>
              </a:rPr>
              <a:t>– Residential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569" y="824097"/>
            <a:ext cx="4399153" cy="830997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 370 CFM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4239491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97" t="5184" r="40383" b="51761"/>
          <a:stretch/>
        </p:blipFill>
        <p:spPr>
          <a:xfrm>
            <a:off x="3657600" y="1317364"/>
            <a:ext cx="5334002" cy="5334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6200" y="1676400"/>
            <a:ext cx="2438400" cy="228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2077" y="1342250"/>
            <a:ext cx="71535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29951" y="3500735"/>
            <a:ext cx="218553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 x 12  will work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43600" y="53340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6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/>
              <a:t>290 CFM</a:t>
            </a:r>
          </a:p>
          <a:p>
            <a:r>
              <a:rPr lang="en-US" sz="2400" dirty="0" smtClean="0"/>
              <a:t>370 CFM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370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1050 CFM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7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569" y="824097"/>
            <a:ext cx="4631589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 1,050 CFM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1371600"/>
            <a:ext cx="4239491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98" t="5556" r="38889" b="52777"/>
          <a:stretch/>
        </p:blipFill>
        <p:spPr>
          <a:xfrm>
            <a:off x="3162300" y="1385944"/>
            <a:ext cx="5767804" cy="52434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6200" y="1676400"/>
            <a:ext cx="2438400" cy="228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41473" y="1054929"/>
            <a:ext cx="861045" cy="7940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48200" y="3352800"/>
            <a:ext cx="348557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 x 30 or 14 x 14  will work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19800" y="4785351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79402" y="56388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01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569" y="824097"/>
            <a:ext cx="4631589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 1,050 CFM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1371600"/>
            <a:ext cx="4239491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98" t="5556" r="38889" b="52777"/>
          <a:stretch/>
        </p:blipFill>
        <p:spPr>
          <a:xfrm>
            <a:off x="3162300" y="1385944"/>
            <a:ext cx="5767804" cy="52434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6200" y="1676400"/>
            <a:ext cx="2438400" cy="228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41473" y="1054929"/>
            <a:ext cx="861045" cy="7940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48200" y="3352800"/>
            <a:ext cx="3485570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 x 30 or 14 x 14  will work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So </a:t>
            </a:r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ill a 15” Round Duct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19800" y="4785351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79402" y="56388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84997" y="486103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959622" y="4372958"/>
            <a:ext cx="239679" cy="695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014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/>
              <a:t>290 CFM</a:t>
            </a:r>
          </a:p>
          <a:p>
            <a:r>
              <a:rPr lang="en-US" sz="2400" dirty="0" smtClean="0"/>
              <a:t>370 CFM</a:t>
            </a:r>
          </a:p>
          <a:p>
            <a:r>
              <a:rPr lang="en-US" sz="2400" dirty="0" smtClean="0"/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370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1050 CFM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7958" y="2654464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15” Round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32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/>
              <a:t>290 CFM</a:t>
            </a:r>
          </a:p>
          <a:p>
            <a:r>
              <a:rPr lang="en-US" sz="2400" dirty="0" smtClean="0"/>
              <a:t>370 CFM</a:t>
            </a:r>
          </a:p>
          <a:p>
            <a:r>
              <a:rPr lang="en-US" sz="2400" dirty="0" smtClean="0"/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370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1050 CFM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7958" y="2654464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15” Round</a:t>
            </a:r>
            <a:endParaRPr lang="en-US"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138285" y="266813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10” Round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4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/>
              <a:t>290 CFM</a:t>
            </a:r>
          </a:p>
          <a:p>
            <a:r>
              <a:rPr lang="en-US" sz="2400" dirty="0" smtClean="0"/>
              <a:t>370 CFM</a:t>
            </a:r>
          </a:p>
          <a:p>
            <a:r>
              <a:rPr lang="en-US" sz="2400" dirty="0" smtClean="0"/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370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1050 CFM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7958" y="2654464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15” Round</a:t>
            </a:r>
            <a:endParaRPr lang="en-US"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138285" y="266813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10” Round</a:t>
            </a:r>
            <a:endParaRPr lang="en-US" sz="2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175585" y="5690090"/>
            <a:ext cx="172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10” Round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Residential Example 3.3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8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30124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26469" y="5560477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0913" y="587943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19798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229677" y="505255"/>
            <a:ext cx="4908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Given: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Blower 1050 CFM @ 0.55 IWC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Component Pressure Loss Total = 0.29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TEL = 168 + 169 = 337 ft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30124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26469" y="5560477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0913" y="587943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19798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229677" y="505255"/>
            <a:ext cx="4908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Given: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Blower 1050 CFM @ 0.55 IWC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Component Pressure Loss Total = </a:t>
            </a:r>
            <a:r>
              <a:rPr lang="en-US" sz="2400" dirty="0" smtClean="0">
                <a:solidFill>
                  <a:srgbClr val="FFFF00"/>
                </a:solidFill>
              </a:rPr>
              <a:t>0.29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TEL = 168 + 169 = 337 ft.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408" y="2384757"/>
            <a:ext cx="57205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Available Static Pressure = 0.55 – 0.29 = 0.26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1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30124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26469" y="5560477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0913" y="587943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19798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229677" y="505255"/>
            <a:ext cx="49082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Given: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Blower 1050 CFM @ 0.55 IWC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Component Pressure Loss Total = </a:t>
            </a:r>
            <a:r>
              <a:rPr lang="en-US" sz="2400" dirty="0" smtClean="0">
                <a:solidFill>
                  <a:srgbClr val="FFFF00"/>
                </a:solidFill>
              </a:rPr>
              <a:t>0.29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TEL = 168 + 169 = 337 ft.</a:t>
            </a:r>
          </a:p>
        </p:txBody>
      </p:sp>
      <p:cxnSp>
        <p:nvCxnSpPr>
          <p:cNvPr id="12" name="Straight Connector 11"/>
          <p:cNvCxnSpPr>
            <a:stCxn id="3" idx="3"/>
          </p:cNvCxnSpPr>
          <p:nvPr/>
        </p:nvCxnSpPr>
        <p:spPr>
          <a:xfrm>
            <a:off x="2209800" y="3886200"/>
            <a:ext cx="4829262" cy="186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6988936" y="1662344"/>
            <a:ext cx="1190" cy="22369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81" idx="0"/>
          </p:cNvCxnSpPr>
          <p:nvPr/>
        </p:nvCxnSpPr>
        <p:spPr>
          <a:xfrm>
            <a:off x="6956998" y="1684187"/>
            <a:ext cx="1233136" cy="276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53144" y="3178609"/>
            <a:ext cx="116570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168 </a:t>
            </a:r>
            <a:r>
              <a:rPr lang="en-US" sz="3200" dirty="0" err="1" smtClean="0">
                <a:solidFill>
                  <a:srgbClr val="00B050"/>
                </a:solidFill>
              </a:rPr>
              <a:t>ft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18210" y="954599"/>
            <a:ext cx="116570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169 </a:t>
            </a:r>
            <a:r>
              <a:rPr lang="en-US" sz="3200" dirty="0" err="1" smtClean="0">
                <a:solidFill>
                  <a:srgbClr val="00B050"/>
                </a:solidFill>
              </a:rPr>
              <a:t>ft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4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87" t="48611" r="46079" b="16667"/>
          <a:stretch/>
        </p:blipFill>
        <p:spPr>
          <a:xfrm>
            <a:off x="4495799" y="1752601"/>
            <a:ext cx="4495801" cy="4495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6529" y="1011823"/>
            <a:ext cx="489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337 ft. aligned with 0.26 pressure loss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66046" y="4000500"/>
            <a:ext cx="1030154" cy="723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53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87" t="48611" r="46079" b="16667"/>
          <a:stretch/>
        </p:blipFill>
        <p:spPr>
          <a:xfrm>
            <a:off x="4495799" y="1752601"/>
            <a:ext cx="4495801" cy="449579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666046" y="4000500"/>
            <a:ext cx="1030154" cy="723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03407" y="3061274"/>
            <a:ext cx="2909964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Friction Rate = 0.0766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10200" y="3283943"/>
            <a:ext cx="704093" cy="238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16529" y="1011823"/>
            <a:ext cx="489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337 ft. aligned with 0.26 pressure loss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6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429000"/>
            <a:ext cx="9144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543300"/>
            <a:ext cx="609600" cy="6858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57400" y="3429000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31707" y="4218342"/>
            <a:ext cx="116093" cy="114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21094" y="4198844"/>
            <a:ext cx="170553" cy="1445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3439758"/>
            <a:ext cx="152400" cy="1035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9800" y="3733800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39847" y="12954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39847" y="4038600"/>
            <a:ext cx="0" cy="2438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00800" y="3771200"/>
            <a:ext cx="638262" cy="26739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209800" y="4038599"/>
            <a:ext cx="4648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16200000">
            <a:off x="6605519" y="3763955"/>
            <a:ext cx="790662" cy="28188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18133" y="13219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828857" y="3469819"/>
            <a:ext cx="362127" cy="4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07587" y="4332642"/>
            <a:ext cx="343461" cy="7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6830060" y="6469660"/>
            <a:ext cx="362127" cy="48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60301" y="1295400"/>
            <a:ext cx="29385" cy="5181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98299" y="3733800"/>
            <a:ext cx="0" cy="304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8" idx="2"/>
          </p:cNvCxnSpPr>
          <p:nvPr/>
        </p:nvCxnSpPr>
        <p:spPr>
          <a:xfrm>
            <a:off x="6845417" y="3733101"/>
            <a:ext cx="296377" cy="171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8" idx="2"/>
          </p:cNvCxnSpPr>
          <p:nvPr/>
        </p:nvCxnSpPr>
        <p:spPr>
          <a:xfrm flipV="1">
            <a:off x="6856603" y="3904899"/>
            <a:ext cx="285191" cy="1308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74084" y="4035714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74084" y="3733101"/>
            <a:ext cx="482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174994" y="3455542"/>
            <a:ext cx="7995" cy="887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6818577" y="4035714"/>
            <a:ext cx="10280" cy="304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836544" y="3446582"/>
            <a:ext cx="2408" cy="3221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444586" y="4376790"/>
            <a:ext cx="17092" cy="21002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989713" y="4376790"/>
            <a:ext cx="33898" cy="21113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475076" y="6463019"/>
            <a:ext cx="555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066591" y="6324600"/>
            <a:ext cx="7130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017036" y="5549438"/>
            <a:ext cx="18833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386662" y="5255675"/>
            <a:ext cx="15533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016198" y="5113244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39896" y="5877367"/>
            <a:ext cx="397027" cy="1424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13225" y="6019799"/>
            <a:ext cx="3299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752453" y="6019798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883203" y="5255675"/>
            <a:ext cx="483765" cy="30480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 flipH="1">
            <a:off x="3928275" y="5235550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2779667" y="6035617"/>
            <a:ext cx="457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33800" y="2687823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86200" y="2687824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36087" y="4035714"/>
            <a:ext cx="0" cy="7440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4055016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29200" y="4035714"/>
            <a:ext cx="0" cy="105822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363216" y="2647575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15616" y="2657637"/>
            <a:ext cx="14188" cy="106610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705928" y="509590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956534" y="4773804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528071" y="252786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83959" y="250754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7171247" y="1600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80292" y="175003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49320" y="281854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61602" y="297350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924116" y="198120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924116" y="213929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65770" y="4807218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34662" y="4641356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934662" y="6022155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934662" y="6188017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182489" y="524041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186088" y="5428150"/>
            <a:ext cx="883471" cy="115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 rot="5400000">
            <a:off x="5598554" y="2013753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5400000">
            <a:off x="7846751" y="161441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rot="5400000">
            <a:off x="7865441" y="284589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7865441" y="5274335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5625726" y="6043021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 rot="5400000">
            <a:off x="5627734" y="4678127"/>
            <a:ext cx="541704" cy="14506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4222" y="199755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5503450" y="26219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110 CFM</a:t>
            </a:r>
            <a:endParaRPr lang="en-US" sz="2400" dirty="0"/>
          </a:p>
        </p:txBody>
      </p:sp>
      <p:sp>
        <p:nvSpPr>
          <p:cNvPr id="91" name="TextBox 90"/>
          <p:cNvSpPr txBox="1"/>
          <p:nvPr/>
        </p:nvSpPr>
        <p:spPr>
          <a:xfrm>
            <a:off x="5298171" y="129008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130 CFM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7406268" y="91331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94" name="TextBox 93"/>
          <p:cNvSpPr txBox="1"/>
          <p:nvPr/>
        </p:nvSpPr>
        <p:spPr>
          <a:xfrm>
            <a:off x="7492527" y="21339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 CFM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7546368" y="4526258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5489369" y="5387950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120 CFM</a:t>
            </a:r>
            <a:endParaRPr lang="en-US" sz="2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5516087" y="402926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90 CFM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99228" y="51680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CFM</a:t>
            </a:r>
            <a:endParaRPr 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302025" y="435521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 CFM</a:t>
            </a:r>
            <a:endParaRPr lang="en-US" sz="2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22289" y="5170124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400 CFM</a:t>
            </a:r>
            <a:endParaRPr lang="en-US" sz="2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492321" y="630164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650 CFM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16569" y="824097"/>
            <a:ext cx="330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290 CFM</a:t>
            </a:r>
          </a:p>
          <a:p>
            <a:r>
              <a:rPr lang="en-US" sz="2400" dirty="0" smtClean="0"/>
              <a:t>370 CFM</a:t>
            </a:r>
          </a:p>
          <a:p>
            <a:r>
              <a:rPr lang="en-US" sz="2400" dirty="0" smtClean="0"/>
              <a:t>1050 CFM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471501" y="3929196"/>
            <a:ext cx="1287532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290 CFM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1501" y="3350848"/>
            <a:ext cx="1287532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370 CFM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5923" y="2489484"/>
            <a:ext cx="1443024" cy="4616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1050 CFM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>
            <a:stCxn id="111" idx="3"/>
          </p:cNvCxnSpPr>
          <p:nvPr/>
        </p:nvCxnSpPr>
        <p:spPr>
          <a:xfrm>
            <a:off x="1678947" y="2720317"/>
            <a:ext cx="1125007" cy="1191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6999196" y="3103454"/>
            <a:ext cx="456820" cy="506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1"/>
          </p:cNvCxnSpPr>
          <p:nvPr/>
        </p:nvCxnSpPr>
        <p:spPr>
          <a:xfrm flipH="1">
            <a:off x="6977593" y="4160029"/>
            <a:ext cx="493908" cy="4466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7328765" y="6393981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Galvanized Duct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9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 – Residential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569" y="824097"/>
            <a:ext cx="4480907" cy="830997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Friction Rate 0.0766 and 290 CFM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4239491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30" t="5556" r="40848" b="48610"/>
          <a:stretch/>
        </p:blipFill>
        <p:spPr>
          <a:xfrm>
            <a:off x="4191000" y="1432561"/>
            <a:ext cx="4876800" cy="536447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200" y="1676400"/>
            <a:ext cx="2438400" cy="228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709299" y="1600200"/>
            <a:ext cx="71535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17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META_COURSE_VERSION" val="1.0"/>
  <p:tag name="ARTICULATE_META_COURSE_VERSION_SET" val="True"/>
  <p:tag name="ARTICULATE_SLIDE_COUNT" val="18"/>
  <p:tag name="ARTICULATE_REFERENCE_ID" val="a7bbae32-1f7d-4b9e-8429-9ac8cf55f0d5"/>
  <p:tag name="ARTICULATE_PROJECT_OPEN" val="1"/>
  <p:tag name="TAG_BACKING_FORM_KEY" val="3015656-c:\users\don\desktop\duct design basics\lesson 3 calculations 3.3.pptx"/>
  <p:tag name="ARTICULATE_PRESENTER_VERSION" val="7"/>
  <p:tag name="ARTICULATE_USED_PAGE_ORIENTATION" val="1"/>
  <p:tag name="ARTICULATE_USED_PAGE_SIZE" val="1"/>
  <p:tag name="ARTICULATE_META_DESCRIPTION" val="Duct Slide Rule Residential Example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5"/>
  <p:tag name="ARTICULATE_AUDIO_RECORDED" val="1"/>
  <p:tag name="ELAPSEDTIME" val="15.2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1"/>
  <p:tag name="ARTICULATE_AUDIO_RECORDED" val="1"/>
  <p:tag name="ELAPSEDTIME" val="43.8"/>
  <p:tag name="ANNOTATION_COUNT" val="0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2"/>
  <p:tag name="ARTICULATE_AUDIO_RECORDED" val="1"/>
  <p:tag name="ELAPSEDTIME" val="10.2"/>
  <p:tag name="ANNOTATION_COUNT" val="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3"/>
  <p:tag name="ARTICULATE_AUDIO_RECORDED" val="1"/>
  <p:tag name="ELAPSEDTIME" val="13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4"/>
  <p:tag name="ARTICULATE_AUDIO_RECORDED" val="1"/>
  <p:tag name="ELAPSEDTIME" val="6.8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6"/>
  <p:tag name="ARTICULATE_AUDIO_RECORDED" val="1"/>
  <p:tag name="ELAPSEDTIME" val="28.8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5"/>
  <p:tag name="ARTICULATE_AUDIO_RECORDED" val="1"/>
  <p:tag name="ELAPSEDTIME" val="35.9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1"/>
  <p:tag name="ARTICULATE_AUDIO_RECORDED" val="1"/>
  <p:tag name="ELAPSEDTIME" val="19.9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7"/>
  <p:tag name="ARTICULATE_AUDIO_RECORDED" val="1"/>
  <p:tag name="ELAPSEDTIME" val="5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70"/>
  <p:tag name="ARTICULATE_AUDIO_RECORDED" val="1"/>
  <p:tag name="TIMELINE" val="12.6"/>
  <p:tag name="ELAPSEDTIME" val="20.1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329"/>
  <p:tag name="ARTICULATE_AUDIO_RECORDED" val="1"/>
  <p:tag name="ELAPSEDTIME" val="5.1"/>
  <p:tag name="ANNOTATION_COUNT" val="0"/>
  <p:tag name="ARTICULATE_USED_LAYOU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8"/>
  <p:tag name="ARTICULATE_AUDIO_RECORDED" val="1"/>
  <p:tag name="ELAPSEDTIME" val="4.9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9"/>
  <p:tag name="ARTICULATE_AUDIO_RECORDED" val="1"/>
  <p:tag name="ELAPSEDTIME" val="93.6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87"/>
  <p:tag name="ARTICULATE_AUDIO_RECORDED" val="1"/>
  <p:tag name="ELAPSEDTIME" val="4.2"/>
  <p:tag name="ANNOTATION_COUNT" val="0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0"/>
  <p:tag name="ARTICULATE_AUDIO_RECORDED" val="1"/>
  <p:tag name="ELAPSEDTIME" val="102.6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8"/>
  <p:tag name="ARTICULATE_AUDIO_RECORDED" val="1"/>
  <p:tag name="ELAPSEDTIME" val="20.3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7"/>
  <p:tag name="ARTICULATE_AUDIO_RECORDED" val="1"/>
  <p:tag name="ELAPSEDTIME" val="47.1"/>
  <p:tag name="ANNOTATION_COUNT" val="0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64"/>
  <p:tag name="ARTICULATE_AUDIO_RECORDED" val="1"/>
  <p:tag name="ELAPSEDTIME" val="22.5"/>
  <p:tag name="ANNOTATION_COUNT" val="0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3806</TotalTime>
  <Words>615</Words>
  <Application>Microsoft Office PowerPoint</Application>
  <PresentationFormat>On-screen Show (4:3)</PresentationFormat>
  <Paragraphs>239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Duct Design Basics Lesson 3 Calculations  </vt:lpstr>
      <vt:lpstr> Residential Example 3.3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488</cp:revision>
  <cp:lastPrinted>2013-06-17T20:42:26Z</cp:lastPrinted>
  <dcterms:created xsi:type="dcterms:W3CDTF">2013-05-23T13:04:32Z</dcterms:created>
  <dcterms:modified xsi:type="dcterms:W3CDTF">2016-01-11T22:11:43Z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5CDFCB40-CAD3-46CD-A6F9-7AEC91932222</vt:lpwstr>
  </property>
  <property fmtid="{D5CDD505-2E9C-101B-9397-08002B2CF9AE}" pid="6" name="ArticulateProjectFull">
    <vt:lpwstr>C:\Users\Don\Desktop\Duct Design Basics\Lesson 3 Calculations 3.3.ppta</vt:lpwstr>
  </property>
</Properties>
</file>