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8"/>
  </p:notesMasterIdLst>
  <p:sldIdLst>
    <p:sldId id="383" r:id="rId2"/>
    <p:sldId id="384" r:id="rId3"/>
    <p:sldId id="360" r:id="rId4"/>
    <p:sldId id="332" r:id="rId5"/>
    <p:sldId id="335" r:id="rId6"/>
    <p:sldId id="334" r:id="rId7"/>
    <p:sldId id="343" r:id="rId8"/>
    <p:sldId id="345" r:id="rId9"/>
    <p:sldId id="359" r:id="rId10"/>
    <p:sldId id="349" r:id="rId11"/>
    <p:sldId id="352" r:id="rId12"/>
    <p:sldId id="346" r:id="rId13"/>
    <p:sldId id="353" r:id="rId14"/>
    <p:sldId id="347" r:id="rId15"/>
    <p:sldId id="357"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5" r:id="rId38"/>
    <p:sldId id="386" r:id="rId39"/>
    <p:sldId id="387" r:id="rId40"/>
    <p:sldId id="388" r:id="rId41"/>
    <p:sldId id="389" r:id="rId42"/>
    <p:sldId id="390" r:id="rId43"/>
    <p:sldId id="391" r:id="rId44"/>
    <p:sldId id="392" r:id="rId45"/>
    <p:sldId id="393" r:id="rId46"/>
    <p:sldId id="394" r:id="rId47"/>
    <p:sldId id="395" r:id="rId48"/>
    <p:sldId id="396" r:id="rId49"/>
    <p:sldId id="397" r:id="rId50"/>
    <p:sldId id="398" r:id="rId51"/>
    <p:sldId id="399" r:id="rId52"/>
    <p:sldId id="400" r:id="rId53"/>
    <p:sldId id="401" r:id="rId54"/>
    <p:sldId id="402" r:id="rId55"/>
    <p:sldId id="403" r:id="rId56"/>
    <p:sldId id="40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5"/>
    <a:srgbClr val="3F3F3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5" autoAdjust="0"/>
    <p:restoredTop sz="94660"/>
  </p:normalViewPr>
  <p:slideViewPr>
    <p:cSldViewPr>
      <p:cViewPr varScale="1">
        <p:scale>
          <a:sx n="73" d="100"/>
          <a:sy n="73" d="100"/>
        </p:scale>
        <p:origin x="60" y="348"/>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A6E7-60DE-4005-B552-9C8674E4BA66}" type="datetimeFigureOut">
              <a:rPr lang="en-US" smtClean="0"/>
              <a:t>9/14/2015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9/14/2015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9/14/2015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9/14/2015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9/14/2015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trutechtools.com/assets/images/pressurepansmall.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5.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47620"/>
            <a:ext cx="9144000" cy="609600"/>
          </a:xfrm>
        </p:spPr>
        <p:txBody>
          <a:bodyPr>
            <a:normAutofit fontScale="90000"/>
          </a:bodyPr>
          <a:lstStyle/>
          <a:p>
            <a:r>
              <a:rPr lang="en-US" dirty="0" smtClean="0"/>
              <a:t/>
            </a:r>
            <a:br>
              <a:rPr lang="en-US" dirty="0" smtClean="0"/>
            </a:br>
            <a:r>
              <a:rPr lang="en-US" dirty="0" smtClean="0"/>
              <a:t>Day 2 Part 4</a:t>
            </a:r>
            <a:br>
              <a:rPr lang="en-US" dirty="0" smtClean="0"/>
            </a:br>
            <a:r>
              <a:rPr lang="en-US" dirty="0" smtClean="0"/>
              <a:t>Technician’s Guide &amp; Workbook for Home Evaluation and Performance Improvement</a:t>
            </a:r>
            <a:br>
              <a:rPr lang="en-US" dirty="0" smtClean="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33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Insulation R-Value</a:t>
            </a:r>
            <a:endParaRPr lang="en-US" dirty="0"/>
          </a:p>
        </p:txBody>
      </p:sp>
      <p:pic>
        <p:nvPicPr>
          <p:cNvPr id="6" name="Picture 5"/>
          <p:cNvPicPr>
            <a:picLocks noChangeAspect="1"/>
          </p:cNvPicPr>
          <p:nvPr/>
        </p:nvPicPr>
        <p:blipFill rotWithShape="1">
          <a:blip r:embed="rId2"/>
          <a:srcRect l="16611" t="1427" r="13622" b="1456"/>
          <a:stretch/>
        </p:blipFill>
        <p:spPr>
          <a:xfrm>
            <a:off x="2123694" y="2057400"/>
            <a:ext cx="4896612" cy="3108960"/>
          </a:xfrm>
          <a:prstGeom prst="rect">
            <a:avLst/>
          </a:prstGeom>
        </p:spPr>
      </p:pic>
    </p:spTree>
    <p:extLst>
      <p:ext uri="{BB962C8B-B14F-4D97-AF65-F5344CB8AC3E}">
        <p14:creationId xmlns:p14="http://schemas.microsoft.com/office/powerpoint/2010/main" val="15798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Insulation R-Value</a:t>
            </a:r>
            <a:endParaRPr lang="en-US" dirty="0"/>
          </a:p>
        </p:txBody>
      </p:sp>
      <p:pic>
        <p:nvPicPr>
          <p:cNvPr id="6" name="Picture 5"/>
          <p:cNvPicPr>
            <a:picLocks noChangeAspect="1"/>
          </p:cNvPicPr>
          <p:nvPr/>
        </p:nvPicPr>
        <p:blipFill rotWithShape="1">
          <a:blip r:embed="rId2"/>
          <a:srcRect l="16611" t="1427" r="13622" b="1456"/>
          <a:stretch/>
        </p:blipFill>
        <p:spPr>
          <a:xfrm>
            <a:off x="2123694" y="2057400"/>
            <a:ext cx="4896612" cy="3108960"/>
          </a:xfrm>
          <a:prstGeom prst="rect">
            <a:avLst/>
          </a:prstGeom>
        </p:spPr>
      </p:pic>
      <p:cxnSp>
        <p:nvCxnSpPr>
          <p:cNvPr id="4" name="Straight Arrow Connector 3"/>
          <p:cNvCxnSpPr/>
          <p:nvPr/>
        </p:nvCxnSpPr>
        <p:spPr>
          <a:xfrm>
            <a:off x="3429000" y="3048000"/>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54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SEAL VISUAL</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600" t="20870" r="19705" b="5051"/>
          <a:stretch/>
        </p:blipFill>
        <p:spPr>
          <a:xfrm rot="10800000">
            <a:off x="1181100" y="1417638"/>
            <a:ext cx="6781800" cy="4812891"/>
          </a:xfrm>
        </p:spPr>
      </p:pic>
    </p:spTree>
    <p:extLst>
      <p:ext uri="{BB962C8B-B14F-4D97-AF65-F5344CB8AC3E}">
        <p14:creationId xmlns:p14="http://schemas.microsoft.com/office/powerpoint/2010/main" val="79879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SEAL VISUAL</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600" t="20870" r="50371" b="13725"/>
          <a:stretch/>
        </p:blipFill>
        <p:spPr>
          <a:xfrm rot="10800000">
            <a:off x="4511040" y="1448118"/>
            <a:ext cx="3771900" cy="4949218"/>
          </a:xfr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771" t="-216" r="33257" b="9159"/>
          <a:stretch/>
        </p:blipFill>
        <p:spPr>
          <a:xfrm>
            <a:off x="456651" y="1417638"/>
            <a:ext cx="4054389" cy="4830761"/>
          </a:xfrm>
          <a:prstGeom prst="rect">
            <a:avLst/>
          </a:prstGeom>
        </p:spPr>
      </p:pic>
    </p:spTree>
    <p:extLst>
      <p:ext uri="{BB962C8B-B14F-4D97-AF65-F5344CB8AC3E}">
        <p14:creationId xmlns:p14="http://schemas.microsoft.com/office/powerpoint/2010/main" val="1550274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SEAL VISUAL</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8969" t="20595" r="19705" b="5051"/>
          <a:stretch/>
        </p:blipFill>
        <p:spPr>
          <a:xfrm rot="10800000">
            <a:off x="1181100" y="1463040"/>
            <a:ext cx="3619500" cy="4830762"/>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63040"/>
            <a:ext cx="2705100" cy="4800600"/>
          </a:xfrm>
          <a:prstGeom prst="rect">
            <a:avLst/>
          </a:prstGeom>
        </p:spPr>
      </p:pic>
    </p:spTree>
    <p:extLst>
      <p:ext uri="{BB962C8B-B14F-4D97-AF65-F5344CB8AC3E}">
        <p14:creationId xmlns:p14="http://schemas.microsoft.com/office/powerpoint/2010/main" val="201377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dirty="0">
                <a:solidFill>
                  <a:srgbClr val="FFFF00"/>
                </a:solidFill>
              </a:rPr>
              <a:t>Written or recorded records (e.g., photo</a:t>
            </a:r>
            <a:r>
              <a:rPr lang="en-US" dirty="0" smtClean="0">
                <a:solidFill>
                  <a:srgbClr val="FFFF00"/>
                </a:solidFill>
              </a:rPr>
              <a:t>) of  Duct insulation values and of any openings, cracks, or leaks in the insulation. </a:t>
            </a:r>
          </a:p>
          <a:p>
            <a:pPr marL="0" indent="0">
              <a:buNone/>
            </a:pPr>
            <a:r>
              <a:rPr lang="en-US" dirty="0">
                <a:solidFill>
                  <a:srgbClr val="FFFF00"/>
                </a:solidFill>
              </a:rPr>
              <a:t>Written or recorded records (e.g., photo) of  </a:t>
            </a:r>
            <a:r>
              <a:rPr lang="en-US" dirty="0" smtClean="0">
                <a:solidFill>
                  <a:srgbClr val="FFFF00"/>
                </a:solidFill>
              </a:rPr>
              <a:t>damage to duct (squashed</a:t>
            </a:r>
            <a:r>
              <a:rPr lang="en-US" smtClean="0">
                <a:solidFill>
                  <a:srgbClr val="FFFF00"/>
                </a:solidFill>
              </a:rPr>
              <a:t>, disconnected, etc.). </a:t>
            </a:r>
            <a:endParaRPr lang="en-US" dirty="0">
              <a:solidFill>
                <a:srgbClr val="FFFF00"/>
              </a:solidFill>
            </a:endParaRPr>
          </a:p>
        </p:txBody>
      </p:sp>
    </p:spTree>
    <p:extLst>
      <p:ext uri="{BB962C8B-B14F-4D97-AF65-F5344CB8AC3E}">
        <p14:creationId xmlns:p14="http://schemas.microsoft.com/office/powerpoint/2010/main" val="335902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Exhaust System Inspection</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2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Exhaust Fans</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The following items must be recorded for all exhaust </a:t>
            </a:r>
            <a:r>
              <a:rPr lang="en-US" dirty="0" smtClean="0">
                <a:solidFill>
                  <a:srgbClr val="FFFF00"/>
                </a:solidFill>
              </a:rPr>
              <a:t>fans:</a:t>
            </a:r>
            <a:endParaRPr lang="en-US" sz="3600" dirty="0">
              <a:solidFill>
                <a:srgbClr val="FFFF00"/>
              </a:solidFill>
            </a:endParaRPr>
          </a:p>
          <a:p>
            <a:r>
              <a:rPr lang="en-US" dirty="0" smtClean="0">
                <a:solidFill>
                  <a:srgbClr val="FFFF00"/>
                </a:solidFill>
              </a:rPr>
              <a:t>Location.</a:t>
            </a:r>
            <a:endParaRPr lang="en-US" sz="2800" dirty="0">
              <a:solidFill>
                <a:srgbClr val="FFFF00"/>
              </a:solidFill>
            </a:endParaRPr>
          </a:p>
          <a:p>
            <a:r>
              <a:rPr lang="en-US" dirty="0" smtClean="0">
                <a:solidFill>
                  <a:srgbClr val="FFFF00"/>
                </a:solidFill>
              </a:rPr>
              <a:t>Measured </a:t>
            </a:r>
            <a:r>
              <a:rPr lang="en-US" dirty="0">
                <a:solidFill>
                  <a:srgbClr val="FFFF00"/>
                </a:solidFill>
              </a:rPr>
              <a:t>flow </a:t>
            </a:r>
            <a:r>
              <a:rPr lang="en-US" dirty="0" smtClean="0">
                <a:solidFill>
                  <a:srgbClr val="FFFF00"/>
                </a:solidFill>
              </a:rPr>
              <a:t>rate.</a:t>
            </a:r>
            <a:endParaRPr lang="en-US" sz="2800" dirty="0">
              <a:solidFill>
                <a:srgbClr val="FFFF00"/>
              </a:solidFill>
            </a:endParaRPr>
          </a:p>
          <a:p>
            <a:r>
              <a:rPr lang="en-US" dirty="0" smtClean="0">
                <a:solidFill>
                  <a:srgbClr val="FFFF00"/>
                </a:solidFill>
              </a:rPr>
              <a:t>Quantity.</a:t>
            </a:r>
            <a:endParaRPr lang="en-US" sz="2800" dirty="0">
              <a:solidFill>
                <a:srgbClr val="FFFF00"/>
              </a:solidFill>
            </a:endParaRP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833" t="17779" r="17500" b="27777"/>
          <a:stretch/>
        </p:blipFill>
        <p:spPr>
          <a:xfrm>
            <a:off x="4343400" y="3370912"/>
            <a:ext cx="4776216" cy="344168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667" t="17500" r="28334" b="23751"/>
          <a:stretch/>
        </p:blipFill>
        <p:spPr>
          <a:xfrm>
            <a:off x="1327826" y="4495800"/>
            <a:ext cx="3015574" cy="2362200"/>
          </a:xfrm>
          <a:prstGeom prst="rect">
            <a:avLst/>
          </a:prstGeom>
        </p:spPr>
      </p:pic>
    </p:spTree>
    <p:extLst>
      <p:ext uri="{BB962C8B-B14F-4D97-AF65-F5344CB8AC3E}">
        <p14:creationId xmlns:p14="http://schemas.microsoft.com/office/powerpoint/2010/main" val="403413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Exhaust Fans</a:t>
            </a:r>
            <a:endParaRPr lang="en-US" dirty="0"/>
          </a:p>
        </p:txBody>
      </p:sp>
      <p:sp>
        <p:nvSpPr>
          <p:cNvPr id="3" name="Content Placeholder 2"/>
          <p:cNvSpPr>
            <a:spLocks noGrp="1"/>
          </p:cNvSpPr>
          <p:nvPr>
            <p:ph idx="1"/>
          </p:nvPr>
        </p:nvSpPr>
        <p:spPr/>
        <p:txBody>
          <a:bodyPr>
            <a:normAutofit/>
          </a:bodyPr>
          <a:lstStyle/>
          <a:p>
            <a:r>
              <a:rPr lang="en-US" dirty="0" smtClean="0">
                <a:solidFill>
                  <a:srgbClr val="FFFF00"/>
                </a:solidFill>
              </a:rPr>
              <a:t>Determination </a:t>
            </a:r>
            <a:r>
              <a:rPr lang="en-US" dirty="0">
                <a:solidFill>
                  <a:srgbClr val="FFFF00"/>
                </a:solidFill>
              </a:rPr>
              <a:t>of whether they are vented to the </a:t>
            </a:r>
            <a:r>
              <a:rPr lang="en-US" dirty="0" smtClean="0">
                <a:solidFill>
                  <a:srgbClr val="FFFF00"/>
                </a:solidFill>
              </a:rPr>
              <a:t>outdoors.</a:t>
            </a:r>
            <a:endParaRPr lang="en-US" sz="2800" dirty="0">
              <a:solidFill>
                <a:srgbClr val="FFFF00"/>
              </a:solidFill>
            </a:endParaRPr>
          </a:p>
          <a:p>
            <a:r>
              <a:rPr lang="en-US" dirty="0" smtClean="0">
                <a:solidFill>
                  <a:srgbClr val="FFFF00"/>
                </a:solidFill>
              </a:rPr>
              <a:t>Determine </a:t>
            </a:r>
            <a:r>
              <a:rPr lang="en-US" dirty="0">
                <a:solidFill>
                  <a:srgbClr val="FFFF00"/>
                </a:solidFill>
              </a:rPr>
              <a:t>and record the type of foundation: crawl space, basement, or slab, along with 	venting and insulation locations.</a:t>
            </a:r>
          </a:p>
          <a:p>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500" t="23750" r="12500" b="35000"/>
          <a:stretch/>
        </p:blipFill>
        <p:spPr>
          <a:xfrm>
            <a:off x="990600" y="4191000"/>
            <a:ext cx="7315200" cy="25146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1792899"/>
      </p:ext>
    </p:extLst>
  </p:cSld>
  <p:clrMapOvr>
    <a:masterClrMapping/>
  </p:clrMapOvr>
  <mc:AlternateContent xmlns:mc="http://schemas.openxmlformats.org/markup-compatibility/2006" xmlns:p14="http://schemas.microsoft.com/office/powerpoint/2010/main">
    <mc:Choice Requires="p14">
      <p:transition spd="slow" p14:dur="2000" advTm="36405"/>
    </mc:Choice>
    <mc:Fallback xmlns="">
      <p:transition spd="slow" advTm="3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ERV &amp; HRV</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56" t="15152" r="4543" b="5717"/>
          <a:stretch/>
        </p:blipFill>
        <p:spPr>
          <a:xfrm>
            <a:off x="990600" y="1449014"/>
            <a:ext cx="6995031" cy="4906962"/>
          </a:xfrm>
        </p:spPr>
      </p:pic>
    </p:spTree>
    <p:extLst>
      <p:ext uri="{BB962C8B-B14F-4D97-AF65-F5344CB8AC3E}">
        <p14:creationId xmlns:p14="http://schemas.microsoft.com/office/powerpoint/2010/main" val="865723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4800600"/>
            <a:ext cx="8991600" cy="609600"/>
          </a:xfrm>
        </p:spPr>
        <p:txBody>
          <a:bodyPr>
            <a:normAutofit fontScale="90000"/>
          </a:bodyPr>
          <a:lstStyle/>
          <a:p>
            <a:r>
              <a:rPr lang="en-US" dirty="0" smtClean="0"/>
              <a:t/>
            </a:r>
            <a:br>
              <a:rPr lang="en-US" dirty="0" smtClean="0"/>
            </a:br>
            <a:r>
              <a:rPr lang="en-US" dirty="0" smtClean="0"/>
              <a:t>3.0 Comprehensive Performance Audit</a:t>
            </a:r>
            <a:br>
              <a:rPr lang="en-US" dirty="0" smtClean="0"/>
            </a:br>
            <a:r>
              <a:rPr lang="en-US" dirty="0" smtClean="0"/>
              <a:t>Heating and Cooling Systems 3.6</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298" y="762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8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ERV &amp; HRV</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56" t="15152" r="4543" b="5717"/>
          <a:stretch/>
        </p:blipFill>
        <p:spPr>
          <a:xfrm>
            <a:off x="990600" y="1449014"/>
            <a:ext cx="6995031" cy="4906962"/>
          </a:xfrm>
        </p:spPr>
      </p:pic>
      <p:cxnSp>
        <p:nvCxnSpPr>
          <p:cNvPr id="7" name="Straight Arrow Connector 6"/>
          <p:cNvCxnSpPr/>
          <p:nvPr/>
        </p:nvCxnSpPr>
        <p:spPr>
          <a:xfrm flipH="1" flipV="1">
            <a:off x="7452231" y="3727061"/>
            <a:ext cx="533400" cy="3508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99933" y="4001979"/>
            <a:ext cx="1224631" cy="584775"/>
          </a:xfrm>
          <a:prstGeom prst="rect">
            <a:avLst/>
          </a:prstGeom>
          <a:noFill/>
        </p:spPr>
        <p:txBody>
          <a:bodyPr wrap="none" rtlCol="0">
            <a:spAutoFit/>
          </a:bodyPr>
          <a:lstStyle/>
          <a:p>
            <a:r>
              <a:rPr lang="en-US" sz="3200" b="1" dirty="0" smtClean="0">
                <a:solidFill>
                  <a:srgbClr val="FF0000"/>
                </a:solidFill>
              </a:rPr>
              <a:t>Filters</a:t>
            </a:r>
            <a:endParaRPr lang="en-US" sz="3200" b="1" dirty="0">
              <a:solidFill>
                <a:srgbClr val="FF0000"/>
              </a:solidFill>
            </a:endParaRPr>
          </a:p>
        </p:txBody>
      </p:sp>
      <p:cxnSp>
        <p:nvCxnSpPr>
          <p:cNvPr id="11" name="Straight Arrow Connector 10"/>
          <p:cNvCxnSpPr/>
          <p:nvPr/>
        </p:nvCxnSpPr>
        <p:spPr>
          <a:xfrm flipH="1">
            <a:off x="7257568" y="4407059"/>
            <a:ext cx="542365" cy="3593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80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ERV &amp; HRV</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56" t="15152" r="4543" b="5717"/>
          <a:stretch/>
        </p:blipFill>
        <p:spPr>
          <a:xfrm>
            <a:off x="990600" y="1449014"/>
            <a:ext cx="6995031" cy="4906962"/>
          </a:xfrm>
        </p:spPr>
      </p:pic>
      <p:cxnSp>
        <p:nvCxnSpPr>
          <p:cNvPr id="7" name="Straight Arrow Connector 6"/>
          <p:cNvCxnSpPr/>
          <p:nvPr/>
        </p:nvCxnSpPr>
        <p:spPr>
          <a:xfrm flipH="1" flipV="1">
            <a:off x="7452231" y="3727061"/>
            <a:ext cx="533400" cy="3508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99933" y="4001979"/>
            <a:ext cx="1224631" cy="584775"/>
          </a:xfrm>
          <a:prstGeom prst="rect">
            <a:avLst/>
          </a:prstGeom>
          <a:noFill/>
        </p:spPr>
        <p:txBody>
          <a:bodyPr wrap="none" rtlCol="0">
            <a:spAutoFit/>
          </a:bodyPr>
          <a:lstStyle/>
          <a:p>
            <a:r>
              <a:rPr lang="en-US" sz="3200" b="1" dirty="0" smtClean="0">
                <a:solidFill>
                  <a:srgbClr val="FF0000"/>
                </a:solidFill>
              </a:rPr>
              <a:t>Filters</a:t>
            </a:r>
            <a:endParaRPr lang="en-US" sz="3200" b="1" dirty="0">
              <a:solidFill>
                <a:srgbClr val="FF0000"/>
              </a:solidFill>
            </a:endParaRPr>
          </a:p>
        </p:txBody>
      </p:sp>
      <p:sp>
        <p:nvSpPr>
          <p:cNvPr id="9" name="Left Arrow 8"/>
          <p:cNvSpPr/>
          <p:nvPr/>
        </p:nvSpPr>
        <p:spPr>
          <a:xfrm rot="18809856">
            <a:off x="6718491" y="241294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7257568" y="4407059"/>
            <a:ext cx="542365" cy="3593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Left Arrow 12"/>
          <p:cNvSpPr/>
          <p:nvPr/>
        </p:nvSpPr>
        <p:spPr>
          <a:xfrm rot="18809856">
            <a:off x="5411585" y="368564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rot="18809856">
            <a:off x="4484524" y="482860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20925397">
            <a:off x="1061373" y="514613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63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ERV &amp; HRV</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56" t="15152" r="4543" b="5717"/>
          <a:stretch/>
        </p:blipFill>
        <p:spPr>
          <a:xfrm>
            <a:off x="990600" y="1449014"/>
            <a:ext cx="6995031" cy="4906962"/>
          </a:xfrm>
        </p:spPr>
      </p:pic>
      <p:cxnSp>
        <p:nvCxnSpPr>
          <p:cNvPr id="7" name="Straight Arrow Connector 6"/>
          <p:cNvCxnSpPr/>
          <p:nvPr/>
        </p:nvCxnSpPr>
        <p:spPr>
          <a:xfrm flipH="1" flipV="1">
            <a:off x="7452231" y="3727061"/>
            <a:ext cx="533400" cy="3508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99933" y="4001979"/>
            <a:ext cx="1224631" cy="584775"/>
          </a:xfrm>
          <a:prstGeom prst="rect">
            <a:avLst/>
          </a:prstGeom>
          <a:noFill/>
        </p:spPr>
        <p:txBody>
          <a:bodyPr wrap="none" rtlCol="0">
            <a:spAutoFit/>
          </a:bodyPr>
          <a:lstStyle/>
          <a:p>
            <a:r>
              <a:rPr lang="en-US" sz="3200" b="1" dirty="0" smtClean="0">
                <a:solidFill>
                  <a:srgbClr val="FF0000"/>
                </a:solidFill>
              </a:rPr>
              <a:t>Filters</a:t>
            </a:r>
            <a:endParaRPr lang="en-US" sz="3200" b="1" dirty="0">
              <a:solidFill>
                <a:srgbClr val="FF0000"/>
              </a:solidFill>
            </a:endParaRPr>
          </a:p>
        </p:txBody>
      </p:sp>
      <p:sp>
        <p:nvSpPr>
          <p:cNvPr id="9" name="Left Arrow 8"/>
          <p:cNvSpPr/>
          <p:nvPr/>
        </p:nvSpPr>
        <p:spPr>
          <a:xfrm rot="18809856">
            <a:off x="6718491" y="241294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7257568" y="4407059"/>
            <a:ext cx="542365" cy="3593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Left Arrow 12"/>
          <p:cNvSpPr/>
          <p:nvPr/>
        </p:nvSpPr>
        <p:spPr>
          <a:xfrm rot="18809856">
            <a:off x="5411585" y="368564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rot="18809856">
            <a:off x="4484524" y="482860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20925397">
            <a:off x="1061373" y="514613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2448684">
            <a:off x="5982282" y="4738001"/>
            <a:ext cx="978408" cy="484632"/>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Left Arrow 15"/>
          <p:cNvSpPr/>
          <p:nvPr/>
        </p:nvSpPr>
        <p:spPr>
          <a:xfrm rot="2448684">
            <a:off x="5097912" y="3974611"/>
            <a:ext cx="978408" cy="484632"/>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 name="Left Arrow 16"/>
          <p:cNvSpPr/>
          <p:nvPr/>
        </p:nvSpPr>
        <p:spPr>
          <a:xfrm rot="2448684">
            <a:off x="4243590" y="3211220"/>
            <a:ext cx="978408" cy="484632"/>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Left Arrow 17"/>
          <p:cNvSpPr/>
          <p:nvPr/>
        </p:nvSpPr>
        <p:spPr>
          <a:xfrm rot="21127779">
            <a:off x="362822" y="3163985"/>
            <a:ext cx="978408" cy="484632"/>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88679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 Exhaust Fans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232378"/>
            <a:ext cx="2560638" cy="2560638"/>
          </a:xfrm>
        </p:spPr>
      </p:pic>
    </p:spTree>
    <p:extLst>
      <p:ext uri="{BB962C8B-B14F-4D97-AF65-F5344CB8AC3E}">
        <p14:creationId xmlns:p14="http://schemas.microsoft.com/office/powerpoint/2010/main" val="4000031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 Exhaust Fans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232378"/>
            <a:ext cx="2560638" cy="2560638"/>
          </a:xfr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00" t="34792" b="29208"/>
          <a:stretch/>
        </p:blipFill>
        <p:spPr>
          <a:xfrm>
            <a:off x="3124200" y="1295400"/>
            <a:ext cx="4978400" cy="1828800"/>
          </a:xfrm>
          <a:prstGeom prst="rect">
            <a:avLst/>
          </a:prstGeom>
        </p:spPr>
      </p:pic>
    </p:spTree>
    <p:extLst>
      <p:ext uri="{BB962C8B-B14F-4D97-AF65-F5344CB8AC3E}">
        <p14:creationId xmlns:p14="http://schemas.microsoft.com/office/powerpoint/2010/main" val="287043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 Exhaust Fans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232378"/>
            <a:ext cx="2560638" cy="2560638"/>
          </a:xfr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00" t="34792" b="29208"/>
          <a:stretch/>
        </p:blipFill>
        <p:spPr>
          <a:xfrm>
            <a:off x="3124200" y="1295400"/>
            <a:ext cx="4978400"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00" t="15500" r="-1000" b="15500"/>
          <a:stretch/>
        </p:blipFill>
        <p:spPr>
          <a:xfrm>
            <a:off x="3124200" y="3276600"/>
            <a:ext cx="5029200" cy="3505200"/>
          </a:xfrm>
          <a:prstGeom prst="rect">
            <a:avLst/>
          </a:prstGeom>
        </p:spPr>
      </p:pic>
    </p:spTree>
    <p:extLst>
      <p:ext uri="{BB962C8B-B14F-4D97-AF65-F5344CB8AC3E}">
        <p14:creationId xmlns:p14="http://schemas.microsoft.com/office/powerpoint/2010/main" val="198991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dirty="0">
                <a:solidFill>
                  <a:srgbClr val="FFFF00"/>
                </a:solidFill>
              </a:rPr>
              <a:t>Written or recorded records (e.g., photo</a:t>
            </a:r>
            <a:r>
              <a:rPr lang="en-US" dirty="0" smtClean="0">
                <a:solidFill>
                  <a:srgbClr val="FFFF00"/>
                </a:solidFill>
              </a:rPr>
              <a:t>) of  Exhaust Fans and airflow measurements.</a:t>
            </a:r>
          </a:p>
          <a:p>
            <a:pPr marL="0" indent="0">
              <a:buNone/>
            </a:pPr>
            <a:r>
              <a:rPr lang="en-US" dirty="0" smtClean="0">
                <a:solidFill>
                  <a:srgbClr val="FFFF00"/>
                </a:solidFill>
              </a:rPr>
              <a:t>Technician’s Name </a:t>
            </a:r>
          </a:p>
          <a:p>
            <a:pPr marL="0" indent="0">
              <a:buNone/>
            </a:pPr>
            <a:r>
              <a:rPr lang="en-US" dirty="0" smtClean="0">
                <a:solidFill>
                  <a:srgbClr val="FFFF00"/>
                </a:solidFill>
              </a:rPr>
              <a:t>Date of measurements</a:t>
            </a:r>
          </a:p>
          <a:p>
            <a:pPr marL="0" indent="0">
              <a:buNone/>
            </a:pPr>
            <a:r>
              <a:rPr lang="en-US" dirty="0" smtClean="0">
                <a:solidFill>
                  <a:srgbClr val="FFFF00"/>
                </a:solidFill>
              </a:rPr>
              <a:t>Tools used and calibration data</a:t>
            </a:r>
          </a:p>
          <a:p>
            <a:pPr marL="0" indent="0">
              <a:buNone/>
            </a:pPr>
            <a:r>
              <a:rPr lang="en-US" dirty="0" smtClean="0">
                <a:solidFill>
                  <a:srgbClr val="FFFF00"/>
                </a:solidFill>
              </a:rPr>
              <a:t>Measured airflow</a:t>
            </a:r>
          </a:p>
        </p:txBody>
      </p:sp>
    </p:spTree>
    <p:extLst>
      <p:ext uri="{BB962C8B-B14F-4D97-AF65-F5344CB8AC3E}">
        <p14:creationId xmlns:p14="http://schemas.microsoft.com/office/powerpoint/2010/main" val="3553365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Distribution Temperature Differences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rgbClr val="FFFF00"/>
                </a:solidFill>
              </a:rPr>
              <a:t>Standard 12 requires the measurement of the distribution systems temperature difference (TD) to evaluate duct insulation related heat losses.  TD is a snapshot test that can be used for getting a general sense on whether an HVAC system is cooling, or heating air.  If the test is done on a mild day, it may not show the same results it would on a design day where the outside temperature was extreme. </a:t>
            </a:r>
            <a:r>
              <a:rPr lang="en-US" dirty="0" smtClean="0">
                <a:solidFill>
                  <a:srgbClr val="FFFF00"/>
                </a:solidFill>
              </a:rPr>
              <a:t>Warning: </a:t>
            </a:r>
            <a:r>
              <a:rPr lang="en-US" dirty="0">
                <a:solidFill>
                  <a:srgbClr val="FFFF00"/>
                </a:solidFill>
              </a:rPr>
              <a:t>for temperature drops between the supply and return when the system is cooling the air: if there is high humidity, the removal of the moisture will lower the temperature difference.  </a:t>
            </a:r>
          </a:p>
        </p:txBody>
      </p:sp>
    </p:spTree>
    <p:extLst>
      <p:ext uri="{BB962C8B-B14F-4D97-AF65-F5344CB8AC3E}">
        <p14:creationId xmlns:p14="http://schemas.microsoft.com/office/powerpoint/2010/main" val="1058656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Acceptable Procedures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rgbClr val="FFFF00"/>
                </a:solidFill>
              </a:rPr>
              <a:t>The air within the duct distribution system shall not lose or gain excessive amounts of heat as the air travels through the distribution system and into the conditioned space.  This procedure is not aimed at determining the duct distribution effectiveness.  Rather, it is to help identify duct problems associated with poor, or no insulation, duct leakage, discontinued runs, or long runs, low airflow, etc. Thermometers used </a:t>
            </a:r>
            <a:r>
              <a:rPr lang="en-US" dirty="0" smtClean="0">
                <a:solidFill>
                  <a:srgbClr val="FFFF00"/>
                </a:solidFill>
              </a:rPr>
              <a:t>shall:</a:t>
            </a:r>
            <a:endParaRPr lang="en-US" sz="3600" dirty="0">
              <a:solidFill>
                <a:srgbClr val="FFFF00"/>
              </a:solidFill>
            </a:endParaRPr>
          </a:p>
          <a:p>
            <a:r>
              <a:rPr lang="en-US" dirty="0" smtClean="0">
                <a:solidFill>
                  <a:srgbClr val="FFFF00"/>
                </a:solidFill>
              </a:rPr>
              <a:t>Have </a:t>
            </a:r>
            <a:r>
              <a:rPr lang="en-US" dirty="0">
                <a:solidFill>
                  <a:srgbClr val="FFFF00"/>
                </a:solidFill>
              </a:rPr>
              <a:t>a temperature sensing probe at least 15” long (to better get an average temperature</a:t>
            </a:r>
            <a:r>
              <a:rPr lang="en-US" dirty="0" smtClean="0">
                <a:solidFill>
                  <a:srgbClr val="FFFF00"/>
                </a:solidFill>
              </a:rPr>
              <a:t>),</a:t>
            </a:r>
            <a:endParaRPr lang="en-US" sz="2800" dirty="0">
              <a:solidFill>
                <a:srgbClr val="FFFF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355"/>
          <a:stretch/>
        </p:blipFill>
        <p:spPr>
          <a:xfrm rot="16200000">
            <a:off x="7196750" y="4923053"/>
            <a:ext cx="1123156" cy="2771344"/>
          </a:xfrm>
          <a:prstGeom prst="rect">
            <a:avLst/>
          </a:prstGeom>
        </p:spPr>
      </p:pic>
    </p:spTree>
    <p:extLst>
      <p:ext uri="{BB962C8B-B14F-4D97-AF65-F5344CB8AC3E}">
        <p14:creationId xmlns:p14="http://schemas.microsoft.com/office/powerpoint/2010/main" val="208157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Acceptable Procedures</a:t>
            </a:r>
            <a:endParaRPr lang="en-US" dirty="0"/>
          </a:p>
        </p:txBody>
      </p:sp>
      <p:sp>
        <p:nvSpPr>
          <p:cNvPr id="3" name="Content Placeholder 2"/>
          <p:cNvSpPr>
            <a:spLocks noGrp="1"/>
          </p:cNvSpPr>
          <p:nvPr>
            <p:ph idx="1"/>
          </p:nvPr>
        </p:nvSpPr>
        <p:spPr/>
        <p:txBody>
          <a:bodyPr>
            <a:normAutofit/>
          </a:bodyPr>
          <a:lstStyle/>
          <a:p>
            <a:r>
              <a:rPr lang="en-US" dirty="0" smtClean="0">
                <a:solidFill>
                  <a:srgbClr val="FFFF00"/>
                </a:solidFill>
              </a:rPr>
              <a:t>Be </a:t>
            </a:r>
            <a:r>
              <a:rPr lang="en-US" dirty="0">
                <a:solidFill>
                  <a:srgbClr val="FFFF00"/>
                </a:solidFill>
              </a:rPr>
              <a:t>capable of measuring sensible heat levels from 0 to 200</a:t>
            </a:r>
            <a:r>
              <a:rPr lang="en-US" dirty="0">
                <a:solidFill>
                  <a:srgbClr val="FFFF00"/>
                </a:solidFill>
                <a:sym typeface="Symbol" panose="05050102010706020507" pitchFamily="18" charset="2"/>
              </a:rPr>
              <a:t></a:t>
            </a:r>
            <a:r>
              <a:rPr lang="en-US" dirty="0">
                <a:solidFill>
                  <a:srgbClr val="FFFF00"/>
                </a:solidFill>
              </a:rPr>
              <a:t>F (degrees Fahrenheit</a:t>
            </a:r>
            <a:r>
              <a:rPr lang="en-US" dirty="0" smtClean="0">
                <a:solidFill>
                  <a:srgbClr val="FFFF00"/>
                </a:solidFill>
              </a:rPr>
              <a:t>),</a:t>
            </a:r>
            <a:endParaRPr lang="en-US" sz="2800" dirty="0">
              <a:solidFill>
                <a:srgbClr val="FFFF00"/>
              </a:solidFill>
            </a:endParaRPr>
          </a:p>
          <a:p>
            <a:r>
              <a:rPr lang="en-US" dirty="0" smtClean="0">
                <a:solidFill>
                  <a:srgbClr val="FFFF00"/>
                </a:solidFill>
              </a:rPr>
              <a:t>Have </a:t>
            </a:r>
            <a:r>
              <a:rPr lang="en-US" dirty="0">
                <a:solidFill>
                  <a:srgbClr val="FFFF00"/>
                </a:solidFill>
              </a:rPr>
              <a:t>a resolution of 0.1</a:t>
            </a:r>
            <a:r>
              <a:rPr lang="en-US" dirty="0">
                <a:solidFill>
                  <a:srgbClr val="FFFF00"/>
                </a:solidFill>
                <a:sym typeface="Symbol" panose="05050102010706020507" pitchFamily="18" charset="2"/>
              </a:rPr>
              <a:t></a:t>
            </a:r>
            <a:r>
              <a:rPr lang="en-US" dirty="0">
                <a:solidFill>
                  <a:srgbClr val="FFFF00"/>
                </a:solidFill>
              </a:rPr>
              <a:t>F, </a:t>
            </a:r>
            <a:endParaRPr lang="en-US" sz="2800" dirty="0">
              <a:solidFill>
                <a:srgbClr val="FFFF00"/>
              </a:solidFill>
            </a:endParaRPr>
          </a:p>
          <a:p>
            <a:r>
              <a:rPr lang="en-US" dirty="0" smtClean="0">
                <a:solidFill>
                  <a:srgbClr val="FFFF00"/>
                </a:solidFill>
              </a:rPr>
              <a:t>Have </a:t>
            </a:r>
            <a:r>
              <a:rPr lang="en-US" dirty="0">
                <a:solidFill>
                  <a:srgbClr val="FFFF00"/>
                </a:solidFill>
              </a:rPr>
              <a:t>an accuracy rate of </a:t>
            </a:r>
            <a:r>
              <a:rPr lang="en-US" u="sng" dirty="0">
                <a:solidFill>
                  <a:srgbClr val="FFFF00"/>
                </a:solidFill>
              </a:rPr>
              <a:t>+</a:t>
            </a:r>
            <a:r>
              <a:rPr lang="en-US" dirty="0">
                <a:solidFill>
                  <a:srgbClr val="FFFF00"/>
                </a:solidFill>
              </a:rPr>
              <a:t> 2.5</a:t>
            </a:r>
            <a:r>
              <a:rPr lang="en-US" dirty="0" smtClean="0">
                <a:solidFill>
                  <a:srgbClr val="FFFF00"/>
                </a:solidFill>
              </a:rPr>
              <a:t>%,</a:t>
            </a:r>
            <a:endParaRPr lang="en-US" sz="2800" dirty="0">
              <a:solidFill>
                <a:srgbClr val="FFFF00"/>
              </a:solidFill>
            </a:endParaRPr>
          </a:p>
          <a:p>
            <a:r>
              <a:rPr lang="en-US" dirty="0" smtClean="0">
                <a:solidFill>
                  <a:srgbClr val="FFFF00"/>
                </a:solidFill>
              </a:rPr>
              <a:t>Be </a:t>
            </a:r>
            <a:r>
              <a:rPr lang="en-US" dirty="0">
                <a:solidFill>
                  <a:srgbClr val="FFFF00"/>
                </a:solidFill>
              </a:rPr>
              <a:t>calibrated as required by the manufacturer and have evidence of the calibration. </a:t>
            </a:r>
            <a:endParaRPr lang="en-US" sz="2800" dirty="0">
              <a:solidFill>
                <a:srgbClr val="FFFF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355"/>
          <a:stretch/>
        </p:blipFill>
        <p:spPr>
          <a:xfrm rot="17159364">
            <a:off x="4125579" y="4409264"/>
            <a:ext cx="1123156" cy="2771344"/>
          </a:xfrm>
          <a:prstGeom prst="rect">
            <a:avLst/>
          </a:prstGeom>
        </p:spPr>
      </p:pic>
    </p:spTree>
    <p:extLst>
      <p:ext uri="{BB962C8B-B14F-4D97-AF65-F5344CB8AC3E}">
        <p14:creationId xmlns:p14="http://schemas.microsoft.com/office/powerpoint/2010/main" val="749907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HVAC Duct System Inspection</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2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Acceptable Procedures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FFFF00"/>
                </a:solidFill>
              </a:rPr>
              <a:t>Energize </a:t>
            </a:r>
            <a:r>
              <a:rPr lang="en-US" dirty="0">
                <a:solidFill>
                  <a:srgbClr val="FFFF00"/>
                </a:solidFill>
              </a:rPr>
              <a:t>the HVAC system in heating or cooling mode as appropriate for the season and allow the system to reach steady state. All measurements shall be taken in less than 5 minutes (so the outcome is based on the same period of time and hopefully, the same air entering and discharge temperatures).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276" t="17741" r="28571" b="27721"/>
          <a:stretch/>
        </p:blipFill>
        <p:spPr>
          <a:xfrm>
            <a:off x="6760033" y="5080861"/>
            <a:ext cx="2383967" cy="1777139"/>
          </a:xfrm>
          <a:prstGeom prst="rect">
            <a:avLst/>
          </a:prstGeom>
        </p:spPr>
      </p:pic>
    </p:spTree>
    <p:extLst>
      <p:ext uri="{BB962C8B-B14F-4D97-AF65-F5344CB8AC3E}">
        <p14:creationId xmlns:p14="http://schemas.microsoft.com/office/powerpoint/2010/main" val="127315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Acceptable Procedures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pPr marL="0" indent="0">
              <a:buNone/>
            </a:pPr>
            <a:r>
              <a:rPr lang="en-US" dirty="0" smtClean="0">
                <a:solidFill>
                  <a:srgbClr val="FFFF00"/>
                </a:solidFill>
              </a:rPr>
              <a:t>For </a:t>
            </a:r>
            <a:r>
              <a:rPr lang="en-US" dirty="0">
                <a:solidFill>
                  <a:srgbClr val="FFFF00"/>
                </a:solidFill>
              </a:rPr>
              <a:t>best results, the technician may use multiple thermometers or a digital meter that can read temperature from numerous locations at the same time. If more than one thermometer is used, the adjusted tolerances for each must be known and they must be calibrated so they read the same temperature at one location. </a:t>
            </a:r>
          </a:p>
          <a:p>
            <a:endParaRPr lang="en-US" sz="2800"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5928" y="4826000"/>
            <a:ext cx="918072" cy="2032000"/>
          </a:xfrm>
          <a:prstGeom prst="rect">
            <a:avLst/>
          </a:prstGeom>
        </p:spPr>
      </p:pic>
    </p:spTree>
    <p:extLst>
      <p:ext uri="{BB962C8B-B14F-4D97-AF65-F5344CB8AC3E}">
        <p14:creationId xmlns:p14="http://schemas.microsoft.com/office/powerpoint/2010/main" val="982448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Acceptable Procedures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solidFill>
                  <a:srgbClr val="FFFF00"/>
                </a:solidFill>
              </a:rPr>
              <a:t>NOTE: Infrared thermometers only take the reflected surface temperatures, not actual air temperatures, and the area measured becomes larger the further away the object being measured is from the </a:t>
            </a:r>
            <a:r>
              <a:rPr lang="en-US" sz="2800" dirty="0" smtClean="0">
                <a:solidFill>
                  <a:srgbClr val="FFFF00"/>
                </a:solidFill>
              </a:rPr>
              <a:t>tool.</a:t>
            </a:r>
            <a:endParaRPr lang="en-US" sz="2800" dirty="0">
              <a:solidFill>
                <a:srgbClr val="FFFF00"/>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l="4327" t="39409" r="8653" b="17734"/>
          <a:stretch>
            <a:fillRect/>
          </a:stretch>
        </p:blipFill>
        <p:spPr bwMode="auto">
          <a:xfrm>
            <a:off x="2667000" y="3429000"/>
            <a:ext cx="4191000" cy="3429000"/>
          </a:xfrm>
          <a:prstGeom prst="rect">
            <a:avLst/>
          </a:prstGeom>
          <a:noFill/>
          <a:ln>
            <a:noFill/>
          </a:ln>
        </p:spPr>
      </p:pic>
    </p:spTree>
    <p:extLst>
      <p:ext uri="{BB962C8B-B14F-4D97-AF65-F5344CB8AC3E}">
        <p14:creationId xmlns:p14="http://schemas.microsoft.com/office/powerpoint/2010/main" val="197618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2 Acceptable Procedures</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Measure the temperature at the return inlet (within 1” of the grille face), the return plenum (within 12” of the equipment), the supply plenum (within 42” of the heat exchanger), and at the supply outlet (within 1” of the register/diffuser face). The temperature measurements must be representative of average temperature over the area for the grille, plenum, or diffuser/register.  </a:t>
            </a:r>
          </a:p>
        </p:txBody>
      </p:sp>
    </p:spTree>
    <p:extLst>
      <p:ext uri="{BB962C8B-B14F-4D97-AF65-F5344CB8AC3E}">
        <p14:creationId xmlns:p14="http://schemas.microsoft.com/office/powerpoint/2010/main" val="240184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2 Acceptable Procedures</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NOTE: Temperature measurements taken in the heating mode at the supply plenum must be taken out of the line-of-sight from any fossil fuel combustion or electric resistance heat exchangers.</a:t>
            </a:r>
          </a:p>
          <a:p>
            <a:pPr marL="0" indent="0">
              <a:buNone/>
            </a:pPr>
            <a:endParaRPr lang="en-US" dirty="0">
              <a:solidFill>
                <a:srgbClr val="FFFF00"/>
              </a:solidFill>
            </a:endParaRPr>
          </a:p>
        </p:txBody>
      </p:sp>
    </p:spTree>
    <p:extLst>
      <p:ext uri="{BB962C8B-B14F-4D97-AF65-F5344CB8AC3E}">
        <p14:creationId xmlns:p14="http://schemas.microsoft.com/office/powerpoint/2010/main" val="210115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Acceptable Procedures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FFFF00"/>
                </a:solidFill>
              </a:rPr>
              <a:t>Subtract the measurements from each end of the duct, and that is your temperature difference.</a:t>
            </a:r>
          </a:p>
          <a:p>
            <a:pPr marL="0" indent="0">
              <a:buNone/>
            </a:pPr>
            <a:endParaRPr lang="en-US" dirty="0">
              <a:solidFill>
                <a:srgbClr val="FFFF00"/>
              </a:solidFill>
            </a:endParaRPr>
          </a:p>
          <a:p>
            <a:pPr marL="0" indent="0">
              <a:buNone/>
            </a:pPr>
            <a:r>
              <a:rPr lang="en-US" dirty="0" smtClean="0">
                <a:solidFill>
                  <a:srgbClr val="FFFF00"/>
                </a:solidFill>
              </a:rPr>
              <a:t>Example:  Supply at outlet 120F supply out of site from the heat exchanger 125F.</a:t>
            </a:r>
          </a:p>
          <a:p>
            <a:pPr marL="0" indent="0">
              <a:buNone/>
            </a:pPr>
            <a:r>
              <a:rPr lang="en-US" dirty="0" smtClean="0">
                <a:solidFill>
                  <a:srgbClr val="FFFF00"/>
                </a:solidFill>
              </a:rPr>
              <a:t>125F – 120F = 5F heat loss</a:t>
            </a:r>
            <a:endParaRPr lang="en-US" dirty="0">
              <a:solidFill>
                <a:srgbClr val="FFFF00"/>
              </a:solidFill>
            </a:endParaRPr>
          </a:p>
          <a:p>
            <a:pPr marL="0" indent="0">
              <a:buNone/>
            </a:pPr>
            <a:endParaRPr lang="en-US" dirty="0">
              <a:solidFill>
                <a:srgbClr val="FFFF00"/>
              </a:solidFill>
            </a:endParaRPr>
          </a:p>
        </p:txBody>
      </p:sp>
    </p:spTree>
    <p:extLst>
      <p:ext uri="{BB962C8B-B14F-4D97-AF65-F5344CB8AC3E}">
        <p14:creationId xmlns:p14="http://schemas.microsoft.com/office/powerpoint/2010/main" val="158543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a:solidFill>
                  <a:srgbClr val="FFFF00"/>
                </a:solidFill>
              </a:rPr>
              <a:t>Written documentation for </a:t>
            </a:r>
            <a:r>
              <a:rPr lang="en-US" dirty="0" smtClean="0">
                <a:solidFill>
                  <a:srgbClr val="FFFF00"/>
                </a:solidFill>
              </a:rPr>
              <a:t>room air temperature at the diffuser and the discharge temperature at the main trunk before the first takeoff. </a:t>
            </a:r>
          </a:p>
          <a:p>
            <a:r>
              <a:rPr lang="en-US" dirty="0" smtClean="0">
                <a:solidFill>
                  <a:srgbClr val="FFFF00"/>
                </a:solidFill>
              </a:rPr>
              <a:t>Test </a:t>
            </a:r>
            <a:r>
              <a:rPr lang="en-US" dirty="0">
                <a:solidFill>
                  <a:srgbClr val="FFFF00"/>
                </a:solidFill>
              </a:rPr>
              <a:t>date.</a:t>
            </a:r>
          </a:p>
          <a:p>
            <a:pPr lvl="0"/>
            <a:r>
              <a:rPr lang="en-US" dirty="0">
                <a:solidFill>
                  <a:srgbClr val="FFFF00"/>
                </a:solidFill>
              </a:rPr>
              <a:t>Location.</a:t>
            </a:r>
          </a:p>
          <a:p>
            <a:pPr lvl="0"/>
            <a:r>
              <a:rPr lang="en-US" dirty="0">
                <a:solidFill>
                  <a:srgbClr val="FFFF00"/>
                </a:solidFill>
              </a:rPr>
              <a:t>Name of </a:t>
            </a:r>
            <a:r>
              <a:rPr lang="en-US" dirty="0" smtClean="0">
                <a:solidFill>
                  <a:srgbClr val="FFFF00"/>
                </a:solidFill>
              </a:rPr>
              <a:t>Technician</a:t>
            </a:r>
            <a:r>
              <a:rPr lang="en-US" dirty="0">
                <a:solidFill>
                  <a:srgbClr val="FFFF00"/>
                </a:solidFill>
              </a:rPr>
              <a:t>.</a:t>
            </a:r>
          </a:p>
          <a:p>
            <a:pPr lvl="0"/>
            <a:r>
              <a:rPr lang="en-US" dirty="0">
                <a:solidFill>
                  <a:srgbClr val="FFFF00"/>
                </a:solidFill>
              </a:rPr>
              <a:t>Pictures and notes on items identified.</a:t>
            </a:r>
          </a:p>
        </p:txBody>
      </p:sp>
    </p:spTree>
    <p:extLst>
      <p:ext uri="{BB962C8B-B14F-4D97-AF65-F5344CB8AC3E}">
        <p14:creationId xmlns:p14="http://schemas.microsoft.com/office/powerpoint/2010/main" val="207735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smtClean="0"/>
              <a:t/>
            </a:r>
            <a:br>
              <a:rPr lang="en-US" smtClean="0"/>
            </a:br>
            <a:r>
              <a:rPr lang="en-US" smtClean="0"/>
              <a:t>Duct Leakage Testing 4.3</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121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Leakage Testing</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The Technician needs to perform a qualitative test of all accessible ducting to determine opportunities for sealing.  Qualitative duct testing is covered in this guide. However, if an initial visual inspection finds faults/defects in the duct system indicating substantial duct leakage, a qualitative test shall not be required, but these faults/defects shall be recorded.  </a:t>
            </a:r>
            <a:endParaRPr lang="en-US" dirty="0"/>
          </a:p>
        </p:txBody>
      </p:sp>
    </p:spTree>
    <p:extLst>
      <p:ext uri="{BB962C8B-B14F-4D97-AF65-F5344CB8AC3E}">
        <p14:creationId xmlns:p14="http://schemas.microsoft.com/office/powerpoint/2010/main" val="3237663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PRESSURE 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Prepare the house for an envelope leakage test and depressurize the house by 50 Pa (This test is often done in conjunction with the envelope leakage test because it will indicate when that leakage to the outside is through the ducting system). </a:t>
            </a:r>
          </a:p>
          <a:p>
            <a:endParaRPr lang="en-US" dirty="0"/>
          </a:p>
        </p:txBody>
      </p:sp>
      <p:pic>
        <p:nvPicPr>
          <p:cNvPr id="4" name="large" descr="Pressure Pan STANDARD SIZE - ">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67200"/>
            <a:ext cx="3124200" cy="2590800"/>
          </a:xfrm>
          <a:prstGeom prst="rect">
            <a:avLst/>
          </a:prstGeom>
          <a:noFill/>
          <a:ln>
            <a:noFill/>
          </a:ln>
        </p:spPr>
      </p:pic>
    </p:spTree>
    <p:extLst>
      <p:ext uri="{BB962C8B-B14F-4D97-AF65-F5344CB8AC3E}">
        <p14:creationId xmlns:p14="http://schemas.microsoft.com/office/powerpoint/2010/main" val="1252781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Evaluating Duct Distribution Systems</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Duct distribution systems must be evaluated to include the following items</a:t>
            </a:r>
            <a:r>
              <a:rPr lang="en-US" dirty="0" smtClean="0">
                <a:solidFill>
                  <a:srgbClr val="FFFF00"/>
                </a:solidFill>
              </a:rPr>
              <a:t>:</a:t>
            </a:r>
          </a:p>
          <a:p>
            <a:pPr lvl="0"/>
            <a:r>
              <a:rPr lang="en-US" dirty="0" smtClean="0">
                <a:solidFill>
                  <a:srgbClr val="FFFF00"/>
                </a:solidFill>
              </a:rPr>
              <a:t>R</a:t>
            </a:r>
            <a:r>
              <a:rPr lang="en-US" dirty="0">
                <a:solidFill>
                  <a:srgbClr val="FFFF00"/>
                </a:solidFill>
              </a:rPr>
              <a:t>ecord the type of ductwork.</a:t>
            </a:r>
          </a:p>
          <a:p>
            <a:pPr marL="914400" lvl="5" indent="-457200">
              <a:buFont typeface="Courier New" panose="02070309020205020404" pitchFamily="49" charset="0"/>
              <a:buChar char="o"/>
            </a:pPr>
            <a:r>
              <a:rPr lang="en-US" sz="3200" dirty="0">
                <a:solidFill>
                  <a:srgbClr val="FFFF00"/>
                </a:solidFill>
              </a:rPr>
              <a:t>Sheet metal, externally </a:t>
            </a:r>
            <a:r>
              <a:rPr lang="en-US" sz="3200" dirty="0" smtClean="0">
                <a:solidFill>
                  <a:srgbClr val="FFFF00"/>
                </a:solidFill>
              </a:rPr>
              <a:t>insulated</a:t>
            </a:r>
          </a:p>
          <a:p>
            <a:pPr marL="914400" lvl="5" indent="-457200">
              <a:buFont typeface="Courier New" panose="02070309020205020404" pitchFamily="49" charset="0"/>
              <a:buChar char="o"/>
            </a:pPr>
            <a:r>
              <a:rPr lang="en-US" sz="3200" dirty="0">
                <a:solidFill>
                  <a:srgbClr val="FFFF00"/>
                </a:solidFill>
              </a:rPr>
              <a:t>Sheet metal, internally insulated</a:t>
            </a:r>
          </a:p>
          <a:p>
            <a:pPr marL="914400" lvl="5" indent="-457200">
              <a:buFont typeface="Courier New" panose="02070309020205020404" pitchFamily="49" charset="0"/>
              <a:buChar char="o"/>
            </a:pPr>
            <a:r>
              <a:rPr lang="en-US" sz="3200" dirty="0">
                <a:solidFill>
                  <a:srgbClr val="FFFF00"/>
                </a:solidFill>
              </a:rPr>
              <a:t>Fibrous glass duct board</a:t>
            </a:r>
          </a:p>
          <a:p>
            <a:pPr marL="914400" lvl="5" indent="-457200">
              <a:buFont typeface="Courier New" panose="02070309020205020404" pitchFamily="49" charset="0"/>
              <a:buChar char="o"/>
            </a:pPr>
            <a:r>
              <a:rPr lang="en-US" sz="3200" dirty="0">
                <a:solidFill>
                  <a:srgbClr val="FFFF00"/>
                </a:solidFill>
              </a:rPr>
              <a:t>Flexible duct</a:t>
            </a:r>
          </a:p>
          <a:p>
            <a:pPr marL="914400" lvl="5" indent="-457200">
              <a:buFont typeface="Courier New" panose="02070309020205020404" pitchFamily="49" charset="0"/>
              <a:buChar char="o"/>
            </a:pPr>
            <a:endParaRPr lang="en-US" sz="3200" dirty="0">
              <a:solidFill>
                <a:srgbClr val="FFFF00"/>
              </a:solidFill>
            </a:endParaRPr>
          </a:p>
          <a:p>
            <a:endParaRPr lang="en-US" dirty="0" smtClean="0"/>
          </a:p>
          <a:p>
            <a:endParaRPr lang="en-US" dirty="0"/>
          </a:p>
        </p:txBody>
      </p:sp>
    </p:spTree>
    <p:extLst>
      <p:ext uri="{BB962C8B-B14F-4D97-AF65-F5344CB8AC3E}">
        <p14:creationId xmlns:p14="http://schemas.microsoft.com/office/powerpoint/2010/main" val="346174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PRESSURE </a:t>
            </a:r>
            <a:r>
              <a:rPr lang="en-US" dirty="0"/>
              <a:t>PAN TEST</a:t>
            </a:r>
          </a:p>
        </p:txBody>
      </p:sp>
      <p:sp>
        <p:nvSpPr>
          <p:cNvPr id="3" name="Content Placeholder 2"/>
          <p:cNvSpPr>
            <a:spLocks noGrp="1"/>
          </p:cNvSpPr>
          <p:nvPr>
            <p:ph idx="1"/>
          </p:nvPr>
        </p:nvSpPr>
        <p:spPr/>
        <p:txBody>
          <a:bodyPr/>
          <a:lstStyle/>
          <a:p>
            <a:pPr lvl="0"/>
            <a:r>
              <a:rPr lang="en-US" dirty="0">
                <a:solidFill>
                  <a:srgbClr val="FFFF00"/>
                </a:solidFill>
              </a:rPr>
              <a:t>Combination of </a:t>
            </a:r>
            <a:r>
              <a:rPr lang="en-US" dirty="0" err="1">
                <a:solidFill>
                  <a:srgbClr val="FFFF00"/>
                </a:solidFill>
              </a:rPr>
              <a:t>gasketed</a:t>
            </a:r>
            <a:r>
              <a:rPr lang="en-US" dirty="0">
                <a:solidFill>
                  <a:srgbClr val="FFFF00"/>
                </a:solidFill>
              </a:rPr>
              <a:t> pan and tape, this is typically done on registers or grilles that are larger than the </a:t>
            </a:r>
            <a:r>
              <a:rPr lang="en-US" dirty="0" err="1">
                <a:solidFill>
                  <a:srgbClr val="FFFF00"/>
                </a:solidFill>
              </a:rPr>
              <a:t>gasketed</a:t>
            </a:r>
            <a:r>
              <a:rPr lang="en-US" dirty="0">
                <a:solidFill>
                  <a:srgbClr val="FFFF00"/>
                </a:solidFill>
              </a:rPr>
              <a:t> pan.  Tape is applied to the perimeter of the duct covering, leaving an uncovered area in the middle that is just smaller than the </a:t>
            </a:r>
            <a:r>
              <a:rPr lang="en-US" dirty="0" err="1">
                <a:solidFill>
                  <a:srgbClr val="FFFF00"/>
                </a:solidFill>
              </a:rPr>
              <a:t>gasketed</a:t>
            </a:r>
            <a:r>
              <a:rPr lang="en-US" dirty="0">
                <a:solidFill>
                  <a:srgbClr val="FFFF00"/>
                </a:solidFill>
              </a:rPr>
              <a:t> pan.  The pressure difference is then read by covering that opening with the </a:t>
            </a:r>
            <a:r>
              <a:rPr lang="en-US" dirty="0" err="1">
                <a:solidFill>
                  <a:srgbClr val="FFFF00"/>
                </a:solidFill>
              </a:rPr>
              <a:t>gasketed</a:t>
            </a:r>
            <a:r>
              <a:rPr lang="en-US" dirty="0">
                <a:solidFill>
                  <a:srgbClr val="FFFF00"/>
                </a:solidFill>
              </a:rPr>
              <a:t> pan.</a:t>
            </a:r>
          </a:p>
          <a:p>
            <a:endParaRPr lang="en-US" dirty="0"/>
          </a:p>
        </p:txBody>
      </p:sp>
    </p:spTree>
    <p:extLst>
      <p:ext uri="{BB962C8B-B14F-4D97-AF65-F5344CB8AC3E}">
        <p14:creationId xmlns:p14="http://schemas.microsoft.com/office/powerpoint/2010/main" val="2909273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PRESSURE </a:t>
            </a:r>
            <a:r>
              <a:rPr lang="en-US" dirty="0"/>
              <a:t>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Record the pressure in the duct with reference to the house:</a:t>
            </a:r>
          </a:p>
          <a:p>
            <a:pPr lvl="0"/>
            <a:r>
              <a:rPr lang="en-US" dirty="0">
                <a:solidFill>
                  <a:srgbClr val="FFFF00"/>
                </a:solidFill>
              </a:rPr>
              <a:t>At the pressure tap on the </a:t>
            </a:r>
            <a:r>
              <a:rPr lang="en-US" dirty="0" err="1">
                <a:solidFill>
                  <a:srgbClr val="FFFF00"/>
                </a:solidFill>
              </a:rPr>
              <a:t>gasketed</a:t>
            </a:r>
            <a:r>
              <a:rPr lang="en-US" dirty="0">
                <a:solidFill>
                  <a:srgbClr val="FFFF00"/>
                </a:solidFill>
              </a:rPr>
              <a:t> pan, </a:t>
            </a:r>
          </a:p>
          <a:p>
            <a:pPr marL="0" indent="0">
              <a:buNone/>
            </a:pPr>
            <a:r>
              <a:rPr lang="en-US" dirty="0">
                <a:solidFill>
                  <a:srgbClr val="FFFF00"/>
                </a:solidFill>
              </a:rPr>
              <a:t>Or</a:t>
            </a:r>
          </a:p>
          <a:p>
            <a:pPr lvl="0"/>
            <a:r>
              <a:rPr lang="en-US" dirty="0">
                <a:solidFill>
                  <a:srgbClr val="FFFF00"/>
                </a:solidFill>
              </a:rPr>
              <a:t>A static pressure probe inserted through the tape.</a:t>
            </a:r>
          </a:p>
          <a:p>
            <a:r>
              <a:rPr lang="en-US" dirty="0">
                <a:solidFill>
                  <a:srgbClr val="FFFF00"/>
                </a:solidFill>
              </a:rPr>
              <a:t>Remove the cover at the conclusion of each register or </a:t>
            </a:r>
            <a:r>
              <a:rPr lang="en-US" dirty="0" smtClean="0">
                <a:solidFill>
                  <a:srgbClr val="FFFF00"/>
                </a:solidFill>
              </a:rPr>
              <a:t>grille test.</a:t>
            </a:r>
            <a:endParaRPr lang="en-US" dirty="0">
              <a:solidFill>
                <a:srgbClr val="FFFF00"/>
              </a:solidFill>
            </a:endParaRPr>
          </a:p>
          <a:p>
            <a:endParaRPr lang="en-US" dirty="0"/>
          </a:p>
        </p:txBody>
      </p:sp>
    </p:spTree>
    <p:extLst>
      <p:ext uri="{BB962C8B-B14F-4D97-AF65-F5344CB8AC3E}">
        <p14:creationId xmlns:p14="http://schemas.microsoft.com/office/powerpoint/2010/main" val="1004637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Determine the median and the highest measured pan difference for all duct coverings.  Compare the values to the comparative benchmark values: the median value should not be higher than 3 Pa, and no register or grille should be greater than </a:t>
            </a:r>
            <a:r>
              <a:rPr lang="en-US" dirty="0" smtClean="0">
                <a:solidFill>
                  <a:srgbClr val="FFFF00"/>
                </a:solidFill>
              </a:rPr>
              <a:t>8Pa.</a:t>
            </a:r>
            <a:endParaRPr lang="en-US" dirty="0">
              <a:solidFill>
                <a:srgbClr val="FFFF00"/>
              </a:solidFill>
            </a:endParaRPr>
          </a:p>
        </p:txBody>
      </p:sp>
    </p:spTree>
    <p:extLst>
      <p:ext uri="{BB962C8B-B14F-4D97-AF65-F5344CB8AC3E}">
        <p14:creationId xmlns:p14="http://schemas.microsoft.com/office/powerpoint/2010/main" val="3455284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pic>
        <p:nvPicPr>
          <p:cNvPr id="4" name="Content Placeholder 3"/>
          <p:cNvPicPr>
            <a:picLocks noGrp="1" noChangeAspect="1"/>
          </p:cNvPicPr>
          <p:nvPr>
            <p:ph idx="1"/>
          </p:nvPr>
        </p:nvPicPr>
        <p:blipFill>
          <a:blip r:embed="rId2"/>
          <a:stretch>
            <a:fillRect/>
          </a:stretch>
        </p:blipFill>
        <p:spPr>
          <a:xfrm>
            <a:off x="4724400" y="1600200"/>
            <a:ext cx="3733800" cy="4996117"/>
          </a:xfrm>
          <a:prstGeom prst="rect">
            <a:avLst/>
          </a:prstGeom>
        </p:spPr>
      </p:pic>
      <p:sp>
        <p:nvSpPr>
          <p:cNvPr id="3" name="TextBox 2"/>
          <p:cNvSpPr txBox="1"/>
          <p:nvPr/>
        </p:nvSpPr>
        <p:spPr>
          <a:xfrm>
            <a:off x="398845" y="2438400"/>
            <a:ext cx="4338047" cy="584775"/>
          </a:xfrm>
          <a:prstGeom prst="rect">
            <a:avLst/>
          </a:prstGeom>
          <a:noFill/>
        </p:spPr>
        <p:txBody>
          <a:bodyPr wrap="none" rtlCol="0">
            <a:spAutoFit/>
          </a:bodyPr>
          <a:lstStyle/>
          <a:p>
            <a:r>
              <a:rPr lang="en-US" sz="3200" dirty="0" smtClean="0">
                <a:solidFill>
                  <a:srgbClr val="FFFF00"/>
                </a:solidFill>
              </a:rPr>
              <a:t>Form simply gets filled in</a:t>
            </a:r>
            <a:endParaRPr lang="en-US" sz="3200" dirty="0">
              <a:solidFill>
                <a:srgbClr val="FFFF00"/>
              </a:solidFill>
            </a:endParaRPr>
          </a:p>
        </p:txBody>
      </p:sp>
    </p:spTree>
    <p:extLst>
      <p:ext uri="{BB962C8B-B14F-4D97-AF65-F5344CB8AC3E}">
        <p14:creationId xmlns:p14="http://schemas.microsoft.com/office/powerpoint/2010/main" val="4290020903"/>
      </p:ext>
    </p:extLst>
  </p:cSld>
  <p:clrMapOvr>
    <a:masterClrMapping/>
  </p:clrMapOvr>
  <mc:AlternateContent xmlns:mc="http://schemas.openxmlformats.org/markup-compatibility/2006">
    <mc:Choice xmlns:p14="http://schemas.microsoft.com/office/powerpoint/2010/main" Requires="p14">
      <p:transition spd="slow" p14:dur="2000" advTm="11801"/>
    </mc:Choice>
    <mc:Fallback>
      <p:transition spd="slow" advTm="1180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1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This test is </a:t>
            </a:r>
            <a:r>
              <a:rPr lang="en-US" dirty="0" smtClean="0">
                <a:solidFill>
                  <a:srgbClr val="FFFF00"/>
                </a:solidFill>
              </a:rPr>
              <a:t>also generally </a:t>
            </a:r>
            <a:r>
              <a:rPr lang="en-US" dirty="0">
                <a:solidFill>
                  <a:srgbClr val="FFFF00"/>
                </a:solidFill>
              </a:rPr>
              <a:t>done in conjunction with the blower door test also called the pressurization or depressurization </a:t>
            </a:r>
            <a:r>
              <a:rPr lang="en-US" dirty="0" smtClean="0">
                <a:solidFill>
                  <a:srgbClr val="FFFF00"/>
                </a:solidFill>
              </a:rPr>
              <a:t>test. When </a:t>
            </a:r>
            <a:r>
              <a:rPr lang="en-US" dirty="0">
                <a:solidFill>
                  <a:srgbClr val="FFFF00"/>
                </a:solidFill>
              </a:rPr>
              <a:t>the leakage is established using the blower </a:t>
            </a:r>
            <a:r>
              <a:rPr lang="en-US" dirty="0" smtClean="0">
                <a:solidFill>
                  <a:srgbClr val="FFFF00"/>
                </a:solidFill>
              </a:rPr>
              <a:t>door. A fan powered unit is attached to the duct and the HVAC grilles and registers are all sealed up.</a:t>
            </a:r>
          </a:p>
          <a:p>
            <a:pPr marL="0" indent="0">
              <a:buNone/>
            </a:pPr>
            <a:endParaRPr lang="en-US" dirty="0"/>
          </a:p>
        </p:txBody>
      </p:sp>
    </p:spTree>
    <p:extLst>
      <p:ext uri="{BB962C8B-B14F-4D97-AF65-F5344CB8AC3E}">
        <p14:creationId xmlns:p14="http://schemas.microsoft.com/office/powerpoint/2010/main" val="243509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1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This test is </a:t>
            </a:r>
            <a:r>
              <a:rPr lang="en-US" dirty="0" smtClean="0">
                <a:solidFill>
                  <a:srgbClr val="FFFF00"/>
                </a:solidFill>
              </a:rPr>
              <a:t>also generally </a:t>
            </a:r>
            <a:r>
              <a:rPr lang="en-US" dirty="0">
                <a:solidFill>
                  <a:srgbClr val="FFFF00"/>
                </a:solidFill>
              </a:rPr>
              <a:t>done in conjunction with the blower door test also called the pressurization or depressurization </a:t>
            </a:r>
            <a:r>
              <a:rPr lang="en-US" dirty="0" smtClean="0">
                <a:solidFill>
                  <a:srgbClr val="FFFF00"/>
                </a:solidFill>
              </a:rPr>
              <a:t>test. When </a:t>
            </a:r>
            <a:r>
              <a:rPr lang="en-US" dirty="0">
                <a:solidFill>
                  <a:srgbClr val="FFFF00"/>
                </a:solidFill>
              </a:rPr>
              <a:t>the leakage is established using the blower </a:t>
            </a:r>
            <a:r>
              <a:rPr lang="en-US" dirty="0" smtClean="0">
                <a:solidFill>
                  <a:srgbClr val="FFFF00"/>
                </a:solidFill>
              </a:rPr>
              <a:t>door. A fan powered unit is attached to the duct and the HVAC grilles and registers are all sealed up.</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262" y="3200400"/>
            <a:ext cx="3203448" cy="3377184"/>
          </a:xfrm>
          <a:prstGeom prst="rect">
            <a:avLst/>
          </a:prstGeom>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645" t="6650" r="6401" b="8286"/>
          <a:stretch/>
        </p:blipFill>
        <p:spPr bwMode="auto">
          <a:xfrm>
            <a:off x="3695262" y="1300723"/>
            <a:ext cx="2286000" cy="165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www.energyconservatory.com/sites/default/files/blower_door1.jpg"/>
          <p:cNvPicPr/>
          <p:nvPr/>
        </p:nvPicPr>
        <p:blipFill rotWithShape="1">
          <a:blip r:embed="rId4" cstate="print">
            <a:extLst>
              <a:ext uri="{28A0092B-C50C-407E-A947-70E740481C1C}">
                <a14:useLocalDpi xmlns:a14="http://schemas.microsoft.com/office/drawing/2010/main" val="0"/>
              </a:ext>
            </a:extLst>
          </a:blip>
          <a:srcRect l="4348" r="-1"/>
          <a:stretch/>
        </p:blipFill>
        <p:spPr bwMode="auto">
          <a:xfrm>
            <a:off x="140918" y="1748207"/>
            <a:ext cx="3048000" cy="4953000"/>
          </a:xfrm>
          <a:prstGeom prst="rect">
            <a:avLst/>
          </a:prstGeom>
          <a:noFill/>
          <a:extLst/>
        </p:spPr>
      </p:pic>
    </p:spTree>
    <p:extLst>
      <p:ext uri="{BB962C8B-B14F-4D97-AF65-F5344CB8AC3E}">
        <p14:creationId xmlns:p14="http://schemas.microsoft.com/office/powerpoint/2010/main" val="266144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2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injects a non-toxic smoke into the fan pressurization device that is maintaining a duct pressure difference of 25 Pa relative to the duct surroundings.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85643"/>
            <a:ext cx="3465171" cy="3041650"/>
          </a:xfrm>
          <a:prstGeom prst="rect">
            <a:avLst/>
          </a:prstGeom>
        </p:spPr>
      </p:pic>
    </p:spTree>
    <p:extLst>
      <p:ext uri="{BB962C8B-B14F-4D97-AF65-F5344CB8AC3E}">
        <p14:creationId xmlns:p14="http://schemas.microsoft.com/office/powerpoint/2010/main" val="3539517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3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visually inspects all accessible portions of the duct systems for escaping smoke; escaping smoke indicates a leak in the duct and the Technician then marks the locations of leaks.  </a:t>
            </a:r>
          </a:p>
          <a:p>
            <a:pPr marL="0" indent="0">
              <a:buNone/>
            </a:pPr>
            <a:endParaRPr lang="en-US" dirty="0"/>
          </a:p>
        </p:txBody>
      </p:sp>
    </p:spTree>
    <p:extLst>
      <p:ext uri="{BB962C8B-B14F-4D97-AF65-F5344CB8AC3E}">
        <p14:creationId xmlns:p14="http://schemas.microsoft.com/office/powerpoint/2010/main" val="2444025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For this method the air handler or furnaces is turned on and set to run at the maximum speed for the duration of the testing.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276" t="17741" r="28571" b="27721"/>
          <a:stretch/>
        </p:blipFill>
        <p:spPr>
          <a:xfrm>
            <a:off x="2527609" y="3505200"/>
            <a:ext cx="4088781" cy="3048000"/>
          </a:xfrm>
          <a:prstGeom prst="rect">
            <a:avLst/>
          </a:prstGeom>
        </p:spPr>
      </p:pic>
    </p:spTree>
    <p:extLst>
      <p:ext uri="{BB962C8B-B14F-4D97-AF65-F5344CB8AC3E}">
        <p14:creationId xmlns:p14="http://schemas.microsoft.com/office/powerpoint/2010/main" val="821219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Each supply and return grille, diffuser, and register (duct cover) in the distribution system will have their airflows measured and recorded individually.  The </a:t>
            </a:r>
            <a:r>
              <a:rPr lang="en-US" dirty="0" smtClean="0">
                <a:solidFill>
                  <a:srgbClr val="FFFF00"/>
                </a:solidFill>
              </a:rPr>
              <a:t>Technician </a:t>
            </a:r>
            <a:r>
              <a:rPr lang="en-US" dirty="0">
                <a:solidFill>
                  <a:srgbClr val="FFFF00"/>
                </a:solidFill>
              </a:rPr>
              <a:t>should list the supply and return registers on separate lists.  It is recommended for residential airflow on supply registers that a fan powered flow measuring capture device be used </a:t>
            </a:r>
            <a:r>
              <a:rPr lang="en-US" dirty="0" smtClean="0">
                <a:solidFill>
                  <a:srgbClr val="FFFF00"/>
                </a:solidFill>
              </a:rPr>
              <a:t>.  </a:t>
            </a:r>
            <a:endParaRPr lang="en-US" dirty="0">
              <a:solidFill>
                <a:srgbClr val="FFFF00"/>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7315200" y="4648200"/>
            <a:ext cx="1828800" cy="2227997"/>
          </a:xfrm>
          <a:prstGeom prst="rect">
            <a:avLst/>
          </a:prstGeom>
          <a:noFill/>
          <a:ln>
            <a:noFill/>
          </a:ln>
          <a:extLst/>
        </p:spPr>
      </p:pic>
    </p:spTree>
    <p:extLst>
      <p:ext uri="{BB962C8B-B14F-4D97-AF65-F5344CB8AC3E}">
        <p14:creationId xmlns:p14="http://schemas.microsoft.com/office/powerpoint/2010/main" val="626995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Materials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9972" y="1310957"/>
            <a:ext cx="3697817" cy="277336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548" y="4053842"/>
            <a:ext cx="3672841" cy="2448560"/>
          </a:xfrm>
          <a:prstGeom prst="rect">
            <a:avLst/>
          </a:prstGeom>
        </p:spPr>
      </p:pic>
      <p:pic>
        <p:nvPicPr>
          <p:cNvPr id="6" name="Picture 5" descr="F:\Work Documents\Spray Foam Photos\IMG_0422.jpg"/>
          <p:cNvPicPr/>
          <p:nvPr/>
        </p:nvPicPr>
        <p:blipFill rotWithShape="1">
          <a:blip r:embed="rId4" cstate="print">
            <a:extLst>
              <a:ext uri="{BEBA8EAE-BF5A-486C-A8C5-ECC9F3942E4B}">
                <a14:imgProps xmlns:a14="http://schemas.microsoft.com/office/drawing/2010/main">
                  <a14:imgLayer r:embed="rId5">
                    <a14:imgEffect>
                      <a14:brightnessContrast bright="22000"/>
                    </a14:imgEffect>
                  </a14:imgLayer>
                </a14:imgProps>
              </a:ext>
            </a:extLst>
          </a:blip>
          <a:srcRect l="44015" t="394" r="7257" b="8385"/>
          <a:stretch/>
        </p:blipFill>
        <p:spPr bwMode="auto">
          <a:xfrm rot="5400000">
            <a:off x="4773354" y="851806"/>
            <a:ext cx="2746469" cy="365760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72" y="4053841"/>
            <a:ext cx="3682576" cy="2448561"/>
          </a:xfrm>
          <a:prstGeom prst="rect">
            <a:avLst/>
          </a:prstGeom>
        </p:spPr>
      </p:pic>
    </p:spTree>
    <p:extLst>
      <p:ext uri="{BB962C8B-B14F-4D97-AF65-F5344CB8AC3E}">
        <p14:creationId xmlns:p14="http://schemas.microsoft.com/office/powerpoint/2010/main" val="1443170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Note: When there is no return ducting, a pressure differential measuring type of tool may be used for measuring the return airflow at the </a:t>
            </a:r>
            <a:r>
              <a:rPr lang="en-US" dirty="0" smtClean="0">
                <a:solidFill>
                  <a:srgbClr val="FFFF00"/>
                </a:solidFill>
              </a:rPr>
              <a:t>unit.</a:t>
            </a:r>
            <a:endParaRPr lang="en-US" dirty="0">
              <a:solidFill>
                <a:srgbClr val="FFFF00"/>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7315200" y="4648200"/>
            <a:ext cx="1828800" cy="2227997"/>
          </a:xfrm>
          <a:prstGeom prst="rect">
            <a:avLst/>
          </a:prstGeom>
          <a:noFill/>
          <a:ln>
            <a:noFill/>
          </a:ln>
          <a:extLst/>
        </p:spPr>
      </p:pic>
      <p:pic>
        <p:nvPicPr>
          <p:cNvPr id="5" name="Picture 4"/>
          <p:cNvPicPr/>
          <p:nvPr/>
        </p:nvPicPr>
        <p:blipFill rotWithShape="1">
          <a:blip r:embed="rId3">
            <a:extLst>
              <a:ext uri="{28A0092B-C50C-407E-A947-70E740481C1C}">
                <a14:useLocalDpi xmlns:a14="http://schemas.microsoft.com/office/drawing/2010/main" val="0"/>
              </a:ext>
            </a:extLst>
          </a:blip>
          <a:srcRect l="6281" t="3748" r="6573" b="7635"/>
          <a:stretch/>
        </p:blipFill>
        <p:spPr bwMode="auto">
          <a:xfrm>
            <a:off x="2209800" y="3414723"/>
            <a:ext cx="3962400" cy="2875805"/>
          </a:xfrm>
          <a:prstGeom prst="rect">
            <a:avLst/>
          </a:prstGeom>
          <a:noFill/>
          <a:ln>
            <a:noFill/>
          </a:ln>
          <a:extLst/>
        </p:spPr>
      </p:pic>
    </p:spTree>
    <p:extLst>
      <p:ext uri="{BB962C8B-B14F-4D97-AF65-F5344CB8AC3E}">
        <p14:creationId xmlns:p14="http://schemas.microsoft.com/office/powerpoint/2010/main" val="4010856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The supply CFM is the subtracted from the return CFM (ignore any negative values).  That number is divided by the </a:t>
            </a:r>
            <a:r>
              <a:rPr lang="en-US" dirty="0" smtClean="0">
                <a:solidFill>
                  <a:srgbClr val="FFFF00"/>
                </a:solidFill>
              </a:rPr>
              <a:t>Lower </a:t>
            </a:r>
            <a:r>
              <a:rPr lang="en-US" dirty="0">
                <a:solidFill>
                  <a:srgbClr val="FFFF00"/>
                </a:solidFill>
              </a:rPr>
              <a:t>of the two values and multiplied by 100 to get the percent of leakage.</a:t>
            </a: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567730" y="4459888"/>
            <a:ext cx="739212" cy="1230159"/>
          </a:xfrm>
          <a:prstGeom prst="rect">
            <a:avLst/>
          </a:prstGeom>
          <a:noFill/>
          <a:ln>
            <a:noFill/>
          </a:ln>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6281" t="3748" r="6573" b="7635"/>
          <a:stretch/>
        </p:blipFill>
        <p:spPr bwMode="auto">
          <a:xfrm>
            <a:off x="2109827" y="4482880"/>
            <a:ext cx="1498092" cy="1092985"/>
          </a:xfrm>
          <a:prstGeom prst="rect">
            <a:avLst/>
          </a:prstGeom>
          <a:noFill/>
          <a:ln>
            <a:noFill/>
          </a:ln>
          <a:extLst/>
        </p:spPr>
      </p:pic>
      <p:sp>
        <p:nvSpPr>
          <p:cNvPr id="4" name="TextBox 3"/>
          <p:cNvSpPr txBox="1"/>
          <p:nvPr/>
        </p:nvSpPr>
        <p:spPr>
          <a:xfrm>
            <a:off x="1290766" y="3688757"/>
            <a:ext cx="798617" cy="1569660"/>
          </a:xfrm>
          <a:prstGeom prst="rect">
            <a:avLst/>
          </a:prstGeom>
          <a:noFill/>
        </p:spPr>
        <p:txBody>
          <a:bodyPr wrap="none" rtlCol="0">
            <a:spAutoFit/>
          </a:bodyPr>
          <a:lstStyle/>
          <a:p>
            <a:r>
              <a:rPr lang="en-US" sz="9600" dirty="0" smtClean="0">
                <a:solidFill>
                  <a:srgbClr val="FFFF00"/>
                </a:solidFill>
              </a:rPr>
              <a:t>_</a:t>
            </a:r>
            <a:endParaRPr lang="en-US" sz="9600" dirty="0">
              <a:solidFill>
                <a:srgbClr val="FFFF00"/>
              </a:solidFill>
            </a:endParaRPr>
          </a:p>
        </p:txBody>
      </p:sp>
      <p:sp>
        <p:nvSpPr>
          <p:cNvPr id="8" name="TextBox 7"/>
          <p:cNvSpPr txBox="1"/>
          <p:nvPr/>
        </p:nvSpPr>
        <p:spPr>
          <a:xfrm>
            <a:off x="3880307" y="4448737"/>
            <a:ext cx="4686091" cy="1015663"/>
          </a:xfrm>
          <a:prstGeom prst="rect">
            <a:avLst/>
          </a:prstGeom>
          <a:noFill/>
        </p:spPr>
        <p:txBody>
          <a:bodyPr wrap="none" rtlCol="0">
            <a:spAutoFit/>
          </a:bodyPr>
          <a:lstStyle/>
          <a:p>
            <a:r>
              <a:rPr lang="en-US" sz="6000" dirty="0" smtClean="0">
                <a:solidFill>
                  <a:srgbClr val="FFFF00"/>
                </a:solidFill>
              </a:rPr>
              <a:t>÷ </a:t>
            </a:r>
            <a:r>
              <a:rPr lang="en-US" sz="4800" dirty="0" smtClean="0">
                <a:solidFill>
                  <a:srgbClr val="FFFF00"/>
                </a:solidFill>
              </a:rPr>
              <a:t>Lower X 100 = ?</a:t>
            </a:r>
            <a:endParaRPr lang="en-US" sz="4800" dirty="0">
              <a:solidFill>
                <a:srgbClr val="FFFF00"/>
              </a:solidFill>
            </a:endParaRPr>
          </a:p>
        </p:txBody>
      </p:sp>
      <p:sp>
        <p:nvSpPr>
          <p:cNvPr id="12" name="TextBox 11"/>
          <p:cNvSpPr txBox="1"/>
          <p:nvPr/>
        </p:nvSpPr>
        <p:spPr>
          <a:xfrm>
            <a:off x="-12962" y="4196589"/>
            <a:ext cx="562975" cy="1569660"/>
          </a:xfrm>
          <a:prstGeom prst="rect">
            <a:avLst/>
          </a:prstGeom>
          <a:noFill/>
        </p:spPr>
        <p:txBody>
          <a:bodyPr wrap="none" rtlCol="0">
            <a:spAutoFit/>
          </a:bodyPr>
          <a:lstStyle/>
          <a:p>
            <a:r>
              <a:rPr lang="en-US" sz="9600" dirty="0">
                <a:solidFill>
                  <a:srgbClr val="FFFF00"/>
                </a:solidFill>
              </a:rPr>
              <a:t>[</a:t>
            </a:r>
          </a:p>
        </p:txBody>
      </p:sp>
      <p:sp>
        <p:nvSpPr>
          <p:cNvPr id="13" name="TextBox 12"/>
          <p:cNvSpPr txBox="1"/>
          <p:nvPr/>
        </p:nvSpPr>
        <p:spPr>
          <a:xfrm rot="10800000">
            <a:off x="3580761" y="4290137"/>
            <a:ext cx="562975" cy="1569660"/>
          </a:xfrm>
          <a:prstGeom prst="rect">
            <a:avLst/>
          </a:prstGeom>
          <a:noFill/>
        </p:spPr>
        <p:txBody>
          <a:bodyPr wrap="none" rtlCol="0">
            <a:spAutoFit/>
          </a:bodyPr>
          <a:lstStyle/>
          <a:p>
            <a:r>
              <a:rPr lang="en-US" sz="9600" dirty="0">
                <a:solidFill>
                  <a:srgbClr val="FFFF00"/>
                </a:solidFill>
              </a:rPr>
              <a:t>[</a:t>
            </a:r>
          </a:p>
        </p:txBody>
      </p:sp>
    </p:spTree>
    <p:extLst>
      <p:ext uri="{BB962C8B-B14F-4D97-AF65-F5344CB8AC3E}">
        <p14:creationId xmlns:p14="http://schemas.microsoft.com/office/powerpoint/2010/main" val="1207867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Sample Calculation: Supply airflow total equals 1226 CFM and return total equals 1132 CFM thus,</a:t>
            </a:r>
          </a:p>
          <a:p>
            <a:pPr marL="0" indent="0">
              <a:buNone/>
            </a:pPr>
            <a:r>
              <a:rPr lang="en-US" dirty="0">
                <a:solidFill>
                  <a:srgbClr val="FFFF00"/>
                </a:solidFill>
              </a:rPr>
              <a:t>1226 – 1132 = 94.  Since the return is the </a:t>
            </a:r>
            <a:r>
              <a:rPr lang="en-US" dirty="0" smtClean="0">
                <a:solidFill>
                  <a:srgbClr val="FFFF00"/>
                </a:solidFill>
              </a:rPr>
              <a:t>lower number</a:t>
            </a:r>
            <a:r>
              <a:rPr lang="en-US" dirty="0">
                <a:solidFill>
                  <a:srgbClr val="FFFF00"/>
                </a:solidFill>
              </a:rPr>
              <a:t>: 94 ÷ 1132 X 100 = 8.3% duct leakage. </a:t>
            </a: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567730" y="4459888"/>
            <a:ext cx="739212" cy="1230159"/>
          </a:xfrm>
          <a:prstGeom prst="rect">
            <a:avLst/>
          </a:prstGeom>
          <a:noFill/>
          <a:ln>
            <a:noFill/>
          </a:ln>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6281" t="3748" r="6573" b="7635"/>
          <a:stretch/>
        </p:blipFill>
        <p:spPr bwMode="auto">
          <a:xfrm>
            <a:off x="2109827" y="4482880"/>
            <a:ext cx="1498092" cy="1092985"/>
          </a:xfrm>
          <a:prstGeom prst="rect">
            <a:avLst/>
          </a:prstGeom>
          <a:noFill/>
          <a:ln>
            <a:noFill/>
          </a:ln>
          <a:extLst/>
        </p:spPr>
      </p:pic>
      <p:sp>
        <p:nvSpPr>
          <p:cNvPr id="4" name="TextBox 3"/>
          <p:cNvSpPr txBox="1"/>
          <p:nvPr/>
        </p:nvSpPr>
        <p:spPr>
          <a:xfrm>
            <a:off x="1290766" y="3688757"/>
            <a:ext cx="798617" cy="1569660"/>
          </a:xfrm>
          <a:prstGeom prst="rect">
            <a:avLst/>
          </a:prstGeom>
          <a:noFill/>
        </p:spPr>
        <p:txBody>
          <a:bodyPr wrap="none" rtlCol="0">
            <a:spAutoFit/>
          </a:bodyPr>
          <a:lstStyle/>
          <a:p>
            <a:r>
              <a:rPr lang="en-US" sz="9600" dirty="0" smtClean="0">
                <a:solidFill>
                  <a:srgbClr val="FFFF00"/>
                </a:solidFill>
              </a:rPr>
              <a:t>_</a:t>
            </a:r>
            <a:endParaRPr lang="en-US" sz="9600" dirty="0">
              <a:solidFill>
                <a:srgbClr val="FFFF00"/>
              </a:solidFill>
            </a:endParaRPr>
          </a:p>
        </p:txBody>
      </p:sp>
      <p:sp>
        <p:nvSpPr>
          <p:cNvPr id="8" name="TextBox 7"/>
          <p:cNvSpPr txBox="1"/>
          <p:nvPr/>
        </p:nvSpPr>
        <p:spPr>
          <a:xfrm>
            <a:off x="3880307" y="4448737"/>
            <a:ext cx="4686091" cy="1015663"/>
          </a:xfrm>
          <a:prstGeom prst="rect">
            <a:avLst/>
          </a:prstGeom>
          <a:noFill/>
        </p:spPr>
        <p:txBody>
          <a:bodyPr wrap="none" rtlCol="0">
            <a:spAutoFit/>
          </a:bodyPr>
          <a:lstStyle/>
          <a:p>
            <a:r>
              <a:rPr lang="en-US" sz="6000" dirty="0" smtClean="0">
                <a:solidFill>
                  <a:srgbClr val="FFFF00"/>
                </a:solidFill>
              </a:rPr>
              <a:t>÷ </a:t>
            </a:r>
            <a:r>
              <a:rPr lang="en-US" sz="4800" dirty="0" smtClean="0">
                <a:solidFill>
                  <a:srgbClr val="FFFF00"/>
                </a:solidFill>
              </a:rPr>
              <a:t>Lower X 100 = ?</a:t>
            </a:r>
            <a:endParaRPr lang="en-US" sz="4800" dirty="0">
              <a:solidFill>
                <a:srgbClr val="FFFF00"/>
              </a:solidFill>
            </a:endParaRPr>
          </a:p>
        </p:txBody>
      </p:sp>
      <p:sp>
        <p:nvSpPr>
          <p:cNvPr id="12" name="TextBox 11"/>
          <p:cNvSpPr txBox="1"/>
          <p:nvPr/>
        </p:nvSpPr>
        <p:spPr>
          <a:xfrm>
            <a:off x="-12962" y="4196589"/>
            <a:ext cx="562975" cy="1569660"/>
          </a:xfrm>
          <a:prstGeom prst="rect">
            <a:avLst/>
          </a:prstGeom>
          <a:noFill/>
        </p:spPr>
        <p:txBody>
          <a:bodyPr wrap="none" rtlCol="0">
            <a:spAutoFit/>
          </a:bodyPr>
          <a:lstStyle/>
          <a:p>
            <a:r>
              <a:rPr lang="en-US" sz="9600" dirty="0">
                <a:solidFill>
                  <a:srgbClr val="FFFF00"/>
                </a:solidFill>
              </a:rPr>
              <a:t>[</a:t>
            </a:r>
          </a:p>
        </p:txBody>
      </p:sp>
      <p:sp>
        <p:nvSpPr>
          <p:cNvPr id="13" name="TextBox 12"/>
          <p:cNvSpPr txBox="1"/>
          <p:nvPr/>
        </p:nvSpPr>
        <p:spPr>
          <a:xfrm rot="10800000">
            <a:off x="3580761" y="4290137"/>
            <a:ext cx="562975" cy="1569660"/>
          </a:xfrm>
          <a:prstGeom prst="rect">
            <a:avLst/>
          </a:prstGeom>
          <a:noFill/>
        </p:spPr>
        <p:txBody>
          <a:bodyPr wrap="none" rtlCol="0">
            <a:spAutoFit/>
          </a:bodyPr>
          <a:lstStyle/>
          <a:p>
            <a:r>
              <a:rPr lang="en-US" sz="9600" dirty="0">
                <a:solidFill>
                  <a:srgbClr val="FFFF00"/>
                </a:solidFill>
              </a:rPr>
              <a:t>[</a:t>
            </a:r>
          </a:p>
        </p:txBody>
      </p:sp>
    </p:spTree>
    <p:extLst>
      <p:ext uri="{BB962C8B-B14F-4D97-AF65-F5344CB8AC3E}">
        <p14:creationId xmlns:p14="http://schemas.microsoft.com/office/powerpoint/2010/main" val="945142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fontScale="90000"/>
          </a:bodyPr>
          <a:lstStyle/>
          <a:p>
            <a:r>
              <a:rPr lang="en-US" dirty="0" smtClean="0"/>
              <a:t>Quantitative Duct Leakage Test @ 25 Pa</a:t>
            </a:r>
            <a:endParaRPr lang="en-US" dirty="0"/>
          </a:p>
        </p:txBody>
      </p:sp>
      <p:pic>
        <p:nvPicPr>
          <p:cNvPr id="1029" name="Picture 5" descr="http://www.energyconservatory.com/sites/default/files/dg700_bd_contr_c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2327"/>
            <a:ext cx="3638843" cy="2745673"/>
          </a:xfrm>
          <a:prstGeom prst="rect">
            <a:avLst/>
          </a:prstGeom>
          <a:noFill/>
          <a:extLst>
            <a:ext uri="{909E8E84-426E-40DD-AFC4-6F175D3DCCD1}">
              <a14:hiddenFill xmlns:a14="http://schemas.microsoft.com/office/drawing/2010/main">
                <a:solidFill>
                  <a:srgbClr val="FFFFFF"/>
                </a:solidFill>
              </a14:hiddenFill>
            </a:ext>
          </a:extLst>
        </p:spPr>
      </p:pic>
      <p:pic>
        <p:nvPicPr>
          <p:cNvPr id="3" name="Duct Blas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407" b="12593"/>
          <a:stretch/>
        </p:blipFill>
        <p:spPr>
          <a:xfrm>
            <a:off x="2743200" y="1417638"/>
            <a:ext cx="5791200" cy="3257551"/>
          </a:xfrm>
          <a:prstGeom prst="rect">
            <a:avLst/>
          </a:prstGeom>
        </p:spPr>
      </p:pic>
    </p:spTree>
    <p:extLst>
      <p:ext uri="{BB962C8B-B14F-4D97-AF65-F5344CB8AC3E}">
        <p14:creationId xmlns:p14="http://schemas.microsoft.com/office/powerpoint/2010/main" val="1342086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12" objId="3"/>
        <p14:playEvt time="13600" objId="3"/>
        <p14:stopEvt time="15154" objId="3"/>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_08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316018"/>
            <a:ext cx="4050457" cy="535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645" t="6650" r="6401" b="8286"/>
          <a:stretch/>
        </p:blipFill>
        <p:spPr bwMode="auto">
          <a:xfrm>
            <a:off x="780757" y="1307812"/>
            <a:ext cx="3638843" cy="264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energyconservatory.com/sites/default/files/dg700_bd_contr_c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57" y="3912580"/>
            <a:ext cx="3638843" cy="274567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283029" y="194789"/>
            <a:ext cx="8686800" cy="1143000"/>
          </a:xfrm>
        </p:spPr>
        <p:txBody>
          <a:bodyPr>
            <a:normAutofit fontScale="90000"/>
          </a:bodyPr>
          <a:lstStyle/>
          <a:p>
            <a:r>
              <a:rPr lang="en-US" dirty="0" smtClean="0"/>
              <a:t>Quantitative Duct Leakage Test @ 25 Pa</a:t>
            </a:r>
            <a:endParaRPr lang="en-US" dirty="0"/>
          </a:p>
        </p:txBody>
      </p:sp>
    </p:spTree>
    <p:extLst>
      <p:ext uri="{BB962C8B-B14F-4D97-AF65-F5344CB8AC3E}">
        <p14:creationId xmlns:p14="http://schemas.microsoft.com/office/powerpoint/2010/main" val="2647267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SMACNA Method Or AHJ</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FF00"/>
                </a:solidFill>
              </a:rPr>
              <a:t>May require higher pressure in Pa.</a:t>
            </a:r>
          </a:p>
          <a:p>
            <a:pPr marL="0" indent="0">
              <a:buNone/>
            </a:pPr>
            <a:endParaRPr lang="en-US" dirty="0">
              <a:solidFill>
                <a:srgbClr val="FFFF00"/>
              </a:solidFill>
            </a:endParaRPr>
          </a:p>
          <a:p>
            <a:pPr marL="0" indent="0">
              <a:buNone/>
            </a:pPr>
            <a:r>
              <a:rPr lang="en-US" dirty="0" smtClean="0">
                <a:solidFill>
                  <a:srgbClr val="FFFF00"/>
                </a:solidFill>
              </a:rPr>
              <a:t>May have additional specified procedures. </a:t>
            </a:r>
            <a:endParaRPr lang="en-US" dirty="0">
              <a:solidFill>
                <a:srgbClr val="FFFF00"/>
              </a:solidFill>
            </a:endParaRPr>
          </a:p>
        </p:txBody>
      </p:sp>
    </p:spTree>
    <p:extLst>
      <p:ext uri="{BB962C8B-B14F-4D97-AF65-F5344CB8AC3E}">
        <p14:creationId xmlns:p14="http://schemas.microsoft.com/office/powerpoint/2010/main" val="8559827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a:solidFill>
                  <a:srgbClr val="FFFF00"/>
                </a:solidFill>
              </a:rPr>
              <a:t>Written documentation for HVAC equipment to include Model and serial numbers.</a:t>
            </a:r>
          </a:p>
          <a:p>
            <a:r>
              <a:rPr lang="en-US" dirty="0">
                <a:solidFill>
                  <a:srgbClr val="FFFF00"/>
                </a:solidFill>
              </a:rPr>
              <a:t>Test date.</a:t>
            </a:r>
          </a:p>
          <a:p>
            <a:pPr lvl="0"/>
            <a:r>
              <a:rPr lang="en-US" dirty="0">
                <a:solidFill>
                  <a:srgbClr val="FFFF00"/>
                </a:solidFill>
              </a:rPr>
              <a:t>Location.</a:t>
            </a:r>
          </a:p>
          <a:p>
            <a:pPr lvl="0"/>
            <a:r>
              <a:rPr lang="en-US" dirty="0">
                <a:solidFill>
                  <a:srgbClr val="FFFF00"/>
                </a:solidFill>
              </a:rPr>
              <a:t>Name of </a:t>
            </a:r>
            <a:r>
              <a:rPr lang="en-US" dirty="0" smtClean="0">
                <a:solidFill>
                  <a:srgbClr val="FFFF00"/>
                </a:solidFill>
              </a:rPr>
              <a:t>Technician</a:t>
            </a:r>
            <a:r>
              <a:rPr lang="en-US" dirty="0">
                <a:solidFill>
                  <a:srgbClr val="FFFF00"/>
                </a:solidFill>
              </a:rPr>
              <a:t>.</a:t>
            </a:r>
          </a:p>
          <a:p>
            <a:pPr lvl="0"/>
            <a:r>
              <a:rPr lang="en-US" dirty="0">
                <a:solidFill>
                  <a:srgbClr val="FFFF00"/>
                </a:solidFill>
              </a:rPr>
              <a:t>Pictures and notes on items identified.</a:t>
            </a:r>
          </a:p>
        </p:txBody>
      </p:sp>
    </p:spTree>
    <p:extLst>
      <p:ext uri="{BB962C8B-B14F-4D97-AF65-F5344CB8AC3E}">
        <p14:creationId xmlns:p14="http://schemas.microsoft.com/office/powerpoint/2010/main" val="2677396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Evaluating Duct Distribution Systems</a:t>
            </a:r>
            <a:endParaRPr lang="en-US" dirty="0"/>
          </a:p>
        </p:txBody>
      </p:sp>
      <p:sp>
        <p:nvSpPr>
          <p:cNvPr id="3" name="Content Placeholder 2"/>
          <p:cNvSpPr>
            <a:spLocks noGrp="1"/>
          </p:cNvSpPr>
          <p:nvPr>
            <p:ph idx="1"/>
          </p:nvPr>
        </p:nvSpPr>
        <p:spPr/>
        <p:txBody>
          <a:bodyPr/>
          <a:lstStyle/>
          <a:p>
            <a:pPr lvl="0"/>
            <a:r>
              <a:rPr lang="en-US" dirty="0" smtClean="0">
                <a:solidFill>
                  <a:srgbClr val="FFFF00"/>
                </a:solidFill>
              </a:rPr>
              <a:t>Record </a:t>
            </a:r>
            <a:r>
              <a:rPr lang="en-US" dirty="0">
                <a:solidFill>
                  <a:srgbClr val="FFFF00"/>
                </a:solidFill>
              </a:rPr>
              <a:t>the R-value of duct insulation</a:t>
            </a:r>
            <a:r>
              <a:rPr lang="en-US" dirty="0" smtClean="0">
                <a:solidFill>
                  <a:srgbClr val="FFFF00"/>
                </a:solidFill>
              </a:rPr>
              <a:t>.</a:t>
            </a:r>
          </a:p>
          <a:p>
            <a:r>
              <a:rPr lang="en-US" sz="3200" dirty="0" smtClean="0">
                <a:solidFill>
                  <a:srgbClr val="FFFF00"/>
                </a:solidFill>
              </a:rPr>
              <a:t>Vis</a:t>
            </a:r>
            <a:r>
              <a:rPr lang="en-US" dirty="0">
                <a:solidFill>
                  <a:srgbClr val="FFFF00"/>
                </a:solidFill>
              </a:rPr>
              <a:t>ually inspect and record obvious duct leakage, and any indications of previous duct </a:t>
            </a:r>
            <a:r>
              <a:rPr lang="en-US" dirty="0" smtClean="0">
                <a:solidFill>
                  <a:srgbClr val="FFFF00"/>
                </a:solidFill>
              </a:rPr>
              <a:t>sealing problems. Duct </a:t>
            </a:r>
            <a:r>
              <a:rPr lang="en-US" dirty="0">
                <a:solidFill>
                  <a:srgbClr val="FFFF00"/>
                </a:solidFill>
              </a:rPr>
              <a:t>leakage testing may </a:t>
            </a:r>
            <a:r>
              <a:rPr lang="en-US" dirty="0" smtClean="0">
                <a:solidFill>
                  <a:srgbClr val="FFFF00"/>
                </a:solidFill>
              </a:rPr>
              <a:t>be </a:t>
            </a:r>
            <a:r>
              <a:rPr lang="en-US" dirty="0">
                <a:solidFill>
                  <a:srgbClr val="FFFF00"/>
                </a:solidFill>
              </a:rPr>
              <a:t>part of the inspection </a:t>
            </a:r>
            <a:r>
              <a:rPr lang="en-US" dirty="0" smtClean="0">
                <a:solidFill>
                  <a:srgbClr val="FFFF00"/>
                </a:solidFill>
              </a:rPr>
              <a:t>process, and may become </a:t>
            </a:r>
            <a:r>
              <a:rPr lang="en-US" dirty="0">
                <a:solidFill>
                  <a:srgbClr val="FFFF00"/>
                </a:solidFill>
              </a:rPr>
              <a:t>part of all HVAC upgrades.</a:t>
            </a:r>
          </a:p>
          <a:p>
            <a:pPr lvl="0"/>
            <a:endParaRPr lang="en-US" sz="3200" dirty="0">
              <a:solidFill>
                <a:srgbClr val="FFFF00"/>
              </a:solidFill>
            </a:endParaRPr>
          </a:p>
          <a:p>
            <a:endParaRPr lang="en-US" dirty="0" smtClean="0"/>
          </a:p>
          <a:p>
            <a:endParaRPr lang="en-US" dirty="0"/>
          </a:p>
        </p:txBody>
      </p:sp>
    </p:spTree>
    <p:extLst>
      <p:ext uri="{BB962C8B-B14F-4D97-AF65-F5344CB8AC3E}">
        <p14:creationId xmlns:p14="http://schemas.microsoft.com/office/powerpoint/2010/main" val="280842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Insulation R-Value</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947" t="13125"/>
          <a:stretch/>
        </p:blipFill>
        <p:spPr>
          <a:xfrm>
            <a:off x="381000" y="1981200"/>
            <a:ext cx="8125422" cy="3931921"/>
          </a:xfrm>
        </p:spPr>
      </p:pic>
    </p:spTree>
    <p:extLst>
      <p:ext uri="{BB962C8B-B14F-4D97-AF65-F5344CB8AC3E}">
        <p14:creationId xmlns:p14="http://schemas.microsoft.com/office/powerpoint/2010/main" val="2240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Insulation R-Value</a:t>
            </a:r>
            <a:endParaRPr lang="en-US" dirty="0"/>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19706" t="30305" r="18760" b="17503"/>
          <a:stretch/>
        </p:blipFill>
        <p:spPr>
          <a:xfrm>
            <a:off x="1056966" y="1828800"/>
            <a:ext cx="7030068" cy="3352801"/>
          </a:xfrm>
        </p:spPr>
      </p:pic>
    </p:spTree>
    <p:extLst>
      <p:ext uri="{BB962C8B-B14F-4D97-AF65-F5344CB8AC3E}">
        <p14:creationId xmlns:p14="http://schemas.microsoft.com/office/powerpoint/2010/main" val="124717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Insulation R-Value</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469" r="21571" b="9084"/>
          <a:stretch/>
        </p:blipFill>
        <p:spPr>
          <a:xfrm>
            <a:off x="1169881" y="1905000"/>
            <a:ext cx="6804237" cy="378181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79" t="73584" r="55750" b="16598"/>
          <a:stretch/>
        </p:blipFill>
        <p:spPr>
          <a:xfrm>
            <a:off x="5105400" y="4800599"/>
            <a:ext cx="2667000" cy="1295401"/>
          </a:xfrm>
          <a:prstGeom prst="rect">
            <a:avLst/>
          </a:prstGeom>
        </p:spPr>
      </p:pic>
    </p:spTree>
    <p:extLst>
      <p:ext uri="{BB962C8B-B14F-4D97-AF65-F5344CB8AC3E}">
        <p14:creationId xmlns:p14="http://schemas.microsoft.com/office/powerpoint/2010/main" val="143561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1820</TotalTime>
  <Words>1663</Words>
  <Application>Microsoft Office PowerPoint</Application>
  <PresentationFormat>On-screen Show (4:3)</PresentationFormat>
  <Paragraphs>139</Paragraphs>
  <Slides>56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Courier New</vt:lpstr>
      <vt:lpstr>Symbol</vt:lpstr>
      <vt:lpstr>Office Theme</vt:lpstr>
      <vt:lpstr> Day 2 Part 4 Technician’s Guide &amp; Workbook for Home Evaluation and Performance Improvement  </vt:lpstr>
      <vt:lpstr> 3.0 Comprehensive Performance Audit Heating and Cooling Systems 3.6 </vt:lpstr>
      <vt:lpstr> HVAC Duct System Inspection  </vt:lpstr>
      <vt:lpstr>Evaluating Duct Distribution Systems</vt:lpstr>
      <vt:lpstr>Duct Materials</vt:lpstr>
      <vt:lpstr>Evaluating Duct Distribution Systems</vt:lpstr>
      <vt:lpstr>Duct Insulation R-Value</vt:lpstr>
      <vt:lpstr>Duct Insulation R-Value</vt:lpstr>
      <vt:lpstr>Duct Insulation R-Value</vt:lpstr>
      <vt:lpstr>Duct Insulation R-Value</vt:lpstr>
      <vt:lpstr>Duct Insulation R-Value</vt:lpstr>
      <vt:lpstr>DUCT SEAL VISUAL</vt:lpstr>
      <vt:lpstr>DUCT SEAL VISUAL</vt:lpstr>
      <vt:lpstr>DUCT SEAL VISUAL</vt:lpstr>
      <vt:lpstr>Acceptable Documentation</vt:lpstr>
      <vt:lpstr> Exhaust System Inspection  </vt:lpstr>
      <vt:lpstr>Exhaust Fans</vt:lpstr>
      <vt:lpstr>Exhaust Fans</vt:lpstr>
      <vt:lpstr>ERV &amp; HRV</vt:lpstr>
      <vt:lpstr>ERV &amp; HRV</vt:lpstr>
      <vt:lpstr>ERV &amp; HRV</vt:lpstr>
      <vt:lpstr>ERV &amp; HRV</vt:lpstr>
      <vt:lpstr>Kitchen Exhaust Fans</vt:lpstr>
      <vt:lpstr>Kitchen Exhaust Fans</vt:lpstr>
      <vt:lpstr>Kitchen Exhaust Fans</vt:lpstr>
      <vt:lpstr>Acceptable Documentation</vt:lpstr>
      <vt:lpstr>Distribution Temperature Differences</vt:lpstr>
      <vt:lpstr>Acceptable Procedures</vt:lpstr>
      <vt:lpstr>Acceptable Procedures</vt:lpstr>
      <vt:lpstr>Step 1 Acceptable Procedures</vt:lpstr>
      <vt:lpstr>Step 1 Acceptable Procedures</vt:lpstr>
      <vt:lpstr>Step 1 Acceptable Procedures</vt:lpstr>
      <vt:lpstr>Step 2 Acceptable Procedures</vt:lpstr>
      <vt:lpstr>Step 2 Acceptable Procedures</vt:lpstr>
      <vt:lpstr>Step 3 Acceptable Procedures</vt:lpstr>
      <vt:lpstr>Acceptable Documentation</vt:lpstr>
      <vt:lpstr> Duct Leakage Testing 4.3  </vt:lpstr>
      <vt:lpstr>Duct Leakage Testing</vt:lpstr>
      <vt:lpstr>Step 1 PRESSURE PAN TEST</vt:lpstr>
      <vt:lpstr>Step 2  PRESSURE PAN TEST</vt:lpstr>
      <vt:lpstr>Step 3  PRESSURE PAN TEST</vt:lpstr>
      <vt:lpstr>Step 4  PRESSURE PAN TEST</vt:lpstr>
      <vt:lpstr>Step 4  PRESSURE PAN TEST</vt:lpstr>
      <vt:lpstr>Step 1 Blower Door Assisted Smoke Test </vt:lpstr>
      <vt:lpstr>Step 1 Blower Door Assisted Smoke Test </vt:lpstr>
      <vt:lpstr>Step 2 Blower Door Assisted Smoke Test </vt:lpstr>
      <vt:lpstr>Step 3 Blower Door Assisted Smoke Test </vt:lpstr>
      <vt:lpstr>Step 1 Airflow Comparison Method</vt:lpstr>
      <vt:lpstr>Step 2 Airflow Comparison Method</vt:lpstr>
      <vt:lpstr>Step 2 Airflow Comparison Method</vt:lpstr>
      <vt:lpstr>Step 3 Airflow Comparison Method</vt:lpstr>
      <vt:lpstr>Step 3 Airflow Comparison Method</vt:lpstr>
      <vt:lpstr>Quantitative Duct Leakage Test @ 25 Pa</vt:lpstr>
      <vt:lpstr>Quantitative Duct Leakage Test @ 25 Pa</vt:lpstr>
      <vt:lpstr>SMACNA Method Or AHJ</vt:lpstr>
      <vt:lpstr>Acceptable Documentation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210</cp:revision>
  <dcterms:created xsi:type="dcterms:W3CDTF">2013-05-23T13:04:32Z</dcterms:created>
  <dcterms:modified xsi:type="dcterms:W3CDTF">2015-09-14T17:31:31Z</dcterms:modified>
</cp:coreProperties>
</file>