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407" r:id="rId2"/>
    <p:sldId id="476" r:id="rId3"/>
    <p:sldId id="492" r:id="rId4"/>
    <p:sldId id="493" r:id="rId5"/>
    <p:sldId id="494" r:id="rId6"/>
    <p:sldId id="495" r:id="rId7"/>
    <p:sldId id="496" r:id="rId8"/>
    <p:sldId id="497" r:id="rId9"/>
    <p:sldId id="498" r:id="rId10"/>
    <p:sldId id="499" r:id="rId11"/>
    <p:sldId id="486" r:id="rId12"/>
    <p:sldId id="489" r:id="rId13"/>
    <p:sldId id="405" r:id="rId14"/>
    <p:sldId id="490" r:id="rId15"/>
    <p:sldId id="487" r:id="rId16"/>
    <p:sldId id="406" r:id="rId17"/>
    <p:sldId id="488" r:id="rId18"/>
    <p:sldId id="500" r:id="rId19"/>
    <p:sldId id="501" r:id="rId20"/>
    <p:sldId id="502" r:id="rId21"/>
  </p:sldIdLst>
  <p:sldSz cx="9144000" cy="6858000" type="screen4x3"/>
  <p:notesSz cx="7010400" cy="92964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454545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>
      <p:cViewPr varScale="1">
        <p:scale>
          <a:sx n="64" d="100"/>
          <a:sy n="64" d="100"/>
        </p:scale>
        <p:origin x="60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53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37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1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38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17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7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87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33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2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8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8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18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90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8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11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13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02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30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77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9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8006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>
                <a:solidFill>
                  <a:srgbClr val="FF00FF"/>
                </a:solidFill>
              </a:rPr>
              <a:t/>
            </a:r>
            <a:br>
              <a:rPr lang="en-US" dirty="0">
                <a:solidFill>
                  <a:srgbClr val="FF00FF"/>
                </a:solidFill>
              </a:rPr>
            </a:br>
            <a:r>
              <a:rPr lang="en-US" dirty="0" smtClean="0"/>
              <a:t>Duct Design Basics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Lesson </a:t>
            </a:r>
            <a:r>
              <a:rPr lang="en-US" dirty="0" smtClean="0"/>
              <a:t>4 Manual D Primer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70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9"/>
    </mc:Choice>
    <mc:Fallback xmlns=""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1780" y="381000"/>
            <a:ext cx="4548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Duct Sketch/Drawing</a:t>
            </a:r>
          </a:p>
        </p:txBody>
      </p:sp>
      <p:pic>
        <p:nvPicPr>
          <p:cNvPr id="3" name="Picture 3" descr="Whole House single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905444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7163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2926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4365" y="4041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930" y="59318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515" y="63568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2469" y="57018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4944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1415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20331" y="58557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3180" y="48153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6177" y="24150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3075" y="232993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3086" y="230947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0930" y="41887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9386" y="46952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34470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3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9593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4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2950641" y="4688169"/>
            <a:ext cx="4545097" cy="703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950641" y="4479456"/>
            <a:ext cx="9120" cy="21867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989067" y="4029815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63825" y="4219462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2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flipH="1" flipV="1">
            <a:off x="7547613" y="4718954"/>
            <a:ext cx="8791" cy="82551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637214" y="4853239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3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6583857" y="5701853"/>
            <a:ext cx="893882" cy="81879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2823213" y="4378604"/>
            <a:ext cx="8790" cy="52531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30" idx="0"/>
          </p:cNvCxnSpPr>
          <p:nvPr/>
        </p:nvCxnSpPr>
        <p:spPr>
          <a:xfrm>
            <a:off x="2832003" y="4903915"/>
            <a:ext cx="990047" cy="2352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/>
          <p:cNvSpPr/>
          <p:nvPr/>
        </p:nvSpPr>
        <p:spPr>
          <a:xfrm>
            <a:off x="3689489" y="4906267"/>
            <a:ext cx="265123" cy="494751"/>
          </a:xfrm>
          <a:prstGeom prst="arc">
            <a:avLst>
              <a:gd name="adj1" fmla="val 16199993"/>
              <a:gd name="adj2" fmla="val 0"/>
            </a:avLst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>
            <a:endCxn id="30" idx="2"/>
          </p:cNvCxnSpPr>
          <p:nvPr/>
        </p:nvCxnSpPr>
        <p:spPr>
          <a:xfrm flipV="1">
            <a:off x="3954612" y="5153643"/>
            <a:ext cx="0" cy="178584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1850201" y="3505199"/>
            <a:ext cx="2471031" cy="21966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78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44665" y="228600"/>
            <a:ext cx="901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TEL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879" y="936486"/>
            <a:ext cx="846334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Branch ducts have individual lengths.  Thus,  they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h</a:t>
            </a:r>
            <a:r>
              <a:rPr lang="en-US" sz="3200" dirty="0" smtClean="0">
                <a:solidFill>
                  <a:srgbClr val="FFFF00"/>
                </a:solidFill>
              </a:rPr>
              <a:t>ave individual TELs.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It would follow that the FR for each individual</a:t>
            </a:r>
          </a:p>
          <a:p>
            <a:r>
              <a:rPr lang="en-US" sz="3200" dirty="0">
                <a:solidFill>
                  <a:srgbClr val="FFFF00"/>
                </a:solidFill>
              </a:rPr>
              <a:t>b</a:t>
            </a:r>
            <a:r>
              <a:rPr lang="en-US" sz="3200" dirty="0" smtClean="0">
                <a:solidFill>
                  <a:srgbClr val="FFFF00"/>
                </a:solidFill>
              </a:rPr>
              <a:t>ranch can be adjusted using the actual TEL.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379" t="9722" r="6535" b="68056"/>
          <a:stretch/>
        </p:blipFill>
        <p:spPr>
          <a:xfrm rot="10800000">
            <a:off x="0" y="3668889"/>
            <a:ext cx="8801103" cy="320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6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44665" y="228600"/>
            <a:ext cx="901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TEL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879" y="936486"/>
            <a:ext cx="846334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Branch ducts have individual lengths.  Thus,  they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h</a:t>
            </a:r>
            <a:r>
              <a:rPr lang="en-US" sz="3200" dirty="0" smtClean="0">
                <a:solidFill>
                  <a:srgbClr val="FFFF00"/>
                </a:solidFill>
              </a:rPr>
              <a:t>ave individual TELs.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It would follow that the FR for each individual</a:t>
            </a:r>
          </a:p>
          <a:p>
            <a:r>
              <a:rPr lang="en-US" sz="3200" dirty="0">
                <a:solidFill>
                  <a:srgbClr val="FFFF00"/>
                </a:solidFill>
              </a:rPr>
              <a:t>b</a:t>
            </a:r>
            <a:r>
              <a:rPr lang="en-US" sz="3200" dirty="0" smtClean="0">
                <a:solidFill>
                  <a:srgbClr val="FFFF00"/>
                </a:solidFill>
              </a:rPr>
              <a:t>ranch can be adjusted using the actual TEL.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379" t="9722" r="6535" b="68056"/>
          <a:stretch/>
        </p:blipFill>
        <p:spPr>
          <a:xfrm rot="10800000">
            <a:off x="0" y="3668889"/>
            <a:ext cx="8801103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0401" y="3572655"/>
            <a:ext cx="6233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System (maximum) TEL = 100 + 380 = 480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295400" y="3999640"/>
            <a:ext cx="3527048" cy="419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22448" y="3999640"/>
            <a:ext cx="2721352" cy="21725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3712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27996" y="228600"/>
            <a:ext cx="2534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SUPPLY TEL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200" y="1072988"/>
            <a:ext cx="898066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The ducted return’s equivalent length is calculated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And it gets added into the TEL.  Thus, the TEL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Becomes the entire duct system’s length.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For our example in this section the supply duct’s TEL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for diffuser S1 is the longest at 380 </a:t>
            </a:r>
            <a:r>
              <a:rPr lang="en-US" sz="3200" dirty="0" err="1" smtClean="0">
                <a:solidFill>
                  <a:srgbClr val="FFFF00"/>
                </a:solidFill>
              </a:rPr>
              <a:t>ft</a:t>
            </a:r>
            <a:r>
              <a:rPr lang="en-US" sz="3200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FR </a:t>
            </a:r>
            <a:r>
              <a:rPr lang="en-US" sz="3200" dirty="0">
                <a:solidFill>
                  <a:srgbClr val="FFFF00"/>
                </a:solidFill>
              </a:rPr>
              <a:t>= PD x 100 ÷ TEL</a:t>
            </a:r>
          </a:p>
          <a:p>
            <a:r>
              <a:rPr lang="en-US" sz="3200" dirty="0">
                <a:solidFill>
                  <a:srgbClr val="FFFF00"/>
                </a:solidFill>
              </a:rPr>
              <a:t>FR = </a:t>
            </a:r>
            <a:r>
              <a:rPr lang="en-US" sz="3200" dirty="0" smtClean="0">
                <a:solidFill>
                  <a:srgbClr val="FFFF00"/>
                </a:solidFill>
              </a:rPr>
              <a:t>0.2 </a:t>
            </a:r>
            <a:r>
              <a:rPr lang="en-US" sz="3200" dirty="0">
                <a:solidFill>
                  <a:srgbClr val="FFFF00"/>
                </a:solidFill>
              </a:rPr>
              <a:t>x 100 ÷ </a:t>
            </a:r>
            <a:r>
              <a:rPr lang="en-US" sz="3200" dirty="0" smtClean="0">
                <a:solidFill>
                  <a:srgbClr val="FF0000"/>
                </a:solidFill>
              </a:rPr>
              <a:t>380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= </a:t>
            </a:r>
            <a:r>
              <a:rPr lang="en-US" sz="3200" dirty="0" smtClean="0">
                <a:solidFill>
                  <a:srgbClr val="FFFF00"/>
                </a:solidFill>
              </a:rPr>
              <a:t>0.052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674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27996" y="228600"/>
            <a:ext cx="2534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SUPPLY TEL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200" y="1072988"/>
            <a:ext cx="8980664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The ducted return’s equivalent length is calculated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And it gets added into the TEL.  Thus, the TEL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Becomes the entire duct system’s length.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For our example in this section the supply duct’s TEL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for diffuser S1 is the longest at 380 </a:t>
            </a:r>
            <a:r>
              <a:rPr lang="en-US" sz="3200" dirty="0" err="1" smtClean="0">
                <a:solidFill>
                  <a:srgbClr val="FFFF00"/>
                </a:solidFill>
              </a:rPr>
              <a:t>ft</a:t>
            </a:r>
            <a:r>
              <a:rPr lang="en-US" sz="3200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FR </a:t>
            </a:r>
            <a:r>
              <a:rPr lang="en-US" sz="3200" dirty="0">
                <a:solidFill>
                  <a:srgbClr val="FFFF00"/>
                </a:solidFill>
              </a:rPr>
              <a:t>= PD x 100 ÷ TEL</a:t>
            </a:r>
          </a:p>
          <a:p>
            <a:r>
              <a:rPr lang="en-US" sz="3200" dirty="0">
                <a:solidFill>
                  <a:srgbClr val="FFFF00"/>
                </a:solidFill>
              </a:rPr>
              <a:t>FR = </a:t>
            </a:r>
            <a:r>
              <a:rPr lang="en-US" sz="3200" dirty="0" smtClean="0">
                <a:solidFill>
                  <a:srgbClr val="FFFF00"/>
                </a:solidFill>
              </a:rPr>
              <a:t>0.2 </a:t>
            </a:r>
            <a:r>
              <a:rPr lang="en-US" sz="3200" dirty="0">
                <a:solidFill>
                  <a:srgbClr val="FFFF00"/>
                </a:solidFill>
              </a:rPr>
              <a:t>x 100 ÷ </a:t>
            </a:r>
            <a:r>
              <a:rPr lang="en-US" sz="3200" dirty="0" smtClean="0">
                <a:solidFill>
                  <a:srgbClr val="FF0000"/>
                </a:solidFill>
              </a:rPr>
              <a:t>380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= </a:t>
            </a:r>
            <a:r>
              <a:rPr lang="en-US" sz="3200" dirty="0" smtClean="0">
                <a:solidFill>
                  <a:srgbClr val="FFFF00"/>
                </a:solidFill>
              </a:rPr>
              <a:t>0.052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What happens when the return duct’s R2 of  100 </a:t>
            </a:r>
            <a:r>
              <a:rPr lang="en-US" sz="3200" dirty="0" err="1" smtClean="0">
                <a:solidFill>
                  <a:srgbClr val="FFFF00"/>
                </a:solidFill>
              </a:rPr>
              <a:t>ft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is added in?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675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5935" y="228600"/>
            <a:ext cx="4738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SUPPLY + RETURN TEL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200" y="1072988"/>
            <a:ext cx="8980664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The ducted return’s equivalent length is calculated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And it gets added into the TEL.  Thus, the TEL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Becomes the entire duct system’s length.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For our example in this section the supply duct’s TEL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for diffuser S1 is the longest at 380 </a:t>
            </a:r>
            <a:r>
              <a:rPr lang="en-US" sz="3200" dirty="0" err="1" smtClean="0">
                <a:solidFill>
                  <a:srgbClr val="FFFF00"/>
                </a:solidFill>
              </a:rPr>
              <a:t>ft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Included the 200 ft. Supply duct: FR </a:t>
            </a:r>
            <a:r>
              <a:rPr lang="en-US" sz="3200" dirty="0">
                <a:solidFill>
                  <a:srgbClr val="FFFF00"/>
                </a:solidFill>
              </a:rPr>
              <a:t>= PD x 100 ÷ TEL</a:t>
            </a:r>
          </a:p>
          <a:p>
            <a:r>
              <a:rPr lang="en-US" sz="3200" dirty="0">
                <a:solidFill>
                  <a:srgbClr val="FFFF00"/>
                </a:solidFill>
              </a:rPr>
              <a:t>FR = </a:t>
            </a:r>
            <a:r>
              <a:rPr lang="en-US" sz="3200" dirty="0" smtClean="0">
                <a:solidFill>
                  <a:srgbClr val="FFFF00"/>
                </a:solidFill>
              </a:rPr>
              <a:t>0.2 </a:t>
            </a:r>
            <a:r>
              <a:rPr lang="en-US" sz="3200" dirty="0">
                <a:solidFill>
                  <a:srgbClr val="FFFF00"/>
                </a:solidFill>
              </a:rPr>
              <a:t>x 100 ÷ </a:t>
            </a:r>
            <a:r>
              <a:rPr lang="en-US" sz="3200" dirty="0" smtClean="0">
                <a:solidFill>
                  <a:srgbClr val="FFFF00"/>
                </a:solidFill>
              </a:rPr>
              <a:t>380 </a:t>
            </a:r>
            <a:r>
              <a:rPr lang="en-US" sz="3200" dirty="0">
                <a:solidFill>
                  <a:srgbClr val="FFFF00"/>
                </a:solidFill>
              </a:rPr>
              <a:t>= </a:t>
            </a:r>
            <a:r>
              <a:rPr lang="en-US" sz="3200" dirty="0" smtClean="0">
                <a:solidFill>
                  <a:srgbClr val="FFFF00"/>
                </a:solidFill>
              </a:rPr>
              <a:t>0.052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What happens when the return duct’s R2 of  100 </a:t>
            </a:r>
            <a:r>
              <a:rPr lang="en-US" sz="3200" dirty="0" err="1" smtClean="0">
                <a:solidFill>
                  <a:srgbClr val="FFFF00"/>
                </a:solidFill>
              </a:rPr>
              <a:t>ft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is added in?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FR = 0.2 X 100 </a:t>
            </a:r>
            <a:r>
              <a:rPr lang="en-US" sz="3200" dirty="0">
                <a:solidFill>
                  <a:srgbClr val="FFFF00"/>
                </a:solidFill>
              </a:rPr>
              <a:t>÷ </a:t>
            </a:r>
            <a:r>
              <a:rPr lang="en-US" sz="3200" dirty="0" smtClean="0">
                <a:solidFill>
                  <a:srgbClr val="FF0000"/>
                </a:solidFill>
              </a:rPr>
              <a:t>480</a:t>
            </a:r>
            <a:r>
              <a:rPr lang="en-US" sz="3200" dirty="0" smtClean="0">
                <a:solidFill>
                  <a:srgbClr val="FFFF00"/>
                </a:solidFill>
              </a:rPr>
              <a:t> = 0.042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57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38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System FR = </a:t>
            </a:r>
            <a:r>
              <a:rPr lang="en-US" sz="2800" dirty="0" smtClean="0">
                <a:solidFill>
                  <a:srgbClr val="FFFF00"/>
                </a:solidFill>
              </a:rPr>
              <a:t>0.042  </a:t>
            </a:r>
            <a:r>
              <a:rPr lang="en-US" sz="2800" dirty="0">
                <a:solidFill>
                  <a:srgbClr val="FFFF00"/>
                </a:solidFill>
              </a:rPr>
              <a:t>and TEL = 480; Use the system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FR to calculate the S1 duct size on a duct slide rule: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S1 CFM </a:t>
            </a:r>
            <a:r>
              <a:rPr lang="en-US" sz="2800" dirty="0">
                <a:solidFill>
                  <a:srgbClr val="FFFF00"/>
                </a:solidFill>
              </a:rPr>
              <a:t>= </a:t>
            </a:r>
            <a:r>
              <a:rPr lang="en-US" sz="2800" dirty="0" smtClean="0">
                <a:solidFill>
                  <a:srgbClr val="FFFF00"/>
                </a:solidFill>
              </a:rPr>
              <a:t>500 cfm @ 0.042 IWC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577" t="4762" r="438" b="16667"/>
          <a:stretch/>
        </p:blipFill>
        <p:spPr>
          <a:xfrm>
            <a:off x="-76200" y="2351233"/>
            <a:ext cx="4419600" cy="44875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2379808"/>
            <a:ext cx="1955470" cy="20480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9940" t="6288" r="38623" b="59024"/>
          <a:stretch/>
        </p:blipFill>
        <p:spPr>
          <a:xfrm>
            <a:off x="4343398" y="1872602"/>
            <a:ext cx="4600575" cy="4983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43400" y="1872602"/>
            <a:ext cx="4600574" cy="49853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53000" y="1752600"/>
            <a:ext cx="433698" cy="6784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553324" y="56388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119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38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System FR = </a:t>
            </a:r>
            <a:r>
              <a:rPr lang="en-US" sz="2800" dirty="0" smtClean="0">
                <a:solidFill>
                  <a:srgbClr val="FFFF00"/>
                </a:solidFill>
              </a:rPr>
              <a:t>0.042  </a:t>
            </a:r>
            <a:r>
              <a:rPr lang="en-US" sz="2800" dirty="0">
                <a:solidFill>
                  <a:srgbClr val="FFFF00"/>
                </a:solidFill>
              </a:rPr>
              <a:t>and TEL = 480; Use the system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FR to calculate the S1 duct size on a duct slide rule: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S1 CFM </a:t>
            </a:r>
            <a:r>
              <a:rPr lang="en-US" sz="2800" dirty="0">
                <a:solidFill>
                  <a:srgbClr val="FFFF00"/>
                </a:solidFill>
              </a:rPr>
              <a:t>= </a:t>
            </a:r>
            <a:r>
              <a:rPr lang="en-US" sz="2800" dirty="0" smtClean="0">
                <a:solidFill>
                  <a:srgbClr val="FFFF00"/>
                </a:solidFill>
              </a:rPr>
              <a:t>500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577" t="4762" r="438" b="16667"/>
          <a:stretch/>
        </p:blipFill>
        <p:spPr>
          <a:xfrm>
            <a:off x="-76200" y="2351233"/>
            <a:ext cx="4419600" cy="44875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2379808"/>
            <a:ext cx="1955470" cy="20480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9940" t="6288" r="38623" b="59024"/>
          <a:stretch/>
        </p:blipFill>
        <p:spPr>
          <a:xfrm>
            <a:off x="4371975" y="1822450"/>
            <a:ext cx="4648200" cy="50355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43399" y="1822450"/>
            <a:ext cx="4676775" cy="5035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800600" y="1219200"/>
            <a:ext cx="586098" cy="12118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553324" y="56388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71600" y="1189884"/>
            <a:ext cx="6600140" cy="156966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Supply Trunk </a:t>
            </a:r>
            <a:r>
              <a:rPr lang="en-US" sz="3200" dirty="0">
                <a:solidFill>
                  <a:srgbClr val="FF0000"/>
                </a:solidFill>
              </a:rPr>
              <a:t> Considerations </a:t>
            </a:r>
            <a:r>
              <a:rPr lang="en-US" sz="3200" dirty="0" smtClean="0">
                <a:solidFill>
                  <a:srgbClr val="FF0000"/>
                </a:solidFill>
              </a:rPr>
              <a:t>for Noise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Conservative = 700 FPM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Maximum = 900 FPM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48200" y="3344907"/>
            <a:ext cx="586098" cy="12118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8260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Set the velocity to 700 FPM at 500 CFM and find the related FR.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16" t="5391" r="-704" b="17318"/>
          <a:stretch/>
        </p:blipFill>
        <p:spPr>
          <a:xfrm>
            <a:off x="-94628" y="2666999"/>
            <a:ext cx="4262126" cy="41910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3400" y="2666999"/>
            <a:ext cx="1955470" cy="20480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3533" t="8046" r="39184" b="56821"/>
          <a:stretch/>
        </p:blipFill>
        <p:spPr>
          <a:xfrm>
            <a:off x="4145033" y="2051299"/>
            <a:ext cx="4998967" cy="480670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167498" y="2065645"/>
            <a:ext cx="4976502" cy="47923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055238" y="3085108"/>
            <a:ext cx="586098" cy="12118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686675" y="54102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04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38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Set the velocity to 700 FPM at 500 CFM and find the related FR.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Looks Like 0.069 and 12” duct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16" t="5391" r="-704" b="17318"/>
          <a:stretch/>
        </p:blipFill>
        <p:spPr>
          <a:xfrm>
            <a:off x="-94628" y="2666999"/>
            <a:ext cx="4262126" cy="41910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3400" y="2666999"/>
            <a:ext cx="1955470" cy="20480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3533" t="8046" r="39184" b="56821"/>
          <a:stretch/>
        </p:blipFill>
        <p:spPr>
          <a:xfrm>
            <a:off x="4145033" y="2051299"/>
            <a:ext cx="4998967" cy="480670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167498" y="2065645"/>
            <a:ext cx="4976502" cy="47923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055238" y="3085108"/>
            <a:ext cx="586098" cy="12118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686675" y="54102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57800" y="1299900"/>
            <a:ext cx="586098" cy="12118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6428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8006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Manual D Basics TEL 4.2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9"/>
    </mc:Choice>
    <mc:Fallback xmlns=""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38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Set the velocity to 700 FPM at 500 CFM and find the related FR.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Looks Like 0.069 and 12” duct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16" t="5391" r="-704" b="17318"/>
          <a:stretch/>
        </p:blipFill>
        <p:spPr>
          <a:xfrm>
            <a:off x="-94628" y="2666999"/>
            <a:ext cx="4262126" cy="41910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3400" y="2666999"/>
            <a:ext cx="1955470" cy="20480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13533" t="8046" r="39184" b="56821"/>
          <a:stretch/>
        </p:blipFill>
        <p:spPr>
          <a:xfrm>
            <a:off x="4145033" y="2051299"/>
            <a:ext cx="4998967" cy="480670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167498" y="2065645"/>
            <a:ext cx="4976502" cy="47923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055238" y="3085108"/>
            <a:ext cx="586098" cy="12118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686675" y="54102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57800" y="1299900"/>
            <a:ext cx="586098" cy="12118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74535" y="1040294"/>
            <a:ext cx="5448928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FR = 0.2 X 100 ÷ </a:t>
            </a:r>
            <a:r>
              <a:rPr lang="en-US" sz="3600" dirty="0" smtClean="0">
                <a:solidFill>
                  <a:srgbClr val="FF0000"/>
                </a:solidFill>
              </a:rPr>
              <a:t>480 </a:t>
            </a:r>
            <a:r>
              <a:rPr lang="en-US" sz="3600" dirty="0">
                <a:solidFill>
                  <a:srgbClr val="FF0000"/>
                </a:solidFill>
              </a:rPr>
              <a:t>= 0.042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220" y="1963624"/>
            <a:ext cx="2133600" cy="1562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19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Whole House single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905444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1773" y="381000"/>
            <a:ext cx="4548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Duct Sketch/Drawing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219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1779" y="381000"/>
            <a:ext cx="4548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Duct Sketch/Drawing</a:t>
            </a:r>
          </a:p>
        </p:txBody>
      </p:sp>
      <p:pic>
        <p:nvPicPr>
          <p:cNvPr id="3" name="Picture 3" descr="Whole House single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905444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7163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2926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4365" y="4041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930" y="59318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515" y="63568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2469" y="57018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4944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1415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20331" y="58557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3180" y="48153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6177" y="24150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3075" y="232993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3086" y="230947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0930" y="41887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9386" y="46952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34470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9593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909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1780" y="381000"/>
            <a:ext cx="4548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Duct Sketch/Drawing</a:t>
            </a:r>
          </a:p>
        </p:txBody>
      </p:sp>
      <p:pic>
        <p:nvPicPr>
          <p:cNvPr id="3" name="Picture 3" descr="Whole House single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905444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7163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2926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4365" y="4041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930" y="59318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515" y="63568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2469" y="57018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4944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1415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20331" y="58557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3180" y="48153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6177" y="24150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3075" y="232993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3086" y="230947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0930" y="41887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9386" y="46952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34470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3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9593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4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36241" y="3416803"/>
            <a:ext cx="9144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50632" y="3047471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1N EL 15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3488568" y="4718955"/>
            <a:ext cx="1409730" cy="11675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301361" y="4706751"/>
            <a:ext cx="1596937" cy="11797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3768873" y="4718955"/>
            <a:ext cx="1129425" cy="11367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4762009" y="4688169"/>
            <a:ext cx="96259" cy="1198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858268" y="4706751"/>
            <a:ext cx="490760" cy="11489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810138" y="4718956"/>
            <a:ext cx="1723811" cy="11675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528581" y="5872051"/>
            <a:ext cx="196143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2P 5 or more EL 75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6623466" y="6608830"/>
            <a:ext cx="1294420" cy="156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917886" y="6424164"/>
            <a:ext cx="97815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4K EL 30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7411078" y="4055622"/>
            <a:ext cx="84660" cy="5886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836648" y="3686290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2P EL 35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7197508" y="5332226"/>
            <a:ext cx="255900" cy="2943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582078" y="4962894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9O EL 15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2950641" y="3377643"/>
            <a:ext cx="2045420" cy="13413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064839" y="3053327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9P EL 70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2950641" y="4688169"/>
            <a:ext cx="4545097" cy="703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950641" y="4479456"/>
            <a:ext cx="9120" cy="21867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989067" y="4029815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63825" y="4219462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2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flipH="1" flipV="1">
            <a:off x="7547613" y="4718954"/>
            <a:ext cx="8791" cy="82551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637214" y="4853239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3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370357" y="3817898"/>
            <a:ext cx="239790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Galvanized Round Duct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433805" y="5726215"/>
            <a:ext cx="1735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Flex Round Duct</a:t>
            </a:r>
            <a:endParaRPr lang="en-US" b="1" dirty="0">
              <a:solidFill>
                <a:srgbClr val="00B0F0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6583857" y="5701853"/>
            <a:ext cx="893882" cy="81879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951" y="1158300"/>
            <a:ext cx="5324475" cy="2390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03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1780" y="381000"/>
            <a:ext cx="4548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Duct Sketch/Drawing</a:t>
            </a:r>
          </a:p>
        </p:txBody>
      </p:sp>
      <p:pic>
        <p:nvPicPr>
          <p:cNvPr id="3" name="Picture 3" descr="Whole House single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905444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7163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2926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4365" y="4041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930" y="59318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515" y="63568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2469" y="57018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4944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1415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20331" y="58557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3180" y="48153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6177" y="24150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3075" y="232993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3086" y="230947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0930" y="41887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9386" y="46952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34470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3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9593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4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36241" y="3416803"/>
            <a:ext cx="9144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50632" y="3047471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1N EL 15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3488568" y="4718955"/>
            <a:ext cx="1409730" cy="11675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301361" y="4706751"/>
            <a:ext cx="1596937" cy="11797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3768873" y="4718955"/>
            <a:ext cx="1129425" cy="11367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4762009" y="4688169"/>
            <a:ext cx="96259" cy="1198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858268" y="4706751"/>
            <a:ext cx="490760" cy="11489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810138" y="4718956"/>
            <a:ext cx="1723811" cy="11675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528581" y="5872051"/>
            <a:ext cx="196143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2P 5 or more EL 75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6623466" y="6608830"/>
            <a:ext cx="1294420" cy="156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917886" y="6424164"/>
            <a:ext cx="97815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4K EL 30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7411078" y="4055622"/>
            <a:ext cx="84660" cy="5886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836648" y="3686290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2P EL 35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7197508" y="5332226"/>
            <a:ext cx="255900" cy="2943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582078" y="4962894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9O EL 15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2950641" y="3377643"/>
            <a:ext cx="2045420" cy="13413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064839" y="3053327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9P EL 70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2950641" y="4688169"/>
            <a:ext cx="4545097" cy="703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950641" y="4479456"/>
            <a:ext cx="9120" cy="21867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989067" y="4029815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63825" y="4219462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2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flipH="1" flipV="1">
            <a:off x="7547613" y="4718954"/>
            <a:ext cx="8791" cy="82551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637214" y="4853239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3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370357" y="3817898"/>
            <a:ext cx="239790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Galvanized Round Duct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433805" y="5726215"/>
            <a:ext cx="1735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Flex Round Duct</a:t>
            </a:r>
            <a:endParaRPr lang="en-US" b="1" dirty="0">
              <a:solidFill>
                <a:srgbClr val="00B0F0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6583857" y="5701853"/>
            <a:ext cx="893882" cy="81879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784" y="1694694"/>
            <a:ext cx="3019425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78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1780" y="381000"/>
            <a:ext cx="4548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Duct Sketch/Drawing</a:t>
            </a:r>
          </a:p>
        </p:txBody>
      </p:sp>
      <p:pic>
        <p:nvPicPr>
          <p:cNvPr id="3" name="Picture 3" descr="Whole House single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905444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7163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2926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4365" y="4041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930" y="59318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515" y="63568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2469" y="57018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4944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1415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20331" y="58557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3180" y="48153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6177" y="24150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3075" y="232993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3086" y="230947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0930" y="41887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9386" y="46952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34470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3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9593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4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36241" y="3416803"/>
            <a:ext cx="9144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50632" y="3047471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1N EL 15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3488568" y="4718955"/>
            <a:ext cx="1409730" cy="11675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301361" y="4706751"/>
            <a:ext cx="1596937" cy="11797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3768873" y="4718955"/>
            <a:ext cx="1129425" cy="11367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4762009" y="4688169"/>
            <a:ext cx="96259" cy="1198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858268" y="4706751"/>
            <a:ext cx="490760" cy="11489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810138" y="4718956"/>
            <a:ext cx="1723811" cy="11675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528581" y="5872051"/>
            <a:ext cx="196143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2P 5 or more EL 75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6623466" y="6608830"/>
            <a:ext cx="1294420" cy="156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917886" y="6424164"/>
            <a:ext cx="97815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4K EL 30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7411078" y="4055622"/>
            <a:ext cx="84660" cy="5886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836648" y="3686290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2P EL 35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7197508" y="5332226"/>
            <a:ext cx="255900" cy="2943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582078" y="4962894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9O EL 15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2950641" y="3377643"/>
            <a:ext cx="2045420" cy="13413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064839" y="3053327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9P EL 70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2950641" y="4688169"/>
            <a:ext cx="4545097" cy="703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950641" y="4479456"/>
            <a:ext cx="9120" cy="21867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989067" y="4029815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63825" y="4219462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2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flipH="1" flipV="1">
            <a:off x="7547613" y="4718954"/>
            <a:ext cx="8791" cy="82551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637214" y="4853239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3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370357" y="3817898"/>
            <a:ext cx="239790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Galvanized Round Duct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433805" y="5726215"/>
            <a:ext cx="1735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Flex Round Duct</a:t>
            </a:r>
            <a:endParaRPr lang="en-US" b="1" dirty="0">
              <a:solidFill>
                <a:srgbClr val="00B0F0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6583857" y="5701853"/>
            <a:ext cx="893882" cy="81879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" y="2114550"/>
            <a:ext cx="7677150" cy="2628900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 flipH="1">
            <a:off x="1496019" y="2698909"/>
            <a:ext cx="680313" cy="10781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8090939" y="1482590"/>
            <a:ext cx="194161" cy="11344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411079" y="3685994"/>
            <a:ext cx="931610" cy="4047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45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1780" y="381000"/>
            <a:ext cx="4548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Duct Sketch/Drawing</a:t>
            </a:r>
          </a:p>
        </p:txBody>
      </p:sp>
      <p:pic>
        <p:nvPicPr>
          <p:cNvPr id="3" name="Picture 3" descr="Whole House single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905444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7163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2926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4365" y="4041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930" y="59318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515" y="63568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2469" y="57018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4944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1415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20331" y="58557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3180" y="48153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6177" y="24150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3075" y="232993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3086" y="230947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0930" y="41887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9386" y="46952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34470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3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9593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4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36241" y="3416803"/>
            <a:ext cx="9144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50632" y="3047471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1N EL 15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3488568" y="4718955"/>
            <a:ext cx="1409730" cy="11675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301361" y="4706751"/>
            <a:ext cx="1596937" cy="11797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3768873" y="4718955"/>
            <a:ext cx="1129425" cy="11367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4762009" y="4688169"/>
            <a:ext cx="96259" cy="1198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858268" y="4706751"/>
            <a:ext cx="490760" cy="11489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810138" y="4718956"/>
            <a:ext cx="1723811" cy="11675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528581" y="5872051"/>
            <a:ext cx="196143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2P 5 or more EL 75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6623466" y="6608830"/>
            <a:ext cx="1294420" cy="156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917886" y="6424164"/>
            <a:ext cx="97815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4K EL 30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7411078" y="4055622"/>
            <a:ext cx="84660" cy="5886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836648" y="3686290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2P EL 35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7197508" y="5332226"/>
            <a:ext cx="255900" cy="2943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582078" y="4962894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9O EL 15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2950641" y="3377643"/>
            <a:ext cx="2045420" cy="13413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064839" y="3053327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9P EL 70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2950641" y="4688169"/>
            <a:ext cx="4545097" cy="703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950641" y="4479456"/>
            <a:ext cx="9120" cy="21867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989067" y="4029815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63825" y="4219462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2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flipH="1" flipV="1">
            <a:off x="7547613" y="4718954"/>
            <a:ext cx="8791" cy="82551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637214" y="4853239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3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370357" y="3817898"/>
            <a:ext cx="239790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Galvanized Round Duct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433805" y="5726215"/>
            <a:ext cx="1735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Flex Round Duct</a:t>
            </a:r>
            <a:endParaRPr lang="en-US" b="1" dirty="0">
              <a:solidFill>
                <a:srgbClr val="00B0F0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6583857" y="5701853"/>
            <a:ext cx="893882" cy="81879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663" y="3394781"/>
            <a:ext cx="3848100" cy="1590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83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1780" y="381000"/>
            <a:ext cx="4548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Duct Sketch/Drawing</a:t>
            </a:r>
          </a:p>
        </p:txBody>
      </p:sp>
      <p:pic>
        <p:nvPicPr>
          <p:cNvPr id="3" name="Picture 3" descr="Whole House single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905444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7163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2926" y="23672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4365" y="4041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930" y="59318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515" y="63568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2469" y="57018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4944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1415" y="64241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20331" y="58557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3180" y="48153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6177" y="241506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3075" y="232993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3086" y="2309474"/>
            <a:ext cx="45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0930" y="41887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9386" y="46952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34470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3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09593" y="5232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4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36241" y="3416803"/>
            <a:ext cx="9144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50632" y="3047471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1N EL 15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3488568" y="4718955"/>
            <a:ext cx="1409730" cy="11675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301361" y="4706751"/>
            <a:ext cx="1596937" cy="11797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3768873" y="4718955"/>
            <a:ext cx="1129425" cy="11367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4762009" y="4688169"/>
            <a:ext cx="96259" cy="1198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858268" y="4706751"/>
            <a:ext cx="490760" cy="11489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810138" y="4718956"/>
            <a:ext cx="1723811" cy="11675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528581" y="5872051"/>
            <a:ext cx="196143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2P 5 or more EL 75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6623466" y="6608830"/>
            <a:ext cx="1294420" cy="156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917886" y="6424164"/>
            <a:ext cx="97815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4K EL 30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7411078" y="4055622"/>
            <a:ext cx="84660" cy="5886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836648" y="3686290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2P EL 35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7197508" y="5332226"/>
            <a:ext cx="255900" cy="2943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582078" y="4962894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9O EL 15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2950641" y="3377643"/>
            <a:ext cx="2045420" cy="13413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064839" y="3053327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9P EL 70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2950641" y="4688169"/>
            <a:ext cx="4545097" cy="703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950641" y="4479456"/>
            <a:ext cx="9120" cy="21867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989067" y="4029815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63825" y="4219462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2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flipH="1" flipV="1">
            <a:off x="7547613" y="4718954"/>
            <a:ext cx="8791" cy="82551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637214" y="4853239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3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370357" y="3817898"/>
            <a:ext cx="239790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Galvanized Round Duct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433805" y="5726215"/>
            <a:ext cx="1735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Flex Round Duct</a:t>
            </a:r>
            <a:endParaRPr lang="en-US" b="1" dirty="0">
              <a:solidFill>
                <a:srgbClr val="00B0F0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6583857" y="5701853"/>
            <a:ext cx="893882" cy="81879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901" y="4815364"/>
            <a:ext cx="2067246" cy="1535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068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GO" val="ComfortU_Logo.jpg"/>
  <p:tag name="ARTICULATE_PRESENTER" val="Donald Prather"/>
  <p:tag name="ARTICULATE_PRESENTER_GUID" val="0067420A16B5"/>
  <p:tag name="ARTICULATE_LMS" val="0"/>
  <p:tag name="ARTICULATE_TEMPLATE" val="Corporate Communications"/>
  <p:tag name="ARTICULATE_TEMPLATE_GUID" val="1a000000-6000-0000-b000-000000000001"/>
  <p:tag name="PRESENTER_PREVIEW_MODE" val="0"/>
  <p:tag name="PRESENTER_PREVIEW_START" val="1"/>
  <p:tag name="PLAYERLOGOHEIGHT" val="162"/>
  <p:tag name="PLAYERLOGOWIDTH" val="351"/>
  <p:tag name="LAUNCHINNEWWINDOW" val="0"/>
  <p:tag name="LASTPUBLISHED" val="C:\Users\Craig\Documents\My Articulate Projects\1.1 Static Pressure Measurement\player.html"/>
  <p:tag name="ARTICULATE_META_COURSE_VERSION" val="1.0"/>
  <p:tag name="ARTICULATE_META_COURSE_VERSION_SET" val="True"/>
  <p:tag name="ARTICULATE_SLIDE_COUNT" val="20"/>
  <p:tag name="ARTICULATE_REFERENCE_ID" val="e2a0767f-016c-4ba9-8ff2-b9e3acabf6cc"/>
  <p:tag name="ARTICULATE_PROJECT_OPEN" val="1"/>
  <p:tag name="TAG_BACKING_FORM_KEY" val="7407578-c:\users\don\desktop\duct design basics\lesson 4 manual d primer 4.2.pptx"/>
  <p:tag name="ARTICULATE_PRESENTER_VERSION" val="7"/>
  <p:tag name="ARTICULATE_USED_PAGE_ORIENTATION" val="1"/>
  <p:tag name="ARTICULATE_USED_PAGE_SIZE" val="1"/>
  <p:tag name="ARTICULATE_META_DESCRIPTION" val="TEL and duct design calculations"/>
  <p:tag name="ARTICULATE_META_COURSE_ID" val="1.1_Static_Pressure_Measurement"/>
  <p:tag name="ARTICULATE_META_NAME_SE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96"/>
  <p:tag name="ARTICULATE_AUDIO_RECORDED" val="1"/>
  <p:tag name="TIMELINE" val="5.4/8.9/13.1/16.9"/>
  <p:tag name="ELAPSEDTIME" val="23.8"/>
  <p:tag name="ANNOTATION_COUNT" val="0"/>
  <p:tag name="ARTICULATE_USED_LAYOU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97"/>
  <p:tag name="ARTICULATE_AUDIO_RECORDED" val="1"/>
  <p:tag name="ELAPSEDTIME" val="9.5"/>
  <p:tag name="ANNOTATION_COUNT" val="0"/>
  <p:tag name="ARTICULATE_USED_LAYOU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98"/>
  <p:tag name="ARTICULATE_AUDIO_RECORDED" val="1"/>
  <p:tag name="ELAPSEDTIME" val="20"/>
  <p:tag name="ANNOTATION_COUNT" val="0"/>
  <p:tag name="ARTICULATE_USED_LAYOU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99"/>
  <p:tag name="ARTICULATE_AUDIO_RECORDED" val="1"/>
  <p:tag name="ELAPSEDTIME" val="11.2"/>
  <p:tag name="ANNOTATION_COUNT" val="0"/>
  <p:tag name="ARTICULATE_USED_LAYOU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86"/>
  <p:tag name="ARTICULATE_AUDIO_RECORDED" val="1"/>
  <p:tag name="ELAPSEDTIME" val="30.6"/>
  <p:tag name="ANNOTATION_COUNT" val="0"/>
  <p:tag name="ARTICULATE_USED_LAYOU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89"/>
  <p:tag name="ARTICULATE_AUDIO_RECORDED" val="1"/>
  <p:tag name="ELAPSEDTIME" val="13.5"/>
  <p:tag name="ANNOTATION_COUNT" val="0"/>
  <p:tag name="ARTICULATE_USED_LAYOU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05"/>
  <p:tag name="ARTICULATE_AUDIO_RECORDED" val="1"/>
  <p:tag name="ELAPSEDTIME" val="16.5"/>
  <p:tag name="ANNOTATION_COUNT" val="0"/>
  <p:tag name="ARTICULATE_USED_LAYOU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90"/>
  <p:tag name="ARTICULATE_AUDIO_RECORDED" val="1"/>
  <p:tag name="ELAPSEDTIME" val="13.2"/>
  <p:tag name="ANNOTATION_COUNT" val="0"/>
  <p:tag name="ARTICULATE_USED_LAYOUT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87"/>
  <p:tag name="ARTICULATE_AUDIO_RECORDED" val="1"/>
  <p:tag name="ELAPSEDTIME" val="14"/>
  <p:tag name="ANNOTATION_COUNT" val="0"/>
  <p:tag name="ARTICULATE_USED_LAYOU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06"/>
  <p:tag name="ARTICULATE_AUDIO_RECORDED" val="1"/>
  <p:tag name="ELAPSEDTIME" val="22.4"/>
  <p:tag name="ANNOTATION_COUNT" val="0"/>
  <p:tag name="ARTICULATE_USED_LAYOU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  <p:tag name="ARTICULATE_LOCK_SLIDE" val="0"/>
  <p:tag name="ARTICULATE_SLIDE_THUMBNAIL_REFRESH" val="1"/>
  <p:tag name="AUDIO_ID" val="407"/>
  <p:tag name="ARTICULATE_AUDIO_RECORDED" val="1"/>
  <p:tag name="ELAPSEDTIME" val="5.3"/>
  <p:tag name="ANNOTATION_COUNT" val="0"/>
  <p:tag name="ARTICULATE_USED_LAYOUT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88"/>
  <p:tag name="ARTICULATE_AUDIO_RECORDED" val="1"/>
  <p:tag name="TIMELINE" val="11.7"/>
  <p:tag name="ELAPSEDTIME" val="18.1"/>
  <p:tag name="ANNOTATION_COUNT" val="0"/>
  <p:tag name="ARTICULATE_USED_LAYOU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500"/>
  <p:tag name="ARTICULATE_AUDIO_RECORDED" val="1"/>
  <p:tag name="ELAPSEDTIME" val="12.9"/>
  <p:tag name="ANNOTATION_COUNT" val="0"/>
  <p:tag name="ARTICULATE_USED_LAYOU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501"/>
  <p:tag name="ARTICULATE_AUDIO_RECORDED" val="1"/>
  <p:tag name="ELAPSEDTIME" val="11.2"/>
  <p:tag name="ANNOTATION_COUNT" val="0"/>
  <p:tag name="ARTICULATE_USED_LAYOU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502"/>
  <p:tag name="ARTICULATE_AUDIO_RECORDED" val="1"/>
  <p:tag name="ELAPSEDTIME" val="58.4"/>
  <p:tag name="ANNOTATION_COUNT" val="0"/>
  <p:tag name="ARTICULATE_USED_LAYOU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  <p:tag name="ARTICULATE_LOCK_SLIDE" val="0"/>
  <p:tag name="AUDIO_ID" val="476"/>
  <p:tag name="ARTICULATE_AUDIO_RECORDED" val="1"/>
  <p:tag name="ELAPSEDTIME" val="4.1"/>
  <p:tag name="ANNOTATION_COUNT" val="0"/>
  <p:tag name="ARTICULATE_USED_LAYOUT" val="1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92"/>
  <p:tag name="ARTICULATE_AUDIO_RECORDED" val="1"/>
  <p:tag name="ELAPSEDTIME" val="10.2"/>
  <p:tag name="ANNOTATION_COUNT" val="0"/>
  <p:tag name="ARTICULATE_USED_LAYOU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93"/>
  <p:tag name="ARTICULATE_AUDIO_RECORDED" val="1"/>
  <p:tag name="ELAPSEDTIME" val="38.2"/>
  <p:tag name="ANNOTATION_COUNT" val="0"/>
  <p:tag name="ARTICULATE_USED_LAYOU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94"/>
  <p:tag name="ARTICULATE_AUDIO_RECORDED" val="1"/>
  <p:tag name="TIMELINE" val="14.2"/>
  <p:tag name="ELAPSEDTIME" val="22.7"/>
  <p:tag name="ANNOTATION_COUNT" val="0"/>
  <p:tag name="ARTICULATE_USED_LAYOU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95"/>
  <p:tag name="ARTICULATE_AUDIO_RECORDED" val="1"/>
  <p:tag name="ELAPSEDTIME" val="11"/>
  <p:tag name="ANNOTATION_COUNT" val="0"/>
  <p:tag name="ARTICULATE_USED_LAYOUT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3650</TotalTime>
  <Words>764</Words>
  <Application>Microsoft Office PowerPoint</Application>
  <PresentationFormat>On-screen Show (4:3)</PresentationFormat>
  <Paragraphs>270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  Duct Design Basics Lesson 4 Manual D Primer  </vt:lpstr>
      <vt:lpstr> Manual D Basics TEL 4.2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Donald Prather</cp:lastModifiedBy>
  <cp:revision>478</cp:revision>
  <cp:lastPrinted>2013-06-17T20:42:26Z</cp:lastPrinted>
  <dcterms:created xsi:type="dcterms:W3CDTF">2013-05-23T13:04:32Z</dcterms:created>
  <dcterms:modified xsi:type="dcterms:W3CDTF">2016-01-12T19:55:54Z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1.1 Static Pressure Measurement</vt:lpwstr>
  </property>
  <property fmtid="{D5CDD505-2E9C-101B-9397-08002B2CF9AE}" pid="4" name="ArticulateProjectVersion">
    <vt:lpwstr>7</vt:lpwstr>
  </property>
  <property fmtid="{D5CDD505-2E9C-101B-9397-08002B2CF9AE}" pid="5" name="ArticulateGUID">
    <vt:lpwstr>31AA95E7-665C-475D-83C5-8CDFC71846D8</vt:lpwstr>
  </property>
  <property fmtid="{D5CDD505-2E9C-101B-9397-08002B2CF9AE}" pid="6" name="ArticulateProjectFull">
    <vt:lpwstr>C:\Users\Don\Desktop\Duct Design Basics\Lesson 4 Manual D Primer 4.2.ppta</vt:lpwstr>
  </property>
</Properties>
</file>