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0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5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7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8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9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2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2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4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26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27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28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9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30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1.xml" ContentType="application/vnd.openxmlformats-officedocument.presentationml.notesSlide+xml"/>
  <Override PartName="/ppt/tags/tag79.xml" ContentType="application/vnd.openxmlformats-officedocument.presentationml.tags+xml"/>
  <Override PartName="/ppt/notesSlides/notesSlide3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33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34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35.xml" ContentType="application/vnd.openxmlformats-officedocument.presentationml.notesSlide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36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37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38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39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40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348" r:id="rId2"/>
    <p:sldId id="349" r:id="rId3"/>
    <p:sldId id="350" r:id="rId4"/>
    <p:sldId id="351" r:id="rId5"/>
    <p:sldId id="352" r:id="rId6"/>
    <p:sldId id="353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  <p:sldId id="365" r:id="rId19"/>
    <p:sldId id="366" r:id="rId20"/>
    <p:sldId id="367" r:id="rId21"/>
    <p:sldId id="368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94" r:id="rId48"/>
    <p:sldId id="395" r:id="rId49"/>
    <p:sldId id="396" r:id="rId50"/>
  </p:sldIdLst>
  <p:sldSz cx="9144000" cy="6858000" type="screen4x3"/>
  <p:notesSz cx="7010400" cy="9296400"/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F3F3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83A6E7-60DE-4005-B552-9C8674E4BA66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C46B63-F3D0-4FCB-B9C7-2DF26E8BC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039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561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381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22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81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57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26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07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26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9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463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9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86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86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4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2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0293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295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85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08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90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93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11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339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91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43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502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789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052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443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908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282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48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26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5229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45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83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78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58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2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35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C46B63-F3D0-4FCB-B9C7-2DF26E8BCA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45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323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2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3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92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5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1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93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0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4F02-61AA-4C81-BD1C-511DDA14D550}" type="datetimeFigureOut">
              <a:rPr lang="en-US" smtClean="0"/>
              <a:t>8/4/2015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8CEC8-CAE7-4B68-B1B1-EDF19F9D4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8293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7" Type="http://schemas.openxmlformats.org/officeDocument/2006/relationships/image" Target="../media/image14.jpe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1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1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5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21.emf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image" Target="../media/image21.emf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2.emf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50.xml"/><Relationship Id="rId7" Type="http://schemas.openxmlformats.org/officeDocument/2006/relationships/notesSlide" Target="../notesSlides/notesSlide2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gif"/><Relationship Id="rId5" Type="http://schemas.openxmlformats.org/officeDocument/2006/relationships/tags" Target="../tags/tag52.xml"/><Relationship Id="rId10" Type="http://schemas.openxmlformats.org/officeDocument/2006/relationships/image" Target="../media/image3.png"/><Relationship Id="rId4" Type="http://schemas.openxmlformats.org/officeDocument/2006/relationships/tags" Target="../tags/tag51.xml"/><Relationship Id="rId9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7" Type="http://schemas.openxmlformats.org/officeDocument/2006/relationships/image" Target="../media/image3.pn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28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3.pn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3.pn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7" Type="http://schemas.openxmlformats.org/officeDocument/2006/relationships/image" Target="../media/image3.pn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30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32.jpeg"/><Relationship Id="rId4" Type="http://schemas.openxmlformats.org/officeDocument/2006/relationships/notesSlide" Target="../notesSlides/notesSlide2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33.emf"/><Relationship Id="rId4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tags" Target="../tags/tag82.xml"/><Relationship Id="rId7" Type="http://schemas.openxmlformats.org/officeDocument/2006/relationships/image" Target="../media/image36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35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8006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5</a:t>
            </a:r>
            <a:r>
              <a:rPr lang="en-US" dirty="0" smtClean="0"/>
              <a:t>.0 Distribution Aspects</a:t>
            </a:r>
            <a:br>
              <a:rPr lang="en-US" dirty="0" smtClean="0"/>
            </a:br>
            <a:r>
              <a:rPr lang="en-US" sz="3600" dirty="0" smtClean="0"/>
              <a:t>(Section </a:t>
            </a:r>
            <a:r>
              <a:rPr lang="en-US" sz="3600" smtClean="0"/>
              <a:t>5.3 Hydronic </a:t>
            </a:r>
            <a:r>
              <a:rPr lang="en-US" sz="3600" dirty="0" smtClean="0"/>
              <a:t>Balance)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76400" y="27432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</p:txBody>
      </p:sp>
      <p:pic>
        <p:nvPicPr>
          <p:cNvPr id="1029" name="Picture 5" descr="H:\IMAGES\ACCALogoSolidBlack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98" y="76200"/>
            <a:ext cx="66821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1684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30550"/>
          </a:xfrm>
        </p:spPr>
        <p:txBody>
          <a:bodyPr/>
          <a:lstStyle/>
          <a:p>
            <a:r>
              <a:rPr lang="en-US" dirty="0" smtClean="0"/>
              <a:t>Acceptable Procedures For Pumps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81001" y="1600201"/>
            <a:ext cx="8763000" cy="4510088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For Pumps the flow is generally found by two methods:</a:t>
            </a:r>
          </a:p>
          <a:p>
            <a:pPr>
              <a:buFontTx/>
              <a:buNone/>
            </a:pPr>
            <a:r>
              <a:rPr lang="en-US" b="1" dirty="0">
                <a:solidFill>
                  <a:srgbClr val="FFFF00"/>
                </a:solidFill>
              </a:rPr>
              <a:t>	</a:t>
            </a:r>
            <a:r>
              <a:rPr lang="en-US" b="1" dirty="0" smtClean="0">
                <a:solidFill>
                  <a:srgbClr val="FFFF00"/>
                </a:solidFill>
              </a:rPr>
              <a:t>Using the OEM chart for flow based on </a:t>
            </a:r>
            <a:r>
              <a:rPr lang="en-US" sz="3200" b="1" dirty="0" smtClean="0">
                <a:solidFill>
                  <a:srgbClr val="FFFF00"/>
                </a:solidFill>
              </a:rPr>
              <a:t>measuring the head when the discharge valve is closed.</a:t>
            </a:r>
          </a:p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	Or</a:t>
            </a:r>
          </a:p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Using a flow measuring Device</a:t>
            </a:r>
          </a:p>
          <a:p>
            <a:pPr>
              <a:buFontTx/>
              <a:buNone/>
            </a:pPr>
            <a:endParaRPr lang="en-US" sz="3200" b="1" dirty="0" smtClean="0">
              <a:solidFill>
                <a:srgbClr val="FFFF00"/>
              </a:solidFill>
            </a:endParaRPr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1800" dirty="0" smtClean="0"/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74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17638"/>
          </a:xfrm>
        </p:spPr>
        <p:txBody>
          <a:bodyPr/>
          <a:lstStyle/>
          <a:p>
            <a:r>
              <a:rPr lang="en-US" dirty="0"/>
              <a:t>OEM GPM By Head Chart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8168" r="7533" b="6448"/>
          <a:stretch/>
        </p:blipFill>
        <p:spPr bwMode="auto">
          <a:xfrm>
            <a:off x="630620" y="1066800"/>
            <a:ext cx="7467600" cy="5791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762000" y="4953000"/>
            <a:ext cx="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0800" y="6642539"/>
            <a:ext cx="9906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410200" y="59436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1822231" y="2362200"/>
            <a:ext cx="11430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260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Valve Off The Pump Discharge?</a:t>
            </a:r>
            <a:endParaRPr lang="en-US" dirty="0"/>
          </a:p>
        </p:txBody>
      </p:sp>
      <p:pic>
        <p:nvPicPr>
          <p:cNvPr id="2050" name="Picture 2" descr="C:\Users\Don\Pictures\hydronicr\Boiler setup 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4" t="2478" b="13168"/>
          <a:stretch/>
        </p:blipFill>
        <p:spPr bwMode="auto">
          <a:xfrm>
            <a:off x="2743200" y="1226745"/>
            <a:ext cx="2709042" cy="56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3733800" y="3124200"/>
            <a:ext cx="0" cy="1219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733800" y="1828800"/>
            <a:ext cx="140575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097721" y="6400800"/>
            <a:ext cx="140575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164724" y="4572000"/>
            <a:ext cx="1405758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548758" y="5181600"/>
            <a:ext cx="126124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81000" y="4889212"/>
            <a:ext cx="216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0010 Pump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029200" y="3733800"/>
            <a:ext cx="148984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29400" y="3441412"/>
            <a:ext cx="216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 PSIG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62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PSI to PSIA</a:t>
            </a:r>
            <a:endParaRPr lang="en-US" dirty="0"/>
          </a:p>
        </p:txBody>
      </p:sp>
      <p:pic>
        <p:nvPicPr>
          <p:cNvPr id="2050" name="Picture 2" descr="C:\Users\Don\Pictures\hydronicr\Boiler setup 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4" t="2478" b="13168"/>
          <a:stretch/>
        </p:blipFill>
        <p:spPr bwMode="auto">
          <a:xfrm>
            <a:off x="457200" y="1226745"/>
            <a:ext cx="2709042" cy="56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2614449" y="3746938"/>
            <a:ext cx="148984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04291" y="3457597"/>
            <a:ext cx="216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 PSIG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19600" y="2133600"/>
            <a:ext cx="36920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14.7 + PSIG = PSIA</a:t>
            </a:r>
          </a:p>
          <a:p>
            <a:r>
              <a:rPr lang="en-US" sz="3200" b="1" dirty="0" smtClean="0">
                <a:solidFill>
                  <a:srgbClr val="FFFF00"/>
                </a:solidFill>
              </a:rPr>
              <a:t>14.7 + 7 =  21.7 PSIA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7779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PSIA to Feet of Head (</a:t>
            </a:r>
            <a:r>
              <a:rPr lang="en-US" i="1" dirty="0" smtClean="0"/>
              <a:t>h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050" name="Picture 2" descr="C:\Users\Don\Pictures\hydronicr\Boiler setup 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4" t="2478" b="13168"/>
          <a:stretch/>
        </p:blipFill>
        <p:spPr bwMode="auto">
          <a:xfrm>
            <a:off x="457200" y="1226745"/>
            <a:ext cx="2709042" cy="563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>
            <a:off x="2614449" y="3746938"/>
            <a:ext cx="1489842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104290" y="3457597"/>
            <a:ext cx="35157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7 PSIG or 21.7 PSIA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27963" y="1594991"/>
            <a:ext cx="396775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PSIA X 2.31 ÷ SG = </a:t>
            </a:r>
            <a:r>
              <a:rPr lang="en-US" sz="3200" b="1" i="1" dirty="0" smtClean="0">
                <a:solidFill>
                  <a:srgbClr val="FFFF00"/>
                </a:solidFill>
              </a:rPr>
              <a:t>h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21.7 </a:t>
            </a:r>
            <a:r>
              <a:rPr lang="en-US" sz="3200" b="1" dirty="0" smtClean="0">
                <a:solidFill>
                  <a:srgbClr val="FFFF00"/>
                </a:solidFill>
              </a:rPr>
              <a:t>X </a:t>
            </a:r>
            <a:r>
              <a:rPr lang="en-US" sz="3200" b="1" dirty="0">
                <a:solidFill>
                  <a:srgbClr val="FFFF00"/>
                </a:solidFill>
              </a:rPr>
              <a:t>2.31 </a:t>
            </a:r>
            <a:r>
              <a:rPr lang="en-US" sz="3200" b="1" dirty="0" smtClean="0">
                <a:solidFill>
                  <a:srgbClr val="FFFF00"/>
                </a:solidFill>
              </a:rPr>
              <a:t>÷ 1 =  50 </a:t>
            </a:r>
            <a:r>
              <a:rPr lang="en-US" sz="3200" b="1" i="1" dirty="0" smtClean="0">
                <a:solidFill>
                  <a:srgbClr val="FFFF00"/>
                </a:solidFill>
              </a:rPr>
              <a:t>h</a:t>
            </a: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1918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 Gravity and Viscosity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84737"/>
            <a:ext cx="7110413" cy="52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990600" y="45339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90600" y="4267200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995448" y="1545020"/>
            <a:ext cx="0" cy="2988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64676" y="1545020"/>
            <a:ext cx="0" cy="3009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0600" y="5257800"/>
            <a:ext cx="2057400" cy="5217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10800000" flipV="1">
            <a:off x="3362836" y="2234316"/>
            <a:ext cx="4509577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21.7 X 2.31 ÷ 1 =  50 </a:t>
            </a:r>
            <a:r>
              <a:rPr lang="en-US" sz="3600" b="1" i="1" dirty="0" smtClean="0">
                <a:solidFill>
                  <a:schemeClr val="bg1"/>
                </a:solidFill>
              </a:rPr>
              <a:t>h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1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8686800" cy="1646238"/>
          </a:xfrm>
        </p:spPr>
        <p:txBody>
          <a:bodyPr/>
          <a:lstStyle/>
          <a:p>
            <a:r>
              <a:rPr lang="en-US" dirty="0"/>
              <a:t>GPM By Head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8168" r="7533" b="6448"/>
          <a:stretch/>
        </p:blipFill>
        <p:spPr bwMode="auto">
          <a:xfrm>
            <a:off x="630620" y="1003738"/>
            <a:ext cx="7467600" cy="579120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1371600" y="5638800"/>
            <a:ext cx="0" cy="1524000"/>
          </a:xfrm>
          <a:prstGeom prst="straightConnector1">
            <a:avLst/>
          </a:prstGeom>
          <a:ln w="762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257800" y="6629400"/>
            <a:ext cx="1384700" cy="0"/>
          </a:xfrm>
          <a:prstGeom prst="straightConnector1">
            <a:avLst/>
          </a:prstGeom>
          <a:ln w="762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1492470" y="4648200"/>
            <a:ext cx="4298730" cy="1143000"/>
          </a:xfrm>
          <a:custGeom>
            <a:avLst/>
            <a:gdLst>
              <a:gd name="connsiteX0" fmla="*/ 0 w 3626069"/>
              <a:gd name="connsiteY0" fmla="*/ 0 h 1024759"/>
              <a:gd name="connsiteX1" fmla="*/ 740979 w 3626069"/>
              <a:gd name="connsiteY1" fmla="*/ 63062 h 1024759"/>
              <a:gd name="connsiteX2" fmla="*/ 1450427 w 3626069"/>
              <a:gd name="connsiteY2" fmla="*/ 204952 h 1024759"/>
              <a:gd name="connsiteX3" fmla="*/ 2096813 w 3626069"/>
              <a:gd name="connsiteY3" fmla="*/ 362607 h 1024759"/>
              <a:gd name="connsiteX4" fmla="*/ 2490951 w 3626069"/>
              <a:gd name="connsiteY4" fmla="*/ 520262 h 1024759"/>
              <a:gd name="connsiteX5" fmla="*/ 2822027 w 3626069"/>
              <a:gd name="connsiteY5" fmla="*/ 662152 h 1024759"/>
              <a:gd name="connsiteX6" fmla="*/ 3090041 w 3626069"/>
              <a:gd name="connsiteY6" fmla="*/ 772510 h 1024759"/>
              <a:gd name="connsiteX7" fmla="*/ 3626069 w 3626069"/>
              <a:gd name="connsiteY7" fmla="*/ 1024759 h 1024759"/>
              <a:gd name="connsiteX8" fmla="*/ 3626069 w 3626069"/>
              <a:gd name="connsiteY8" fmla="*/ 1024759 h 1024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6069" h="1024759">
                <a:moveTo>
                  <a:pt x="0" y="0"/>
                </a:moveTo>
                <a:cubicBezTo>
                  <a:pt x="249620" y="14451"/>
                  <a:pt x="499241" y="28903"/>
                  <a:pt x="740979" y="63062"/>
                </a:cubicBezTo>
                <a:cubicBezTo>
                  <a:pt x="982717" y="97221"/>
                  <a:pt x="1224455" y="155028"/>
                  <a:pt x="1450427" y="204952"/>
                </a:cubicBezTo>
                <a:cubicBezTo>
                  <a:pt x="1676399" y="254876"/>
                  <a:pt x="1923392" y="310055"/>
                  <a:pt x="2096813" y="362607"/>
                </a:cubicBezTo>
                <a:cubicBezTo>
                  <a:pt x="2270234" y="415159"/>
                  <a:pt x="2370082" y="470338"/>
                  <a:pt x="2490951" y="520262"/>
                </a:cubicBezTo>
                <a:cubicBezTo>
                  <a:pt x="2611820" y="570186"/>
                  <a:pt x="2822027" y="662152"/>
                  <a:pt x="2822027" y="662152"/>
                </a:cubicBezTo>
                <a:cubicBezTo>
                  <a:pt x="2921875" y="704193"/>
                  <a:pt x="2956034" y="712076"/>
                  <a:pt x="3090041" y="772510"/>
                </a:cubicBezTo>
                <a:cubicBezTo>
                  <a:pt x="3224048" y="832944"/>
                  <a:pt x="3626069" y="1024759"/>
                  <a:pt x="3626069" y="1024759"/>
                </a:cubicBezTo>
                <a:lnTo>
                  <a:pt x="3626069" y="102475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724400" y="5219700"/>
            <a:ext cx="381000" cy="313996"/>
          </a:xfrm>
          <a:prstGeom prst="star5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06365" y="5086938"/>
            <a:ext cx="7304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50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5674" y="5972229"/>
            <a:ext cx="624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25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15" name="Picture 2" descr="C:\Users\Don\Pictures\hydronicr\Boiler setup 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64" t="2478" b="13168"/>
          <a:stretch/>
        </p:blipFill>
        <p:spPr bwMode="auto">
          <a:xfrm>
            <a:off x="6532179" y="759302"/>
            <a:ext cx="1870842" cy="388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024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4"/>
            <a:ext cx="8642540" cy="1143000"/>
          </a:xfrm>
        </p:spPr>
        <p:txBody>
          <a:bodyPr/>
          <a:lstStyle/>
          <a:p>
            <a:r>
              <a:rPr lang="en-US" dirty="0" smtClean="0"/>
              <a:t>GPM </a:t>
            </a:r>
            <a:r>
              <a:rPr lang="en-US" dirty="0"/>
              <a:t>By </a:t>
            </a:r>
            <a:r>
              <a:rPr lang="en-US" dirty="0" smtClean="0"/>
              <a:t>Flow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Triple Duty Balancing Shut Off Valve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TripleDutyValvePageImage-300x29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7999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21041"/>
            <a:ext cx="392167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725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4"/>
            <a:ext cx="8642540" cy="1143000"/>
          </a:xfrm>
        </p:spPr>
        <p:txBody>
          <a:bodyPr/>
          <a:lstStyle/>
          <a:p>
            <a:r>
              <a:rPr lang="en-US" dirty="0" smtClean="0"/>
              <a:t>GPM </a:t>
            </a:r>
            <a:r>
              <a:rPr lang="en-US" dirty="0"/>
              <a:t>By </a:t>
            </a:r>
            <a:r>
              <a:rPr lang="en-US" dirty="0" smtClean="0"/>
              <a:t>Flow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Triple Duty Balancing Shut Off Valve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95" y="2362201"/>
            <a:ext cx="4666705" cy="362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362200"/>
            <a:ext cx="381000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0340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4"/>
            <a:ext cx="8642540" cy="1143000"/>
          </a:xfrm>
        </p:spPr>
        <p:txBody>
          <a:bodyPr/>
          <a:lstStyle/>
          <a:p>
            <a:r>
              <a:rPr lang="en-US" dirty="0" smtClean="0"/>
              <a:t>GPM </a:t>
            </a:r>
            <a:r>
              <a:rPr lang="en-US" dirty="0"/>
              <a:t>By </a:t>
            </a:r>
            <a:r>
              <a:rPr lang="en-US" dirty="0" smtClean="0"/>
              <a:t>Flow Measurement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35116"/>
            <a:ext cx="7258689" cy="564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flipV="1">
            <a:off x="4038600" y="4941332"/>
            <a:ext cx="2895600" cy="10022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35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Water Supply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5606" t="13019" r="4073" b="56750"/>
          <a:stretch/>
        </p:blipFill>
        <p:spPr bwMode="auto">
          <a:xfrm>
            <a:off x="1447800" y="1460938"/>
            <a:ext cx="6705600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68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Balancing</a:t>
            </a:r>
            <a:endParaRPr lang="en-US" dirty="0"/>
          </a:p>
        </p:txBody>
      </p:sp>
      <p:pic>
        <p:nvPicPr>
          <p:cNvPr id="6" name="Picture 5" descr="Hydrinic Manometer ALNOR_HM68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243822"/>
            <a:ext cx="1881149" cy="287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TripleDutyValvePageImage-300x29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94341"/>
            <a:ext cx="285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609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GPM by Flow Measurement  Balancing Pumps 4.3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2754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Series-Loop Piping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1" b="2477"/>
          <a:stretch/>
        </p:blipFill>
        <p:spPr bwMode="auto">
          <a:xfrm rot="5400000">
            <a:off x="2879786" y="-1050985"/>
            <a:ext cx="3384429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248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Zone Series Loop Piping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8638" y="-866038"/>
            <a:ext cx="3906724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6334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Balancing Valves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476" y="1752599"/>
            <a:ext cx="3478924" cy="427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"/>
          </a:xfrm>
        </p:spPr>
        <p:txBody>
          <a:bodyPr>
            <a:normAutofit fontScale="32500" lnSpcReduction="20000"/>
          </a:bodyPr>
          <a:lstStyle/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953000" y="5181600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324803" y="2743200"/>
            <a:ext cx="1295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267200" y="4800600"/>
            <a:ext cx="765284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733800" y="4338995"/>
            <a:ext cx="554421" cy="914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4608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334000" cy="1143000"/>
          </a:xfrm>
        </p:spPr>
        <p:txBody>
          <a:bodyPr/>
          <a:lstStyle/>
          <a:p>
            <a:r>
              <a:rPr lang="en-US" dirty="0"/>
              <a:t>Balancing Valves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2819400"/>
            <a:ext cx="7696200" cy="3581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Hydrinic Manometer ALNOR_HM680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2" b="13547"/>
          <a:stretch/>
        </p:blipFill>
        <p:spPr bwMode="auto">
          <a:xfrm>
            <a:off x="5334000" y="1219200"/>
            <a:ext cx="3048000" cy="420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292095"/>
            <a:ext cx="2514600" cy="308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1195754" y="3024554"/>
            <a:ext cx="6642273" cy="2917870"/>
          </a:xfrm>
          <a:custGeom>
            <a:avLst/>
            <a:gdLst>
              <a:gd name="connsiteX0" fmla="*/ 0 w 6642273"/>
              <a:gd name="connsiteY0" fmla="*/ 1223889 h 2917870"/>
              <a:gd name="connsiteX1" fmla="*/ 14068 w 6642273"/>
              <a:gd name="connsiteY1" fmla="*/ 464234 h 2917870"/>
              <a:gd name="connsiteX2" fmla="*/ 42203 w 6642273"/>
              <a:gd name="connsiteY2" fmla="*/ 379828 h 2917870"/>
              <a:gd name="connsiteX3" fmla="*/ 98474 w 6642273"/>
              <a:gd name="connsiteY3" fmla="*/ 295421 h 2917870"/>
              <a:gd name="connsiteX4" fmla="*/ 211015 w 6642273"/>
              <a:gd name="connsiteY4" fmla="*/ 154744 h 2917870"/>
              <a:gd name="connsiteX5" fmla="*/ 253218 w 6642273"/>
              <a:gd name="connsiteY5" fmla="*/ 140677 h 2917870"/>
              <a:gd name="connsiteX6" fmla="*/ 281354 w 6642273"/>
              <a:gd name="connsiteY6" fmla="*/ 112541 h 2917870"/>
              <a:gd name="connsiteX7" fmla="*/ 365760 w 6642273"/>
              <a:gd name="connsiteY7" fmla="*/ 84406 h 2917870"/>
              <a:gd name="connsiteX8" fmla="*/ 506437 w 6642273"/>
              <a:gd name="connsiteY8" fmla="*/ 56271 h 2917870"/>
              <a:gd name="connsiteX9" fmla="*/ 590843 w 6642273"/>
              <a:gd name="connsiteY9" fmla="*/ 42203 h 2917870"/>
              <a:gd name="connsiteX10" fmla="*/ 633046 w 6642273"/>
              <a:gd name="connsiteY10" fmla="*/ 28135 h 2917870"/>
              <a:gd name="connsiteX11" fmla="*/ 858129 w 6642273"/>
              <a:gd name="connsiteY11" fmla="*/ 0 h 2917870"/>
              <a:gd name="connsiteX12" fmla="*/ 1350498 w 6642273"/>
              <a:gd name="connsiteY12" fmla="*/ 14068 h 2917870"/>
              <a:gd name="connsiteX13" fmla="*/ 1505243 w 6642273"/>
              <a:gd name="connsiteY13" fmla="*/ 42203 h 2917870"/>
              <a:gd name="connsiteX14" fmla="*/ 1603717 w 6642273"/>
              <a:gd name="connsiteY14" fmla="*/ 56271 h 2917870"/>
              <a:gd name="connsiteX15" fmla="*/ 1744394 w 6642273"/>
              <a:gd name="connsiteY15" fmla="*/ 112541 h 2917870"/>
              <a:gd name="connsiteX16" fmla="*/ 1842868 w 6642273"/>
              <a:gd name="connsiteY16" fmla="*/ 154744 h 2917870"/>
              <a:gd name="connsiteX17" fmla="*/ 1969477 w 6642273"/>
              <a:gd name="connsiteY17" fmla="*/ 239151 h 2917870"/>
              <a:gd name="connsiteX18" fmla="*/ 2053883 w 6642273"/>
              <a:gd name="connsiteY18" fmla="*/ 295421 h 2917870"/>
              <a:gd name="connsiteX19" fmla="*/ 2096086 w 6642273"/>
              <a:gd name="connsiteY19" fmla="*/ 323557 h 2917870"/>
              <a:gd name="connsiteX20" fmla="*/ 2166424 w 6642273"/>
              <a:gd name="connsiteY20" fmla="*/ 379828 h 2917870"/>
              <a:gd name="connsiteX21" fmla="*/ 2194560 w 6642273"/>
              <a:gd name="connsiteY21" fmla="*/ 407963 h 2917870"/>
              <a:gd name="connsiteX22" fmla="*/ 2236763 w 6642273"/>
              <a:gd name="connsiteY22" fmla="*/ 436098 h 2917870"/>
              <a:gd name="connsiteX23" fmla="*/ 2264898 w 6642273"/>
              <a:gd name="connsiteY23" fmla="*/ 464234 h 2917870"/>
              <a:gd name="connsiteX24" fmla="*/ 2349304 w 6642273"/>
              <a:gd name="connsiteY24" fmla="*/ 520504 h 2917870"/>
              <a:gd name="connsiteX25" fmla="*/ 2391508 w 6642273"/>
              <a:gd name="connsiteY25" fmla="*/ 576775 h 2917870"/>
              <a:gd name="connsiteX26" fmla="*/ 2419643 w 6642273"/>
              <a:gd name="connsiteY26" fmla="*/ 604911 h 2917870"/>
              <a:gd name="connsiteX27" fmla="*/ 2475914 w 6642273"/>
              <a:gd name="connsiteY27" fmla="*/ 689317 h 2917870"/>
              <a:gd name="connsiteX28" fmla="*/ 2518117 w 6642273"/>
              <a:gd name="connsiteY28" fmla="*/ 759655 h 2917870"/>
              <a:gd name="connsiteX29" fmla="*/ 2560320 w 6642273"/>
              <a:gd name="connsiteY29" fmla="*/ 829994 h 2917870"/>
              <a:gd name="connsiteX30" fmla="*/ 2616591 w 6642273"/>
              <a:gd name="connsiteY30" fmla="*/ 914400 h 2917870"/>
              <a:gd name="connsiteX31" fmla="*/ 2658794 w 6642273"/>
              <a:gd name="connsiteY31" fmla="*/ 984738 h 2917870"/>
              <a:gd name="connsiteX32" fmla="*/ 2700997 w 6642273"/>
              <a:gd name="connsiteY32" fmla="*/ 1111348 h 2917870"/>
              <a:gd name="connsiteX33" fmla="*/ 2729132 w 6642273"/>
              <a:gd name="connsiteY33" fmla="*/ 1195754 h 2917870"/>
              <a:gd name="connsiteX34" fmla="*/ 2757268 w 6642273"/>
              <a:gd name="connsiteY34" fmla="*/ 1223889 h 2917870"/>
              <a:gd name="connsiteX35" fmla="*/ 2785403 w 6642273"/>
              <a:gd name="connsiteY35" fmla="*/ 1308295 h 2917870"/>
              <a:gd name="connsiteX36" fmla="*/ 2813538 w 6642273"/>
              <a:gd name="connsiteY36" fmla="*/ 1406769 h 2917870"/>
              <a:gd name="connsiteX37" fmla="*/ 2841674 w 6642273"/>
              <a:gd name="connsiteY37" fmla="*/ 1448972 h 2917870"/>
              <a:gd name="connsiteX38" fmla="*/ 2883877 w 6642273"/>
              <a:gd name="connsiteY38" fmla="*/ 1575581 h 2917870"/>
              <a:gd name="connsiteX39" fmla="*/ 2897944 w 6642273"/>
              <a:gd name="connsiteY39" fmla="*/ 1617784 h 2917870"/>
              <a:gd name="connsiteX40" fmla="*/ 2926080 w 6642273"/>
              <a:gd name="connsiteY40" fmla="*/ 1645920 h 2917870"/>
              <a:gd name="connsiteX41" fmla="*/ 2940148 w 6642273"/>
              <a:gd name="connsiteY41" fmla="*/ 1688123 h 2917870"/>
              <a:gd name="connsiteX42" fmla="*/ 2954215 w 6642273"/>
              <a:gd name="connsiteY42" fmla="*/ 1744394 h 2917870"/>
              <a:gd name="connsiteX43" fmla="*/ 2982351 w 6642273"/>
              <a:gd name="connsiteY43" fmla="*/ 1786597 h 2917870"/>
              <a:gd name="connsiteX44" fmla="*/ 3010486 w 6642273"/>
              <a:gd name="connsiteY44" fmla="*/ 1871003 h 2917870"/>
              <a:gd name="connsiteX45" fmla="*/ 3066757 w 6642273"/>
              <a:gd name="connsiteY45" fmla="*/ 1955409 h 2917870"/>
              <a:gd name="connsiteX46" fmla="*/ 3094892 w 6642273"/>
              <a:gd name="connsiteY46" fmla="*/ 1997612 h 2917870"/>
              <a:gd name="connsiteX47" fmla="*/ 3123028 w 6642273"/>
              <a:gd name="connsiteY47" fmla="*/ 2025748 h 2917870"/>
              <a:gd name="connsiteX48" fmla="*/ 3179298 w 6642273"/>
              <a:gd name="connsiteY48" fmla="*/ 2110154 h 2917870"/>
              <a:gd name="connsiteX49" fmla="*/ 3207434 w 6642273"/>
              <a:gd name="connsiteY49" fmla="*/ 2138289 h 2917870"/>
              <a:gd name="connsiteX50" fmla="*/ 3263704 w 6642273"/>
              <a:gd name="connsiteY50" fmla="*/ 2222695 h 2917870"/>
              <a:gd name="connsiteX51" fmla="*/ 3291840 w 6642273"/>
              <a:gd name="connsiteY51" fmla="*/ 2264898 h 2917870"/>
              <a:gd name="connsiteX52" fmla="*/ 3348111 w 6642273"/>
              <a:gd name="connsiteY52" fmla="*/ 2321169 h 2917870"/>
              <a:gd name="connsiteX53" fmla="*/ 3390314 w 6642273"/>
              <a:gd name="connsiteY53" fmla="*/ 2363372 h 2917870"/>
              <a:gd name="connsiteX54" fmla="*/ 3418449 w 6642273"/>
              <a:gd name="connsiteY54" fmla="*/ 2391508 h 2917870"/>
              <a:gd name="connsiteX55" fmla="*/ 3460652 w 6642273"/>
              <a:gd name="connsiteY55" fmla="*/ 2405575 h 2917870"/>
              <a:gd name="connsiteX56" fmla="*/ 3488788 w 6642273"/>
              <a:gd name="connsiteY56" fmla="*/ 2433711 h 2917870"/>
              <a:gd name="connsiteX57" fmla="*/ 3573194 w 6642273"/>
              <a:gd name="connsiteY57" fmla="*/ 2489981 h 2917870"/>
              <a:gd name="connsiteX58" fmla="*/ 3601329 w 6642273"/>
              <a:gd name="connsiteY58" fmla="*/ 2518117 h 2917870"/>
              <a:gd name="connsiteX59" fmla="*/ 3643532 w 6642273"/>
              <a:gd name="connsiteY59" fmla="*/ 2532184 h 2917870"/>
              <a:gd name="connsiteX60" fmla="*/ 3699803 w 6642273"/>
              <a:gd name="connsiteY60" fmla="*/ 2560320 h 2917870"/>
              <a:gd name="connsiteX61" fmla="*/ 3784209 w 6642273"/>
              <a:gd name="connsiteY61" fmla="*/ 2602523 h 2917870"/>
              <a:gd name="connsiteX62" fmla="*/ 3812344 w 6642273"/>
              <a:gd name="connsiteY62" fmla="*/ 2644726 h 2917870"/>
              <a:gd name="connsiteX63" fmla="*/ 3896751 w 6642273"/>
              <a:gd name="connsiteY63" fmla="*/ 2686929 h 2917870"/>
              <a:gd name="connsiteX64" fmla="*/ 3938954 w 6642273"/>
              <a:gd name="connsiteY64" fmla="*/ 2715064 h 2917870"/>
              <a:gd name="connsiteX65" fmla="*/ 3967089 w 6642273"/>
              <a:gd name="connsiteY65" fmla="*/ 2743200 h 2917870"/>
              <a:gd name="connsiteX66" fmla="*/ 4107766 w 6642273"/>
              <a:gd name="connsiteY66" fmla="*/ 2785403 h 2917870"/>
              <a:gd name="connsiteX67" fmla="*/ 4149969 w 6642273"/>
              <a:gd name="connsiteY67" fmla="*/ 2813538 h 2917870"/>
              <a:gd name="connsiteX68" fmla="*/ 4318781 w 6642273"/>
              <a:gd name="connsiteY68" fmla="*/ 2855741 h 2917870"/>
              <a:gd name="connsiteX69" fmla="*/ 4614203 w 6642273"/>
              <a:gd name="connsiteY69" fmla="*/ 2883877 h 2917870"/>
              <a:gd name="connsiteX70" fmla="*/ 5134708 w 6642273"/>
              <a:gd name="connsiteY70" fmla="*/ 2883877 h 2917870"/>
              <a:gd name="connsiteX71" fmla="*/ 5345723 w 6642273"/>
              <a:gd name="connsiteY71" fmla="*/ 2855741 h 2917870"/>
              <a:gd name="connsiteX72" fmla="*/ 5430129 w 6642273"/>
              <a:gd name="connsiteY72" fmla="*/ 2827606 h 2917870"/>
              <a:gd name="connsiteX73" fmla="*/ 5472332 w 6642273"/>
              <a:gd name="connsiteY73" fmla="*/ 2813538 h 2917870"/>
              <a:gd name="connsiteX74" fmla="*/ 6288258 w 6642273"/>
              <a:gd name="connsiteY74" fmla="*/ 2785403 h 2917870"/>
              <a:gd name="connsiteX75" fmla="*/ 6414868 w 6642273"/>
              <a:gd name="connsiteY75" fmla="*/ 2757268 h 2917870"/>
              <a:gd name="connsiteX76" fmla="*/ 6443003 w 6642273"/>
              <a:gd name="connsiteY76" fmla="*/ 2729132 h 2917870"/>
              <a:gd name="connsiteX77" fmla="*/ 6513341 w 6642273"/>
              <a:gd name="connsiteY77" fmla="*/ 2672861 h 2917870"/>
              <a:gd name="connsiteX78" fmla="*/ 6555544 w 6642273"/>
              <a:gd name="connsiteY78" fmla="*/ 2588455 h 2917870"/>
              <a:gd name="connsiteX79" fmla="*/ 6583680 w 6642273"/>
              <a:gd name="connsiteY79" fmla="*/ 2504049 h 2917870"/>
              <a:gd name="connsiteX80" fmla="*/ 6611815 w 6642273"/>
              <a:gd name="connsiteY80" fmla="*/ 2461846 h 2917870"/>
              <a:gd name="connsiteX81" fmla="*/ 6639951 w 6642273"/>
              <a:gd name="connsiteY81" fmla="*/ 2433711 h 2917870"/>
              <a:gd name="connsiteX82" fmla="*/ 6639951 w 6642273"/>
              <a:gd name="connsiteY82" fmla="*/ 2391508 h 2917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6642273" h="2917870">
                <a:moveTo>
                  <a:pt x="0" y="1223889"/>
                </a:moveTo>
                <a:cubicBezTo>
                  <a:pt x="4689" y="970671"/>
                  <a:pt x="1421" y="717180"/>
                  <a:pt x="14068" y="464234"/>
                </a:cubicBezTo>
                <a:cubicBezTo>
                  <a:pt x="15549" y="434614"/>
                  <a:pt x="21233" y="400799"/>
                  <a:pt x="42203" y="379828"/>
                </a:cubicBezTo>
                <a:cubicBezTo>
                  <a:pt x="95939" y="326090"/>
                  <a:pt x="47374" y="380588"/>
                  <a:pt x="98474" y="295421"/>
                </a:cubicBezTo>
                <a:cubicBezTo>
                  <a:pt x="109480" y="277077"/>
                  <a:pt x="177885" y="165787"/>
                  <a:pt x="211015" y="154744"/>
                </a:cubicBezTo>
                <a:lnTo>
                  <a:pt x="253218" y="140677"/>
                </a:lnTo>
                <a:cubicBezTo>
                  <a:pt x="262597" y="131298"/>
                  <a:pt x="269491" y="118473"/>
                  <a:pt x="281354" y="112541"/>
                </a:cubicBezTo>
                <a:cubicBezTo>
                  <a:pt x="307880" y="99278"/>
                  <a:pt x="337625" y="93784"/>
                  <a:pt x="365760" y="84406"/>
                </a:cubicBezTo>
                <a:cubicBezTo>
                  <a:pt x="442522" y="58819"/>
                  <a:pt x="386345" y="74746"/>
                  <a:pt x="506437" y="56271"/>
                </a:cubicBezTo>
                <a:cubicBezTo>
                  <a:pt x="534629" y="51934"/>
                  <a:pt x="562999" y="48391"/>
                  <a:pt x="590843" y="42203"/>
                </a:cubicBezTo>
                <a:cubicBezTo>
                  <a:pt x="605319" y="38986"/>
                  <a:pt x="618399" y="30448"/>
                  <a:pt x="633046" y="28135"/>
                </a:cubicBezTo>
                <a:cubicBezTo>
                  <a:pt x="707732" y="16342"/>
                  <a:pt x="858129" y="0"/>
                  <a:pt x="858129" y="0"/>
                </a:cubicBezTo>
                <a:lnTo>
                  <a:pt x="1350498" y="14068"/>
                </a:lnTo>
                <a:cubicBezTo>
                  <a:pt x="1461710" y="19364"/>
                  <a:pt x="1420537" y="26802"/>
                  <a:pt x="1505243" y="42203"/>
                </a:cubicBezTo>
                <a:cubicBezTo>
                  <a:pt x="1537866" y="48135"/>
                  <a:pt x="1570892" y="51582"/>
                  <a:pt x="1603717" y="56271"/>
                </a:cubicBezTo>
                <a:cubicBezTo>
                  <a:pt x="1795826" y="120307"/>
                  <a:pt x="1599507" y="50447"/>
                  <a:pt x="1744394" y="112541"/>
                </a:cubicBezTo>
                <a:cubicBezTo>
                  <a:pt x="1812303" y="141645"/>
                  <a:pt x="1765115" y="108092"/>
                  <a:pt x="1842868" y="154744"/>
                </a:cubicBezTo>
                <a:cubicBezTo>
                  <a:pt x="1842893" y="154759"/>
                  <a:pt x="1948363" y="225075"/>
                  <a:pt x="1969477" y="239151"/>
                </a:cubicBezTo>
                <a:lnTo>
                  <a:pt x="2053883" y="295421"/>
                </a:lnTo>
                <a:cubicBezTo>
                  <a:pt x="2067951" y="304800"/>
                  <a:pt x="2082884" y="312995"/>
                  <a:pt x="2096086" y="323557"/>
                </a:cubicBezTo>
                <a:cubicBezTo>
                  <a:pt x="2119532" y="342314"/>
                  <a:pt x="2143627" y="360288"/>
                  <a:pt x="2166424" y="379828"/>
                </a:cubicBezTo>
                <a:cubicBezTo>
                  <a:pt x="2176494" y="388460"/>
                  <a:pt x="2184203" y="399678"/>
                  <a:pt x="2194560" y="407963"/>
                </a:cubicBezTo>
                <a:cubicBezTo>
                  <a:pt x="2207762" y="418525"/>
                  <a:pt x="2223561" y="425536"/>
                  <a:pt x="2236763" y="436098"/>
                </a:cubicBezTo>
                <a:cubicBezTo>
                  <a:pt x="2247120" y="444384"/>
                  <a:pt x="2254287" y="456276"/>
                  <a:pt x="2264898" y="464234"/>
                </a:cubicBezTo>
                <a:cubicBezTo>
                  <a:pt x="2291949" y="484523"/>
                  <a:pt x="2329015" y="493453"/>
                  <a:pt x="2349304" y="520504"/>
                </a:cubicBezTo>
                <a:cubicBezTo>
                  <a:pt x="2363372" y="539261"/>
                  <a:pt x="2376498" y="558763"/>
                  <a:pt x="2391508" y="576775"/>
                </a:cubicBezTo>
                <a:cubicBezTo>
                  <a:pt x="2399999" y="586964"/>
                  <a:pt x="2412286" y="593875"/>
                  <a:pt x="2419643" y="604911"/>
                </a:cubicBezTo>
                <a:cubicBezTo>
                  <a:pt x="2487774" y="707108"/>
                  <a:pt x="2411405" y="624808"/>
                  <a:pt x="2475914" y="689317"/>
                </a:cubicBezTo>
                <a:cubicBezTo>
                  <a:pt x="2515763" y="808871"/>
                  <a:pt x="2460186" y="663104"/>
                  <a:pt x="2518117" y="759655"/>
                </a:cubicBezTo>
                <a:cubicBezTo>
                  <a:pt x="2572905" y="850968"/>
                  <a:pt x="2489027" y="758701"/>
                  <a:pt x="2560320" y="829994"/>
                </a:cubicBezTo>
                <a:cubicBezTo>
                  <a:pt x="2593771" y="930345"/>
                  <a:pt x="2546338" y="809019"/>
                  <a:pt x="2616591" y="914400"/>
                </a:cubicBezTo>
                <a:cubicBezTo>
                  <a:pt x="2689634" y="1023965"/>
                  <a:pt x="2571174" y="897121"/>
                  <a:pt x="2658794" y="984738"/>
                </a:cubicBezTo>
                <a:lnTo>
                  <a:pt x="2700997" y="1111348"/>
                </a:lnTo>
                <a:lnTo>
                  <a:pt x="2729132" y="1195754"/>
                </a:lnTo>
                <a:lnTo>
                  <a:pt x="2757268" y="1223889"/>
                </a:lnTo>
                <a:cubicBezTo>
                  <a:pt x="2766646" y="1252024"/>
                  <a:pt x="2778210" y="1279523"/>
                  <a:pt x="2785403" y="1308295"/>
                </a:cubicBezTo>
                <a:cubicBezTo>
                  <a:pt x="2789909" y="1326318"/>
                  <a:pt x="2803449" y="1386592"/>
                  <a:pt x="2813538" y="1406769"/>
                </a:cubicBezTo>
                <a:cubicBezTo>
                  <a:pt x="2821099" y="1421891"/>
                  <a:pt x="2832295" y="1434904"/>
                  <a:pt x="2841674" y="1448972"/>
                </a:cubicBezTo>
                <a:lnTo>
                  <a:pt x="2883877" y="1575581"/>
                </a:lnTo>
                <a:cubicBezTo>
                  <a:pt x="2888566" y="1589649"/>
                  <a:pt x="2887459" y="1607299"/>
                  <a:pt x="2897944" y="1617784"/>
                </a:cubicBezTo>
                <a:lnTo>
                  <a:pt x="2926080" y="1645920"/>
                </a:lnTo>
                <a:cubicBezTo>
                  <a:pt x="2930769" y="1659988"/>
                  <a:pt x="2936074" y="1673865"/>
                  <a:pt x="2940148" y="1688123"/>
                </a:cubicBezTo>
                <a:cubicBezTo>
                  <a:pt x="2945459" y="1706713"/>
                  <a:pt x="2946599" y="1726623"/>
                  <a:pt x="2954215" y="1744394"/>
                </a:cubicBezTo>
                <a:cubicBezTo>
                  <a:pt x="2960875" y="1759934"/>
                  <a:pt x="2972972" y="1772529"/>
                  <a:pt x="2982351" y="1786597"/>
                </a:cubicBezTo>
                <a:cubicBezTo>
                  <a:pt x="2991729" y="1814732"/>
                  <a:pt x="2994035" y="1846327"/>
                  <a:pt x="3010486" y="1871003"/>
                </a:cubicBezTo>
                <a:lnTo>
                  <a:pt x="3066757" y="1955409"/>
                </a:lnTo>
                <a:cubicBezTo>
                  <a:pt x="3076135" y="1969477"/>
                  <a:pt x="3082937" y="1985657"/>
                  <a:pt x="3094892" y="1997612"/>
                </a:cubicBezTo>
                <a:cubicBezTo>
                  <a:pt x="3104271" y="2006991"/>
                  <a:pt x="3115070" y="2015137"/>
                  <a:pt x="3123028" y="2025748"/>
                </a:cubicBezTo>
                <a:cubicBezTo>
                  <a:pt x="3143317" y="2052800"/>
                  <a:pt x="3155387" y="2086244"/>
                  <a:pt x="3179298" y="2110154"/>
                </a:cubicBezTo>
                <a:cubicBezTo>
                  <a:pt x="3188677" y="2119532"/>
                  <a:pt x="3199476" y="2127678"/>
                  <a:pt x="3207434" y="2138289"/>
                </a:cubicBezTo>
                <a:cubicBezTo>
                  <a:pt x="3227723" y="2165340"/>
                  <a:pt x="3244947" y="2194560"/>
                  <a:pt x="3263704" y="2222695"/>
                </a:cubicBezTo>
                <a:cubicBezTo>
                  <a:pt x="3273083" y="2236763"/>
                  <a:pt x="3279885" y="2252943"/>
                  <a:pt x="3291840" y="2264898"/>
                </a:cubicBezTo>
                <a:lnTo>
                  <a:pt x="3348111" y="2321169"/>
                </a:lnTo>
                <a:lnTo>
                  <a:pt x="3390314" y="2363372"/>
                </a:lnTo>
                <a:cubicBezTo>
                  <a:pt x="3399692" y="2372751"/>
                  <a:pt x="3405866" y="2387314"/>
                  <a:pt x="3418449" y="2391508"/>
                </a:cubicBezTo>
                <a:lnTo>
                  <a:pt x="3460652" y="2405575"/>
                </a:lnTo>
                <a:cubicBezTo>
                  <a:pt x="3470031" y="2414954"/>
                  <a:pt x="3478177" y="2425753"/>
                  <a:pt x="3488788" y="2433711"/>
                </a:cubicBezTo>
                <a:cubicBezTo>
                  <a:pt x="3515840" y="2454000"/>
                  <a:pt x="3549284" y="2466070"/>
                  <a:pt x="3573194" y="2489981"/>
                </a:cubicBezTo>
                <a:cubicBezTo>
                  <a:pt x="3582572" y="2499360"/>
                  <a:pt x="3589956" y="2511293"/>
                  <a:pt x="3601329" y="2518117"/>
                </a:cubicBezTo>
                <a:cubicBezTo>
                  <a:pt x="3614044" y="2525746"/>
                  <a:pt x="3629902" y="2526343"/>
                  <a:pt x="3643532" y="2532184"/>
                </a:cubicBezTo>
                <a:cubicBezTo>
                  <a:pt x="3662807" y="2540445"/>
                  <a:pt x="3681595" y="2549915"/>
                  <a:pt x="3699803" y="2560320"/>
                </a:cubicBezTo>
                <a:cubicBezTo>
                  <a:pt x="3776159" y="2603952"/>
                  <a:pt x="3706833" y="2576731"/>
                  <a:pt x="3784209" y="2602523"/>
                </a:cubicBezTo>
                <a:cubicBezTo>
                  <a:pt x="3793587" y="2616591"/>
                  <a:pt x="3800389" y="2632771"/>
                  <a:pt x="3812344" y="2644726"/>
                </a:cubicBezTo>
                <a:cubicBezTo>
                  <a:pt x="3852658" y="2685040"/>
                  <a:pt x="3850987" y="2664047"/>
                  <a:pt x="3896751" y="2686929"/>
                </a:cubicBezTo>
                <a:cubicBezTo>
                  <a:pt x="3911873" y="2694490"/>
                  <a:pt x="3925752" y="2704502"/>
                  <a:pt x="3938954" y="2715064"/>
                </a:cubicBezTo>
                <a:cubicBezTo>
                  <a:pt x="3949311" y="2723350"/>
                  <a:pt x="3955226" y="2737268"/>
                  <a:pt x="3967089" y="2743200"/>
                </a:cubicBezTo>
                <a:cubicBezTo>
                  <a:pt x="4045732" y="2782522"/>
                  <a:pt x="4014834" y="2723449"/>
                  <a:pt x="4107766" y="2785403"/>
                </a:cubicBezTo>
                <a:cubicBezTo>
                  <a:pt x="4121834" y="2794781"/>
                  <a:pt x="4134519" y="2806671"/>
                  <a:pt x="4149969" y="2813538"/>
                </a:cubicBezTo>
                <a:cubicBezTo>
                  <a:pt x="4208968" y="2839760"/>
                  <a:pt x="4255581" y="2847315"/>
                  <a:pt x="4318781" y="2855741"/>
                </a:cubicBezTo>
                <a:cubicBezTo>
                  <a:pt x="4420306" y="2869277"/>
                  <a:pt x="4511059" y="2875281"/>
                  <a:pt x="4614203" y="2883877"/>
                </a:cubicBezTo>
                <a:cubicBezTo>
                  <a:pt x="4805533" y="2947651"/>
                  <a:pt x="4665154" y="2906236"/>
                  <a:pt x="5134708" y="2883877"/>
                </a:cubicBezTo>
                <a:cubicBezTo>
                  <a:pt x="5161977" y="2882579"/>
                  <a:pt x="5313469" y="2860349"/>
                  <a:pt x="5345723" y="2855741"/>
                </a:cubicBezTo>
                <a:lnTo>
                  <a:pt x="5430129" y="2827606"/>
                </a:lnTo>
                <a:cubicBezTo>
                  <a:pt x="5444197" y="2822917"/>
                  <a:pt x="5457652" y="2815635"/>
                  <a:pt x="5472332" y="2813538"/>
                </a:cubicBezTo>
                <a:cubicBezTo>
                  <a:pt x="5807599" y="2765645"/>
                  <a:pt x="5537654" y="2800121"/>
                  <a:pt x="6288258" y="2785403"/>
                </a:cubicBezTo>
                <a:cubicBezTo>
                  <a:pt x="6305296" y="2782563"/>
                  <a:pt x="6388232" y="2773250"/>
                  <a:pt x="6414868" y="2757268"/>
                </a:cubicBezTo>
                <a:cubicBezTo>
                  <a:pt x="6426241" y="2750444"/>
                  <a:pt x="6432646" y="2737418"/>
                  <a:pt x="6443003" y="2729132"/>
                </a:cubicBezTo>
                <a:cubicBezTo>
                  <a:pt x="6531734" y="2658147"/>
                  <a:pt x="6445409" y="2740796"/>
                  <a:pt x="6513341" y="2672861"/>
                </a:cubicBezTo>
                <a:cubicBezTo>
                  <a:pt x="6564647" y="2518946"/>
                  <a:pt x="6482822" y="2752079"/>
                  <a:pt x="6555544" y="2588455"/>
                </a:cubicBezTo>
                <a:cubicBezTo>
                  <a:pt x="6567589" y="2561354"/>
                  <a:pt x="6567229" y="2528725"/>
                  <a:pt x="6583680" y="2504049"/>
                </a:cubicBezTo>
                <a:cubicBezTo>
                  <a:pt x="6593058" y="2489981"/>
                  <a:pt x="6601253" y="2475048"/>
                  <a:pt x="6611815" y="2461846"/>
                </a:cubicBezTo>
                <a:cubicBezTo>
                  <a:pt x="6620101" y="2451489"/>
                  <a:pt x="6635025" y="2446026"/>
                  <a:pt x="6639951" y="2433711"/>
                </a:cubicBezTo>
                <a:cubicBezTo>
                  <a:pt x="6645176" y="2420650"/>
                  <a:pt x="6639951" y="2405576"/>
                  <a:pt x="6639951" y="2391508"/>
                </a:cubicBez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200400" y="5997983"/>
            <a:ext cx="12954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3052689" y="4459458"/>
            <a:ext cx="5219114" cy="1772530"/>
          </a:xfrm>
          <a:custGeom>
            <a:avLst/>
            <a:gdLst>
              <a:gd name="connsiteX0" fmla="*/ 5219114 w 5219114"/>
              <a:gd name="connsiteY0" fmla="*/ 956604 h 1772530"/>
              <a:gd name="connsiteX1" fmla="*/ 5176911 w 5219114"/>
              <a:gd name="connsiteY1" fmla="*/ 1041010 h 1772530"/>
              <a:gd name="connsiteX2" fmla="*/ 5134708 w 5219114"/>
              <a:gd name="connsiteY2" fmla="*/ 1125416 h 1772530"/>
              <a:gd name="connsiteX3" fmla="*/ 5092505 w 5219114"/>
              <a:gd name="connsiteY3" fmla="*/ 1153551 h 1772530"/>
              <a:gd name="connsiteX4" fmla="*/ 5022166 w 5219114"/>
              <a:gd name="connsiteY4" fmla="*/ 1252025 h 1772530"/>
              <a:gd name="connsiteX5" fmla="*/ 4994031 w 5219114"/>
              <a:gd name="connsiteY5" fmla="*/ 1294228 h 1772530"/>
              <a:gd name="connsiteX6" fmla="*/ 4937760 w 5219114"/>
              <a:gd name="connsiteY6" fmla="*/ 1350499 h 1772530"/>
              <a:gd name="connsiteX7" fmla="*/ 4923693 w 5219114"/>
              <a:gd name="connsiteY7" fmla="*/ 1392702 h 1772530"/>
              <a:gd name="connsiteX8" fmla="*/ 4853354 w 5219114"/>
              <a:gd name="connsiteY8" fmla="*/ 1434905 h 1772530"/>
              <a:gd name="connsiteX9" fmla="*/ 4811151 w 5219114"/>
              <a:gd name="connsiteY9" fmla="*/ 1463040 h 1772530"/>
              <a:gd name="connsiteX10" fmla="*/ 4726745 w 5219114"/>
              <a:gd name="connsiteY10" fmla="*/ 1547447 h 1772530"/>
              <a:gd name="connsiteX11" fmla="*/ 4698609 w 5219114"/>
              <a:gd name="connsiteY11" fmla="*/ 1575582 h 1772530"/>
              <a:gd name="connsiteX12" fmla="*/ 4614203 w 5219114"/>
              <a:gd name="connsiteY12" fmla="*/ 1617785 h 1772530"/>
              <a:gd name="connsiteX13" fmla="*/ 4515729 w 5219114"/>
              <a:gd name="connsiteY13" fmla="*/ 1645920 h 1772530"/>
              <a:gd name="connsiteX14" fmla="*/ 4487594 w 5219114"/>
              <a:gd name="connsiteY14" fmla="*/ 1674056 h 1772530"/>
              <a:gd name="connsiteX15" fmla="*/ 4290646 w 5219114"/>
              <a:gd name="connsiteY15" fmla="*/ 1702191 h 1772530"/>
              <a:gd name="connsiteX16" fmla="*/ 4121834 w 5219114"/>
              <a:gd name="connsiteY16" fmla="*/ 1744394 h 1772530"/>
              <a:gd name="connsiteX17" fmla="*/ 4065563 w 5219114"/>
              <a:gd name="connsiteY17" fmla="*/ 1758462 h 1772530"/>
              <a:gd name="connsiteX18" fmla="*/ 3995225 w 5219114"/>
              <a:gd name="connsiteY18" fmla="*/ 1772530 h 1772530"/>
              <a:gd name="connsiteX19" fmla="*/ 3446585 w 5219114"/>
              <a:gd name="connsiteY19" fmla="*/ 1758462 h 1772530"/>
              <a:gd name="connsiteX20" fmla="*/ 3291840 w 5219114"/>
              <a:gd name="connsiteY20" fmla="*/ 1744394 h 1772530"/>
              <a:gd name="connsiteX21" fmla="*/ 2897945 w 5219114"/>
              <a:gd name="connsiteY21" fmla="*/ 1730327 h 1772530"/>
              <a:gd name="connsiteX22" fmla="*/ 2785403 w 5219114"/>
              <a:gd name="connsiteY22" fmla="*/ 1716259 h 1772530"/>
              <a:gd name="connsiteX23" fmla="*/ 2743200 w 5219114"/>
              <a:gd name="connsiteY23" fmla="*/ 1702191 h 1772530"/>
              <a:gd name="connsiteX24" fmla="*/ 2644726 w 5219114"/>
              <a:gd name="connsiteY24" fmla="*/ 1688124 h 1772530"/>
              <a:gd name="connsiteX25" fmla="*/ 2419643 w 5219114"/>
              <a:gd name="connsiteY25" fmla="*/ 1645920 h 1772530"/>
              <a:gd name="connsiteX26" fmla="*/ 2293034 w 5219114"/>
              <a:gd name="connsiteY26" fmla="*/ 1617785 h 1772530"/>
              <a:gd name="connsiteX27" fmla="*/ 2208628 w 5219114"/>
              <a:gd name="connsiteY27" fmla="*/ 1589650 h 1772530"/>
              <a:gd name="connsiteX28" fmla="*/ 2096086 w 5219114"/>
              <a:gd name="connsiteY28" fmla="*/ 1561514 h 1772530"/>
              <a:gd name="connsiteX29" fmla="*/ 2039816 w 5219114"/>
              <a:gd name="connsiteY29" fmla="*/ 1533379 h 1772530"/>
              <a:gd name="connsiteX30" fmla="*/ 1955409 w 5219114"/>
              <a:gd name="connsiteY30" fmla="*/ 1505244 h 1772530"/>
              <a:gd name="connsiteX31" fmla="*/ 1842868 w 5219114"/>
              <a:gd name="connsiteY31" fmla="*/ 1448973 h 1772530"/>
              <a:gd name="connsiteX32" fmla="*/ 1800665 w 5219114"/>
              <a:gd name="connsiteY32" fmla="*/ 1434905 h 1772530"/>
              <a:gd name="connsiteX33" fmla="*/ 1758462 w 5219114"/>
              <a:gd name="connsiteY33" fmla="*/ 1420837 h 1772530"/>
              <a:gd name="connsiteX34" fmla="*/ 1730326 w 5219114"/>
              <a:gd name="connsiteY34" fmla="*/ 1392702 h 1772530"/>
              <a:gd name="connsiteX35" fmla="*/ 1688123 w 5219114"/>
              <a:gd name="connsiteY35" fmla="*/ 1378634 h 1772530"/>
              <a:gd name="connsiteX36" fmla="*/ 1589649 w 5219114"/>
              <a:gd name="connsiteY36" fmla="*/ 1350499 h 1772530"/>
              <a:gd name="connsiteX37" fmla="*/ 1547446 w 5219114"/>
              <a:gd name="connsiteY37" fmla="*/ 1322364 h 1772530"/>
              <a:gd name="connsiteX38" fmla="*/ 1463040 w 5219114"/>
              <a:gd name="connsiteY38" fmla="*/ 1294228 h 1772530"/>
              <a:gd name="connsiteX39" fmla="*/ 1420837 w 5219114"/>
              <a:gd name="connsiteY39" fmla="*/ 1266093 h 1772530"/>
              <a:gd name="connsiteX40" fmla="*/ 1336431 w 5219114"/>
              <a:gd name="connsiteY40" fmla="*/ 1237957 h 1772530"/>
              <a:gd name="connsiteX41" fmla="*/ 1252025 w 5219114"/>
              <a:gd name="connsiteY41" fmla="*/ 1195754 h 1772530"/>
              <a:gd name="connsiteX42" fmla="*/ 1167619 w 5219114"/>
              <a:gd name="connsiteY42" fmla="*/ 1153551 h 1772530"/>
              <a:gd name="connsiteX43" fmla="*/ 1139483 w 5219114"/>
              <a:gd name="connsiteY43" fmla="*/ 1125416 h 1772530"/>
              <a:gd name="connsiteX44" fmla="*/ 1055077 w 5219114"/>
              <a:gd name="connsiteY44" fmla="*/ 1069145 h 1772530"/>
              <a:gd name="connsiteX45" fmla="*/ 984739 w 5219114"/>
              <a:gd name="connsiteY45" fmla="*/ 1012874 h 1772530"/>
              <a:gd name="connsiteX46" fmla="*/ 956603 w 5219114"/>
              <a:gd name="connsiteY46" fmla="*/ 984739 h 1772530"/>
              <a:gd name="connsiteX47" fmla="*/ 914400 w 5219114"/>
              <a:gd name="connsiteY47" fmla="*/ 956604 h 1772530"/>
              <a:gd name="connsiteX48" fmla="*/ 886265 w 5219114"/>
              <a:gd name="connsiteY48" fmla="*/ 914400 h 1772530"/>
              <a:gd name="connsiteX49" fmla="*/ 858129 w 5219114"/>
              <a:gd name="connsiteY49" fmla="*/ 886265 h 1772530"/>
              <a:gd name="connsiteX50" fmla="*/ 801859 w 5219114"/>
              <a:gd name="connsiteY50" fmla="*/ 801859 h 1772530"/>
              <a:gd name="connsiteX51" fmla="*/ 717453 w 5219114"/>
              <a:gd name="connsiteY51" fmla="*/ 689317 h 1772530"/>
              <a:gd name="connsiteX52" fmla="*/ 675249 w 5219114"/>
              <a:gd name="connsiteY52" fmla="*/ 562708 h 1772530"/>
              <a:gd name="connsiteX53" fmla="*/ 661182 w 5219114"/>
              <a:gd name="connsiteY53" fmla="*/ 520505 h 1772530"/>
              <a:gd name="connsiteX54" fmla="*/ 647114 w 5219114"/>
              <a:gd name="connsiteY54" fmla="*/ 379828 h 1772530"/>
              <a:gd name="connsiteX55" fmla="*/ 590843 w 5219114"/>
              <a:gd name="connsiteY55" fmla="*/ 281354 h 1772530"/>
              <a:gd name="connsiteX56" fmla="*/ 562708 w 5219114"/>
              <a:gd name="connsiteY56" fmla="*/ 196948 h 1772530"/>
              <a:gd name="connsiteX57" fmla="*/ 548640 w 5219114"/>
              <a:gd name="connsiteY57" fmla="*/ 154745 h 1772530"/>
              <a:gd name="connsiteX58" fmla="*/ 506437 w 5219114"/>
              <a:gd name="connsiteY58" fmla="*/ 126610 h 1772530"/>
              <a:gd name="connsiteX59" fmla="*/ 450166 w 5219114"/>
              <a:gd name="connsiteY59" fmla="*/ 70339 h 1772530"/>
              <a:gd name="connsiteX60" fmla="*/ 365760 w 5219114"/>
              <a:gd name="connsiteY60" fmla="*/ 28136 h 1772530"/>
              <a:gd name="connsiteX61" fmla="*/ 281354 w 5219114"/>
              <a:gd name="connsiteY61" fmla="*/ 0 h 1772530"/>
              <a:gd name="connsiteX62" fmla="*/ 112542 w 5219114"/>
              <a:gd name="connsiteY62" fmla="*/ 56271 h 1772530"/>
              <a:gd name="connsiteX63" fmla="*/ 84406 w 5219114"/>
              <a:gd name="connsiteY63" fmla="*/ 84407 h 1772530"/>
              <a:gd name="connsiteX64" fmla="*/ 42203 w 5219114"/>
              <a:gd name="connsiteY64" fmla="*/ 154745 h 1772530"/>
              <a:gd name="connsiteX65" fmla="*/ 28136 w 5219114"/>
              <a:gd name="connsiteY65" fmla="*/ 196948 h 1772530"/>
              <a:gd name="connsiteX66" fmla="*/ 0 w 5219114"/>
              <a:gd name="connsiteY66" fmla="*/ 196948 h 1772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219114" h="1772530">
                <a:moveTo>
                  <a:pt x="5219114" y="956604"/>
                </a:moveTo>
                <a:cubicBezTo>
                  <a:pt x="5205046" y="984739"/>
                  <a:pt x="5189687" y="1012265"/>
                  <a:pt x="5176911" y="1041010"/>
                </a:cubicBezTo>
                <a:cubicBezTo>
                  <a:pt x="5158605" y="1082198"/>
                  <a:pt x="5169804" y="1090320"/>
                  <a:pt x="5134708" y="1125416"/>
                </a:cubicBezTo>
                <a:cubicBezTo>
                  <a:pt x="5122753" y="1137371"/>
                  <a:pt x="5106573" y="1144173"/>
                  <a:pt x="5092505" y="1153551"/>
                </a:cubicBezTo>
                <a:cubicBezTo>
                  <a:pt x="5057608" y="1258240"/>
                  <a:pt x="5111177" y="1118507"/>
                  <a:pt x="5022166" y="1252025"/>
                </a:cubicBezTo>
                <a:cubicBezTo>
                  <a:pt x="5012788" y="1266093"/>
                  <a:pt x="5005034" y="1281391"/>
                  <a:pt x="4994031" y="1294228"/>
                </a:cubicBezTo>
                <a:cubicBezTo>
                  <a:pt x="4976768" y="1314368"/>
                  <a:pt x="4937760" y="1350499"/>
                  <a:pt x="4937760" y="1350499"/>
                </a:cubicBezTo>
                <a:cubicBezTo>
                  <a:pt x="4933071" y="1364567"/>
                  <a:pt x="4931322" y="1379987"/>
                  <a:pt x="4923693" y="1392702"/>
                </a:cubicBezTo>
                <a:cubicBezTo>
                  <a:pt x="4900142" y="1431954"/>
                  <a:pt x="4891290" y="1415937"/>
                  <a:pt x="4853354" y="1434905"/>
                </a:cubicBezTo>
                <a:cubicBezTo>
                  <a:pt x="4838232" y="1442466"/>
                  <a:pt x="4823988" y="1452037"/>
                  <a:pt x="4811151" y="1463040"/>
                </a:cubicBezTo>
                <a:cubicBezTo>
                  <a:pt x="4811128" y="1463060"/>
                  <a:pt x="4740824" y="1533368"/>
                  <a:pt x="4726745" y="1547447"/>
                </a:cubicBezTo>
                <a:cubicBezTo>
                  <a:pt x="4717366" y="1556826"/>
                  <a:pt x="4711192" y="1571388"/>
                  <a:pt x="4698609" y="1575582"/>
                </a:cubicBezTo>
                <a:cubicBezTo>
                  <a:pt x="4592530" y="1610942"/>
                  <a:pt x="4723285" y="1563244"/>
                  <a:pt x="4614203" y="1617785"/>
                </a:cubicBezTo>
                <a:cubicBezTo>
                  <a:pt x="4594017" y="1627878"/>
                  <a:pt x="4533764" y="1641412"/>
                  <a:pt x="4515729" y="1645920"/>
                </a:cubicBezTo>
                <a:cubicBezTo>
                  <a:pt x="4506351" y="1655299"/>
                  <a:pt x="4500013" y="1669399"/>
                  <a:pt x="4487594" y="1674056"/>
                </a:cubicBezTo>
                <a:cubicBezTo>
                  <a:pt x="4467307" y="1681664"/>
                  <a:pt x="4297078" y="1701387"/>
                  <a:pt x="4290646" y="1702191"/>
                </a:cubicBezTo>
                <a:lnTo>
                  <a:pt x="4121834" y="1744394"/>
                </a:lnTo>
                <a:cubicBezTo>
                  <a:pt x="4103077" y="1749083"/>
                  <a:pt x="4084522" y="1754670"/>
                  <a:pt x="4065563" y="1758462"/>
                </a:cubicBezTo>
                <a:lnTo>
                  <a:pt x="3995225" y="1772530"/>
                </a:lnTo>
                <a:lnTo>
                  <a:pt x="3446585" y="1758462"/>
                </a:lnTo>
                <a:cubicBezTo>
                  <a:pt x="3394832" y="1756392"/>
                  <a:pt x="3343566" y="1747047"/>
                  <a:pt x="3291840" y="1744394"/>
                </a:cubicBezTo>
                <a:cubicBezTo>
                  <a:pt x="3160630" y="1737665"/>
                  <a:pt x="3029243" y="1735016"/>
                  <a:pt x="2897945" y="1730327"/>
                </a:cubicBezTo>
                <a:cubicBezTo>
                  <a:pt x="2860431" y="1725638"/>
                  <a:pt x="2822599" y="1723022"/>
                  <a:pt x="2785403" y="1716259"/>
                </a:cubicBezTo>
                <a:cubicBezTo>
                  <a:pt x="2770814" y="1713606"/>
                  <a:pt x="2757741" y="1705099"/>
                  <a:pt x="2743200" y="1702191"/>
                </a:cubicBezTo>
                <a:cubicBezTo>
                  <a:pt x="2710686" y="1695688"/>
                  <a:pt x="2677240" y="1694627"/>
                  <a:pt x="2644726" y="1688124"/>
                </a:cubicBezTo>
                <a:cubicBezTo>
                  <a:pt x="2396013" y="1638381"/>
                  <a:pt x="2667831" y="1676944"/>
                  <a:pt x="2419643" y="1645920"/>
                </a:cubicBezTo>
                <a:cubicBezTo>
                  <a:pt x="2298888" y="1605670"/>
                  <a:pt x="2491114" y="1667305"/>
                  <a:pt x="2293034" y="1617785"/>
                </a:cubicBezTo>
                <a:cubicBezTo>
                  <a:pt x="2264262" y="1610592"/>
                  <a:pt x="2237240" y="1597453"/>
                  <a:pt x="2208628" y="1589650"/>
                </a:cubicBezTo>
                <a:cubicBezTo>
                  <a:pt x="2148075" y="1573136"/>
                  <a:pt x="2145886" y="1582857"/>
                  <a:pt x="2096086" y="1561514"/>
                </a:cubicBezTo>
                <a:cubicBezTo>
                  <a:pt x="2076811" y="1553253"/>
                  <a:pt x="2059287" y="1541167"/>
                  <a:pt x="2039816" y="1533379"/>
                </a:cubicBezTo>
                <a:cubicBezTo>
                  <a:pt x="2012280" y="1522365"/>
                  <a:pt x="1955409" y="1505244"/>
                  <a:pt x="1955409" y="1505244"/>
                </a:cubicBezTo>
                <a:cubicBezTo>
                  <a:pt x="1906303" y="1456137"/>
                  <a:pt x="1939857" y="1481303"/>
                  <a:pt x="1842868" y="1448973"/>
                </a:cubicBezTo>
                <a:lnTo>
                  <a:pt x="1800665" y="1434905"/>
                </a:lnTo>
                <a:lnTo>
                  <a:pt x="1758462" y="1420837"/>
                </a:lnTo>
                <a:cubicBezTo>
                  <a:pt x="1749083" y="1411459"/>
                  <a:pt x="1741699" y="1399526"/>
                  <a:pt x="1730326" y="1392702"/>
                </a:cubicBezTo>
                <a:cubicBezTo>
                  <a:pt x="1717610" y="1385073"/>
                  <a:pt x="1702381" y="1382708"/>
                  <a:pt x="1688123" y="1378634"/>
                </a:cubicBezTo>
                <a:cubicBezTo>
                  <a:pt x="1667084" y="1372623"/>
                  <a:pt x="1612139" y="1361744"/>
                  <a:pt x="1589649" y="1350499"/>
                </a:cubicBezTo>
                <a:cubicBezTo>
                  <a:pt x="1574527" y="1342938"/>
                  <a:pt x="1562896" y="1329231"/>
                  <a:pt x="1547446" y="1322364"/>
                </a:cubicBezTo>
                <a:cubicBezTo>
                  <a:pt x="1520345" y="1310319"/>
                  <a:pt x="1487716" y="1310679"/>
                  <a:pt x="1463040" y="1294228"/>
                </a:cubicBezTo>
                <a:cubicBezTo>
                  <a:pt x="1448972" y="1284850"/>
                  <a:pt x="1436287" y="1272960"/>
                  <a:pt x="1420837" y="1266093"/>
                </a:cubicBezTo>
                <a:cubicBezTo>
                  <a:pt x="1393736" y="1254048"/>
                  <a:pt x="1361107" y="1254408"/>
                  <a:pt x="1336431" y="1237957"/>
                </a:cubicBezTo>
                <a:cubicBezTo>
                  <a:pt x="1215483" y="1157326"/>
                  <a:pt x="1368510" y="1253997"/>
                  <a:pt x="1252025" y="1195754"/>
                </a:cubicBezTo>
                <a:cubicBezTo>
                  <a:pt x="1142943" y="1141213"/>
                  <a:pt x="1273698" y="1188911"/>
                  <a:pt x="1167619" y="1153551"/>
                </a:cubicBezTo>
                <a:cubicBezTo>
                  <a:pt x="1158240" y="1144173"/>
                  <a:pt x="1150094" y="1133374"/>
                  <a:pt x="1139483" y="1125416"/>
                </a:cubicBezTo>
                <a:cubicBezTo>
                  <a:pt x="1112431" y="1105127"/>
                  <a:pt x="1055077" y="1069145"/>
                  <a:pt x="1055077" y="1069145"/>
                </a:cubicBezTo>
                <a:cubicBezTo>
                  <a:pt x="999042" y="985092"/>
                  <a:pt x="1060237" y="1058173"/>
                  <a:pt x="984739" y="1012874"/>
                </a:cubicBezTo>
                <a:cubicBezTo>
                  <a:pt x="973366" y="1006050"/>
                  <a:pt x="966960" y="993024"/>
                  <a:pt x="956603" y="984739"/>
                </a:cubicBezTo>
                <a:cubicBezTo>
                  <a:pt x="943401" y="974177"/>
                  <a:pt x="928468" y="965982"/>
                  <a:pt x="914400" y="956604"/>
                </a:cubicBezTo>
                <a:cubicBezTo>
                  <a:pt x="905022" y="942536"/>
                  <a:pt x="896827" y="927603"/>
                  <a:pt x="886265" y="914400"/>
                </a:cubicBezTo>
                <a:cubicBezTo>
                  <a:pt x="877980" y="904043"/>
                  <a:pt x="866087" y="896876"/>
                  <a:pt x="858129" y="886265"/>
                </a:cubicBezTo>
                <a:cubicBezTo>
                  <a:pt x="837840" y="859214"/>
                  <a:pt x="825770" y="825769"/>
                  <a:pt x="801859" y="801859"/>
                </a:cubicBezTo>
                <a:cubicBezTo>
                  <a:pt x="768528" y="768530"/>
                  <a:pt x="733362" y="737044"/>
                  <a:pt x="717453" y="689317"/>
                </a:cubicBezTo>
                <a:lnTo>
                  <a:pt x="675249" y="562708"/>
                </a:lnTo>
                <a:lnTo>
                  <a:pt x="661182" y="520505"/>
                </a:lnTo>
                <a:cubicBezTo>
                  <a:pt x="656493" y="473613"/>
                  <a:pt x="656988" y="425908"/>
                  <a:pt x="647114" y="379828"/>
                </a:cubicBezTo>
                <a:cubicBezTo>
                  <a:pt x="641477" y="353522"/>
                  <a:pt x="606377" y="304655"/>
                  <a:pt x="590843" y="281354"/>
                </a:cubicBezTo>
                <a:lnTo>
                  <a:pt x="562708" y="196948"/>
                </a:lnTo>
                <a:cubicBezTo>
                  <a:pt x="558019" y="182880"/>
                  <a:pt x="560978" y="162970"/>
                  <a:pt x="548640" y="154745"/>
                </a:cubicBezTo>
                <a:cubicBezTo>
                  <a:pt x="534572" y="145367"/>
                  <a:pt x="519274" y="137613"/>
                  <a:pt x="506437" y="126610"/>
                </a:cubicBezTo>
                <a:cubicBezTo>
                  <a:pt x="486297" y="109347"/>
                  <a:pt x="475331" y="78728"/>
                  <a:pt x="450166" y="70339"/>
                </a:cubicBezTo>
                <a:cubicBezTo>
                  <a:pt x="296251" y="19033"/>
                  <a:pt x="529384" y="100858"/>
                  <a:pt x="365760" y="28136"/>
                </a:cubicBezTo>
                <a:cubicBezTo>
                  <a:pt x="338659" y="16091"/>
                  <a:pt x="281354" y="0"/>
                  <a:pt x="281354" y="0"/>
                </a:cubicBezTo>
                <a:cubicBezTo>
                  <a:pt x="21853" y="23591"/>
                  <a:pt x="168751" y="-37411"/>
                  <a:pt x="112542" y="56271"/>
                </a:cubicBezTo>
                <a:cubicBezTo>
                  <a:pt x="105718" y="67644"/>
                  <a:pt x="93785" y="75028"/>
                  <a:pt x="84406" y="84407"/>
                </a:cubicBezTo>
                <a:cubicBezTo>
                  <a:pt x="44557" y="203961"/>
                  <a:pt x="100134" y="58194"/>
                  <a:pt x="42203" y="154745"/>
                </a:cubicBezTo>
                <a:cubicBezTo>
                  <a:pt x="34574" y="167460"/>
                  <a:pt x="38621" y="186463"/>
                  <a:pt x="28136" y="196948"/>
                </a:cubicBezTo>
                <a:cubicBezTo>
                  <a:pt x="21504" y="203580"/>
                  <a:pt x="9379" y="196948"/>
                  <a:pt x="0" y="196948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8001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62049"/>
            <a:ext cx="4267200" cy="523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514600" cy="308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5334000" cy="1143000"/>
          </a:xfrm>
        </p:spPr>
        <p:txBody>
          <a:bodyPr/>
          <a:lstStyle/>
          <a:p>
            <a:r>
              <a:rPr lang="en-US" dirty="0"/>
              <a:t>Balancing </a:t>
            </a:r>
            <a:r>
              <a:rPr lang="en-US" dirty="0" smtClean="0"/>
              <a:t>Valve Chart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40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9906"/>
            <a:ext cx="5486400" cy="67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6366641" y="5791200"/>
            <a:ext cx="1066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086600" y="3200400"/>
            <a:ext cx="1066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4800" y="3163614"/>
            <a:ext cx="116664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09800" y="6553200"/>
            <a:ext cx="1166647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837386" y="141890"/>
            <a:ext cx="1032642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5029200" y="2328041"/>
            <a:ext cx="1032642" cy="152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7205" y="1929825"/>
            <a:ext cx="2138534" cy="58477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Position 4.5</a:t>
            </a:r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975739" y="2328041"/>
            <a:ext cx="19050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2975740" y="457200"/>
            <a:ext cx="2894288" cy="57912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1374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Some Valves Have Balancing Calculators/Charts Available</a:t>
            </a:r>
            <a:endParaRPr lang="en-US" dirty="0"/>
          </a:p>
        </p:txBody>
      </p:sp>
      <p:pic>
        <p:nvPicPr>
          <p:cNvPr id="1027" name="Picture 5" descr="C:\Users\Don\Desktop\IMG_22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t="3847" r="15866"/>
          <a:stretch>
            <a:fillRect/>
          </a:stretch>
        </p:blipFill>
        <p:spPr bwMode="auto">
          <a:xfrm>
            <a:off x="2438400" y="1627199"/>
            <a:ext cx="5563391" cy="528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38400"/>
            <a:ext cx="1790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28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One-Pipe Using Diverter </a:t>
            </a:r>
            <a:r>
              <a:rPr lang="en-US" dirty="0" err="1" smtClean="0"/>
              <a:t>Ts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t="2414" r="14686" b="1897"/>
          <a:stretch/>
        </p:blipFill>
        <p:spPr bwMode="auto">
          <a:xfrm rot="5400000">
            <a:off x="3035047" y="-1115075"/>
            <a:ext cx="3119095" cy="915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ts1.mm.bing.net/th?id=H.4565942236217772&amp;w=80&amp;h=80&amp;c=8&amp;pid=3.1&amp;qlt=90&amp;rm=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62" y="4495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PTShape_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 descr="Taco Venturi Tee"/>
          <p:cNvPicPr>
            <a:picLocks noGrp="1"/>
          </p:cNvPicPr>
          <p:nvPr>
            <p:ph idx="1"/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2" y="4495800"/>
            <a:ext cx="2301240" cy="2362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1981200" y="3352782"/>
            <a:ext cx="0" cy="76201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931068" y="3120793"/>
            <a:ext cx="259556" cy="46397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1052512" y="2846245"/>
            <a:ext cx="541794" cy="103047"/>
          </a:xfrm>
          <a:prstGeom prst="straightConnector1">
            <a:avLst/>
          </a:prstGeom>
          <a:ln w="762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36303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Zone One-Pipe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" b="2404"/>
          <a:stretch/>
        </p:blipFill>
        <p:spPr bwMode="auto">
          <a:xfrm rot="5400000">
            <a:off x="3032984" y="-1204182"/>
            <a:ext cx="3078032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2675206" y="4056910"/>
            <a:ext cx="144194" cy="5331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819400" y="4056910"/>
            <a:ext cx="338211" cy="5331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 txBox="1">
            <a:spLocks/>
          </p:cNvSpPr>
          <p:nvPr/>
        </p:nvSpPr>
        <p:spPr>
          <a:xfrm>
            <a:off x="533401" y="5067300"/>
            <a:ext cx="4519612" cy="5715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Balancing Valves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/>
          <p:cNvCxnSpPr>
            <a:endCxn id="18" idx="0"/>
          </p:cNvCxnSpPr>
          <p:nvPr/>
        </p:nvCxnSpPr>
        <p:spPr>
          <a:xfrm flipH="1">
            <a:off x="2793207" y="4590032"/>
            <a:ext cx="26193" cy="4772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32903" y="4481455"/>
            <a:ext cx="914400" cy="2386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926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Hydronic</a:t>
            </a:r>
            <a:r>
              <a:rPr lang="en-US" dirty="0" smtClean="0"/>
              <a:t> Balancing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4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Ensure water flows meet the design/application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Requirements.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030" name="Picture 6" descr="TACO expansion tank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7803"/>
            <a:ext cx="2514600" cy="414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4" t="6390" r="4834" b="4887"/>
          <a:stretch>
            <a:fillRect/>
          </a:stretch>
        </p:blipFill>
        <p:spPr bwMode="auto">
          <a:xfrm>
            <a:off x="1939159" y="3429000"/>
            <a:ext cx="2438400" cy="162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99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Two-Pipe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 b="2526"/>
          <a:stretch/>
        </p:blipFill>
        <p:spPr bwMode="auto">
          <a:xfrm rot="5400000">
            <a:off x="2688809" y="-860007"/>
            <a:ext cx="3766385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550276" y="2971800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14800" y="2362200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172200" y="2743200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7733" y="4038600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858000" y="3711993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334000" y="4267200"/>
            <a:ext cx="6858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4312" y="3429000"/>
            <a:ext cx="9144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795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Zone Two-Pipe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"/>
          <a:stretch/>
        </p:blipFill>
        <p:spPr bwMode="auto">
          <a:xfrm rot="5400000">
            <a:off x="2864126" y="-1014715"/>
            <a:ext cx="3415749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256106" y="4499058"/>
            <a:ext cx="440788" cy="7350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552700" y="4232497"/>
            <a:ext cx="144194" cy="10015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96894" y="4384898"/>
            <a:ext cx="274906" cy="8491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 noGrp="1"/>
          </p:cNvSpPr>
          <p:nvPr>
            <p:ph idx="1"/>
          </p:nvPr>
        </p:nvSpPr>
        <p:spPr>
          <a:xfrm>
            <a:off x="914400" y="5638800"/>
            <a:ext cx="77724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Balancing Valves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96894" y="5212509"/>
            <a:ext cx="1" cy="4772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953000" y="3570424"/>
            <a:ext cx="144194" cy="18807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PTShape_1"/>
          <p:cNvSpPr txBox="1">
            <a:spLocks/>
          </p:cNvSpPr>
          <p:nvPr/>
        </p:nvSpPr>
        <p:spPr>
          <a:xfrm>
            <a:off x="3962400" y="5384315"/>
            <a:ext cx="5186856" cy="73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Electronic Zone Valves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280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Zone Two-Pipe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"/>
          <a:stretch/>
        </p:blipFill>
        <p:spPr bwMode="auto">
          <a:xfrm rot="5400000">
            <a:off x="2864126" y="-1014715"/>
            <a:ext cx="3415749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PTShape_0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43025" cy="172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256106" y="4499058"/>
            <a:ext cx="440788" cy="73503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552700" y="4232497"/>
            <a:ext cx="144194" cy="100159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96894" y="4384898"/>
            <a:ext cx="274906" cy="84919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 txBox="1">
            <a:spLocks noGrp="1"/>
          </p:cNvSpPr>
          <p:nvPr>
            <p:ph idx="1"/>
          </p:nvPr>
        </p:nvSpPr>
        <p:spPr>
          <a:xfrm>
            <a:off x="914400" y="5638800"/>
            <a:ext cx="7772400" cy="4873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Balancing Valves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696894" y="5212509"/>
            <a:ext cx="1" cy="47726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953000" y="3570424"/>
            <a:ext cx="144194" cy="188071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PTShape_1"/>
          <p:cNvSpPr txBox="1">
            <a:spLocks/>
          </p:cNvSpPr>
          <p:nvPr/>
        </p:nvSpPr>
        <p:spPr>
          <a:xfrm>
            <a:off x="3962400" y="5384315"/>
            <a:ext cx="5186856" cy="731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b="1" dirty="0" smtClean="0">
                <a:solidFill>
                  <a:srgbClr val="FF0000"/>
                </a:solidFill>
              </a:rPr>
              <a:t>Electronic Zone Valves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132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1"/>
            <a:ext cx="8763000" cy="220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>
                <a:solidFill>
                  <a:srgbClr val="FFFF00"/>
                </a:solidFill>
              </a:rPr>
              <a:t>) = (</a:t>
            </a:r>
            <a:r>
              <a:rPr lang="en-US" b="1" dirty="0" err="1" smtClean="0">
                <a:solidFill>
                  <a:srgbClr val="FFFF00"/>
                </a:solidFill>
              </a:rPr>
              <a:t>RPM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RPM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>
                <a:solidFill>
                  <a:srgbClr val="FFFF00"/>
                </a:solidFill>
              </a:rPr>
              <a:t>) 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 = </a:t>
            </a: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>
                <a:solidFill>
                  <a:srgbClr val="FFFF00"/>
                </a:solidFill>
              </a:rPr>
              <a:t>)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>
                <a:solidFill>
                  <a:srgbClr val="FFFF00"/>
                </a:solidFill>
              </a:rPr>
              <a:t>) </a:t>
            </a:r>
            <a:r>
              <a:rPr lang="en-US" b="1" baseline="30000" dirty="0">
                <a:solidFill>
                  <a:srgbClr val="FFFF00"/>
                </a:solidFill>
              </a:rPr>
              <a:t>3 </a:t>
            </a:r>
            <a:r>
              <a:rPr lang="en-US" b="1" dirty="0">
                <a:solidFill>
                  <a:srgbClr val="FFFF00"/>
                </a:solidFill>
              </a:rPr>
              <a:t>= (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beginning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final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C:\Users\Don\Pictures\hydronicr\Chilled  Hot Water Pump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87" y="0"/>
            <a:ext cx="2070292" cy="155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083772"/>
            <a:ext cx="692580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dirty="0">
                <a:solidFill>
                  <a:srgbClr val="FFFF00"/>
                </a:solidFill>
              </a:rPr>
              <a:t> ÷ 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 = (</a:t>
            </a:r>
            <a:r>
              <a:rPr lang="en-US" sz="3200" b="1" dirty="0" err="1">
                <a:solidFill>
                  <a:srgbClr val="FFFF00"/>
                </a:solidFill>
              </a:rPr>
              <a:t>RPM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baseline="-25000" dirty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÷ </a:t>
            </a:r>
            <a:r>
              <a:rPr lang="en-US" sz="3200" b="1" dirty="0" err="1">
                <a:solidFill>
                  <a:srgbClr val="FFFF00"/>
                </a:solidFill>
              </a:rPr>
              <a:t>RPM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dirty="0">
                <a:solidFill>
                  <a:srgbClr val="FFFF00"/>
                </a:solidFill>
              </a:rPr>
              <a:t> ÷ 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  <a:r>
              <a:rPr lang="en-US" sz="3200" b="1" baseline="30000" dirty="0">
                <a:solidFill>
                  <a:srgbClr val="FFFF00"/>
                </a:solidFill>
              </a:rPr>
              <a:t>2</a:t>
            </a:r>
            <a:r>
              <a:rPr lang="en-US" sz="3200" b="1" dirty="0">
                <a:solidFill>
                  <a:srgbClr val="FFFF00"/>
                </a:solidFill>
              </a:rPr>
              <a:t> = (</a:t>
            </a:r>
            <a:r>
              <a:rPr lang="el-GR" sz="3200" b="1" dirty="0">
                <a:solidFill>
                  <a:srgbClr val="FFFF00"/>
                </a:solidFill>
              </a:rPr>
              <a:t>Δ</a:t>
            </a:r>
            <a:r>
              <a:rPr lang="en-US" sz="3200" b="1" dirty="0" err="1">
                <a:solidFill>
                  <a:srgbClr val="FFFF00"/>
                </a:solidFill>
              </a:rPr>
              <a:t>P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baseline="-25000" dirty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÷ </a:t>
            </a:r>
            <a:r>
              <a:rPr lang="el-GR" sz="3200" b="1" dirty="0">
                <a:solidFill>
                  <a:srgbClr val="FFFF00"/>
                </a:solidFill>
              </a:rPr>
              <a:t>Δ</a:t>
            </a:r>
            <a:r>
              <a:rPr lang="en-US" sz="3200" b="1" dirty="0" err="1">
                <a:solidFill>
                  <a:srgbClr val="FFFF00"/>
                </a:solidFill>
              </a:rPr>
              <a:t>P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(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dirty="0">
                <a:solidFill>
                  <a:srgbClr val="FFFF00"/>
                </a:solidFill>
              </a:rPr>
              <a:t> ÷ </a:t>
            </a:r>
            <a:r>
              <a:rPr lang="en-US" sz="3200" b="1" dirty="0" err="1">
                <a:solidFill>
                  <a:srgbClr val="FFFF00"/>
                </a:solidFill>
              </a:rPr>
              <a:t>GPM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</a:t>
            </a:r>
            <a:r>
              <a:rPr lang="en-US" sz="3200" b="1" baseline="30000" dirty="0">
                <a:solidFill>
                  <a:srgbClr val="FFFF00"/>
                </a:solidFill>
              </a:rPr>
              <a:t>3 </a:t>
            </a:r>
            <a:r>
              <a:rPr lang="en-US" sz="3200" b="1" dirty="0">
                <a:solidFill>
                  <a:srgbClr val="FFFF00"/>
                </a:solidFill>
              </a:rPr>
              <a:t>= (</a:t>
            </a:r>
            <a:r>
              <a:rPr lang="en-US" sz="3200" b="1" dirty="0" err="1">
                <a:solidFill>
                  <a:srgbClr val="FFFF00"/>
                </a:solidFill>
              </a:rPr>
              <a:t>BHP</a:t>
            </a:r>
            <a:r>
              <a:rPr lang="en-US" sz="3200" b="1" baseline="-25000" dirty="0" err="1">
                <a:solidFill>
                  <a:srgbClr val="FFFF00"/>
                </a:solidFill>
              </a:rPr>
              <a:t>new</a:t>
            </a:r>
            <a:r>
              <a:rPr lang="en-US" sz="3200" b="1" baseline="-25000" dirty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÷ </a:t>
            </a:r>
            <a:r>
              <a:rPr lang="en-US" sz="3200" b="1" dirty="0" err="1">
                <a:solidFill>
                  <a:srgbClr val="FFFF00"/>
                </a:solidFill>
              </a:rPr>
              <a:t>BHP</a:t>
            </a:r>
            <a:r>
              <a:rPr lang="en-US" sz="3200" b="1" baseline="-25000" dirty="0" err="1">
                <a:solidFill>
                  <a:srgbClr val="FFFF00"/>
                </a:solidFill>
              </a:rPr>
              <a:t>old</a:t>
            </a:r>
            <a:r>
              <a:rPr lang="en-US" sz="3200" b="1" dirty="0">
                <a:solidFill>
                  <a:srgbClr val="FFFF00"/>
                </a:solidFill>
              </a:rPr>
              <a:t>)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873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Law 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839200" cy="4754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GPM, </a:t>
            </a:r>
            <a:r>
              <a:rPr lang="en-US" b="1" dirty="0">
                <a:solidFill>
                  <a:srgbClr val="FFFF00"/>
                </a:solidFill>
              </a:rPr>
              <a:t>and RPM are proportional and increase at the same rate.  A basic TAB principle is faster rotation equals more </a:t>
            </a:r>
            <a:r>
              <a:rPr lang="en-US" b="1" dirty="0" smtClean="0">
                <a:solidFill>
                  <a:srgbClr val="FFFF00"/>
                </a:solidFill>
              </a:rPr>
              <a:t>water moving </a:t>
            </a:r>
            <a:r>
              <a:rPr lang="en-US" b="1" dirty="0">
                <a:solidFill>
                  <a:srgbClr val="FFFF00"/>
                </a:solidFill>
              </a:rPr>
              <a:t>and it can be expressed in the following equation:</a:t>
            </a:r>
          </a:p>
          <a:p>
            <a:pPr marL="0" indent="0">
              <a:buNone/>
            </a:pPr>
            <a:r>
              <a:rPr lang="en-US" b="1" dirty="0" smtClean="0"/>
              <a:t> 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) = (</a:t>
            </a:r>
            <a:r>
              <a:rPr lang="en-US" b="1" dirty="0" err="1">
                <a:solidFill>
                  <a:srgbClr val="FFFF00"/>
                </a:solidFill>
              </a:rPr>
              <a:t>RPM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>
                <a:solidFill>
                  <a:srgbClr val="FFFF00"/>
                </a:solidFill>
              </a:rPr>
              <a:t>RPM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)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Also can be written as: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 x </a:t>
            </a:r>
            <a:r>
              <a:rPr lang="en-US" b="1" dirty="0" err="1">
                <a:solidFill>
                  <a:srgbClr val="FFFF00"/>
                </a:solidFill>
              </a:rPr>
              <a:t>RPM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err="1" smtClean="0">
                <a:solidFill>
                  <a:srgbClr val="FFFF00"/>
                </a:solidFill>
              </a:rPr>
              <a:t>RPM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51" name="Picture 3" descr="C:\Users\Don\Pictures\hydronicr\Testo465_NonContact_Tachometer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292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Example: Calculate the RPM necessary for the </a:t>
            </a:r>
            <a:r>
              <a:rPr lang="en-US" b="1" dirty="0" smtClean="0">
                <a:solidFill>
                  <a:srgbClr val="FFFF00"/>
                </a:solidFill>
              </a:rPr>
              <a:t>pump </a:t>
            </a:r>
            <a:r>
              <a:rPr lang="en-US" b="1" dirty="0">
                <a:solidFill>
                  <a:srgbClr val="FFFF00"/>
                </a:solidFill>
              </a:rPr>
              <a:t>if the initial speed is 1200 RPM and the original </a:t>
            </a:r>
            <a:r>
              <a:rPr lang="en-US" b="1" dirty="0" smtClean="0">
                <a:solidFill>
                  <a:srgbClr val="FFFF00"/>
                </a:solidFill>
              </a:rPr>
              <a:t>GPM is 10, </a:t>
            </a:r>
            <a:r>
              <a:rPr lang="en-US" b="1" dirty="0">
                <a:solidFill>
                  <a:srgbClr val="FFFF00"/>
                </a:solidFill>
              </a:rPr>
              <a:t>if the new / required total w</a:t>
            </a:r>
            <a:r>
              <a:rPr lang="en-US" b="1" dirty="0" smtClean="0">
                <a:solidFill>
                  <a:srgbClr val="FFFF00"/>
                </a:solidFill>
              </a:rPr>
              <a:t>ater flow </a:t>
            </a:r>
            <a:r>
              <a:rPr lang="en-US" b="1" dirty="0">
                <a:solidFill>
                  <a:srgbClr val="FFFF00"/>
                </a:solidFill>
              </a:rPr>
              <a:t>is </a:t>
            </a:r>
            <a:r>
              <a:rPr lang="en-US" b="1" dirty="0" smtClean="0">
                <a:solidFill>
                  <a:srgbClr val="FFFF00"/>
                </a:solidFill>
              </a:rPr>
              <a:t>15 GPM.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Formula: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) x </a:t>
            </a:r>
            <a:r>
              <a:rPr lang="en-US" b="1" dirty="0" err="1">
                <a:solidFill>
                  <a:srgbClr val="FFFF00"/>
                </a:solidFill>
              </a:rPr>
              <a:t>RPM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 = </a:t>
            </a:r>
            <a:r>
              <a:rPr lang="en-US" b="1" dirty="0" err="1" smtClean="0">
                <a:solidFill>
                  <a:srgbClr val="FFFF00"/>
                </a:solidFill>
              </a:rPr>
              <a:t>RPM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(15 GPM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smtClean="0">
                <a:solidFill>
                  <a:srgbClr val="FFFF00"/>
                </a:solidFill>
              </a:rPr>
              <a:t>10 GPM) x 1200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err="1" smtClean="0">
                <a:solidFill>
                  <a:srgbClr val="FFFF00"/>
                </a:solidFill>
              </a:rPr>
              <a:t>RPM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Thus: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RPM</a:t>
            </a:r>
            <a:r>
              <a:rPr lang="en-US" b="1" baseline="-25000" dirty="0" smtClean="0">
                <a:solidFill>
                  <a:srgbClr val="FFFF00"/>
                </a:solidFill>
              </a:rPr>
              <a:t> new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smtClean="0">
                <a:solidFill>
                  <a:srgbClr val="FFFF00"/>
                </a:solidFill>
              </a:rPr>
              <a:t>1.5 x 1200 = 1800 </a:t>
            </a:r>
            <a:r>
              <a:rPr lang="en-US" b="1" dirty="0">
                <a:solidFill>
                  <a:srgbClr val="FFFF00"/>
                </a:solidFill>
              </a:rPr>
              <a:t>RPM.</a:t>
            </a:r>
          </a:p>
          <a:p>
            <a:endParaRPr lang="en-US" dirty="0"/>
          </a:p>
        </p:txBody>
      </p:sp>
      <p:pic>
        <p:nvPicPr>
          <p:cNvPr id="5" name="Picture 3" descr="C:\Users\Don\Pictures\hydronicr\Testo465_NonContact_Tachometer1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275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A basic TAB principle is that a small increase in </a:t>
            </a:r>
            <a:r>
              <a:rPr lang="en-US" b="1" dirty="0" smtClean="0">
                <a:solidFill>
                  <a:srgbClr val="FFFF00"/>
                </a:solidFill>
              </a:rPr>
              <a:t>GPM </a:t>
            </a:r>
            <a:r>
              <a:rPr lang="en-US" b="1" dirty="0">
                <a:solidFill>
                  <a:srgbClr val="FFFF00"/>
                </a:solidFill>
              </a:rPr>
              <a:t>will equal a larger increase in </a:t>
            </a:r>
            <a:r>
              <a:rPr lang="el-GR" b="1" dirty="0" smtClean="0">
                <a:solidFill>
                  <a:srgbClr val="FFFF00"/>
                </a:solidFill>
              </a:rPr>
              <a:t>Δ</a:t>
            </a:r>
            <a:r>
              <a:rPr lang="en-US" b="1" dirty="0" smtClean="0">
                <a:solidFill>
                  <a:srgbClr val="FFFF00"/>
                </a:solidFill>
              </a:rPr>
              <a:t>P and </a:t>
            </a:r>
            <a:r>
              <a:rPr lang="en-US" b="1" dirty="0">
                <a:solidFill>
                  <a:srgbClr val="FFFF00"/>
                </a:solidFill>
              </a:rPr>
              <a:t>it is expressed in the following equation: 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 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= (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Cube 8"/>
          <p:cNvSpPr/>
          <p:nvPr/>
        </p:nvSpPr>
        <p:spPr>
          <a:xfrm>
            <a:off x="2057400" y="4800600"/>
            <a:ext cx="1216152" cy="1216152"/>
          </a:xfrm>
          <a:prstGeom prst="cub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95848" y="4401234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713447" y="4951920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=</a:t>
            </a:r>
            <a:endParaRPr lang="en-US" sz="4800" dirty="0"/>
          </a:p>
        </p:txBody>
      </p:sp>
      <p:sp>
        <p:nvSpPr>
          <p:cNvPr id="12" name="Cube 11"/>
          <p:cNvSpPr/>
          <p:nvPr/>
        </p:nvSpPr>
        <p:spPr>
          <a:xfrm>
            <a:off x="4524829" y="4477512"/>
            <a:ext cx="1618488" cy="1618488"/>
          </a:xfrm>
          <a:prstGeom prst="cub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1"/>
            <a:ext cx="2667000" cy="141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4720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Example</a:t>
            </a:r>
            <a:r>
              <a:rPr lang="en-US" b="1" dirty="0">
                <a:solidFill>
                  <a:srgbClr val="FFFF00"/>
                </a:solidFill>
              </a:rPr>
              <a:t>: if the </a:t>
            </a:r>
            <a:r>
              <a:rPr lang="en-US" b="1" dirty="0" smtClean="0">
                <a:solidFill>
                  <a:srgbClr val="FFFF00"/>
                </a:solidFill>
              </a:rPr>
              <a:t>GPM </a:t>
            </a:r>
            <a:r>
              <a:rPr lang="en-US" b="1" dirty="0">
                <a:solidFill>
                  <a:srgbClr val="FFFF00"/>
                </a:solidFill>
              </a:rPr>
              <a:t>is increased from </a:t>
            </a:r>
            <a:r>
              <a:rPr lang="en-US" b="1" dirty="0" smtClean="0">
                <a:solidFill>
                  <a:srgbClr val="FFFF00"/>
                </a:solidFill>
              </a:rPr>
              <a:t>10 GPM </a:t>
            </a:r>
            <a:r>
              <a:rPr lang="en-US" b="1" dirty="0">
                <a:solidFill>
                  <a:srgbClr val="FFFF00"/>
                </a:solidFill>
              </a:rPr>
              <a:t>to </a:t>
            </a:r>
            <a:r>
              <a:rPr lang="en-US" b="1" dirty="0" smtClean="0">
                <a:solidFill>
                  <a:srgbClr val="FFFF00"/>
                </a:solidFill>
              </a:rPr>
              <a:t>15 GPM </a:t>
            </a:r>
            <a:r>
              <a:rPr lang="en-US" b="1" dirty="0">
                <a:solidFill>
                  <a:srgbClr val="FFFF00"/>
                </a:solidFill>
              </a:rPr>
              <a:t>and the original 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>
                <a:solidFill>
                  <a:srgbClr val="FFFF00"/>
                </a:solidFill>
              </a:rPr>
              <a:t>P was </a:t>
            </a:r>
            <a:r>
              <a:rPr lang="en-US" b="1" dirty="0" smtClean="0">
                <a:solidFill>
                  <a:srgbClr val="FFFF00"/>
                </a:solidFill>
              </a:rPr>
              <a:t>8 psig, </a:t>
            </a:r>
            <a:r>
              <a:rPr lang="en-US" b="1" dirty="0">
                <a:solidFill>
                  <a:srgbClr val="FFFF00"/>
                </a:solidFill>
              </a:rPr>
              <a:t>what will the </a:t>
            </a:r>
            <a:r>
              <a:rPr lang="en-US" b="1" dirty="0" smtClean="0">
                <a:solidFill>
                  <a:srgbClr val="FFFF00"/>
                </a:solidFill>
              </a:rPr>
              <a:t>new 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>
                <a:solidFill>
                  <a:srgbClr val="FFFF00"/>
                </a:solidFill>
              </a:rPr>
              <a:t>P </a:t>
            </a:r>
            <a:r>
              <a:rPr lang="en-US" b="1" dirty="0" smtClean="0">
                <a:solidFill>
                  <a:srgbClr val="FFFF00"/>
                </a:solidFill>
              </a:rPr>
              <a:t>be</a:t>
            </a:r>
            <a:r>
              <a:rPr lang="en-US" b="1" dirty="0">
                <a:solidFill>
                  <a:srgbClr val="FFFF00"/>
                </a:solidFill>
              </a:rPr>
              <a:t>?  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Formula: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dirty="0" smtClean="0">
                <a:solidFill>
                  <a:srgbClr val="FFFF00"/>
                </a:solidFill>
              </a:rPr>
              <a:t> 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n-US" b="1" baseline="30000" dirty="0" smtClean="0">
                <a:solidFill>
                  <a:srgbClr val="FFFF00"/>
                </a:solidFill>
              </a:rPr>
              <a:t>2</a:t>
            </a:r>
            <a:r>
              <a:rPr lang="en-US" b="1" dirty="0" smtClean="0">
                <a:solidFill>
                  <a:srgbClr val="FFFF00"/>
                </a:solidFill>
              </a:rPr>
              <a:t> = (</a:t>
            </a:r>
            <a:r>
              <a:rPr lang="el-GR" b="1" dirty="0" smtClean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÷ </a:t>
            </a:r>
            <a:r>
              <a:rPr lang="el-GR" b="1" dirty="0" smtClean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) </a:t>
            </a:r>
            <a:r>
              <a:rPr lang="en-US" b="1" baseline="30000" dirty="0">
                <a:solidFill>
                  <a:srgbClr val="FFFF00"/>
                </a:solidFill>
              </a:rPr>
              <a:t>2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x </a:t>
            </a: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>
                <a:solidFill>
                  <a:srgbClr val="FFFF00"/>
                </a:solidFill>
              </a:rPr>
              <a:t>P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= </a:t>
            </a:r>
            <a:r>
              <a:rPr lang="el-GR" b="1" dirty="0" smtClean="0">
                <a:solidFill>
                  <a:srgbClr val="FFFF00"/>
                </a:solidFill>
              </a:rPr>
              <a:t>Δ</a:t>
            </a:r>
            <a:r>
              <a:rPr lang="en-US" b="1" dirty="0" err="1">
                <a:solidFill>
                  <a:srgbClr val="FFFF00"/>
                </a:solidFill>
              </a:rPr>
              <a:t>P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Thus:</a:t>
            </a:r>
          </a:p>
          <a:p>
            <a:pPr marL="0" indent="0">
              <a:buNone/>
            </a:pPr>
            <a:r>
              <a:rPr lang="el-GR" b="1" dirty="0">
                <a:solidFill>
                  <a:srgbClr val="FFFF00"/>
                </a:solidFill>
              </a:rPr>
              <a:t>Δ</a:t>
            </a:r>
            <a:r>
              <a:rPr lang="en-US" b="1" dirty="0" err="1" smtClean="0">
                <a:solidFill>
                  <a:srgbClr val="FFFF00"/>
                </a:solidFill>
              </a:rPr>
              <a:t>P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 smtClean="0">
                <a:solidFill>
                  <a:srgbClr val="FFFF00"/>
                </a:solidFill>
              </a:rPr>
              <a:t>= 8 x (15 ÷ 10)</a:t>
            </a:r>
            <a:r>
              <a:rPr lang="en-US" b="1" baseline="30000" dirty="0" smtClean="0">
                <a:solidFill>
                  <a:srgbClr val="FFFF00"/>
                </a:solidFill>
              </a:rPr>
              <a:t>2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smtClean="0">
                <a:solidFill>
                  <a:srgbClr val="FFFF00"/>
                </a:solidFill>
              </a:rPr>
              <a:t>18 psig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31"/>
            <a:ext cx="2667000" cy="141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173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534400" cy="44497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A basic TAB principle is that a small increase in </a:t>
            </a:r>
            <a:r>
              <a:rPr lang="en-US" b="1" dirty="0" smtClean="0">
                <a:solidFill>
                  <a:srgbClr val="FFFF00"/>
                </a:solidFill>
              </a:rPr>
              <a:t>GPM </a:t>
            </a:r>
            <a:r>
              <a:rPr lang="en-US" b="1" dirty="0">
                <a:solidFill>
                  <a:srgbClr val="FFFF00"/>
                </a:solidFill>
              </a:rPr>
              <a:t>will equal a much larger increase in the BHP required to move the increased </a:t>
            </a:r>
            <a:r>
              <a:rPr lang="en-US" b="1" dirty="0" smtClean="0">
                <a:solidFill>
                  <a:srgbClr val="FFFF00"/>
                </a:solidFill>
              </a:rPr>
              <a:t>water flow </a:t>
            </a:r>
            <a:r>
              <a:rPr lang="en-US" b="1" dirty="0">
                <a:solidFill>
                  <a:srgbClr val="FFFF00"/>
                </a:solidFill>
              </a:rPr>
              <a:t>and this law is expressed in the formula: </a:t>
            </a: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(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n-US" b="1" baseline="30000" dirty="0" smtClean="0">
                <a:solidFill>
                  <a:srgbClr val="FFFF00"/>
                </a:solidFill>
              </a:rPr>
              <a:t>3 </a:t>
            </a:r>
            <a:r>
              <a:rPr lang="en-US" b="1" dirty="0">
                <a:solidFill>
                  <a:srgbClr val="FFFF00"/>
                </a:solidFill>
              </a:rPr>
              <a:t>= (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 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8" name="Cube 7"/>
          <p:cNvSpPr/>
          <p:nvPr/>
        </p:nvSpPr>
        <p:spPr>
          <a:xfrm>
            <a:off x="1429657" y="5121438"/>
            <a:ext cx="1216152" cy="1216152"/>
          </a:xfrm>
          <a:prstGeom prst="cub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34706" y="479827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</a:t>
            </a:r>
            <a:endParaRPr lang="en-US" sz="3600" dirty="0"/>
          </a:p>
        </p:txBody>
      </p:sp>
      <p:sp>
        <p:nvSpPr>
          <p:cNvPr id="10" name="Rectangle 9"/>
          <p:cNvSpPr/>
          <p:nvPr/>
        </p:nvSpPr>
        <p:spPr>
          <a:xfrm>
            <a:off x="3103369" y="5259362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=</a:t>
            </a:r>
          </a:p>
        </p:txBody>
      </p:sp>
      <p:sp>
        <p:nvSpPr>
          <p:cNvPr id="11" name="Cube 10"/>
          <p:cNvSpPr/>
          <p:nvPr/>
        </p:nvSpPr>
        <p:spPr>
          <a:xfrm>
            <a:off x="3955506" y="4655094"/>
            <a:ext cx="2148840" cy="2148840"/>
          </a:xfrm>
          <a:prstGeom prst="cub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Don\Pictures\hydronicr\Chilled  Hot Water Pump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37733" cy="15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732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 Law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915400" cy="44497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What BHP is needed  to increase GPM from 10 GPM to 15 GPM?  If the original BHP was 1/3 BHP, what will the new BHP be?  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Formula: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>
                <a:solidFill>
                  <a:srgbClr val="FFFF00"/>
                </a:solidFill>
              </a:rPr>
              <a:t>)</a:t>
            </a:r>
            <a:r>
              <a:rPr lang="en-US" b="1" baseline="30000" dirty="0">
                <a:solidFill>
                  <a:srgbClr val="FFFF00"/>
                </a:solidFill>
              </a:rPr>
              <a:t>3 </a:t>
            </a:r>
            <a:r>
              <a:rPr lang="en-US" b="1" dirty="0">
                <a:solidFill>
                  <a:srgbClr val="FFFF00"/>
                </a:solidFill>
              </a:rPr>
              <a:t>= (</a:t>
            </a:r>
            <a:r>
              <a:rPr lang="en-US" b="1" dirty="0" err="1">
                <a:solidFill>
                  <a:srgbClr val="FFFF00"/>
                </a:solidFill>
              </a:rPr>
              <a:t>BHP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baseline="-25000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÷ </a:t>
            </a:r>
            <a:r>
              <a:rPr lang="en-US" b="1" dirty="0" err="1">
                <a:solidFill>
                  <a:srgbClr val="FFFF00"/>
                </a:solidFill>
              </a:rPr>
              <a:t>BHP</a:t>
            </a:r>
            <a:r>
              <a:rPr lang="en-US" b="1" baseline="-25000" dirty="0" err="1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(</a:t>
            </a:r>
            <a:r>
              <a:rPr lang="en-US" b="1" dirty="0" err="1">
                <a:solidFill>
                  <a:srgbClr val="FFFF00"/>
                </a:solidFill>
              </a:rPr>
              <a:t>GPM</a:t>
            </a:r>
            <a:r>
              <a:rPr lang="en-US" b="1" baseline="-25000" dirty="0" err="1">
                <a:solidFill>
                  <a:srgbClr val="FFFF00"/>
                </a:solidFill>
              </a:rPr>
              <a:t>new</a:t>
            </a:r>
            <a:r>
              <a:rPr lang="en-US" b="1" dirty="0">
                <a:solidFill>
                  <a:srgbClr val="FFFF00"/>
                </a:solidFill>
              </a:rPr>
              <a:t> ÷ </a:t>
            </a:r>
            <a:r>
              <a:rPr lang="en-US" b="1" dirty="0" err="1" smtClean="0">
                <a:solidFill>
                  <a:srgbClr val="FFFF00"/>
                </a:solidFill>
              </a:rPr>
              <a:t>GPM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dirty="0" smtClean="0">
                <a:solidFill>
                  <a:srgbClr val="FFFF00"/>
                </a:solidFill>
              </a:rPr>
              <a:t>)</a:t>
            </a:r>
            <a:r>
              <a:rPr lang="en-US" b="1" baseline="30000" dirty="0" smtClean="0">
                <a:solidFill>
                  <a:srgbClr val="FFFF00"/>
                </a:solidFill>
              </a:rPr>
              <a:t>3 </a:t>
            </a:r>
            <a:r>
              <a:rPr lang="en-US" b="1" dirty="0" smtClean="0">
                <a:solidFill>
                  <a:srgbClr val="FFFF00"/>
                </a:solidFill>
              </a:rPr>
              <a:t>x 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old</a:t>
            </a:r>
            <a:r>
              <a:rPr lang="en-US" b="1" baseline="30000" dirty="0" smtClean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Thus: </a:t>
            </a:r>
          </a:p>
          <a:p>
            <a:pPr marL="0" indent="0"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new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  </a:t>
            </a:r>
            <a:r>
              <a:rPr lang="en-US" b="1" dirty="0">
                <a:solidFill>
                  <a:srgbClr val="FFFF00"/>
                </a:solidFill>
              </a:rPr>
              <a:t>= </a:t>
            </a:r>
            <a:r>
              <a:rPr lang="en-US" b="1" dirty="0" smtClean="0">
                <a:solidFill>
                  <a:srgbClr val="FFFF00"/>
                </a:solidFill>
              </a:rPr>
              <a:t>.333 x (15 ÷ 10)</a:t>
            </a:r>
            <a:r>
              <a:rPr lang="en-US" b="1" baseline="30000" dirty="0" smtClean="0">
                <a:solidFill>
                  <a:srgbClr val="FFFF00"/>
                </a:solidFill>
              </a:rPr>
              <a:t>3 </a:t>
            </a:r>
            <a:r>
              <a:rPr lang="en-US" b="1" dirty="0" smtClean="0">
                <a:solidFill>
                  <a:srgbClr val="FFFF00"/>
                </a:solidFill>
              </a:rPr>
              <a:t>=  1.13 BHP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5" name="Picture 2" descr="C:\Users\Don\Pictures\hydronicr\Chilled  Hot Water Pumps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037733" cy="15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8773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Diaphragm Expansion Tank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42824" t="13340" r="7831" b="29791"/>
          <a:stretch/>
        </p:blipFill>
        <p:spPr bwMode="auto">
          <a:xfrm>
            <a:off x="2761129" y="1613646"/>
            <a:ext cx="4141695" cy="5002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53359" y="6191018"/>
            <a:ext cx="565731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43000" cy="14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41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Brake Horse Power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BHP</a:t>
            </a:r>
            <a:r>
              <a:rPr lang="en-US" b="1" baseline="-25000" dirty="0" err="1" smtClean="0">
                <a:solidFill>
                  <a:srgbClr val="FFFF00"/>
                </a:solidFill>
              </a:rPr>
              <a:t>single</a:t>
            </a:r>
            <a:r>
              <a:rPr lang="en-US" b="1" baseline="-25000" dirty="0" smtClean="0">
                <a:solidFill>
                  <a:srgbClr val="FFFF00"/>
                </a:solidFill>
              </a:rPr>
              <a:t> </a:t>
            </a:r>
            <a:r>
              <a:rPr lang="en-US" b="1" baseline="-25000" dirty="0">
                <a:solidFill>
                  <a:srgbClr val="FFFF00"/>
                </a:solidFill>
              </a:rPr>
              <a:t>phase</a:t>
            </a:r>
            <a:r>
              <a:rPr lang="en-US" b="1" dirty="0">
                <a:solidFill>
                  <a:srgbClr val="FFFF00"/>
                </a:solidFill>
              </a:rPr>
              <a:t> = (A x V x </a:t>
            </a:r>
            <a:r>
              <a:rPr lang="en-US" b="1" dirty="0" err="1">
                <a:solidFill>
                  <a:srgbClr val="FFFF00"/>
                </a:solidFill>
              </a:rPr>
              <a:t>Eff</a:t>
            </a:r>
            <a:r>
              <a:rPr lang="en-US" b="1" dirty="0">
                <a:solidFill>
                  <a:srgbClr val="FFFF00"/>
                </a:solidFill>
              </a:rPr>
              <a:t> x PF) ÷ 745.7</a:t>
            </a:r>
          </a:p>
          <a:p>
            <a:pPr marL="0" indent="0">
              <a:buNone/>
            </a:pPr>
            <a:endParaRPr lang="en-US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 err="1" smtClean="0">
                <a:solidFill>
                  <a:srgbClr val="FFFF00"/>
                </a:solidFill>
              </a:rPr>
              <a:t>Eff</a:t>
            </a:r>
            <a:r>
              <a:rPr lang="en-US" b="1" dirty="0" smtClean="0">
                <a:solidFill>
                  <a:srgbClr val="FFFF00"/>
                </a:solidFill>
              </a:rPr>
              <a:t> = name plate efficiency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PF = name plate power factor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V = measured voltage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A = measured amperage</a:t>
            </a:r>
          </a:p>
          <a:p>
            <a:pPr marL="0" indent="0">
              <a:buNone/>
            </a:pPr>
            <a:r>
              <a:rPr lang="en-US" dirty="0" smtClean="0"/>
              <a:t>Note: PF is the work in in Watts divided by the 	 work out in volts multiplied by amps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05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Hydronic</a:t>
            </a:r>
            <a:r>
              <a:rPr lang="en-US" dirty="0" smtClean="0"/>
              <a:t> Balancing Reports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444625"/>
            <a:ext cx="8229600" cy="253682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	A plan can be formulated by gathering and studying the plans, equipment data sheets and making copies of the TAB forms needed</a:t>
            </a:r>
          </a:p>
        </p:txBody>
      </p:sp>
      <p:pic>
        <p:nvPicPr>
          <p:cNvPr id="56324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7426" r="7854" b="21411"/>
          <a:stretch>
            <a:fillRect/>
          </a:stretch>
        </p:blipFill>
        <p:spPr bwMode="auto">
          <a:xfrm rot="754539">
            <a:off x="1630212" y="3229739"/>
            <a:ext cx="2708192" cy="337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19307"/>
          <a:stretch>
            <a:fillRect/>
          </a:stretch>
        </p:blipFill>
        <p:spPr bwMode="auto">
          <a:xfrm rot="793477">
            <a:off x="4743323" y="3470761"/>
            <a:ext cx="2532630" cy="312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077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TAB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5780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7426" r="7854" b="21411"/>
          <a:stretch>
            <a:fillRect/>
          </a:stretch>
        </p:blipFill>
        <p:spPr bwMode="auto">
          <a:xfrm>
            <a:off x="2163164" y="1058198"/>
            <a:ext cx="4426005" cy="551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TAB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5780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t="7426" r="7854" b="53782"/>
          <a:stretch/>
        </p:blipFill>
        <p:spPr bwMode="auto">
          <a:xfrm>
            <a:off x="228600" y="972843"/>
            <a:ext cx="8692534" cy="59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1752600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Jones House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2135832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123 Pine St </a:t>
            </a:r>
            <a:r>
              <a:rPr lang="en-US" sz="2400" b="1" dirty="0" err="1" smtClean="0">
                <a:solidFill>
                  <a:srgbClr val="FF0000"/>
                </a:solidFill>
              </a:rPr>
              <a:t>Ziplock</a:t>
            </a:r>
            <a:r>
              <a:rPr lang="en-US" sz="2400" b="1" dirty="0" smtClean="0">
                <a:solidFill>
                  <a:srgbClr val="FF0000"/>
                </a:solidFill>
              </a:rPr>
              <a:t> IL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2412440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4667" y="2412440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7 June 201X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37543" y="2739286"/>
            <a:ext cx="470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hole house heating loop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400" y="3051620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XZD Co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38400" y="3341337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D578 Circulator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88457" y="3645686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0011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4490" y="3645685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SIF 1100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3958813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CI 1100 798G667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3176" y="4267200"/>
            <a:ext cx="4521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Standard / Not Specified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0358" y="5486400"/>
            <a:ext cx="650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4149" y="6015051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3250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01834" y="6015051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3250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63040" y="5461000"/>
            <a:ext cx="90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3.16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50359" y="5747097"/>
            <a:ext cx="6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90094" y="5747097"/>
            <a:ext cx="74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12.1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1687" y="5217876"/>
            <a:ext cx="282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XZD Co Direct Drive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43600" y="5492251"/>
            <a:ext cx="2136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07314" y="5784218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27767" y="601505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75687" y="6028946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74503" y="6427987"/>
            <a:ext cx="28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X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13126" y="606199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568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5780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32440" r="7854" b="21411"/>
          <a:stretch/>
        </p:blipFill>
        <p:spPr bwMode="auto">
          <a:xfrm>
            <a:off x="609601" y="0"/>
            <a:ext cx="8077200" cy="688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2253" y="715104"/>
            <a:ext cx="71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0090" y="955085"/>
            <a:ext cx="6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1985" y="124313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3250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410" y="691142"/>
            <a:ext cx="82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3.16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8518" y="955084"/>
            <a:ext cx="8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0991" y="124313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3250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1277" y="428943"/>
            <a:ext cx="282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XZD Co Direct Drive 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691143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955085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852" y="1227549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3254" y="122754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1250710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816" y="1629059"/>
            <a:ext cx="28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X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7866" y="2209800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1/8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8212" y="2471112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68984" y="2472059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1.68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3690" y="2793994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15892" y="2793993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3349" y="310118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3250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8984" y="3101185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2214263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0824" y="3681044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2105" y="393415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27626" y="4262106"/>
            <a:ext cx="78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5452" y="449293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58899" y="508035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38473" y="4768635"/>
            <a:ext cx="83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42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45351" y="5022060"/>
            <a:ext cx="74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16702" y="531203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32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45351" y="5768153"/>
            <a:ext cx="74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98518" y="3681043"/>
            <a:ext cx="83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32.1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88943" y="3947707"/>
            <a:ext cx="66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88055" y="4241506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32.1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45351" y="2472059"/>
            <a:ext cx="82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12.1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7518" y="2753348"/>
            <a:ext cx="125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12.1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88943" y="3027605"/>
            <a:ext cx="49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7389" y="6397228"/>
            <a:ext cx="586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PUMP AND MOTOR ONE DIRECT DRIVE UNIT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70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75780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3" t="32440" r="7854" b="21411"/>
          <a:stretch/>
        </p:blipFill>
        <p:spPr bwMode="auto">
          <a:xfrm>
            <a:off x="609601" y="0"/>
            <a:ext cx="8077200" cy="6880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92253" y="715104"/>
            <a:ext cx="71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0090" y="955085"/>
            <a:ext cx="60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1985" y="124313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3250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1410" y="691142"/>
            <a:ext cx="82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3.16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98518" y="955084"/>
            <a:ext cx="857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0991" y="124313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3250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1277" y="428943"/>
            <a:ext cx="2825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XZD Co Direct Drive 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691143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955085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7852" y="1227549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3254" y="122754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1250710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816" y="1629059"/>
            <a:ext cx="28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X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07866" y="2209800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1/8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88212" y="2471112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68984" y="2472059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1.68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3690" y="2793994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15892" y="2793993"/>
            <a:ext cx="77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117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13349" y="3101185"/>
            <a:ext cx="923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3250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68984" y="3101185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62800" y="2214263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N/A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0824" y="3681044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02105" y="393415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27626" y="4262106"/>
            <a:ext cx="78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35452" y="449293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058899" y="5080358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N/A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338473" y="4768635"/>
            <a:ext cx="83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42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345351" y="5022060"/>
            <a:ext cx="748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10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316702" y="5312031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32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345351" y="5768153"/>
            <a:ext cx="74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98518" y="3681043"/>
            <a:ext cx="836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32.1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488943" y="3947707"/>
            <a:ext cx="66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88055" y="4241506"/>
            <a:ext cx="879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32.1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45351" y="2472059"/>
            <a:ext cx="822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12.1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17518" y="2753348"/>
            <a:ext cx="1250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chemeClr val="bg2"/>
                </a:solidFill>
              </a:rPr>
              <a:t>12.1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88943" y="3027605"/>
            <a:ext cx="499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 0</a:t>
            </a:r>
            <a:endParaRPr lang="en-US" sz="2400" b="1" dirty="0">
              <a:solidFill>
                <a:schemeClr val="bg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7389" y="6397228"/>
            <a:ext cx="602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PUMP AND MOTOR ONE DIRECT DRIVE UNIT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2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Balancing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19307"/>
          <a:stretch>
            <a:fillRect/>
          </a:stretch>
        </p:blipFill>
        <p:spPr bwMode="auto">
          <a:xfrm>
            <a:off x="2286000" y="1143000"/>
            <a:ext cx="4343400" cy="535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43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Balancing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53463"/>
          <a:stretch/>
        </p:blipFill>
        <p:spPr bwMode="auto">
          <a:xfrm>
            <a:off x="304800" y="1143002"/>
            <a:ext cx="8439245" cy="57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8997" y="1828800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Jones</a:t>
            </a:r>
            <a:r>
              <a:rPr lang="en-US" sz="3200" dirty="0" smtClean="0">
                <a:solidFill>
                  <a:srgbClr val="FF0000"/>
                </a:solidFill>
              </a:rPr>
              <a:t> House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121187"/>
            <a:ext cx="239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444 </a:t>
            </a: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FF0000"/>
                </a:solidFill>
              </a:rPr>
              <a:t>ide Street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2296" y="2413575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2399188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 July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9627" y="2699968"/>
            <a:ext cx="2893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Hydro-manometer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381" y="2699968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H-2345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822" y="2976818"/>
            <a:ext cx="319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H-2345-1999-201SD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5515" y="3238428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 </a:t>
            </a:r>
            <a:r>
              <a:rPr lang="en-US" sz="3200" dirty="0" smtClean="0">
                <a:solidFill>
                  <a:srgbClr val="FF0000"/>
                </a:solidFill>
              </a:rPr>
              <a:t>Sept. 2013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3847" y="3530815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Boiler 1 - 4 Zone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8270" y="3823203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156 F/30 PSIG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8060" y="4115590"/>
            <a:ext cx="624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Air found in system needed venting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899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Balancing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53463"/>
          <a:stretch/>
        </p:blipFill>
        <p:spPr bwMode="auto">
          <a:xfrm>
            <a:off x="304800" y="1143002"/>
            <a:ext cx="8439245" cy="57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8997" y="1828800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Jones</a:t>
            </a:r>
            <a:r>
              <a:rPr lang="en-US" sz="3200" dirty="0" smtClean="0">
                <a:solidFill>
                  <a:schemeClr val="bg1"/>
                </a:solidFill>
              </a:rPr>
              <a:t> House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121187"/>
            <a:ext cx="239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444 </a:t>
            </a:r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ide Street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2296" y="2413575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2399188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3 July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9627" y="2699968"/>
            <a:ext cx="2893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Hydro-manometer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381" y="2699968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H-2345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822" y="2976818"/>
            <a:ext cx="319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H-2345-1999-201SD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5515" y="3238428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 </a:t>
            </a:r>
            <a:r>
              <a:rPr lang="en-US" sz="3200" dirty="0" smtClean="0">
                <a:solidFill>
                  <a:srgbClr val="FF0000"/>
                </a:solidFill>
              </a:rPr>
              <a:t>Sept. 2013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3847" y="3530815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Boiler 1 - 4 Zone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64211" y="3823202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156 F/30 PSIG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796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900" dirty="0" err="1" smtClean="0"/>
              <a:t>Hydronic</a:t>
            </a:r>
            <a:r>
              <a:rPr lang="en-US" sz="4900" dirty="0" smtClean="0"/>
              <a:t> Balancing Reports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4950" r="7854" b="53463"/>
          <a:stretch/>
        </p:blipFill>
        <p:spPr bwMode="auto">
          <a:xfrm>
            <a:off x="304800" y="1143002"/>
            <a:ext cx="8439245" cy="571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8997" y="1828800"/>
            <a:ext cx="223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Jones</a:t>
            </a:r>
            <a:r>
              <a:rPr lang="en-US" sz="3200" dirty="0" smtClean="0">
                <a:solidFill>
                  <a:schemeClr val="bg1"/>
                </a:solidFill>
              </a:rPr>
              <a:t> House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121187"/>
            <a:ext cx="239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444 </a:t>
            </a:r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ide Street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32296" y="2413575"/>
            <a:ext cx="784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Don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2399188"/>
            <a:ext cx="1443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3 July 14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39627" y="2699968"/>
            <a:ext cx="28939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Hydro-manometer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381" y="2699968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H-2345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5822" y="2976818"/>
            <a:ext cx="319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H-2345-1999-201SD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75515" y="3238428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3 </a:t>
            </a:r>
            <a:r>
              <a:rPr lang="en-US" sz="3200" dirty="0" smtClean="0">
                <a:solidFill>
                  <a:schemeClr val="bg1"/>
                </a:solidFill>
              </a:rPr>
              <a:t>Sept. 2013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3847" y="3530815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Boiler 1 - 4 Zone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8270" y="3823203"/>
            <a:ext cx="319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156 F/30 PSIG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58060" y="4115590"/>
            <a:ext cx="624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Install Crew Did a Great Job!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3571" y="5166247"/>
            <a:ext cx="2216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Zone 1 Bed </a:t>
            </a:r>
            <a:r>
              <a:rPr lang="en-US" sz="2400" b="1" dirty="0" err="1" smtClean="0">
                <a:solidFill>
                  <a:srgbClr val="FF0000"/>
                </a:solidFill>
              </a:rPr>
              <a:t>Rms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8638" y="5439666"/>
            <a:ext cx="1863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Zone 2 </a:t>
            </a:r>
            <a:r>
              <a:rPr lang="en-US" sz="2400" b="1" dirty="0" err="1" smtClean="0">
                <a:solidFill>
                  <a:srgbClr val="FF0000"/>
                </a:solidFill>
              </a:rPr>
              <a:t>Lv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Rm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4209" y="5752559"/>
            <a:ext cx="206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Zone 3 Kitchen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4037" y="6078169"/>
            <a:ext cx="2197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Zone 4 GR &amp; DR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68191" y="5158198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.80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4926" y="6345030"/>
            <a:ext cx="930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Totals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68191" y="5439666"/>
            <a:ext cx="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.90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7724" y="5733737"/>
            <a:ext cx="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72966" y="6065027"/>
            <a:ext cx="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1.20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73789" y="5190234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.75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59986" y="6345030"/>
            <a:ext cx="812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3.10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62600" y="546592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.91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52049" y="5752559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.25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1956" y="6082791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1.25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71405" y="634503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3.16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77712" y="5190234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94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999966" y="5465929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08737" y="5766494"/>
            <a:ext cx="817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99966" y="6065026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87561" y="6345030"/>
            <a:ext cx="651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102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504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 smtClean="0"/>
              <a:t>Expansion of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Water Pressure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TACO expansion tank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4" y="2183523"/>
            <a:ext cx="2470096" cy="4068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3" t="37192" r="56891" b="26353"/>
          <a:stretch>
            <a:fillRect/>
          </a:stretch>
        </p:blipFill>
        <p:spPr bwMode="auto">
          <a:xfrm>
            <a:off x="3276600" y="1213539"/>
            <a:ext cx="3276600" cy="554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69" t="60098" r="22597" b="17734"/>
          <a:stretch>
            <a:fillRect/>
          </a:stretch>
        </p:blipFill>
        <p:spPr bwMode="auto">
          <a:xfrm>
            <a:off x="6248400" y="2183523"/>
            <a:ext cx="2681004" cy="358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889013" y="1719408"/>
            <a:ext cx="1447800" cy="2743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393896" y="2667000"/>
            <a:ext cx="4006904" cy="1828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2200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</a:t>
            </a:r>
            <a:r>
              <a:rPr lang="en-US" smtClean="0"/>
              <a:t>Boiler Piping</a:t>
            </a:r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/>
          <a:srcRect l="52443" t="15899" r="11452" b="66922"/>
          <a:stretch/>
        </p:blipFill>
        <p:spPr bwMode="auto">
          <a:xfrm>
            <a:off x="836886" y="1468821"/>
            <a:ext cx="7775028" cy="5389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143000" cy="14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547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</a:t>
            </a:r>
            <a:r>
              <a:rPr lang="en-US" dirty="0"/>
              <a:t>O</a:t>
            </a:r>
            <a:r>
              <a:rPr lang="en-US" dirty="0" smtClean="0"/>
              <a:t>perating Pressure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/>
          </p:cNvPicPr>
          <p:nvPr/>
        </p:nvPicPr>
        <p:blipFill rotWithShape="1">
          <a:blip r:embed="rId2"/>
          <a:srcRect l="45025" t="13580" r="4945" b="27870"/>
          <a:stretch/>
        </p:blipFill>
        <p:spPr bwMode="auto">
          <a:xfrm>
            <a:off x="381000" y="1295400"/>
            <a:ext cx="3962399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Content Placeholder 3"/>
          <p:cNvPicPr>
            <a:picLocks/>
          </p:cNvPicPr>
          <p:nvPr/>
        </p:nvPicPr>
        <p:blipFill rotWithShape="1">
          <a:blip r:embed="rId3"/>
          <a:srcRect l="42824" t="13340" r="7831" b="29791"/>
          <a:stretch/>
        </p:blipFill>
        <p:spPr bwMode="auto">
          <a:xfrm>
            <a:off x="4343399" y="1287517"/>
            <a:ext cx="4477409" cy="541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02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Hydronic</a:t>
            </a:r>
            <a:r>
              <a:rPr lang="en-US" dirty="0" smtClean="0"/>
              <a:t> System Check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System flushed, filled, and </a:t>
            </a:r>
            <a:r>
              <a:rPr lang="en-US" b="1" smtClean="0">
                <a:solidFill>
                  <a:srgbClr val="FFFF00"/>
                </a:solidFill>
              </a:rPr>
              <a:t>air removed </a:t>
            </a:r>
            <a:endParaRPr lang="en-US" b="1" dirty="0" smtClean="0">
              <a:solidFill>
                <a:srgbClr val="FFFF0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Water strainers clean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Pump running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 Automatic controls open or set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Valves open or set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FF00"/>
                </a:solidFill>
              </a:rPr>
              <a:t>Maximum required water flow verified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30550"/>
          </a:xfrm>
        </p:spPr>
        <p:txBody>
          <a:bodyPr/>
          <a:lstStyle/>
          <a:p>
            <a:r>
              <a:rPr lang="en-US" dirty="0" smtClean="0"/>
              <a:t>Acceptable Procedures </a:t>
            </a:r>
            <a:br>
              <a:rPr lang="en-US" dirty="0" smtClean="0"/>
            </a:br>
            <a:r>
              <a:rPr lang="en-US" sz="2800" dirty="0" smtClean="0"/>
              <a:t>(For Water Flow)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55299" name="Content Placeholder 2"/>
          <p:cNvSpPr>
            <a:spLocks noGrp="1"/>
          </p:cNvSpPr>
          <p:nvPr>
            <p:ph idx="1"/>
          </p:nvPr>
        </p:nvSpPr>
        <p:spPr>
          <a:xfrm>
            <a:off x="381001" y="2206625"/>
            <a:ext cx="8763000" cy="3903663"/>
          </a:xfrm>
        </p:spPr>
        <p:txBody>
          <a:bodyPr/>
          <a:lstStyle/>
          <a:p>
            <a:pPr>
              <a:buFontTx/>
              <a:buNone/>
            </a:pPr>
            <a:r>
              <a:rPr lang="en-US" sz="3200" dirty="0" smtClean="0"/>
              <a:t>	</a:t>
            </a:r>
            <a:r>
              <a:rPr lang="en-US" sz="3200" b="1" dirty="0" smtClean="0">
                <a:solidFill>
                  <a:srgbClr val="FFFF00"/>
                </a:solidFill>
              </a:rPr>
              <a:t>Water Pressure Drop Method</a:t>
            </a:r>
          </a:p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Or</a:t>
            </a:r>
          </a:p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Water Temperature Change Method</a:t>
            </a:r>
          </a:p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Or</a:t>
            </a:r>
          </a:p>
          <a:p>
            <a:pPr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	Any method approved and specified by the OEM that can be used to determine water flow rate</a:t>
            </a:r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3200" dirty="0" smtClean="0"/>
          </a:p>
          <a:p>
            <a:pPr>
              <a:buFontTx/>
              <a:buNone/>
            </a:pPr>
            <a:endParaRPr lang="en-US" sz="1800" dirty="0" smtClean="0"/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789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1"/>
  <p:tag name="ARTICULATE_PRESENTER_VERSION" val="6"/>
  <p:tag name="LMS_COMPLETION_TITLE" val="1.1 Static Pressure Measurement"/>
  <p:tag name="LMS_COMPLETION_ID" val="1.1_Static_Pressure_Measurement"/>
  <p:tag name="LMS_COMPLETION_VERSION" val="1.0"/>
  <p:tag name="LMS_COMPLETION_DURATION" val="1:00:00"/>
  <p:tag name="LMS_COMPLETION_SCO_TITLE" val="1.1 Static Pressure Measurement"/>
  <p:tag name="LMS_COMPLETION_SCO_ID" val="1.1_Static_Pressure_Measurement"/>
  <p:tag name="LMS_COMPLETION_EDITION" val="0"/>
  <p:tag name="LMS_COMPLETION_THRESHOLD" val="14"/>
  <p:tag name="LMS_COMPLETION_METHOD" val="VIEW"/>
  <p:tag name="PUBLISH_TITLE" val="1.1 Static Pressure Measurement"/>
  <p:tag name="ARTICULATE_PUBLISH_PATH" val="C:\Users\Craig\Documents\My Articulate Projects"/>
  <p:tag name="ARTICULATE_LOGO" val="ComfortU_Logo.jpg"/>
  <p:tag name="ARTICULATE_PRESENTER" val="Donald Prather"/>
  <p:tag name="ARTICULATE_PRESENTER_GUID" val="0067420A16B5"/>
  <p:tag name="ARTICULATE_LMS" val="0"/>
  <p:tag name="ARTICULATE_TEMPLATE" val="Corporate Communications"/>
  <p:tag name="ARTICULATE_TEMPLATE_GUID" val="1a000000-6000-0000-b000-000000000001"/>
  <p:tag name="LMS_PUBLISH" val="Yes"/>
  <p:tag name="PRESENTER_PREVIEW_MODE" val="0"/>
  <p:tag name="PRESENTER_PREVIEW_START" val="1"/>
  <p:tag name="LMS_PROTOCOL_METHOD" val="SCORM"/>
  <p:tag name="LMS_PROTOCOL_VERSION" val="1.2"/>
  <p:tag name="PLAYERLOGOHEIGHT" val="162"/>
  <p:tag name="PLAYERLOGOWIDTH" val="351"/>
  <p:tag name="LAUNCHINNEWWINDOW" val="0"/>
  <p:tag name="LASTPUBLISHED" val="C:\Users\Craig\Documents\My Articulate Projects\1.1 Static Pressure Measurement\player.htm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2.1|6.5|4.1|5.8|12.2"/>
  <p:tag name="ARTICULATE_SLIDE_NAV" val="5"/>
  <p:tag name="ARTICULATE_SLIDE_GUID" val="3b36d16c-3967-47db-961c-49a0091d6d4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92fc3681-89af-4350-bc35-4801484977f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01c3cb71-7052-4cae-8c27-b8d55019397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7.2|3.7|10.8"/>
  <p:tag name="ARTICULATE_SLIDE_NAV" val="8"/>
  <p:tag name="ARTICULATE_SLIDE_GUID" val="1493a12c-cb80-4c0e-9096-4cc38d40f77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9vC0QdpC_files\slide0001_image001.p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2|3.9|24.4"/>
  <p:tag name="ARTICULATE_SLIDE_NAV" val="9"/>
  <p:tag name="ARTICULATE_SLIDE_GUID" val="167d84f0-c4c3-4bd8-8ed8-1e1a91e883df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GUID" val="fd00b96a-4332-4155-8630-f18edca090c2"/>
  <p:tag name="ARTICULATE_SLIDE_NAV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3"/>
  <p:tag name="ARTICULATE_SLIDE_GUID" val="5bd6981f-35a2-48e6-9d9e-d981fb4666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Ahyz6Clu_files\slide0001_image0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8PT9Bn0a_files\slide0001_image001.pn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4"/>
  <p:tag name="ARTICULATE_SLIDE_GUID" val="a21b9731-9560-4af1-aeda-a76b801a35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0l3xdM2p_files\slide0001_image001.pn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bhcaAuTt_files\slide0001_image001.pn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15"/>
  <p:tag name="ARTICULATE_SLIDE_GUID" val="6166dd49-c5d4-44cd-a760-b25b4db0fddc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rfsoyTEd_files\slide0001_image001.pn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15554ae1-8991-4aaa-80f0-1dabb5f78d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9FHs3lH_files\slide0001_image001.pn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xGuim5p4_files\slide0001_image001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qQVFfSB6_files\slide0001_image001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c60ad059-b476-4a57-aa07-04f9739eca0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zdxeCeCL_files\slide0001_image001.p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68ada936-cc61-405a-9ba4-1425cd92b46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aaN85Tmr_files\slide0001_image001.pn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jDlXd6cg_files\slide0001_image001.p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5.8|8.9"/>
  <p:tag name="ARTICULATE_SLIDE_NAV" val="5"/>
  <p:tag name="ARTICULATE_SLIDE_GUID" val="d7bb6e42-028c-44ec-9664-adf4d85db9c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bznvVrmT_files\slide0001_image001.em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9|2.8"/>
  <p:tag name="ARTICULATE_SLIDE_NAV" val="6"/>
  <p:tag name="ARTICULATE_SLIDE_GUID" val="2f29a64c-93a0-4a6b-9e13-b8d8bcae156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zGCZegug_files\slide0001_image001.emz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1|9.9|3.9|4.3|2.5|13.2"/>
  <p:tag name="ARTICULATE_SLIDE_NAV" val="7"/>
  <p:tag name="ARTICULATE_SLIDE_GUID" val="75803aeb-a085-4c84-8b91-68d2b6d6783c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TOzfv9hr_files\slide0001_image001.emz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iwWV6Xoj_files\slide0001_image001.emz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7.1|9.9|3.9|4.3|2.5|13.2"/>
  <p:tag name="ARTICULATE_SLIDE_NAV" val="8"/>
  <p:tag name="ARTICULATE_SLIDE_GUID" val="80d1f394-5412-47e7-8870-165258aae53f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7cobmXaw_files\slide0001_image001.emz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8|3.5|24.1"/>
  <p:tag name="ARTICULATE_SLIDE_NAV" val="9"/>
  <p:tag name="ARTICULATE_SLIDE_GUID" val="4294c55f-3d34-4b10-930b-01a5df553ad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|1.2|15.3|3.9|4.9|7.6|13.6|4.1|2.3|6.6|9.3|14.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lvmYujpN_files\slide0001_image002.pn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OeGchw0s_files\slide0001_image001.pn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KRYQsE9o_files\slide0001_image002.pn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  <p:tag name="ARTICULATE_SLIDE_NAV" val="10"/>
  <p:tag name="ARTICULATE_SLIDE_GUID" val="37e2d57f-faec-4e94-812f-bac8f7371d5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L4bW9K7_files\slide0001_image001.pn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  <p:tag name="ARTICULATE_SLIDE_NAV" val="13"/>
  <p:tag name="ARTICULATE_SLIDE_GUID" val="d523a800-50f4-4a4a-b046-f3c0528c47e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EIpSWTOi_files\slide0001_image001.pn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  <p:tag name="ARTICULATE_SLIDE_NAV" val="14"/>
  <p:tag name="ARTICULATE_SLIDE_GUID" val="62897be7-2e1f-48ad-b178-7b34287f308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fea68488-ef47-41f8-859c-e037b851ff4f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qgwEuCVV_files\slide0001_image001.pn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  <p:tag name="ARTICULATE_SLIDE_NAV" val="15"/>
  <p:tag name="ARTICULATE_SLIDE_GUID" val="0eb8249d-90bc-4a54-84f5-b78caea33ef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GC3unjJu_files\slide0001_image001.pn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1"/>
  <p:tag name="ARTICULATE_SLIDE_NAV" val="2"/>
  <p:tag name="ARTICULATE_SLIDE_GUID" val="e1fb9282-00c4-4b01-a371-bc461f7ec54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8fu9Atc9_files\slide0001_image001.jp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aa50d197-b31c-4e5d-bd03-fdfe37d6c45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xOjDwDCC_files\slide0001_image001.j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4"/>
  <p:tag name="ARTICULATE_SLIDE_GUID" val="2466ce9c-b223-4108-bb73-caf1c045643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dcce2f7b-d6c6-4b00-b9a4-d02f5acb866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opudF18v_files\slide0001_image001.jpg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5"/>
  <p:tag name="ARTICULATE_SLIDE_GUID" val="eff2051b-b273-4543-b72e-79a8e407b84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aaGuuCs_files\slide0001_image001.emz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6"/>
  <p:tag name="ARTICULATE_SLIDE_GUID" val="dbea6409-7e52-4a35-8572-361e8102895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cCpIXqyr_files\slide0001_image001.emz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75565a66-8228-46ce-bd83-d98adddd1e3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QPLMVWLh_files\slide0001_image001.jp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8"/>
  <p:tag name="ARTICULATE_SLIDE_GUID" val="05fc763c-3a95-4bd9-8fbd-07ecd990969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  <p:tag name="ARTICULATE_SOURCE_IMAGE" val="C:\Users\Craig\AppData\Local\Temp\articulate\presenter\imgtemp\aVlQqI2x_files\slide0001_image001.jpg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9"/>
  <p:tag name="ARTICULATE_SLIDE_GUID" val="9682bcf2-259b-4325-bd9f-6a935a729b7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6.7|3.8|4.1"/>
  <p:tag name="ARTICULATE_SLIDE_NAV" val="4"/>
  <p:tag name="ARTICULATE_SLIDE_GUID" val="d12527f3-df17-4696-b334-ef1f58eefa0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2"/>
  <p:tag name="ARTICULATE_SLIDE_GUID" val="f4f1bde2-394a-4b40-a325-83febd90faab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3"/>
  <p:tag name="ARTICULATE_SLIDE_GUID" val="897559d0-9b42-4861-bfd8-bc79dca2baa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7|4.3|0.9|2.7|1.8|2.3|3.8|0.7|1.5|1.4|8.2|1.9|1.4|2.9|4.4|2.5|9.3|2.8|2|4|3.7|0.9|2"/>
  <p:tag name="ARTICULATE_SLIDE_NAV" val="4"/>
  <p:tag name="ARTICULATE_SLIDE_GUID" val="1f29f8d6-6a34-4252-9c23-ff79fda8c72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1.9|3.2|6.5|3.9|2.5|1.9|1.8|12.2|2.7|2.5|9.9|22.6|6.8|2.1|3.5|2.9|1.9|22.3|6.8"/>
  <p:tag name="ARTICULATE_SLIDE_NAV" val="5"/>
  <p:tag name="ARTICULATE_SLIDE_GUID" val="c0790dec-76a5-449b-ade1-ffc7f4ab770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8"/>
  <p:tag name="ARTICULATE_SLIDE_NAV" val="6"/>
  <p:tag name="ARTICULATE_SLIDE_GUID" val="366b3c3a-7e40-44fb-97c4-fe495ddfcfe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NAV" val="7"/>
  <p:tag name="ARTICULATE_SLIDE_GUID" val="ae107297-a034-4fc3-ad8b-976ecbf17b6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0.8|1.6|0.7|1|1.5|0.9|1.6|1.4|3.7|5.2"/>
  <p:tag name="ARTICULATE_SLIDE_NAV" val="8"/>
  <p:tag name="ARTICULATE_SLIDE_GUID" val="98456bc4-d968-44db-bbc0-967fb45dfb4b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3"/>
  <p:tag name="ARTICULATE_SLIDE_NAV" val="9"/>
  <p:tag name="ARTICULATE_SLIDE_GUID" val="d36df8b8-e104-450d-acef-9a44694f89b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5|3.3|4.2|3.6|9.4|5.3|5.8|5.3|6.1"/>
  <p:tag name="ARTICULATE_SLIDE_NAV" val="10"/>
  <p:tag name="ARTICULATE_SLIDE_GUID" val="c3e869a7-0865-4d45-aeab-8f81ab53284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2243</TotalTime>
  <Words>1067</Words>
  <Application>Microsoft Office PowerPoint</Application>
  <PresentationFormat>On-screen Show (4:3)</PresentationFormat>
  <Paragraphs>330</Paragraphs>
  <Slides>49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Wingdings</vt:lpstr>
      <vt:lpstr>Office Theme</vt:lpstr>
      <vt:lpstr>5.0 Distribution Aspects (Section 5.3 Hydronic Balance) </vt:lpstr>
      <vt:lpstr>Typical Water Supply</vt:lpstr>
      <vt:lpstr>Hydronic Balancing</vt:lpstr>
      <vt:lpstr>Diaphragm Expansion Tank</vt:lpstr>
      <vt:lpstr>Expansion of Water</vt:lpstr>
      <vt:lpstr>Typical Boiler Piping</vt:lpstr>
      <vt:lpstr>System Operating Pressure</vt:lpstr>
      <vt:lpstr>Hydronic System Check</vt:lpstr>
      <vt:lpstr>Acceptable Procedures  (For Water Flow)  </vt:lpstr>
      <vt:lpstr>Acceptable Procedures For Pumps    </vt:lpstr>
      <vt:lpstr>OEM GPM By Head Chart</vt:lpstr>
      <vt:lpstr>Valve Off The Pump Discharge?</vt:lpstr>
      <vt:lpstr>PSI to PSIA</vt:lpstr>
      <vt:lpstr>PSIA to Feet of Head (h)</vt:lpstr>
      <vt:lpstr>Specific Gravity and Viscosity</vt:lpstr>
      <vt:lpstr>GPM By Head</vt:lpstr>
      <vt:lpstr>GPM By Flow Measurement</vt:lpstr>
      <vt:lpstr>GPM By Flow Measurement</vt:lpstr>
      <vt:lpstr>GPM By Flow Measurement</vt:lpstr>
      <vt:lpstr>Pump Balancing</vt:lpstr>
      <vt:lpstr>Series-Loop Piping</vt:lpstr>
      <vt:lpstr>2 Zone Series Loop Piping </vt:lpstr>
      <vt:lpstr>Balancing Valves</vt:lpstr>
      <vt:lpstr>Balancing Valves</vt:lpstr>
      <vt:lpstr>Balancing Valve Chart</vt:lpstr>
      <vt:lpstr>PowerPoint Presentation</vt:lpstr>
      <vt:lpstr>Some Valves Have Balancing Calculators/Charts Available</vt:lpstr>
      <vt:lpstr>One-Pipe Using Diverter Ts</vt:lpstr>
      <vt:lpstr>2 Zone One-Pipe</vt:lpstr>
      <vt:lpstr>Two-Pipe System</vt:lpstr>
      <vt:lpstr>3 Zone Two-Pipe</vt:lpstr>
      <vt:lpstr>3 Zone Two-Pipe</vt:lpstr>
      <vt:lpstr>Pump Laws</vt:lpstr>
      <vt:lpstr>Pump Law 1</vt:lpstr>
      <vt:lpstr>Pump Law 1</vt:lpstr>
      <vt:lpstr>Pump Law 2</vt:lpstr>
      <vt:lpstr>Pump Law 2</vt:lpstr>
      <vt:lpstr>Pump Law 3</vt:lpstr>
      <vt:lpstr>Pump Law 3</vt:lpstr>
      <vt:lpstr>Brake Horse Power </vt:lpstr>
      <vt:lpstr>Hydronic Balancing Reports</vt:lpstr>
      <vt:lpstr>Hydronic TAB Reports </vt:lpstr>
      <vt:lpstr>Hydronic TAB Reports </vt:lpstr>
      <vt:lpstr> </vt:lpstr>
      <vt:lpstr> </vt:lpstr>
      <vt:lpstr>Hydronic Balancing Reports </vt:lpstr>
      <vt:lpstr>Hydronic Balancing Reports </vt:lpstr>
      <vt:lpstr>Hydronic Balancing Reports </vt:lpstr>
      <vt:lpstr>Hydronic Balancing Reports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</dc:creator>
  <cp:lastModifiedBy>Donald Prather</cp:lastModifiedBy>
  <cp:revision>221</cp:revision>
  <cp:lastPrinted>2013-06-17T20:42:26Z</cp:lastPrinted>
  <dcterms:created xsi:type="dcterms:W3CDTF">2013-05-23T13:04:32Z</dcterms:created>
  <dcterms:modified xsi:type="dcterms:W3CDTF">2015-08-04T13:33:34Z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UseProject">
    <vt:lpwstr>1</vt:lpwstr>
  </property>
  <property fmtid="{D5CDD505-2E9C-101B-9397-08002B2CF9AE}" pid="3" name="ArticulateGUID">
    <vt:lpwstr>27EE461C-6EAF-465D-8150-A466D9A99956</vt:lpwstr>
  </property>
  <property fmtid="{D5CDD505-2E9C-101B-9397-08002B2CF9AE}" pid="4" name="ArticulatePath">
    <vt:lpwstr>1.1 Static Pressure Measurement</vt:lpwstr>
  </property>
  <property fmtid="{D5CDD505-2E9C-101B-9397-08002B2CF9AE}" pid="5" name="ArticulateProjectFull">
    <vt:lpwstr>T:\1.0-ACTIVITIES &amp; PROJECTS\ACCA Guides\Tech Guide 5 QI\QI Training\QI Training\1 Airflow Basics\1.1 Static Pressure Measurement.ppta</vt:lpwstr>
  </property>
</Properties>
</file>