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5.xml" ContentType="application/vnd.openxmlformats-officedocument.presentationml.tags+xml"/>
  <Override PartName="/ppt/tags/tag9.xml" ContentType="application/vnd.openxmlformats-officedocument.presentationml.tags+xml"/>
  <Override PartName="/ppt/tags/tag16.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8.xml" ContentType="application/vnd.openxmlformats-officedocument.presentationml.tags+xml"/>
  <Override PartName="/ppt/tags/tag3.xml" ContentType="application/vnd.openxmlformats-officedocument.presentationml.tags+xml"/>
  <Override PartName="/ppt/tags/tag10.xml" ContentType="application/vnd.openxmlformats-officedocument.presentationml.tags+xml"/>
  <Override PartName="/ppt/tags/tag5.xml" ContentType="application/vnd.openxmlformats-officedocument.presentationml.tags+xml"/>
  <Override PartName="/ppt/tags/tag11.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app.xml" ContentType="application/vnd.openxmlformats-officedocument.extended-propertie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6"/>
  </p:notesMasterIdLst>
  <p:sldIdLst>
    <p:sldId id="316" r:id="rId2"/>
    <p:sldId id="448" r:id="rId3"/>
    <p:sldId id="449" r:id="rId4"/>
    <p:sldId id="453" r:id="rId5"/>
    <p:sldId id="454" r:id="rId6"/>
    <p:sldId id="456" r:id="rId7"/>
    <p:sldId id="457" r:id="rId8"/>
    <p:sldId id="458" r:id="rId9"/>
    <p:sldId id="459" r:id="rId10"/>
    <p:sldId id="460" r:id="rId11"/>
    <p:sldId id="462" r:id="rId12"/>
    <p:sldId id="463" r:id="rId13"/>
    <p:sldId id="461" r:id="rId14"/>
    <p:sldId id="346"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C"/>
    <a:srgbClr val="002F99"/>
    <a:srgbClr val="293C99"/>
    <a:srgbClr val="0033CC"/>
    <a:srgbClr val="0000FF"/>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70" d="100"/>
          <a:sy n="70" d="100"/>
        </p:scale>
        <p:origin x="84" y="1128"/>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Technician’s First Guide and Workbook</a:t>
            </a:r>
            <a:br>
              <a:rPr lang="en-US" dirty="0">
                <a:solidFill>
                  <a:srgbClr val="FF00FF"/>
                </a:solidFill>
              </a:rPr>
            </a:br>
            <a:r>
              <a:rPr lang="en-US">
                <a:solidFill>
                  <a:srgbClr val="FFFF00"/>
                </a:solidFill>
              </a:rPr>
              <a:t>Section 16: </a:t>
            </a:r>
            <a:r>
              <a:rPr lang="en-US" dirty="0">
                <a:solidFill>
                  <a:srgbClr val="FFFF00"/>
                </a:solidFill>
              </a:rPr>
              <a:t>System Installation Basics (4)</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701E-50E5-4E6F-A16B-ADC836EA21FE}"/>
              </a:ext>
            </a:extLst>
          </p:cNvPr>
          <p:cNvSpPr>
            <a:spLocks noGrp="1"/>
          </p:cNvSpPr>
          <p:nvPr>
            <p:ph type="title"/>
          </p:nvPr>
        </p:nvSpPr>
        <p:spPr/>
        <p:txBody>
          <a:bodyPr/>
          <a:lstStyle/>
          <a:p>
            <a:r>
              <a:rPr lang="en-US" dirty="0"/>
              <a:t>Recycling</a:t>
            </a:r>
          </a:p>
        </p:txBody>
      </p:sp>
      <p:pic>
        <p:nvPicPr>
          <p:cNvPr id="5" name="Picture 4">
            <a:extLst>
              <a:ext uri="{FF2B5EF4-FFF2-40B4-BE49-F238E27FC236}">
                <a16:creationId xmlns:a16="http://schemas.microsoft.com/office/drawing/2014/main" id="{DB284C98-892E-4C2D-8F70-CC4FCF1D0FDF}"/>
              </a:ext>
            </a:extLst>
          </p:cNvPr>
          <p:cNvPicPr/>
          <p:nvPr/>
        </p:nvPicPr>
        <p:blipFill rotWithShape="1">
          <a:blip r:embed="rId3"/>
          <a:srcRect b="1531"/>
          <a:stretch/>
        </p:blipFill>
        <p:spPr>
          <a:xfrm>
            <a:off x="457200" y="1600200"/>
            <a:ext cx="2971800" cy="4572000"/>
          </a:xfrm>
          <a:prstGeom prst="rect">
            <a:avLst/>
          </a:prstGeom>
        </p:spPr>
      </p:pic>
      <p:pic>
        <p:nvPicPr>
          <p:cNvPr id="6" name="Picture 5">
            <a:extLst>
              <a:ext uri="{FF2B5EF4-FFF2-40B4-BE49-F238E27FC236}">
                <a16:creationId xmlns:a16="http://schemas.microsoft.com/office/drawing/2014/main" id="{DF231084-8BDD-40AE-A88F-8885A27C1193}"/>
              </a:ext>
            </a:extLst>
          </p:cNvPr>
          <p:cNvPicPr/>
          <p:nvPr/>
        </p:nvPicPr>
        <p:blipFill rotWithShape="1">
          <a:blip r:embed="rId4"/>
          <a:srcRect t="1" r="2769" b="-2370"/>
          <a:stretch/>
        </p:blipFill>
        <p:spPr bwMode="auto">
          <a:xfrm>
            <a:off x="3581400" y="2286000"/>
            <a:ext cx="5334000" cy="32004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10467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F67B-5A15-446C-AA8D-FEF974B9811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67B84B9-8CEF-4AC5-9563-01F075DB3ACB}"/>
              </a:ext>
            </a:extLst>
          </p:cNvPr>
          <p:cNvSpPr>
            <a:spLocks noGrp="1"/>
          </p:cNvSpPr>
          <p:nvPr>
            <p:ph idx="1"/>
          </p:nvPr>
        </p:nvSpPr>
        <p:spPr/>
        <p:txBody>
          <a:bodyPr>
            <a:normAutofit fontScale="92500" lnSpcReduction="10000"/>
          </a:bodyPr>
          <a:lstStyle/>
          <a:p>
            <a:pPr marL="0" indent="0">
              <a:buNone/>
            </a:pPr>
            <a:r>
              <a:rPr lang="en-US" dirty="0">
                <a:solidFill>
                  <a:srgbClr val="FFFF00"/>
                </a:solidFill>
              </a:rPr>
              <a:t>A good entry level technician leaves no trace of having been in a home when they leave other than a neatly done installation of a properly operating HVAC system.  A great one has also made a list of supplies that need to be replaced, and has placed all the tools and materials back in their proper place in the truck.  One of the best things about working in a trade is the pride in workmanship and the feeling of accomplishment that one feels after finishing a well-done job.  </a:t>
            </a:r>
          </a:p>
        </p:txBody>
      </p:sp>
    </p:spTree>
    <p:custDataLst>
      <p:tags r:id="rId1"/>
    </p:custDataLst>
    <p:extLst>
      <p:ext uri="{BB962C8B-B14F-4D97-AF65-F5344CB8AC3E}">
        <p14:creationId xmlns:p14="http://schemas.microsoft.com/office/powerpoint/2010/main" val="88209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F67B-5A15-446C-AA8D-FEF974B98112}"/>
              </a:ext>
            </a:extLst>
          </p:cNvPr>
          <p:cNvSpPr>
            <a:spLocks noGrp="1"/>
          </p:cNvSpPr>
          <p:nvPr>
            <p:ph type="title"/>
          </p:nvPr>
        </p:nvSpPr>
        <p:spPr/>
        <p:txBody>
          <a:bodyPr/>
          <a:lstStyle/>
          <a:p>
            <a:r>
              <a:rPr lang="en-US" dirty="0"/>
              <a:t>Field Story </a:t>
            </a:r>
          </a:p>
        </p:txBody>
      </p:sp>
      <p:sp>
        <p:nvSpPr>
          <p:cNvPr id="3" name="Content Placeholder 2">
            <a:extLst>
              <a:ext uri="{FF2B5EF4-FFF2-40B4-BE49-F238E27FC236}">
                <a16:creationId xmlns:a16="http://schemas.microsoft.com/office/drawing/2014/main" id="{C67B84B9-8CEF-4AC5-9563-01F075DB3ACB}"/>
              </a:ext>
            </a:extLst>
          </p:cNvPr>
          <p:cNvSpPr>
            <a:spLocks noGrp="1"/>
          </p:cNvSpPr>
          <p:nvPr>
            <p:ph idx="1"/>
          </p:nvPr>
        </p:nvSpPr>
        <p:spPr>
          <a:xfrm>
            <a:off x="457200" y="1600200"/>
            <a:ext cx="8229600" cy="5105400"/>
          </a:xfrm>
        </p:spPr>
        <p:txBody>
          <a:bodyPr>
            <a:normAutofit fontScale="92500" lnSpcReduction="20000"/>
          </a:bodyPr>
          <a:lstStyle/>
          <a:p>
            <a:pPr marL="0" indent="0">
              <a:buNone/>
            </a:pPr>
            <a:r>
              <a:rPr lang="en-US" i="1" dirty="0"/>
              <a:t> </a:t>
            </a:r>
            <a:r>
              <a:rPr lang="en-US" i="1" dirty="0">
                <a:solidFill>
                  <a:srgbClr val="FFFF00"/>
                </a:solidFill>
              </a:rPr>
              <a:t>The lead technician said the new systems “were charged and ready to go.” They were on the rooftop of a 12-story condo with numerous line lengths depending on how many floors the tubing sets dropped. One question caused most of the systems to be pumped down and have another vacuum and leak check performed. Two extra days of work for a crew of six was started with a simple question based on the OEM directions for long vertical refrigerant runs:  did you replace the orifice pistons that came with the heat pumps to those specified in the OEM’s guidance for the various long vertical lengths of the refrigerant piping in this building?</a:t>
            </a:r>
            <a:r>
              <a:rPr lang="en-US" dirty="0">
                <a:solidFill>
                  <a:srgbClr val="FFFF00"/>
                </a:solidFill>
              </a:rPr>
              <a:t> </a:t>
            </a:r>
          </a:p>
        </p:txBody>
      </p:sp>
    </p:spTree>
    <p:custDataLst>
      <p:tags r:id="rId1"/>
    </p:custDataLst>
    <p:extLst>
      <p:ext uri="{BB962C8B-B14F-4D97-AF65-F5344CB8AC3E}">
        <p14:creationId xmlns:p14="http://schemas.microsoft.com/office/powerpoint/2010/main" val="361549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701E-50E5-4E6F-A16B-ADC836EA21FE}"/>
              </a:ext>
            </a:extLst>
          </p:cNvPr>
          <p:cNvSpPr>
            <a:spLocks noGrp="1"/>
          </p:cNvSpPr>
          <p:nvPr>
            <p:ph type="title"/>
          </p:nvPr>
        </p:nvSpPr>
        <p:spPr/>
        <p:txBody>
          <a:bodyPr/>
          <a:lstStyle/>
          <a:p>
            <a:r>
              <a:rPr lang="en-US" dirty="0"/>
              <a:t>Piston</a:t>
            </a:r>
          </a:p>
        </p:txBody>
      </p:sp>
      <p:pic>
        <p:nvPicPr>
          <p:cNvPr id="7" name="Picture 6">
            <a:extLst>
              <a:ext uri="{FF2B5EF4-FFF2-40B4-BE49-F238E27FC236}">
                <a16:creationId xmlns:a16="http://schemas.microsoft.com/office/drawing/2014/main" id="{DF122BF2-1FC2-4455-9A91-DCF4F08712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417638"/>
            <a:ext cx="6781800" cy="4531998"/>
          </a:xfrm>
          <a:prstGeom prst="rect">
            <a:avLst/>
          </a:prstGeom>
          <a:noFill/>
          <a:ln>
            <a:noFill/>
          </a:ln>
        </p:spPr>
      </p:pic>
    </p:spTree>
    <p:custDataLst>
      <p:tags r:id="rId1"/>
    </p:custDataLst>
    <p:extLst>
      <p:ext uri="{BB962C8B-B14F-4D97-AF65-F5344CB8AC3E}">
        <p14:creationId xmlns:p14="http://schemas.microsoft.com/office/powerpoint/2010/main" val="1572410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6602-AA69-42C0-BC84-03D6234CB0D7}"/>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793158B6-1C2A-4A68-8CA7-1B1BE5ADBD0C}"/>
              </a:ext>
            </a:extLst>
          </p:cNvPr>
          <p:cNvSpPr>
            <a:spLocks noGrp="1"/>
          </p:cNvSpPr>
          <p:nvPr>
            <p:ph idx="1"/>
          </p:nvPr>
        </p:nvSpPr>
        <p:spPr>
          <a:xfrm>
            <a:off x="457200" y="1600200"/>
            <a:ext cx="8229600" cy="5105400"/>
          </a:xfrm>
        </p:spPr>
        <p:txBody>
          <a:bodyPr>
            <a:normAutofit fontScale="92500"/>
          </a:bodyPr>
          <a:lstStyle/>
          <a:p>
            <a:r>
              <a:rPr lang="en-US" dirty="0">
                <a:solidFill>
                  <a:srgbClr val="FFFF00"/>
                </a:solidFill>
              </a:rPr>
              <a:t>You should now be able to explain what type of expansion device equipment must have for a sub-cooling refrigerant charge test to be done.</a:t>
            </a:r>
          </a:p>
          <a:p>
            <a:r>
              <a:rPr lang="en-US" dirty="0">
                <a:solidFill>
                  <a:srgbClr val="FFFF00"/>
                </a:solidFill>
              </a:rPr>
              <a:t>You should now be able to explain how to perform a sub-cooling refrigerant test.</a:t>
            </a:r>
          </a:p>
          <a:p>
            <a:r>
              <a:rPr lang="en-US" dirty="0">
                <a:solidFill>
                  <a:srgbClr val="FFFF00"/>
                </a:solidFill>
              </a:rPr>
              <a:t>You should now be able to explain what to do when the sub-cooling measurement is high or low.</a:t>
            </a:r>
          </a:p>
          <a:p>
            <a:r>
              <a:rPr lang="en-US" dirty="0">
                <a:solidFill>
                  <a:srgbClr val="FFFF00"/>
                </a:solidFill>
              </a:rPr>
              <a:t>You should now be able to explain why recycling is important to do. </a:t>
            </a:r>
          </a:p>
        </p:txBody>
      </p:sp>
    </p:spTree>
    <p:custDataLst>
      <p:tags r:id="rId1"/>
    </p:custDataLst>
    <p:extLst>
      <p:ext uri="{BB962C8B-B14F-4D97-AF65-F5344CB8AC3E}">
        <p14:creationId xmlns:p14="http://schemas.microsoft.com/office/powerpoint/2010/main" val="350184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0" y="274638"/>
            <a:ext cx="9144000" cy="1143000"/>
          </a:xfrm>
        </p:spPr>
        <p:txBody>
          <a:bodyPr>
            <a:normAutofit fontScale="90000"/>
          </a:bodyPr>
          <a:lstStyle/>
          <a:p>
            <a:r>
              <a:rPr lang="en-US" dirty="0"/>
              <a:t>Sub-Cooling Refrigerant Charge Method</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417638"/>
            <a:ext cx="8839200" cy="5219700"/>
          </a:xfrm>
        </p:spPr>
        <p:txBody>
          <a:bodyPr>
            <a:normAutofit/>
          </a:bodyPr>
          <a:lstStyle/>
          <a:p>
            <a:pPr marL="0" indent="0">
              <a:buNone/>
            </a:pPr>
            <a:r>
              <a:rPr lang="en-US" dirty="0">
                <a:solidFill>
                  <a:srgbClr val="FFFF00"/>
                </a:solidFill>
              </a:rPr>
              <a:t>Subcooling is a refrigerant charging method that is designed for systems with a thermostatic expansion valve (TXV). Subcooling measurement results are then compared to equipment manufacturer’s data to evaluate the refrigerant charge.  Improper charging will lower the life expectancy, efficiency, and capacity of the unit.  </a:t>
            </a:r>
          </a:p>
        </p:txBody>
      </p:sp>
      <p:pic>
        <p:nvPicPr>
          <p:cNvPr id="4" name="Picture 3">
            <a:extLst>
              <a:ext uri="{FF2B5EF4-FFF2-40B4-BE49-F238E27FC236}">
                <a16:creationId xmlns:a16="http://schemas.microsoft.com/office/drawing/2014/main" id="{52A87BDC-E899-4FE3-A431-5EF7040F647E}"/>
              </a:ext>
            </a:extLst>
          </p:cNvPr>
          <p:cNvPicPr/>
          <p:nvPr/>
        </p:nvPicPr>
        <p:blipFill rotWithShape="1">
          <a:blip r:embed="rId3"/>
          <a:srcRect b="6717"/>
          <a:stretch/>
        </p:blipFill>
        <p:spPr bwMode="auto">
          <a:xfrm>
            <a:off x="4724400" y="4456270"/>
            <a:ext cx="2971858" cy="1968184"/>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83804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0" y="274638"/>
            <a:ext cx="9144000" cy="1143000"/>
          </a:xfrm>
        </p:spPr>
        <p:txBody>
          <a:bodyPr>
            <a:normAutofit/>
          </a:bodyPr>
          <a:lstStyle/>
          <a:p>
            <a:r>
              <a:rPr lang="en-US" dirty="0"/>
              <a:t>Sub-Cooling Test (heat pumps)</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417638"/>
            <a:ext cx="8839200" cy="5219700"/>
          </a:xfrm>
        </p:spPr>
        <p:txBody>
          <a:bodyPr>
            <a:normAutofit/>
          </a:bodyPr>
          <a:lstStyle/>
          <a:p>
            <a:pPr marL="0" indent="0">
              <a:buNone/>
            </a:pPr>
            <a:r>
              <a:rPr lang="en-US" dirty="0">
                <a:solidFill>
                  <a:srgbClr val="FFFF00"/>
                </a:solidFill>
              </a:rPr>
              <a:t>This test can’t be done on a heat pump in the heating mode. It is always the best practice to follow equipment manufacturer’s subcooling test procedures.  Generally, to perform this test, the outdoor dry bulb temperature should be above 60ºF.  However, equipment manufacturer’s directions may vary and should be consulted.</a:t>
            </a:r>
          </a:p>
        </p:txBody>
      </p:sp>
    </p:spTree>
    <p:custDataLst>
      <p:tags r:id="rId1"/>
    </p:custDataLst>
    <p:extLst>
      <p:ext uri="{BB962C8B-B14F-4D97-AF65-F5344CB8AC3E}">
        <p14:creationId xmlns:p14="http://schemas.microsoft.com/office/powerpoint/2010/main" val="280143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0" y="274638"/>
            <a:ext cx="9144000" cy="1143000"/>
          </a:xfrm>
        </p:spPr>
        <p:txBody>
          <a:bodyPr>
            <a:normAutofit/>
          </a:bodyPr>
          <a:lstStyle/>
          <a:p>
            <a:r>
              <a:rPr lang="en-US" dirty="0"/>
              <a:t>Sub-Cooling Test Procedure (1)</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417638"/>
            <a:ext cx="8839200" cy="5219700"/>
          </a:xfrm>
        </p:spPr>
        <p:txBody>
          <a:bodyPr>
            <a:normAutofit/>
          </a:bodyPr>
          <a:lstStyle/>
          <a:p>
            <a:pPr marL="0" lvl="0" indent="0">
              <a:buNone/>
            </a:pPr>
            <a:r>
              <a:rPr lang="en-US" dirty="0">
                <a:solidFill>
                  <a:srgbClr val="FFFF00"/>
                </a:solidFill>
              </a:rPr>
              <a:t>The temperature probe should be located as close to the liquid line connection at the condenser as possible. Subcooling requires an accurate temperature measurement of the liquid line (sometimes referred to as high-side line).  </a:t>
            </a:r>
          </a:p>
        </p:txBody>
      </p:sp>
      <p:pic>
        <p:nvPicPr>
          <p:cNvPr id="4" name="Picture 3">
            <a:extLst>
              <a:ext uri="{FF2B5EF4-FFF2-40B4-BE49-F238E27FC236}">
                <a16:creationId xmlns:a16="http://schemas.microsoft.com/office/drawing/2014/main" id="{6904504E-A2FB-4E98-A7F3-F2E95CBC8A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7" t="5001" r="64444" b="-1668"/>
          <a:stretch/>
        </p:blipFill>
        <p:spPr>
          <a:xfrm rot="16200000">
            <a:off x="3385716" y="2283960"/>
            <a:ext cx="2777639" cy="6196272"/>
          </a:xfrm>
          <a:prstGeom prst="rect">
            <a:avLst/>
          </a:prstGeom>
        </p:spPr>
      </p:pic>
      <p:cxnSp>
        <p:nvCxnSpPr>
          <p:cNvPr id="5" name="Straight Arrow Connector 4">
            <a:extLst>
              <a:ext uri="{FF2B5EF4-FFF2-40B4-BE49-F238E27FC236}">
                <a16:creationId xmlns:a16="http://schemas.microsoft.com/office/drawing/2014/main" id="{089F1450-19E5-47D9-BB84-E747DC83D567}"/>
              </a:ext>
            </a:extLst>
          </p:cNvPr>
          <p:cNvCxnSpPr>
            <a:cxnSpLocks/>
          </p:cNvCxnSpPr>
          <p:nvPr/>
        </p:nvCxnSpPr>
        <p:spPr>
          <a:xfrm>
            <a:off x="1523999" y="4343400"/>
            <a:ext cx="762000" cy="94456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47940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0" y="274638"/>
            <a:ext cx="9144000" cy="1143000"/>
          </a:xfrm>
        </p:spPr>
        <p:txBody>
          <a:bodyPr>
            <a:normAutofit/>
          </a:bodyPr>
          <a:lstStyle/>
          <a:p>
            <a:r>
              <a:rPr lang="en-US" dirty="0"/>
              <a:t>Sub-Cooling Test Procedure (2)</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417638"/>
            <a:ext cx="8839200" cy="5219700"/>
          </a:xfrm>
        </p:spPr>
        <p:txBody>
          <a:bodyPr>
            <a:normAutofit/>
          </a:bodyPr>
          <a:lstStyle/>
          <a:p>
            <a:pPr marL="0" lvl="0" indent="0">
              <a:buNone/>
            </a:pPr>
            <a:r>
              <a:rPr lang="en-US" sz="2800" dirty="0">
                <a:solidFill>
                  <a:srgbClr val="FFFF00"/>
                </a:solidFill>
              </a:rPr>
              <a:t>It is important to ensure that the pipe has been cleaned (lightly sanded down to provide a clean mating surface and the temperature probe is securely attached because good clean contact is required for accurate readings.  </a:t>
            </a:r>
          </a:p>
        </p:txBody>
      </p:sp>
      <p:pic>
        <p:nvPicPr>
          <p:cNvPr id="4" name="Picture 3">
            <a:extLst>
              <a:ext uri="{FF2B5EF4-FFF2-40B4-BE49-F238E27FC236}">
                <a16:creationId xmlns:a16="http://schemas.microsoft.com/office/drawing/2014/main" id="{9D8DDFA6-2445-48D7-94C9-E99C949B5D6B}"/>
              </a:ext>
            </a:extLst>
          </p:cNvPr>
          <p:cNvPicPr/>
          <p:nvPr/>
        </p:nvPicPr>
        <p:blipFill>
          <a:blip r:embed="rId3" cstate="print">
            <a:extLst>
              <a:ext uri="{28A0092B-C50C-407E-A947-70E740481C1C}">
                <a14:useLocalDpi xmlns:a14="http://schemas.microsoft.com/office/drawing/2010/main" val="0"/>
              </a:ext>
            </a:extLst>
          </a:blip>
          <a:srcRect l="28804"/>
          <a:stretch>
            <a:fillRect/>
          </a:stretch>
        </p:blipFill>
        <p:spPr bwMode="auto">
          <a:xfrm rot="5400000">
            <a:off x="2803706" y="2376668"/>
            <a:ext cx="3079388" cy="5334000"/>
          </a:xfrm>
          <a:prstGeom prst="rect">
            <a:avLst/>
          </a:prstGeom>
          <a:noFill/>
          <a:ln>
            <a:noFill/>
          </a:ln>
        </p:spPr>
      </p:pic>
    </p:spTree>
    <p:custDataLst>
      <p:tags r:id="rId1"/>
    </p:custDataLst>
    <p:extLst>
      <p:ext uri="{BB962C8B-B14F-4D97-AF65-F5344CB8AC3E}">
        <p14:creationId xmlns:p14="http://schemas.microsoft.com/office/powerpoint/2010/main" val="1633578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0" y="274638"/>
            <a:ext cx="9144000" cy="1143000"/>
          </a:xfrm>
        </p:spPr>
        <p:txBody>
          <a:bodyPr>
            <a:normAutofit/>
          </a:bodyPr>
          <a:lstStyle/>
          <a:p>
            <a:r>
              <a:rPr lang="en-US" dirty="0"/>
              <a:t>Sub-Cooling Test Procedure (4)</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417638"/>
            <a:ext cx="8839200" cy="5219700"/>
          </a:xfrm>
        </p:spPr>
        <p:txBody>
          <a:bodyPr>
            <a:normAutofit/>
          </a:bodyPr>
          <a:lstStyle/>
          <a:p>
            <a:pPr marL="0" lvl="0" indent="0">
              <a:buNone/>
            </a:pPr>
            <a:r>
              <a:rPr lang="en-US" dirty="0">
                <a:solidFill>
                  <a:srgbClr val="FFFF00"/>
                </a:solidFill>
              </a:rPr>
              <a:t> Subcooling is the difference between the measured temperature readings in the liquid line and the temperature obtained by the pressure conversion. Thus, it can be calculated using a standard gauge set by using the equipment manufacturer’s charts or tables, determine if the subcooling is within 3ºF of the equipment manufacturer’s specified optimal number. </a:t>
            </a:r>
          </a:p>
        </p:txBody>
      </p:sp>
    </p:spTree>
    <p:custDataLst>
      <p:tags r:id="rId1"/>
    </p:custDataLst>
    <p:extLst>
      <p:ext uri="{BB962C8B-B14F-4D97-AF65-F5344CB8AC3E}">
        <p14:creationId xmlns:p14="http://schemas.microsoft.com/office/powerpoint/2010/main" val="408069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FECB-FBFC-4509-8BBB-F5FC83E9C893}"/>
              </a:ext>
            </a:extLst>
          </p:cNvPr>
          <p:cNvSpPr>
            <a:spLocks noGrp="1"/>
          </p:cNvSpPr>
          <p:nvPr>
            <p:ph type="title"/>
          </p:nvPr>
        </p:nvSpPr>
        <p:spPr/>
        <p:txBody>
          <a:bodyPr/>
          <a:lstStyle/>
          <a:p>
            <a:r>
              <a:rPr lang="en-US" dirty="0"/>
              <a:t>Gauge Set Sub Cooling </a:t>
            </a:r>
          </a:p>
        </p:txBody>
      </p:sp>
      <p:pic>
        <p:nvPicPr>
          <p:cNvPr id="4" name="Content Placeholder 3">
            <a:extLst>
              <a:ext uri="{FF2B5EF4-FFF2-40B4-BE49-F238E27FC236}">
                <a16:creationId xmlns:a16="http://schemas.microsoft.com/office/drawing/2014/main" id="{E99A3431-A33D-4B16-9D09-E13BFD6541E8}"/>
              </a:ext>
            </a:extLst>
          </p:cNvPr>
          <p:cNvPicPr>
            <a:picLocks noGrp="1"/>
          </p:cNvPicPr>
          <p:nvPr>
            <p:ph idx="1"/>
          </p:nvPr>
        </p:nvPicPr>
        <p:blipFill>
          <a:blip r:embed="rId3"/>
          <a:stretch>
            <a:fillRect/>
          </a:stretch>
        </p:blipFill>
        <p:spPr>
          <a:xfrm>
            <a:off x="838200" y="1386705"/>
            <a:ext cx="7248975" cy="4525963"/>
          </a:xfrm>
          <a:prstGeom prst="rect">
            <a:avLst/>
          </a:prstGeom>
        </p:spPr>
      </p:pic>
    </p:spTree>
    <p:custDataLst>
      <p:tags r:id="rId1"/>
    </p:custDataLst>
    <p:extLst>
      <p:ext uri="{BB962C8B-B14F-4D97-AF65-F5344CB8AC3E}">
        <p14:creationId xmlns:p14="http://schemas.microsoft.com/office/powerpoint/2010/main" val="394588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E2F1-DB8F-4F5B-BA84-5A94CDBD69AC}"/>
              </a:ext>
            </a:extLst>
          </p:cNvPr>
          <p:cNvSpPr>
            <a:spLocks noGrp="1"/>
          </p:cNvSpPr>
          <p:nvPr>
            <p:ph type="title"/>
          </p:nvPr>
        </p:nvSpPr>
        <p:spPr/>
        <p:txBody>
          <a:bodyPr/>
          <a:lstStyle/>
          <a:p>
            <a:r>
              <a:rPr lang="en-US" dirty="0"/>
              <a:t>Typical OEM Sub-Cooling Chart</a:t>
            </a:r>
          </a:p>
        </p:txBody>
      </p:sp>
      <p:pic>
        <p:nvPicPr>
          <p:cNvPr id="4" name="Content Placeholder 3">
            <a:extLst>
              <a:ext uri="{FF2B5EF4-FFF2-40B4-BE49-F238E27FC236}">
                <a16:creationId xmlns:a16="http://schemas.microsoft.com/office/drawing/2014/main" id="{984015E4-33E3-406A-9607-EE6DED7465D9}"/>
              </a:ext>
            </a:extLst>
          </p:cNvPr>
          <p:cNvPicPr>
            <a:picLocks noGrp="1"/>
          </p:cNvPicPr>
          <p:nvPr>
            <p:ph idx="1"/>
          </p:nvPr>
        </p:nvPicPr>
        <p:blipFill>
          <a:blip r:embed="rId3" cstate="print">
            <a:extLst>
              <a:ext uri="{28A0092B-C50C-407E-A947-70E740481C1C}">
                <a14:useLocalDpi xmlns:a14="http://schemas.microsoft.com/office/drawing/2010/main" val="0"/>
              </a:ext>
            </a:extLst>
          </a:blip>
          <a:srcRect l="55930" t="38017" r="3204" b="15793"/>
          <a:stretch>
            <a:fillRect/>
          </a:stretch>
        </p:blipFill>
        <p:spPr bwMode="auto">
          <a:xfrm>
            <a:off x="2590800" y="1417638"/>
            <a:ext cx="3810000" cy="5287962"/>
          </a:xfrm>
          <a:prstGeom prst="rect">
            <a:avLst/>
          </a:prstGeom>
          <a:noFill/>
          <a:ln>
            <a:noFill/>
          </a:ln>
        </p:spPr>
      </p:pic>
    </p:spTree>
    <p:custDataLst>
      <p:tags r:id="rId1"/>
    </p:custDataLst>
    <p:extLst>
      <p:ext uri="{BB962C8B-B14F-4D97-AF65-F5344CB8AC3E}">
        <p14:creationId xmlns:p14="http://schemas.microsoft.com/office/powerpoint/2010/main" val="406368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701E-50E5-4E6F-A16B-ADC836EA21FE}"/>
              </a:ext>
            </a:extLst>
          </p:cNvPr>
          <p:cNvSpPr>
            <a:spLocks noGrp="1"/>
          </p:cNvSpPr>
          <p:nvPr>
            <p:ph type="title"/>
          </p:nvPr>
        </p:nvSpPr>
        <p:spPr/>
        <p:txBody>
          <a:bodyPr/>
          <a:lstStyle/>
          <a:p>
            <a:r>
              <a:rPr lang="en-US" dirty="0"/>
              <a:t>Sub-Cooling Test Evaluation</a:t>
            </a:r>
          </a:p>
        </p:txBody>
      </p:sp>
      <p:sp>
        <p:nvSpPr>
          <p:cNvPr id="3" name="Content Placeholder 2">
            <a:extLst>
              <a:ext uri="{FF2B5EF4-FFF2-40B4-BE49-F238E27FC236}">
                <a16:creationId xmlns:a16="http://schemas.microsoft.com/office/drawing/2014/main" id="{EBC7B2E1-8454-4D9E-8171-EDF74A324D17}"/>
              </a:ext>
            </a:extLst>
          </p:cNvPr>
          <p:cNvSpPr>
            <a:spLocks noGrp="1"/>
          </p:cNvSpPr>
          <p:nvPr>
            <p:ph idx="1"/>
          </p:nvPr>
        </p:nvSpPr>
        <p:spPr>
          <a:xfrm>
            <a:off x="457200" y="1600200"/>
            <a:ext cx="8229600" cy="4983162"/>
          </a:xfrm>
        </p:spPr>
        <p:txBody>
          <a:bodyPr>
            <a:normAutofit fontScale="85000" lnSpcReduction="20000"/>
          </a:bodyPr>
          <a:lstStyle/>
          <a:p>
            <a:pPr marL="0" indent="0">
              <a:buNone/>
            </a:pPr>
            <a:r>
              <a:rPr lang="en-US" dirty="0">
                <a:solidFill>
                  <a:srgbClr val="FFFF00"/>
                </a:solidFill>
              </a:rPr>
              <a:t>If the subcooling is not within 3ºF of the equipment manufacturer’s specified optimal subcooling, take the following action:</a:t>
            </a:r>
          </a:p>
          <a:p>
            <a:pPr lvl="0"/>
            <a:r>
              <a:rPr lang="en-US" dirty="0">
                <a:solidFill>
                  <a:srgbClr val="FFFF00"/>
                </a:solidFill>
              </a:rPr>
              <a:t>If the reading is less than the specified value: add a few ounces of refrigerant and wait 15 minutes and test again. Continue this process until the measured subcooling is within the specified subcooling range.</a:t>
            </a:r>
          </a:p>
          <a:p>
            <a:pPr lvl="0"/>
            <a:r>
              <a:rPr lang="en-US" dirty="0">
                <a:solidFill>
                  <a:srgbClr val="FFFF00"/>
                </a:solidFill>
              </a:rPr>
              <a:t>If the reading is greater than the specified value: a few ounces of refrigerant will need to be removed and placed in a new recovery cylinder or one with the same type of refrigerant in it.  Wait 15 minutes and test again.  Continue this process until the measured subcooling is within the specified subcooling range.</a:t>
            </a:r>
          </a:p>
          <a:p>
            <a:pPr marL="0" indent="0">
              <a:buNone/>
            </a:pPr>
            <a:endParaRPr lang="en-US" dirty="0"/>
          </a:p>
        </p:txBody>
      </p:sp>
    </p:spTree>
    <p:custDataLst>
      <p:tags r:id="rId1"/>
    </p:custDataLst>
    <p:extLst>
      <p:ext uri="{BB962C8B-B14F-4D97-AF65-F5344CB8AC3E}">
        <p14:creationId xmlns:p14="http://schemas.microsoft.com/office/powerpoint/2010/main" val="2179335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TAG_BACKING_FORM_KEY" val="197756-c:\users\don\desktop\608 2018\section 1 608 introduction .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Introduction to EPA 608 Test Course"/>
  <p:tag name="ARTICULATE_META_COURSE_ID" val="2_1_Why_Balance_a_House"/>
  <p:tag name="ARTICULATE_META_NAME_SET" val="True"/>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NNOTATION_COUNT" val="0"/>
  <p:tag name="AUDIO_ID" val="316"/>
  <p:tag name="ARTICULATE_AUDIO_RECORDED" val="1"/>
  <p:tag name="ELAPSEDTIME" val="8.5"/>
  <p:tag name="ARTICULATE_USED_LAYOUT" val="1"/>
  <p:tag name="ARTICULATE_NAV_LEVEL" val="1"/>
  <p:tag name="ARTICULATE_SLIDE_PRESENTER_GUID" val="ac88c683-3488-4a09-8d0d-7ca6e5a2ca1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28C60A0AAC744A39BD09724F90806" ma:contentTypeVersion="12" ma:contentTypeDescription="Create a new document." ma:contentTypeScope="" ma:versionID="72348bdaa130c70725f091d73d89bbf3">
  <xsd:schema xmlns:xsd="http://www.w3.org/2001/XMLSchema" xmlns:xs="http://www.w3.org/2001/XMLSchema" xmlns:p="http://schemas.microsoft.com/office/2006/metadata/properties" xmlns:ns2="e407539f-4a2c-448e-ae4a-4137066021f3" xmlns:ns3="c1421d90-3cd2-4bd2-a4a6-d5d6a3f754b7" targetNamespace="http://schemas.microsoft.com/office/2006/metadata/properties" ma:root="true" ma:fieldsID="a6fff5ec915745db903b9f398fa2ae94" ns2:_="" ns3:_="">
    <xsd:import namespace="e407539f-4a2c-448e-ae4a-4137066021f3"/>
    <xsd:import namespace="c1421d90-3cd2-4bd2-a4a6-d5d6a3f75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539f-4a2c-448e-ae4a-413706602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21d90-3cd2-4bd2-a4a6-d5d6a3f75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953E32-42E2-4E97-802A-229DEA4B507E}"/>
</file>

<file path=customXml/itemProps2.xml><?xml version="1.0" encoding="utf-8"?>
<ds:datastoreItem xmlns:ds="http://schemas.openxmlformats.org/officeDocument/2006/customXml" ds:itemID="{7BFD1D67-31F4-40CD-98B4-090660AB6765}"/>
</file>

<file path=customXml/itemProps3.xml><?xml version="1.0" encoding="utf-8"?>
<ds:datastoreItem xmlns:ds="http://schemas.openxmlformats.org/officeDocument/2006/customXml" ds:itemID="{F0C7F4A5-DD65-4E60-B8BE-7FCBCAB9D2A7}"/>
</file>

<file path=docProps/app.xml><?xml version="1.0" encoding="utf-8"?>
<Properties xmlns="http://schemas.openxmlformats.org/officeDocument/2006/extended-properties" xmlns:vt="http://schemas.openxmlformats.org/officeDocument/2006/docPropsVTypes">
  <Template/>
  <TotalTime>5666</TotalTime>
  <Words>689</Words>
  <Application>Microsoft Office PowerPoint</Application>
  <PresentationFormat>On-screen Show (4:3)</PresentationFormat>
  <Paragraphs>29</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 Technician’s First Guide and Workbook Section 16: System Installation Basics (4)  </vt:lpstr>
      <vt:lpstr>Sub-Cooling Refrigerant Charge Method</vt:lpstr>
      <vt:lpstr>Sub-Cooling Test (heat pumps)</vt:lpstr>
      <vt:lpstr>Sub-Cooling Test Procedure (1)</vt:lpstr>
      <vt:lpstr>Sub-Cooling Test Procedure (2)</vt:lpstr>
      <vt:lpstr>Sub-Cooling Test Procedure (4)</vt:lpstr>
      <vt:lpstr>Gauge Set Sub Cooling </vt:lpstr>
      <vt:lpstr>Typical OEM Sub-Cooling Chart</vt:lpstr>
      <vt:lpstr>Sub-Cooling Test Evaluation</vt:lpstr>
      <vt:lpstr>Recycling</vt:lpstr>
      <vt:lpstr>Summary</vt:lpstr>
      <vt:lpstr>Field Story </vt:lpstr>
      <vt:lpstr>Piston</vt:lpstr>
      <vt:lpstr>Lessons Learned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702</cp:revision>
  <dcterms:created xsi:type="dcterms:W3CDTF">2013-05-23T13:04:32Z</dcterms:created>
  <dcterms:modified xsi:type="dcterms:W3CDTF">2019-07-15T14:16:35Z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7603568B-3B48-45B5-AB1A-79932460E0C5</vt:lpwstr>
  </property>
  <property fmtid="{D5CDD505-2E9C-101B-9397-08002B2CF9AE}" pid="6" name="ArticulateProjectFull">
    <vt:lpwstr>C:\Users\Don\Desktop\Technicians First Guide and Workbook\Power Points\Section 17 Tech First .ppta</vt:lpwstr>
  </property>
  <property fmtid="{D5CDD505-2E9C-101B-9397-08002B2CF9AE}" pid="7" name="ContentTypeId">
    <vt:lpwstr>0x0101009FB28C60A0AAC744A39BD09724F90806</vt:lpwstr>
  </property>
</Properties>
</file>