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6"/>
  </p:notesMasterIdLst>
  <p:sldIdLst>
    <p:sldId id="316" r:id="rId2"/>
    <p:sldId id="445" r:id="rId3"/>
    <p:sldId id="479" r:id="rId4"/>
    <p:sldId id="457" r:id="rId5"/>
    <p:sldId id="458" r:id="rId6"/>
    <p:sldId id="469" r:id="rId7"/>
    <p:sldId id="470" r:id="rId8"/>
    <p:sldId id="471" r:id="rId9"/>
    <p:sldId id="446" r:id="rId10"/>
    <p:sldId id="447" r:id="rId11"/>
    <p:sldId id="460" r:id="rId12"/>
    <p:sldId id="449" r:id="rId13"/>
    <p:sldId id="450" r:id="rId14"/>
    <p:sldId id="461" r:id="rId15"/>
    <p:sldId id="462" r:id="rId16"/>
    <p:sldId id="463" r:id="rId17"/>
    <p:sldId id="464" r:id="rId18"/>
    <p:sldId id="472" r:id="rId19"/>
    <p:sldId id="473" r:id="rId20"/>
    <p:sldId id="474" r:id="rId21"/>
    <p:sldId id="475" r:id="rId22"/>
    <p:sldId id="476" r:id="rId23"/>
    <p:sldId id="477" r:id="rId24"/>
    <p:sldId id="478"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0" autoAdjust="0"/>
    <p:restoredTop sz="94660"/>
  </p:normalViewPr>
  <p:slideViewPr>
    <p:cSldViewPr>
      <p:cViewPr varScale="1">
        <p:scale>
          <a:sx n="118" d="100"/>
          <a:sy n="118" d="100"/>
        </p:scale>
        <p:origin x="636" y="114"/>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C46B63-F3D0-4FCB-B9C7-2DF26E8BCAD2}" type="slidenum">
              <a:rPr lang="en-US" smtClean="0"/>
              <a:t>16</a:t>
            </a:fld>
            <a:endParaRPr lang="en-US"/>
          </a:p>
        </p:txBody>
      </p:sp>
    </p:spTree>
    <p:extLst>
      <p:ext uri="{BB962C8B-B14F-4D97-AF65-F5344CB8AC3E}">
        <p14:creationId xmlns:p14="http://schemas.microsoft.com/office/powerpoint/2010/main" val="104714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6.w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r>
              <a:rPr lang="en-US" dirty="0" smtClean="0">
                <a:solidFill>
                  <a:srgbClr val="FF00FF"/>
                </a:solidFill>
              </a:rPr>
              <a:t/>
            </a:r>
            <a:br>
              <a:rPr lang="en-US" dirty="0" smtClean="0">
                <a:solidFill>
                  <a:srgbClr val="FF00FF"/>
                </a:solidFill>
              </a:rPr>
            </a:br>
            <a:r>
              <a:rPr lang="en-US" dirty="0">
                <a:solidFill>
                  <a:srgbClr val="FFFF00"/>
                </a:solidFill>
              </a:rPr>
              <a:t>Maria’s </a:t>
            </a:r>
            <a:r>
              <a:rPr lang="en-US" dirty="0" smtClean="0">
                <a:solidFill>
                  <a:srgbClr val="FFFF00"/>
                </a:solidFill>
              </a:rPr>
              <a:t>Restaurant</a:t>
            </a:r>
            <a:br>
              <a:rPr lang="en-US" dirty="0" smtClean="0">
                <a:solidFill>
                  <a:srgbClr val="FFFF00"/>
                </a:solidFill>
              </a:rPr>
            </a:br>
            <a:r>
              <a:rPr lang="en-US" dirty="0" smtClean="0">
                <a:solidFill>
                  <a:srgbClr val="FFFF00"/>
                </a:solidFill>
              </a:rPr>
              <a:t>Chapter </a:t>
            </a:r>
            <a:r>
              <a:rPr lang="en-US" smtClean="0">
                <a:solidFill>
                  <a:srgbClr val="FFFF00"/>
                </a:solidFill>
              </a:rPr>
              <a:t>1 Section </a:t>
            </a:r>
            <a:r>
              <a:rPr lang="en-US" dirty="0" smtClean="0">
                <a:solidFill>
                  <a:srgbClr val="FFFF00"/>
                </a:solidFill>
              </a:rPr>
              <a:t>1 </a:t>
            </a:r>
            <a:r>
              <a:rPr lang="en-US" dirty="0">
                <a:solidFill>
                  <a:srgbClr val="FFFF00"/>
                </a:solidFill>
              </a:rPr>
              <a:t/>
            </a:r>
            <a:br>
              <a:rPr lang="en-US" dirty="0">
                <a:solidFill>
                  <a:srgbClr val="FFFF00"/>
                </a:solidFill>
              </a:rPr>
            </a:br>
            <a:r>
              <a:rPr lang="en-US" dirty="0" smtClean="0">
                <a:solidFill>
                  <a:srgbClr val="FF00FF"/>
                </a:solidFill>
              </a:rPr>
              <a:t/>
            </a:r>
            <a:br>
              <a:rPr lang="en-US" dirty="0" smtClean="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Rooftop Package Heat Pump</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t="5769" r="253" b="4616"/>
          <a:stretch>
            <a:fillRect/>
          </a:stretch>
        </p:blipFill>
        <p:spPr bwMode="auto">
          <a:xfrm>
            <a:off x="2209800" y="1981200"/>
            <a:ext cx="4724400" cy="3200400"/>
          </a:xfrm>
          <a:prstGeom prst="rect">
            <a:avLst/>
          </a:prstGeom>
          <a:noFill/>
          <a:ln>
            <a:noFill/>
          </a:ln>
        </p:spPr>
      </p:pic>
    </p:spTree>
    <p:custDataLst>
      <p:tags r:id="rId1"/>
    </p:custDataLst>
    <p:extLst>
      <p:ext uri="{BB962C8B-B14F-4D97-AF65-F5344CB8AC3E}">
        <p14:creationId xmlns:p14="http://schemas.microsoft.com/office/powerpoint/2010/main" val="1605561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Sizing</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Unfortunately, too many “designers” opt immediately to use the largest rule-of thumb-values in such a scenario, resulting in oversized equipment and botched designs. Using a Pocket Guide to design a system is just plain lazy and inappropriate! </a:t>
            </a:r>
          </a:p>
        </p:txBody>
      </p:sp>
      <p:pic>
        <p:nvPicPr>
          <p:cNvPr id="4" name="Picture 3"/>
          <p:cNvPicPr/>
          <p:nvPr/>
        </p:nvPicPr>
        <p:blipFill>
          <a:blip r:embed="rId3">
            <a:extLst>
              <a:ext uri="{28A0092B-C50C-407E-A947-70E740481C1C}">
                <a14:useLocalDpi xmlns:a14="http://schemas.microsoft.com/office/drawing/2010/main" val="0"/>
              </a:ext>
            </a:extLst>
          </a:blip>
          <a:srcRect l="1144" t="10335"/>
          <a:stretch>
            <a:fillRect/>
          </a:stretch>
        </p:blipFill>
        <p:spPr bwMode="auto">
          <a:xfrm>
            <a:off x="3352800" y="4267200"/>
            <a:ext cx="4799012" cy="2133600"/>
          </a:xfrm>
          <a:prstGeom prst="rect">
            <a:avLst/>
          </a:prstGeom>
          <a:noFill/>
          <a:ln>
            <a:noFill/>
          </a:ln>
        </p:spPr>
      </p:pic>
    </p:spTree>
    <p:custDataLst>
      <p:tags r:id="rId1"/>
    </p:custDataLst>
    <p:extLst>
      <p:ext uri="{BB962C8B-B14F-4D97-AF65-F5344CB8AC3E}">
        <p14:creationId xmlns:p14="http://schemas.microsoft.com/office/powerpoint/2010/main" val="130614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Thumb</a:t>
            </a:r>
            <a:endParaRPr lang="en-US" dirty="0"/>
          </a:p>
        </p:txBody>
      </p:sp>
      <p:pic>
        <p:nvPicPr>
          <p:cNvPr id="4" name="Picture 3"/>
          <p:cNvPicPr/>
          <p:nvPr/>
        </p:nvPicPr>
        <p:blipFill rotWithShape="1">
          <a:blip r:embed="rId3"/>
          <a:srcRect l="4327" t="15672" r="1122" b="16508"/>
          <a:stretch/>
        </p:blipFill>
        <p:spPr bwMode="auto">
          <a:xfrm>
            <a:off x="250723" y="1828800"/>
            <a:ext cx="8458200" cy="40386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803699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The Rules and Pay a Price</a:t>
            </a:r>
            <a:endParaRPr lang="en-US" dirty="0"/>
          </a:p>
        </p:txBody>
      </p:sp>
      <p:pic>
        <p:nvPicPr>
          <p:cNvPr id="4" name="Content Placeholder 3" descr="C:\Users\Don\Pictures\Mold Pictures\3.JPG"/>
          <p:cNvPicPr>
            <a:picLocks noGrp="1"/>
          </p:cNvPicPr>
          <p:nvPr>
            <p:ph idx="1"/>
          </p:nvPr>
        </p:nvPicPr>
        <p:blipFill>
          <a:blip r:embed="rId3" cstate="print">
            <a:extLst>
              <a:ext uri="{28A0092B-C50C-407E-A947-70E740481C1C}">
                <a14:useLocalDpi xmlns:a14="http://schemas.microsoft.com/office/drawing/2010/main" val="0"/>
              </a:ext>
            </a:extLst>
          </a:blip>
          <a:srcRect t="4085" r="21317"/>
          <a:stretch>
            <a:fillRect/>
          </a:stretch>
        </p:blipFill>
        <p:spPr bwMode="auto">
          <a:xfrm rot="5400000">
            <a:off x="793955" y="2057400"/>
            <a:ext cx="4038600" cy="3581400"/>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l="40833" t="35001" r="38333" b="38750"/>
          <a:stretch>
            <a:fillRect/>
          </a:stretch>
        </p:blipFill>
        <p:spPr bwMode="auto">
          <a:xfrm>
            <a:off x="4603954" y="1828799"/>
            <a:ext cx="3854245" cy="4038601"/>
          </a:xfrm>
          <a:prstGeom prst="rect">
            <a:avLst/>
          </a:prstGeom>
          <a:noFill/>
          <a:ln>
            <a:noFill/>
          </a:ln>
        </p:spPr>
      </p:pic>
    </p:spTree>
    <p:custDataLst>
      <p:tags r:id="rId1"/>
    </p:custDataLst>
    <p:extLst>
      <p:ext uri="{BB962C8B-B14F-4D97-AF65-F5344CB8AC3E}">
        <p14:creationId xmlns:p14="http://schemas.microsoft.com/office/powerpoint/2010/main" val="1169608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Load calculations vs the varying real time actual loads</a:t>
            </a:r>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pPr marL="0" indent="0">
              <a:buNone/>
            </a:pPr>
            <a:r>
              <a:rPr lang="en-US" dirty="0" smtClean="0">
                <a:solidFill>
                  <a:srgbClr val="FFFF00"/>
                </a:solidFill>
              </a:rPr>
              <a:t>Even </a:t>
            </a:r>
            <a:r>
              <a:rPr lang="en-US" dirty="0">
                <a:solidFill>
                  <a:srgbClr val="FFFF00"/>
                </a:solidFill>
              </a:rPr>
              <a:t>when a contractor performs a proper load calculation, the procedure is done based on full occupancy, at design temperatures, when the hottest and coldest temperatures reached for 99% of the hours in a year at the buildings location.  But what happens when it is not hot?  Or not cold?  What happens in the fall or spring when the temperatures are milder? What happens when the building is not fully occupied? All of the “over sizing” issues listed for oversized equipment can still happen.  </a:t>
            </a:r>
          </a:p>
          <a:p>
            <a:endParaRPr lang="en-US" dirty="0"/>
          </a:p>
        </p:txBody>
      </p:sp>
    </p:spTree>
    <p:custDataLst>
      <p:tags r:id="rId1"/>
    </p:custDataLst>
    <p:extLst>
      <p:ext uri="{BB962C8B-B14F-4D97-AF65-F5344CB8AC3E}">
        <p14:creationId xmlns:p14="http://schemas.microsoft.com/office/powerpoint/2010/main" val="27563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Load Calculation Data</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For a building that is already built, a thorough inspection of the building that includes measuring walls, documenting room size, and building equipment, etc., is needed.  For a building in a strip mall like Maria’s, the first thing needed for a load calculation is a drawing that has the floor plan. Ideally, the floor plan should include equipment types and locations, along with conditioned and unconditioned areas. </a:t>
            </a:r>
          </a:p>
        </p:txBody>
      </p:sp>
    </p:spTree>
    <p:custDataLst>
      <p:tags r:id="rId1"/>
    </p:custDataLst>
    <p:extLst>
      <p:ext uri="{BB962C8B-B14F-4D97-AF65-F5344CB8AC3E}">
        <p14:creationId xmlns:p14="http://schemas.microsoft.com/office/powerpoint/2010/main" val="405214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rot="5400000">
            <a:off x="1209519" y="-1169019"/>
            <a:ext cx="6786314" cy="9144000"/>
          </a:xfrm>
          <a:prstGeom prst="rect">
            <a:avLst/>
          </a:prstGeom>
          <a:ln>
            <a:solidFill>
              <a:srgbClr val="00B050"/>
            </a:solidFill>
          </a:ln>
        </p:spPr>
      </p:pic>
      <p:cxnSp>
        <p:nvCxnSpPr>
          <p:cNvPr id="4" name="Straight Connector 3"/>
          <p:cNvCxnSpPr/>
          <p:nvPr/>
        </p:nvCxnSpPr>
        <p:spPr>
          <a:xfrm>
            <a:off x="8991600" y="2133600"/>
            <a:ext cx="0" cy="2667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1" y="2646819"/>
            <a:ext cx="21733" cy="2153781"/>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600200"/>
            <a:ext cx="8534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 y="4780625"/>
            <a:ext cx="8534400" cy="1997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30335" y="381000"/>
            <a:ext cx="6421241" cy="892552"/>
          </a:xfrm>
          <a:prstGeom prst="rect">
            <a:avLst/>
          </a:prstGeom>
          <a:noFill/>
        </p:spPr>
        <p:txBody>
          <a:bodyPr wrap="square" rtlCol="0">
            <a:spAutoFit/>
          </a:bodyPr>
          <a:lstStyle/>
          <a:p>
            <a:r>
              <a:rPr lang="en-US" sz="3600" b="1" dirty="0" smtClean="0">
                <a:solidFill>
                  <a:schemeClr val="bg2"/>
                </a:solidFill>
              </a:rPr>
              <a:t>Maria’s Restaurant Design</a:t>
            </a:r>
          </a:p>
          <a:p>
            <a:r>
              <a:rPr lang="en-US" sz="1600" dirty="0">
                <a:solidFill>
                  <a:schemeClr val="bg2"/>
                </a:solidFill>
              </a:rPr>
              <a:t>(Staff: Maria &amp; 7 Employees each </a:t>
            </a:r>
            <a:r>
              <a:rPr lang="en-US" sz="1600" dirty="0" smtClean="0">
                <a:solidFill>
                  <a:schemeClr val="bg2"/>
                </a:solidFill>
              </a:rPr>
              <a:t>shift.  Glass </a:t>
            </a:r>
            <a:r>
              <a:rPr lang="en-US" sz="1600" dirty="0">
                <a:solidFill>
                  <a:schemeClr val="bg2"/>
                </a:solidFill>
              </a:rPr>
              <a:t>Store Front and front door</a:t>
            </a:r>
            <a:r>
              <a:rPr lang="en-US" sz="1600" dirty="0" smtClean="0">
                <a:solidFill>
                  <a:schemeClr val="bg2"/>
                </a:solidFill>
              </a:rPr>
              <a:t>) </a:t>
            </a:r>
            <a:endParaRPr lang="en-US" sz="1600" dirty="0">
              <a:solidFill>
                <a:schemeClr val="bg2"/>
              </a:solidFill>
            </a:endParaRPr>
          </a:p>
        </p:txBody>
      </p:sp>
      <p:cxnSp>
        <p:nvCxnSpPr>
          <p:cNvPr id="26" name="Straight Connector 25"/>
          <p:cNvCxnSpPr/>
          <p:nvPr/>
        </p:nvCxnSpPr>
        <p:spPr>
          <a:xfrm>
            <a:off x="457200"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70885" y="4876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6200" y="161129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 y="4790612"/>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5067300"/>
            <a:ext cx="42464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7200" y="5067300"/>
            <a:ext cx="37130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3429001"/>
            <a:ext cx="0" cy="13616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28600" y="1611298"/>
            <a:ext cx="0" cy="13089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59083" y="4878851"/>
            <a:ext cx="676788" cy="369332"/>
          </a:xfrm>
          <a:prstGeom prst="rect">
            <a:avLst/>
          </a:prstGeom>
          <a:noFill/>
        </p:spPr>
        <p:txBody>
          <a:bodyPr wrap="none" rtlCol="0">
            <a:spAutoFit/>
          </a:bodyPr>
          <a:lstStyle/>
          <a:p>
            <a:r>
              <a:rPr lang="en-US" b="1" dirty="0" smtClean="0">
                <a:solidFill>
                  <a:schemeClr val="bg1"/>
                </a:solidFill>
              </a:rPr>
              <a:t>66 ft</a:t>
            </a:r>
            <a:r>
              <a:rPr lang="en-US" dirty="0" smtClean="0"/>
              <a:t>.</a:t>
            </a:r>
            <a:endParaRPr lang="en-US" dirty="0"/>
          </a:p>
        </p:txBody>
      </p:sp>
      <p:sp>
        <p:nvSpPr>
          <p:cNvPr id="43" name="TextBox 42"/>
          <p:cNvSpPr txBox="1"/>
          <p:nvPr/>
        </p:nvSpPr>
        <p:spPr>
          <a:xfrm rot="16200000">
            <a:off x="-113000" y="2955444"/>
            <a:ext cx="683200" cy="369332"/>
          </a:xfrm>
          <a:prstGeom prst="rect">
            <a:avLst/>
          </a:prstGeom>
          <a:noFill/>
        </p:spPr>
        <p:txBody>
          <a:bodyPr wrap="none" rtlCol="0">
            <a:spAutoFit/>
          </a:bodyPr>
          <a:lstStyle/>
          <a:p>
            <a:r>
              <a:rPr lang="en-US" b="1" dirty="0" smtClean="0">
                <a:solidFill>
                  <a:schemeClr val="bg1"/>
                </a:solidFill>
              </a:rPr>
              <a:t>25 ft</a:t>
            </a:r>
            <a:r>
              <a:rPr lang="en-US" dirty="0" smtClean="0"/>
              <a:t>.</a:t>
            </a:r>
            <a:endParaRPr lang="en-US" dirty="0"/>
          </a:p>
        </p:txBody>
      </p:sp>
      <p:cxnSp>
        <p:nvCxnSpPr>
          <p:cNvPr id="18" name="Straight Connector 17"/>
          <p:cNvCxnSpPr/>
          <p:nvPr/>
        </p:nvCxnSpPr>
        <p:spPr>
          <a:xfrm flipV="1">
            <a:off x="2573702" y="3044948"/>
            <a:ext cx="762136" cy="658"/>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970885" y="1611297"/>
            <a:ext cx="0" cy="1524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957" y="1600200"/>
            <a:ext cx="13599" cy="64124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0516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F1</a:t>
            </a:r>
            <a:endParaRPr lang="en-US" sz="2000" dirty="0"/>
          </a:p>
        </p:txBody>
      </p:sp>
      <p:sp>
        <p:nvSpPr>
          <p:cNvPr id="33" name="Rectangle 32"/>
          <p:cNvSpPr/>
          <p:nvPr/>
        </p:nvSpPr>
        <p:spPr>
          <a:xfrm>
            <a:off x="518264" y="1632398"/>
            <a:ext cx="533400" cy="56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R1</a:t>
            </a:r>
            <a:endParaRPr lang="en-US" sz="2000" dirty="0"/>
          </a:p>
        </p:txBody>
      </p:sp>
      <p:sp>
        <p:nvSpPr>
          <p:cNvPr id="21" name="Rounded Rectangle 20"/>
          <p:cNvSpPr/>
          <p:nvPr/>
        </p:nvSpPr>
        <p:spPr>
          <a:xfrm>
            <a:off x="3155796" y="3147164"/>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80590" y="3125075"/>
            <a:ext cx="551192" cy="548640"/>
          </a:xfrm>
          <a:prstGeom prst="rect">
            <a:avLst/>
          </a:prstGeom>
          <a:noFill/>
        </p:spPr>
        <p:txBody>
          <a:bodyPr wrap="square" rtlCol="0">
            <a:spAutoFit/>
          </a:bodyPr>
          <a:lstStyle/>
          <a:p>
            <a:r>
              <a:rPr lang="en-US" dirty="0">
                <a:solidFill>
                  <a:schemeClr val="bg1"/>
                </a:solidFill>
              </a:rPr>
              <a:t>S</a:t>
            </a:r>
            <a:r>
              <a:rPr lang="en-US" dirty="0" smtClean="0">
                <a:solidFill>
                  <a:schemeClr val="bg1"/>
                </a:solidFill>
              </a:rPr>
              <a:t>1</a:t>
            </a:r>
            <a:endParaRPr lang="en-US" dirty="0">
              <a:solidFill>
                <a:schemeClr val="bg1"/>
              </a:solidFill>
            </a:endParaRPr>
          </a:p>
        </p:txBody>
      </p:sp>
      <p:sp>
        <p:nvSpPr>
          <p:cNvPr id="25" name="Rectangle 24"/>
          <p:cNvSpPr/>
          <p:nvPr/>
        </p:nvSpPr>
        <p:spPr>
          <a:xfrm>
            <a:off x="2331745" y="1889905"/>
            <a:ext cx="274320" cy="274320"/>
          </a:xfrm>
          <a:prstGeom prst="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157143" y="1861965"/>
            <a:ext cx="530915" cy="369332"/>
          </a:xfrm>
          <a:prstGeom prst="rect">
            <a:avLst/>
          </a:prstGeom>
          <a:noFill/>
        </p:spPr>
        <p:txBody>
          <a:bodyPr wrap="none" rtlCol="0">
            <a:spAutoFit/>
          </a:bodyPr>
          <a:lstStyle/>
          <a:p>
            <a:r>
              <a:rPr lang="en-US" dirty="0" smtClean="0">
                <a:solidFill>
                  <a:schemeClr val="bg1"/>
                </a:solidFill>
              </a:rPr>
              <a:t>DW</a:t>
            </a:r>
            <a:endParaRPr lang="en-US" dirty="0">
              <a:solidFill>
                <a:schemeClr val="bg1"/>
              </a:solidFill>
            </a:endParaRPr>
          </a:p>
        </p:txBody>
      </p:sp>
      <p:sp>
        <p:nvSpPr>
          <p:cNvPr id="57" name="Rectangle 56"/>
          <p:cNvSpPr/>
          <p:nvPr/>
        </p:nvSpPr>
        <p:spPr>
          <a:xfrm rot="10800000">
            <a:off x="1843720" y="1627809"/>
            <a:ext cx="770547" cy="23141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000588" y="1568294"/>
            <a:ext cx="824634" cy="369332"/>
          </a:xfrm>
          <a:prstGeom prst="rect">
            <a:avLst/>
          </a:prstGeom>
          <a:noFill/>
        </p:spPr>
        <p:txBody>
          <a:bodyPr wrap="square" rtlCol="0">
            <a:spAutoFit/>
          </a:bodyPr>
          <a:lstStyle/>
          <a:p>
            <a:r>
              <a:rPr lang="en-US" dirty="0" smtClean="0">
                <a:solidFill>
                  <a:schemeClr val="bg1"/>
                </a:solidFill>
              </a:rPr>
              <a:t>C1</a:t>
            </a:r>
            <a:endParaRPr lang="en-US" dirty="0">
              <a:solidFill>
                <a:schemeClr val="bg1"/>
              </a:solidFill>
            </a:endParaRPr>
          </a:p>
        </p:txBody>
      </p:sp>
      <p:cxnSp>
        <p:nvCxnSpPr>
          <p:cNvPr id="59" name="Straight Connector 58"/>
          <p:cNvCxnSpPr/>
          <p:nvPr/>
        </p:nvCxnSpPr>
        <p:spPr>
          <a:xfrm flipH="1">
            <a:off x="442764" y="3121596"/>
            <a:ext cx="1557824" cy="194"/>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rot="16200000" flipV="1">
            <a:off x="1400397" y="1784632"/>
            <a:ext cx="611196" cy="2618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6200000">
            <a:off x="333505" y="3574899"/>
            <a:ext cx="700937" cy="3499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87035" y="3314959"/>
            <a:ext cx="346743" cy="7752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61572" y="3222001"/>
            <a:ext cx="366073" cy="6847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6200000">
            <a:off x="357106" y="3561780"/>
            <a:ext cx="651460" cy="369332"/>
          </a:xfrm>
          <a:prstGeom prst="rect">
            <a:avLst/>
          </a:prstGeom>
          <a:noFill/>
        </p:spPr>
        <p:txBody>
          <a:bodyPr wrap="none" rtlCol="0">
            <a:spAutoFit/>
          </a:bodyPr>
          <a:lstStyle/>
          <a:p>
            <a:r>
              <a:rPr lang="en-US" dirty="0">
                <a:solidFill>
                  <a:schemeClr val="bg1"/>
                </a:solidFill>
              </a:rPr>
              <a:t>C</a:t>
            </a:r>
            <a:r>
              <a:rPr lang="en-US" dirty="0" smtClean="0">
                <a:solidFill>
                  <a:schemeClr val="bg1"/>
                </a:solidFill>
              </a:rPr>
              <a:t>T/O</a:t>
            </a:r>
            <a:endParaRPr lang="en-US" dirty="0">
              <a:solidFill>
                <a:schemeClr val="bg1"/>
              </a:solidFill>
            </a:endParaRPr>
          </a:p>
        </p:txBody>
      </p:sp>
      <p:sp>
        <p:nvSpPr>
          <p:cNvPr id="69" name="Rectangle 68"/>
          <p:cNvSpPr/>
          <p:nvPr/>
        </p:nvSpPr>
        <p:spPr>
          <a:xfrm>
            <a:off x="1266889" y="3139901"/>
            <a:ext cx="676180" cy="2625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355168" y="3076871"/>
            <a:ext cx="425116" cy="369332"/>
          </a:xfrm>
          <a:prstGeom prst="rect">
            <a:avLst/>
          </a:prstGeom>
          <a:noFill/>
        </p:spPr>
        <p:txBody>
          <a:bodyPr wrap="none" rtlCol="0">
            <a:spAutoFit/>
          </a:bodyPr>
          <a:lstStyle/>
          <a:p>
            <a:r>
              <a:rPr lang="en-US" dirty="0" smtClean="0">
                <a:solidFill>
                  <a:schemeClr val="bg1"/>
                </a:solidFill>
              </a:rPr>
              <a:t>C2</a:t>
            </a:r>
            <a:endParaRPr lang="en-US" dirty="0">
              <a:solidFill>
                <a:schemeClr val="bg1"/>
              </a:solidFill>
            </a:endParaRPr>
          </a:p>
        </p:txBody>
      </p:sp>
      <p:sp>
        <p:nvSpPr>
          <p:cNvPr id="72" name="Rectangle 71"/>
          <p:cNvSpPr/>
          <p:nvPr/>
        </p:nvSpPr>
        <p:spPr>
          <a:xfrm rot="10800000">
            <a:off x="1251258" y="3757037"/>
            <a:ext cx="700511" cy="261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366086" y="3708728"/>
            <a:ext cx="470857" cy="369332"/>
          </a:xfrm>
          <a:prstGeom prst="rect">
            <a:avLst/>
          </a:prstGeom>
          <a:noFill/>
        </p:spPr>
        <p:txBody>
          <a:bodyPr wrap="square" rtlCol="0">
            <a:spAutoFit/>
          </a:bodyPr>
          <a:lstStyle/>
          <a:p>
            <a:r>
              <a:rPr lang="en-US" dirty="0" smtClean="0">
                <a:solidFill>
                  <a:schemeClr val="bg1"/>
                </a:solidFill>
              </a:rPr>
              <a:t>C3</a:t>
            </a:r>
            <a:endParaRPr lang="en-US" dirty="0">
              <a:solidFill>
                <a:schemeClr val="bg1"/>
              </a:solidFill>
            </a:endParaRPr>
          </a:p>
        </p:txBody>
      </p:sp>
      <p:sp>
        <p:nvSpPr>
          <p:cNvPr id="74" name="Rectangle 73"/>
          <p:cNvSpPr/>
          <p:nvPr/>
        </p:nvSpPr>
        <p:spPr>
          <a:xfrm rot="16200000">
            <a:off x="2482305" y="3733949"/>
            <a:ext cx="544773" cy="286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544545" y="3704563"/>
            <a:ext cx="409086" cy="369332"/>
          </a:xfrm>
          <a:prstGeom prst="rect">
            <a:avLst/>
          </a:prstGeom>
          <a:noFill/>
        </p:spPr>
        <p:txBody>
          <a:bodyPr wrap="none" rtlCol="0">
            <a:spAutoFit/>
          </a:bodyPr>
          <a:lstStyle/>
          <a:p>
            <a:r>
              <a:rPr lang="en-US" dirty="0" smtClean="0">
                <a:solidFill>
                  <a:schemeClr val="bg1"/>
                </a:solidFill>
              </a:rPr>
              <a:t>SP</a:t>
            </a:r>
            <a:endParaRPr lang="en-US" dirty="0">
              <a:solidFill>
                <a:schemeClr val="bg1"/>
              </a:solidFill>
            </a:endParaRPr>
          </a:p>
        </p:txBody>
      </p:sp>
      <p:sp>
        <p:nvSpPr>
          <p:cNvPr id="76" name="TextBox 75"/>
          <p:cNvSpPr txBox="1"/>
          <p:nvPr/>
        </p:nvSpPr>
        <p:spPr>
          <a:xfrm>
            <a:off x="809594" y="3147164"/>
            <a:ext cx="475964" cy="369332"/>
          </a:xfrm>
          <a:prstGeom prst="rect">
            <a:avLst/>
          </a:prstGeom>
          <a:noFill/>
        </p:spPr>
        <p:txBody>
          <a:bodyPr wrap="square" rtlCol="0">
            <a:spAutoFit/>
          </a:bodyPr>
          <a:lstStyle/>
          <a:p>
            <a:r>
              <a:rPr lang="en-US" dirty="0" smtClean="0">
                <a:solidFill>
                  <a:schemeClr val="bg1"/>
                </a:solidFill>
              </a:rPr>
              <a:t>Fry</a:t>
            </a:r>
            <a:endParaRPr lang="en-US" dirty="0">
              <a:solidFill>
                <a:schemeClr val="bg1"/>
              </a:solidFill>
            </a:endParaRPr>
          </a:p>
        </p:txBody>
      </p:sp>
      <p:sp>
        <p:nvSpPr>
          <p:cNvPr id="79" name="Rectangle 78"/>
          <p:cNvSpPr/>
          <p:nvPr/>
        </p:nvSpPr>
        <p:spPr>
          <a:xfrm rot="10800000">
            <a:off x="1576295" y="4393547"/>
            <a:ext cx="556099" cy="3894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0800000">
            <a:off x="1009183" y="4395271"/>
            <a:ext cx="541002" cy="380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7355" y="4418206"/>
            <a:ext cx="625342" cy="369332"/>
          </a:xfrm>
          <a:prstGeom prst="rect">
            <a:avLst/>
          </a:prstGeom>
          <a:noFill/>
        </p:spPr>
        <p:txBody>
          <a:bodyPr wrap="square" rtlCol="0">
            <a:spAutoFit/>
          </a:bodyPr>
          <a:lstStyle/>
          <a:p>
            <a:r>
              <a:rPr lang="en-US" dirty="0" smtClean="0">
                <a:solidFill>
                  <a:schemeClr val="bg1"/>
                </a:solidFill>
              </a:rPr>
              <a:t>R2</a:t>
            </a:r>
            <a:endParaRPr lang="en-US" dirty="0">
              <a:solidFill>
                <a:schemeClr val="bg1"/>
              </a:solidFill>
            </a:endParaRPr>
          </a:p>
        </p:txBody>
      </p:sp>
      <p:sp>
        <p:nvSpPr>
          <p:cNvPr id="83" name="TextBox 82"/>
          <p:cNvSpPr txBox="1"/>
          <p:nvPr/>
        </p:nvSpPr>
        <p:spPr>
          <a:xfrm>
            <a:off x="1578879" y="4432117"/>
            <a:ext cx="527177" cy="369332"/>
          </a:xfrm>
          <a:prstGeom prst="rect">
            <a:avLst/>
          </a:prstGeom>
          <a:noFill/>
        </p:spPr>
        <p:txBody>
          <a:bodyPr wrap="square" rtlCol="0">
            <a:spAutoFit/>
          </a:bodyPr>
          <a:lstStyle/>
          <a:p>
            <a:r>
              <a:rPr lang="en-US" dirty="0">
                <a:solidFill>
                  <a:schemeClr val="bg1"/>
                </a:solidFill>
              </a:rPr>
              <a:t>F</a:t>
            </a:r>
            <a:r>
              <a:rPr lang="en-US" dirty="0" smtClean="0">
                <a:solidFill>
                  <a:schemeClr val="bg1"/>
                </a:solidFill>
              </a:rPr>
              <a:t>2</a:t>
            </a:r>
            <a:endParaRPr lang="en-US" dirty="0">
              <a:solidFill>
                <a:schemeClr val="bg1"/>
              </a:solidFill>
            </a:endParaRPr>
          </a:p>
        </p:txBody>
      </p:sp>
      <p:cxnSp>
        <p:nvCxnSpPr>
          <p:cNvPr id="89" name="Straight Connector 88"/>
          <p:cNvCxnSpPr/>
          <p:nvPr/>
        </p:nvCxnSpPr>
        <p:spPr>
          <a:xfrm>
            <a:off x="3813502" y="1621616"/>
            <a:ext cx="6311" cy="171118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332343" y="3035566"/>
            <a:ext cx="17350" cy="67926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568365" y="1753658"/>
            <a:ext cx="1105046" cy="1138773"/>
          </a:xfrm>
          <a:prstGeom prst="rect">
            <a:avLst/>
          </a:prstGeom>
          <a:noFill/>
        </p:spPr>
        <p:txBody>
          <a:bodyPr wrap="none" rtlCol="0">
            <a:spAutoFit/>
          </a:bodyPr>
          <a:lstStyle/>
          <a:p>
            <a:r>
              <a:rPr lang="en-US" dirty="0" smtClean="0">
                <a:solidFill>
                  <a:schemeClr val="bg1"/>
                </a:solidFill>
              </a:rPr>
              <a:t>Woman’s </a:t>
            </a:r>
          </a:p>
          <a:p>
            <a:r>
              <a:rPr lang="en-US" dirty="0" smtClean="0">
                <a:solidFill>
                  <a:schemeClr val="bg1"/>
                </a:solidFill>
              </a:rPr>
              <a:t>Restroom</a:t>
            </a:r>
          </a:p>
          <a:p>
            <a:r>
              <a:rPr lang="en-US" sz="1600" dirty="0" smtClean="0">
                <a:solidFill>
                  <a:schemeClr val="bg1"/>
                </a:solidFill>
              </a:rPr>
              <a:t>1 handicap</a:t>
            </a:r>
          </a:p>
          <a:p>
            <a:r>
              <a:rPr lang="en-US" sz="1600" dirty="0" smtClean="0">
                <a:solidFill>
                  <a:schemeClr val="bg1"/>
                </a:solidFill>
              </a:rPr>
              <a:t>1 standard</a:t>
            </a:r>
            <a:endParaRPr lang="en-US" sz="1600" dirty="0">
              <a:solidFill>
                <a:schemeClr val="bg1"/>
              </a:solidFill>
            </a:endParaRPr>
          </a:p>
        </p:txBody>
      </p:sp>
      <p:cxnSp>
        <p:nvCxnSpPr>
          <p:cNvPr id="110" name="Straight Connector 109"/>
          <p:cNvCxnSpPr/>
          <p:nvPr/>
        </p:nvCxnSpPr>
        <p:spPr>
          <a:xfrm>
            <a:off x="4868288" y="1636855"/>
            <a:ext cx="1240" cy="171280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322825" y="2895909"/>
            <a:ext cx="554391" cy="3172"/>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335074" y="2867424"/>
            <a:ext cx="0" cy="46066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805401" y="1717718"/>
            <a:ext cx="1091837" cy="1138773"/>
          </a:xfrm>
          <a:prstGeom prst="rect">
            <a:avLst/>
          </a:prstGeom>
          <a:noFill/>
        </p:spPr>
        <p:txBody>
          <a:bodyPr wrap="none" rtlCol="0">
            <a:spAutoFit/>
          </a:bodyPr>
          <a:lstStyle/>
          <a:p>
            <a:r>
              <a:rPr lang="en-US" dirty="0" smtClean="0">
                <a:solidFill>
                  <a:schemeClr val="bg1"/>
                </a:solidFill>
              </a:rPr>
              <a:t>Men’s </a:t>
            </a:r>
          </a:p>
          <a:p>
            <a:r>
              <a:rPr lang="en-US" dirty="0" smtClean="0">
                <a:solidFill>
                  <a:schemeClr val="bg1"/>
                </a:solidFill>
              </a:rPr>
              <a:t>Restroom</a:t>
            </a:r>
          </a:p>
          <a:p>
            <a:r>
              <a:rPr lang="en-US" sz="1600" dirty="0" smtClean="0">
                <a:solidFill>
                  <a:schemeClr val="bg1"/>
                </a:solidFill>
              </a:rPr>
              <a:t>1 handicap</a:t>
            </a:r>
          </a:p>
          <a:p>
            <a:r>
              <a:rPr lang="en-US" sz="1600" dirty="0" smtClean="0">
                <a:solidFill>
                  <a:schemeClr val="bg1"/>
                </a:solidFill>
              </a:rPr>
              <a:t>1 urinal</a:t>
            </a:r>
            <a:endParaRPr lang="en-US" sz="1600" dirty="0">
              <a:solidFill>
                <a:schemeClr val="bg1"/>
              </a:solidFill>
            </a:endParaRPr>
          </a:p>
        </p:txBody>
      </p:sp>
      <p:cxnSp>
        <p:nvCxnSpPr>
          <p:cNvPr id="154" name="Straight Connector 153"/>
          <p:cNvCxnSpPr/>
          <p:nvPr/>
        </p:nvCxnSpPr>
        <p:spPr>
          <a:xfrm flipH="1">
            <a:off x="2610734" y="1618009"/>
            <a:ext cx="11635" cy="1429566"/>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01149" y="4191305"/>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813502" y="4667108"/>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rot="16200000">
            <a:off x="2447085" y="4313942"/>
            <a:ext cx="615212" cy="2863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2544013" y="4270388"/>
            <a:ext cx="475964" cy="369332"/>
          </a:xfrm>
          <a:prstGeom prst="rect">
            <a:avLst/>
          </a:prstGeom>
          <a:noFill/>
        </p:spPr>
        <p:txBody>
          <a:bodyPr wrap="square" rtlCol="0">
            <a:spAutoFit/>
          </a:bodyPr>
          <a:lstStyle/>
          <a:p>
            <a:r>
              <a:rPr lang="en-US" dirty="0" smtClean="0">
                <a:solidFill>
                  <a:schemeClr val="bg1"/>
                </a:solidFill>
              </a:rPr>
              <a:t>H1</a:t>
            </a:r>
            <a:endParaRPr lang="en-US" dirty="0">
              <a:solidFill>
                <a:schemeClr val="bg1"/>
              </a:solidFill>
            </a:endParaRPr>
          </a:p>
        </p:txBody>
      </p:sp>
      <p:cxnSp>
        <p:nvCxnSpPr>
          <p:cNvPr id="184" name="Straight Connector 183"/>
          <p:cNvCxnSpPr/>
          <p:nvPr/>
        </p:nvCxnSpPr>
        <p:spPr>
          <a:xfrm>
            <a:off x="1941860" y="2646032"/>
            <a:ext cx="2080" cy="46157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rot="16200000">
            <a:off x="4651524" y="1987591"/>
            <a:ext cx="835805" cy="2375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16200000">
            <a:off x="4822326" y="2595152"/>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5400000">
            <a:off x="5571498" y="1701673"/>
            <a:ext cx="377468" cy="2565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5165873" y="2141338"/>
            <a:ext cx="1276600" cy="32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p:nvPr/>
        </p:nvCxnSpPr>
        <p:spPr>
          <a:xfrm>
            <a:off x="7467600" y="1613945"/>
            <a:ext cx="0" cy="850457"/>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rot="16200000">
            <a:off x="5544187" y="2091696"/>
            <a:ext cx="669108" cy="369332"/>
          </a:xfrm>
          <a:prstGeom prst="rect">
            <a:avLst/>
          </a:prstGeom>
          <a:noFill/>
        </p:spPr>
        <p:txBody>
          <a:bodyPr wrap="square" rtlCol="0">
            <a:spAutoFit/>
          </a:bodyPr>
          <a:lstStyle/>
          <a:p>
            <a:r>
              <a:rPr lang="en-US" dirty="0" smtClean="0">
                <a:solidFill>
                  <a:schemeClr val="bg1"/>
                </a:solidFill>
              </a:rPr>
              <a:t>Bar</a:t>
            </a:r>
            <a:endParaRPr lang="en-US" dirty="0">
              <a:solidFill>
                <a:schemeClr val="bg1"/>
              </a:solidFill>
            </a:endParaRPr>
          </a:p>
        </p:txBody>
      </p:sp>
      <p:sp>
        <p:nvSpPr>
          <p:cNvPr id="227" name="TextBox 226"/>
          <p:cNvSpPr txBox="1"/>
          <p:nvPr/>
        </p:nvSpPr>
        <p:spPr>
          <a:xfrm rot="16200000">
            <a:off x="4680247" y="2462153"/>
            <a:ext cx="625342" cy="369332"/>
          </a:xfrm>
          <a:prstGeom prst="rect">
            <a:avLst/>
          </a:prstGeom>
          <a:noFill/>
        </p:spPr>
        <p:txBody>
          <a:bodyPr wrap="square" rtlCol="0">
            <a:spAutoFit/>
          </a:bodyPr>
          <a:lstStyle/>
          <a:p>
            <a:r>
              <a:rPr lang="en-US" dirty="0" smtClean="0">
                <a:solidFill>
                  <a:schemeClr val="bg1"/>
                </a:solidFill>
              </a:rPr>
              <a:t>Ice</a:t>
            </a:r>
            <a:endParaRPr lang="en-US" dirty="0">
              <a:solidFill>
                <a:schemeClr val="bg1"/>
              </a:solidFill>
            </a:endParaRPr>
          </a:p>
        </p:txBody>
      </p:sp>
      <p:sp>
        <p:nvSpPr>
          <p:cNvPr id="228" name="TextBox 227"/>
          <p:cNvSpPr txBox="1"/>
          <p:nvPr/>
        </p:nvSpPr>
        <p:spPr>
          <a:xfrm rot="16200000">
            <a:off x="4757987" y="2091696"/>
            <a:ext cx="475964" cy="369332"/>
          </a:xfrm>
          <a:prstGeom prst="rect">
            <a:avLst/>
          </a:prstGeom>
          <a:noFill/>
        </p:spPr>
        <p:txBody>
          <a:bodyPr wrap="square" rtlCol="0">
            <a:spAutoFit/>
          </a:bodyPr>
          <a:lstStyle/>
          <a:p>
            <a:r>
              <a:rPr lang="en-US" dirty="0" smtClean="0">
                <a:solidFill>
                  <a:schemeClr val="bg1"/>
                </a:solidFill>
              </a:rPr>
              <a:t>C6</a:t>
            </a:r>
            <a:endParaRPr lang="en-US" dirty="0">
              <a:solidFill>
                <a:schemeClr val="bg1"/>
              </a:solidFill>
            </a:endParaRPr>
          </a:p>
        </p:txBody>
      </p:sp>
      <p:sp>
        <p:nvSpPr>
          <p:cNvPr id="229" name="Rectangle 228"/>
          <p:cNvSpPr/>
          <p:nvPr/>
        </p:nvSpPr>
        <p:spPr>
          <a:xfrm rot="5400000">
            <a:off x="7733551" y="1938379"/>
            <a:ext cx="832855" cy="2692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rot="5400000">
            <a:off x="7664727" y="1905048"/>
            <a:ext cx="943030" cy="369332"/>
          </a:xfrm>
          <a:prstGeom prst="rect">
            <a:avLst/>
          </a:prstGeom>
          <a:noFill/>
        </p:spPr>
        <p:txBody>
          <a:bodyPr wrap="square" rtlCol="0">
            <a:spAutoFit/>
          </a:bodyPr>
          <a:lstStyle/>
          <a:p>
            <a:r>
              <a:rPr lang="en-US" dirty="0" smtClean="0">
                <a:solidFill>
                  <a:schemeClr val="bg1"/>
                </a:solidFill>
              </a:rPr>
              <a:t>Counter</a:t>
            </a:r>
            <a:endParaRPr lang="en-US" dirty="0">
              <a:solidFill>
                <a:schemeClr val="bg1"/>
              </a:solidFill>
            </a:endParaRPr>
          </a:p>
        </p:txBody>
      </p:sp>
      <p:sp>
        <p:nvSpPr>
          <p:cNvPr id="235" name="Rectangle 234"/>
          <p:cNvSpPr/>
          <p:nvPr/>
        </p:nvSpPr>
        <p:spPr>
          <a:xfrm>
            <a:off x="5650537" y="1716136"/>
            <a:ext cx="157090" cy="566750"/>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rot="16200000">
            <a:off x="5459799" y="1750578"/>
            <a:ext cx="551192" cy="369332"/>
          </a:xfrm>
          <a:prstGeom prst="rect">
            <a:avLst/>
          </a:prstGeom>
          <a:noFill/>
        </p:spPr>
        <p:txBody>
          <a:bodyPr wrap="square" rtlCol="0">
            <a:spAutoFit/>
          </a:bodyPr>
          <a:lstStyle/>
          <a:p>
            <a:r>
              <a:rPr lang="en-US" dirty="0" smtClean="0">
                <a:solidFill>
                  <a:schemeClr val="bg1"/>
                </a:solidFill>
              </a:rPr>
              <a:t>S3</a:t>
            </a:r>
            <a:endParaRPr lang="en-US" dirty="0">
              <a:solidFill>
                <a:schemeClr val="bg1"/>
              </a:solidFill>
            </a:endParaRPr>
          </a:p>
        </p:txBody>
      </p:sp>
      <p:cxnSp>
        <p:nvCxnSpPr>
          <p:cNvPr id="240" name="Straight Connector 239"/>
          <p:cNvCxnSpPr/>
          <p:nvPr/>
        </p:nvCxnSpPr>
        <p:spPr>
          <a:xfrm flipV="1">
            <a:off x="6576775" y="2920200"/>
            <a:ext cx="890825" cy="1109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rot="16200000">
            <a:off x="4815161" y="3018308"/>
            <a:ext cx="451752" cy="2370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rot="16200000">
            <a:off x="4797436" y="2927013"/>
            <a:ext cx="475964" cy="369332"/>
          </a:xfrm>
          <a:prstGeom prst="rect">
            <a:avLst/>
          </a:prstGeom>
          <a:noFill/>
        </p:spPr>
        <p:txBody>
          <a:bodyPr wrap="square" rtlCol="0">
            <a:spAutoFit/>
          </a:bodyPr>
          <a:lstStyle/>
          <a:p>
            <a:r>
              <a:rPr lang="en-US" dirty="0" smtClean="0">
                <a:solidFill>
                  <a:schemeClr val="bg1"/>
                </a:solidFill>
              </a:rPr>
              <a:t>C7</a:t>
            </a:r>
            <a:endParaRPr lang="en-US" dirty="0">
              <a:solidFill>
                <a:schemeClr val="bg1"/>
              </a:solidFill>
            </a:endParaRPr>
          </a:p>
        </p:txBody>
      </p:sp>
      <p:sp>
        <p:nvSpPr>
          <p:cNvPr id="249" name="Right Arrow 248"/>
          <p:cNvSpPr/>
          <p:nvPr/>
        </p:nvSpPr>
        <p:spPr>
          <a:xfrm rot="10800000">
            <a:off x="3677533" y="3955903"/>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50" name="Right Arrow 249"/>
          <p:cNvSpPr/>
          <p:nvPr/>
        </p:nvSpPr>
        <p:spPr>
          <a:xfrm>
            <a:off x="3720518" y="4440760"/>
            <a:ext cx="274320" cy="91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6200000">
            <a:off x="4566282" y="1980767"/>
            <a:ext cx="835805" cy="2375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86360" y="1923278"/>
            <a:ext cx="1247457" cy="646331"/>
          </a:xfrm>
          <a:prstGeom prst="rect">
            <a:avLst/>
          </a:prstGeom>
          <a:noFill/>
        </p:spPr>
        <p:txBody>
          <a:bodyPr wrap="none" rtlCol="0">
            <a:spAutoFit/>
          </a:bodyPr>
          <a:lstStyle/>
          <a:p>
            <a:r>
              <a:rPr lang="en-US" dirty="0" smtClean="0">
                <a:solidFill>
                  <a:schemeClr val="bg1"/>
                </a:solidFill>
              </a:rPr>
              <a:t>Bar 12 X 10</a:t>
            </a:r>
          </a:p>
          <a:p>
            <a:r>
              <a:rPr lang="en-US" dirty="0" smtClean="0">
                <a:solidFill>
                  <a:schemeClr val="bg1"/>
                </a:solidFill>
              </a:rPr>
              <a:t>Seating 12</a:t>
            </a:r>
            <a:endParaRPr lang="en-US" dirty="0">
              <a:solidFill>
                <a:schemeClr val="bg1"/>
              </a:solidFill>
            </a:endParaRPr>
          </a:p>
        </p:txBody>
      </p:sp>
      <p:sp>
        <p:nvSpPr>
          <p:cNvPr id="90" name="TextBox 89"/>
          <p:cNvSpPr txBox="1"/>
          <p:nvPr/>
        </p:nvSpPr>
        <p:spPr>
          <a:xfrm>
            <a:off x="5670092" y="3414711"/>
            <a:ext cx="1944507" cy="923330"/>
          </a:xfrm>
          <a:prstGeom prst="rect">
            <a:avLst/>
          </a:prstGeom>
          <a:noFill/>
        </p:spPr>
        <p:txBody>
          <a:bodyPr wrap="none" rtlCol="0">
            <a:spAutoFit/>
          </a:bodyPr>
          <a:lstStyle/>
          <a:p>
            <a:r>
              <a:rPr lang="en-US" dirty="0" smtClean="0">
                <a:solidFill>
                  <a:schemeClr val="bg1"/>
                </a:solidFill>
              </a:rPr>
              <a:t>Restaurant 33 X 15</a:t>
            </a:r>
          </a:p>
          <a:p>
            <a:r>
              <a:rPr lang="en-US" dirty="0">
                <a:solidFill>
                  <a:schemeClr val="bg1"/>
                </a:solidFill>
              </a:rPr>
              <a:t> 11 X 4 &amp; 11 X 6     </a:t>
            </a:r>
            <a:endParaRPr lang="en-US" dirty="0" smtClean="0">
              <a:solidFill>
                <a:schemeClr val="bg1"/>
              </a:solidFill>
            </a:endParaRPr>
          </a:p>
          <a:p>
            <a:r>
              <a:rPr lang="en-US" dirty="0" smtClean="0">
                <a:solidFill>
                  <a:schemeClr val="bg1"/>
                </a:solidFill>
              </a:rPr>
              <a:t>       Seating 58</a:t>
            </a:r>
            <a:endParaRPr lang="en-US" dirty="0">
              <a:solidFill>
                <a:schemeClr val="bg1"/>
              </a:solidFill>
            </a:endParaRPr>
          </a:p>
        </p:txBody>
      </p:sp>
      <p:sp>
        <p:nvSpPr>
          <p:cNvPr id="97" name="TextBox 96"/>
          <p:cNvSpPr txBox="1"/>
          <p:nvPr/>
        </p:nvSpPr>
        <p:spPr>
          <a:xfrm rot="16200000">
            <a:off x="4669225" y="1784566"/>
            <a:ext cx="625342" cy="369332"/>
          </a:xfrm>
          <a:prstGeom prst="rect">
            <a:avLst/>
          </a:prstGeom>
          <a:noFill/>
        </p:spPr>
        <p:txBody>
          <a:bodyPr wrap="square" rtlCol="0">
            <a:spAutoFit/>
          </a:bodyPr>
          <a:lstStyle/>
          <a:p>
            <a:r>
              <a:rPr lang="en-US" dirty="0" smtClean="0">
                <a:solidFill>
                  <a:schemeClr val="bg1"/>
                </a:solidFill>
              </a:rPr>
              <a:t>R3</a:t>
            </a:r>
            <a:endParaRPr lang="en-US" dirty="0">
              <a:solidFill>
                <a:schemeClr val="bg1"/>
              </a:solidFill>
            </a:endParaRPr>
          </a:p>
        </p:txBody>
      </p:sp>
      <p:sp>
        <p:nvSpPr>
          <p:cNvPr id="100" name="TextBox 99"/>
          <p:cNvSpPr txBox="1"/>
          <p:nvPr/>
        </p:nvSpPr>
        <p:spPr>
          <a:xfrm>
            <a:off x="5590142" y="2547637"/>
            <a:ext cx="433020" cy="369332"/>
          </a:xfrm>
          <a:prstGeom prst="rect">
            <a:avLst/>
          </a:prstGeom>
          <a:noFill/>
        </p:spPr>
        <p:txBody>
          <a:bodyPr wrap="square" rtlCol="0">
            <a:spAutoFit/>
          </a:bodyPr>
          <a:lstStyle/>
          <a:p>
            <a:r>
              <a:rPr lang="en-US" dirty="0" smtClean="0">
                <a:solidFill>
                  <a:schemeClr val="bg1"/>
                </a:solidFill>
              </a:rPr>
              <a:t>R4</a:t>
            </a:r>
            <a:endParaRPr lang="en-US" dirty="0">
              <a:solidFill>
                <a:schemeClr val="bg1"/>
              </a:solidFill>
            </a:endParaRPr>
          </a:p>
        </p:txBody>
      </p:sp>
      <p:sp>
        <p:nvSpPr>
          <p:cNvPr id="101" name="TextBox 100"/>
          <p:cNvSpPr txBox="1"/>
          <p:nvPr/>
        </p:nvSpPr>
        <p:spPr>
          <a:xfrm>
            <a:off x="4393564" y="2946407"/>
            <a:ext cx="475964" cy="369332"/>
          </a:xfrm>
          <a:prstGeom prst="rect">
            <a:avLst/>
          </a:prstGeom>
          <a:noFill/>
        </p:spPr>
        <p:txBody>
          <a:bodyPr wrap="square" rtlCol="0">
            <a:spAutoFit/>
          </a:bodyPr>
          <a:lstStyle/>
          <a:p>
            <a:r>
              <a:rPr lang="en-US" dirty="0" smtClean="0">
                <a:solidFill>
                  <a:schemeClr val="bg1"/>
                </a:solidFill>
              </a:rPr>
              <a:t>B1</a:t>
            </a:r>
            <a:endParaRPr lang="en-US" dirty="0">
              <a:solidFill>
                <a:schemeClr val="bg1"/>
              </a:solidFill>
            </a:endParaRPr>
          </a:p>
        </p:txBody>
      </p:sp>
      <p:pic>
        <p:nvPicPr>
          <p:cNvPr id="1028" name="Picture 4" descr="MCj023901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513" y="3439772"/>
            <a:ext cx="683247" cy="84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a:xfrm rot="19605934">
            <a:off x="624973" y="4209087"/>
            <a:ext cx="251563" cy="211264"/>
          </a:xfrm>
          <a:prstGeom prst="rect">
            <a:avLst/>
          </a:prstGeom>
          <a:solidFill>
            <a:schemeClr val="tx1">
              <a:lumMod val="75000"/>
            </a:schemeClr>
          </a:solidFill>
        </p:spPr>
        <p:txBody>
          <a:bodyPr wrap="square" rtlCol="0">
            <a:spAutoFit/>
          </a:bodyPr>
          <a:lstStyle/>
          <a:p>
            <a:endParaRPr lang="en-US" sz="1000" dirty="0">
              <a:solidFill>
                <a:schemeClr val="bg1"/>
              </a:solidFill>
            </a:endParaRPr>
          </a:p>
        </p:txBody>
      </p:sp>
      <p:sp>
        <p:nvSpPr>
          <p:cNvPr id="99" name="Rectangle 98"/>
          <p:cNvSpPr/>
          <p:nvPr/>
        </p:nvSpPr>
        <p:spPr>
          <a:xfrm rot="16200000" flipV="1">
            <a:off x="2241458" y="2283431"/>
            <a:ext cx="452606" cy="2384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3798491" y="3704563"/>
            <a:ext cx="0" cy="110523"/>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flipV="1">
            <a:off x="2884651" y="2795784"/>
            <a:ext cx="137961" cy="6516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614267" y="2936698"/>
            <a:ext cx="673277" cy="338554"/>
          </a:xfrm>
          <a:prstGeom prst="rect">
            <a:avLst/>
          </a:prstGeom>
          <a:noFill/>
        </p:spPr>
        <p:txBody>
          <a:bodyPr wrap="square" rtlCol="0">
            <a:spAutoFit/>
          </a:bodyPr>
          <a:lstStyle/>
          <a:p>
            <a:r>
              <a:rPr lang="en-US" sz="1600" dirty="0" err="1" smtClean="0">
                <a:solidFill>
                  <a:schemeClr val="bg1"/>
                </a:solidFill>
              </a:rPr>
              <a:t>Shelv</a:t>
            </a:r>
            <a:r>
              <a:rPr lang="en-US" sz="1600" dirty="0" smtClean="0">
                <a:solidFill>
                  <a:schemeClr val="bg1"/>
                </a:solidFill>
              </a:rPr>
              <a:t>.</a:t>
            </a:r>
            <a:endParaRPr lang="en-US" sz="1600" dirty="0">
              <a:solidFill>
                <a:schemeClr val="bg1"/>
              </a:solidFill>
            </a:endParaRPr>
          </a:p>
        </p:txBody>
      </p:sp>
      <p:sp>
        <p:nvSpPr>
          <p:cNvPr id="108" name="TextBox 107"/>
          <p:cNvSpPr txBox="1"/>
          <p:nvPr/>
        </p:nvSpPr>
        <p:spPr>
          <a:xfrm>
            <a:off x="2272521" y="2221179"/>
            <a:ext cx="551192" cy="369332"/>
          </a:xfrm>
          <a:prstGeom prst="rect">
            <a:avLst/>
          </a:prstGeom>
          <a:noFill/>
        </p:spPr>
        <p:txBody>
          <a:bodyPr wrap="square" rtlCol="0">
            <a:spAutoFit/>
          </a:bodyPr>
          <a:lstStyle/>
          <a:p>
            <a:r>
              <a:rPr lang="en-US" dirty="0" smtClean="0">
                <a:solidFill>
                  <a:schemeClr val="bg1"/>
                </a:solidFill>
              </a:rPr>
              <a:t>S2</a:t>
            </a:r>
            <a:endParaRPr lang="en-US" dirty="0">
              <a:solidFill>
                <a:schemeClr val="bg1"/>
              </a:solidFill>
            </a:endParaRPr>
          </a:p>
        </p:txBody>
      </p:sp>
      <p:sp>
        <p:nvSpPr>
          <p:cNvPr id="109" name="TextBox 108"/>
          <p:cNvSpPr txBox="1"/>
          <p:nvPr/>
        </p:nvSpPr>
        <p:spPr>
          <a:xfrm>
            <a:off x="560367" y="4137059"/>
            <a:ext cx="625342" cy="369332"/>
          </a:xfrm>
          <a:prstGeom prst="rect">
            <a:avLst/>
          </a:prstGeom>
          <a:noFill/>
        </p:spPr>
        <p:txBody>
          <a:bodyPr wrap="square" rtlCol="0">
            <a:spAutoFit/>
          </a:bodyPr>
          <a:lstStyle/>
          <a:p>
            <a:r>
              <a:rPr lang="en-US" dirty="0" smtClean="0">
                <a:solidFill>
                  <a:schemeClr val="bg1"/>
                </a:solidFill>
              </a:rPr>
              <a:t>SK</a:t>
            </a:r>
            <a:endParaRPr lang="en-US" dirty="0">
              <a:solidFill>
                <a:schemeClr val="bg1"/>
              </a:solidFill>
            </a:endParaRPr>
          </a:p>
        </p:txBody>
      </p:sp>
      <p:sp>
        <p:nvSpPr>
          <p:cNvPr id="95" name="TextBox 94"/>
          <p:cNvSpPr txBox="1"/>
          <p:nvPr/>
        </p:nvSpPr>
        <p:spPr>
          <a:xfrm>
            <a:off x="542087" y="5218822"/>
            <a:ext cx="8115865" cy="1477328"/>
          </a:xfrm>
          <a:prstGeom prst="rect">
            <a:avLst/>
          </a:prstGeom>
          <a:solidFill>
            <a:schemeClr val="tx1"/>
          </a:solidFill>
        </p:spPr>
        <p:txBody>
          <a:bodyPr wrap="square" rtlCol="0">
            <a:spAutoFit/>
          </a:bodyPr>
          <a:lstStyle/>
          <a:p>
            <a:r>
              <a:rPr lang="en-US" dirty="0" smtClean="0">
                <a:solidFill>
                  <a:schemeClr val="bg2"/>
                </a:solidFill>
              </a:rPr>
              <a:t>B </a:t>
            </a:r>
            <a:r>
              <a:rPr lang="en-US" dirty="0">
                <a:solidFill>
                  <a:schemeClr val="bg2"/>
                </a:solidFill>
              </a:rPr>
              <a:t>= </a:t>
            </a:r>
            <a:r>
              <a:rPr lang="en-US" dirty="0" smtClean="0">
                <a:solidFill>
                  <a:schemeClr val="bg2"/>
                </a:solidFill>
              </a:rPr>
              <a:t>Beverage Area			</a:t>
            </a:r>
            <a:r>
              <a:rPr lang="en-US" dirty="0">
                <a:solidFill>
                  <a:schemeClr val="bg2"/>
                </a:solidFill>
              </a:rPr>
              <a:t> </a:t>
            </a:r>
            <a:r>
              <a:rPr lang="en-US" dirty="0" smtClean="0">
                <a:solidFill>
                  <a:schemeClr val="bg2"/>
                </a:solidFill>
              </a:rPr>
              <a:t>    R </a:t>
            </a:r>
            <a:r>
              <a:rPr lang="en-US" dirty="0">
                <a:solidFill>
                  <a:schemeClr val="bg2"/>
                </a:solidFill>
              </a:rPr>
              <a:t>= Refrigerator (blue walk in </a:t>
            </a:r>
            <a:r>
              <a:rPr lang="en-US" dirty="0" smtClean="0">
                <a:solidFill>
                  <a:schemeClr val="bg2"/>
                </a:solidFill>
              </a:rPr>
              <a:t>	</a:t>
            </a:r>
            <a:r>
              <a:rPr lang="en-US" dirty="0">
                <a:solidFill>
                  <a:schemeClr val="bg2"/>
                </a:solidFill>
              </a:rPr>
              <a:t> </a:t>
            </a:r>
            <a:endParaRPr lang="en-US" dirty="0" smtClean="0">
              <a:solidFill>
                <a:schemeClr val="bg2"/>
              </a:solidFill>
            </a:endParaRPr>
          </a:p>
          <a:p>
            <a:r>
              <a:rPr lang="en-US" dirty="0" smtClean="0">
                <a:solidFill>
                  <a:schemeClr val="bg2"/>
                </a:solidFill>
              </a:rPr>
              <a:t>C </a:t>
            </a:r>
            <a:r>
              <a:rPr lang="en-US" dirty="0">
                <a:solidFill>
                  <a:schemeClr val="bg2"/>
                </a:solidFill>
              </a:rPr>
              <a:t>= Counter 	</a:t>
            </a:r>
            <a:r>
              <a:rPr lang="en-US" dirty="0" smtClean="0">
                <a:solidFill>
                  <a:schemeClr val="bg2"/>
                </a:solidFill>
              </a:rPr>
              <a:t>		     S = Sink; S1 Hand; S2 3 Pot; S3 Bar </a:t>
            </a:r>
          </a:p>
          <a:p>
            <a:r>
              <a:rPr lang="en-US" dirty="0" smtClean="0">
                <a:solidFill>
                  <a:schemeClr val="bg2"/>
                </a:solidFill>
              </a:rPr>
              <a:t>CT </a:t>
            </a:r>
            <a:r>
              <a:rPr lang="en-US" dirty="0">
                <a:solidFill>
                  <a:schemeClr val="bg2"/>
                </a:solidFill>
              </a:rPr>
              <a:t>= 4 </a:t>
            </a:r>
            <a:r>
              <a:rPr lang="en-US" dirty="0" smtClean="0">
                <a:solidFill>
                  <a:schemeClr val="bg2"/>
                </a:solidFill>
              </a:rPr>
              <a:t>burner </a:t>
            </a:r>
            <a:r>
              <a:rPr lang="en-US" dirty="0">
                <a:solidFill>
                  <a:schemeClr val="bg2"/>
                </a:solidFill>
              </a:rPr>
              <a:t>plus </a:t>
            </a:r>
            <a:r>
              <a:rPr lang="en-US" dirty="0" smtClean="0">
                <a:solidFill>
                  <a:schemeClr val="bg2"/>
                </a:solidFill>
              </a:rPr>
              <a:t>flat </a:t>
            </a:r>
            <a:r>
              <a:rPr lang="en-US" dirty="0">
                <a:solidFill>
                  <a:schemeClr val="bg2"/>
                </a:solidFill>
              </a:rPr>
              <a:t>top over o</a:t>
            </a:r>
            <a:r>
              <a:rPr lang="en-US" dirty="0" smtClean="0">
                <a:solidFill>
                  <a:schemeClr val="bg2"/>
                </a:solidFill>
              </a:rPr>
              <a:t>vens 	     SK</a:t>
            </a:r>
            <a:r>
              <a:rPr lang="en-US" dirty="0">
                <a:solidFill>
                  <a:schemeClr val="bg2"/>
                </a:solidFill>
              </a:rPr>
              <a:t>= Steam </a:t>
            </a:r>
            <a:r>
              <a:rPr lang="en-US" dirty="0" smtClean="0">
                <a:solidFill>
                  <a:schemeClr val="bg2"/>
                </a:solidFill>
              </a:rPr>
              <a:t>Kettle</a:t>
            </a:r>
            <a:endParaRPr lang="en-US" dirty="0">
              <a:solidFill>
                <a:schemeClr val="bg2"/>
              </a:solidFill>
            </a:endParaRPr>
          </a:p>
          <a:p>
            <a:r>
              <a:rPr lang="en-US" dirty="0" smtClean="0">
                <a:solidFill>
                  <a:schemeClr val="bg2"/>
                </a:solidFill>
              </a:rPr>
              <a:t>DW </a:t>
            </a:r>
            <a:r>
              <a:rPr lang="en-US" dirty="0">
                <a:solidFill>
                  <a:schemeClr val="bg2"/>
                </a:solidFill>
              </a:rPr>
              <a:t>= Dishwasher </a:t>
            </a:r>
            <a:r>
              <a:rPr lang="en-US" dirty="0" smtClean="0">
                <a:solidFill>
                  <a:schemeClr val="bg2"/>
                </a:solidFill>
              </a:rPr>
              <a:t>			</a:t>
            </a:r>
            <a:r>
              <a:rPr lang="en-US" dirty="0">
                <a:solidFill>
                  <a:schemeClr val="bg2"/>
                </a:solidFill>
              </a:rPr>
              <a:t> </a:t>
            </a:r>
            <a:r>
              <a:rPr lang="en-US" dirty="0" smtClean="0">
                <a:solidFill>
                  <a:schemeClr val="bg2"/>
                </a:solidFill>
              </a:rPr>
              <a:t>     SP </a:t>
            </a:r>
            <a:r>
              <a:rPr lang="en-US" dirty="0">
                <a:solidFill>
                  <a:schemeClr val="bg2"/>
                </a:solidFill>
              </a:rPr>
              <a:t>= Salad/cold Prep </a:t>
            </a:r>
            <a:r>
              <a:rPr lang="en-US" dirty="0" smtClean="0">
                <a:solidFill>
                  <a:schemeClr val="bg2"/>
                </a:solidFill>
              </a:rPr>
              <a:t>table</a:t>
            </a:r>
          </a:p>
          <a:p>
            <a:r>
              <a:rPr lang="en-US" dirty="0" smtClean="0">
                <a:solidFill>
                  <a:schemeClr val="bg2"/>
                </a:solidFill>
              </a:rPr>
              <a:t>F </a:t>
            </a:r>
            <a:r>
              <a:rPr lang="en-US" dirty="0">
                <a:solidFill>
                  <a:schemeClr val="bg2"/>
                </a:solidFill>
              </a:rPr>
              <a:t>= Freezer (blue walk in) 	</a:t>
            </a:r>
            <a:r>
              <a:rPr lang="en-US" dirty="0" smtClean="0">
                <a:solidFill>
                  <a:schemeClr val="bg2"/>
                </a:solidFill>
              </a:rPr>
              <a:t>	      H1 </a:t>
            </a:r>
            <a:r>
              <a:rPr lang="en-US" dirty="0">
                <a:solidFill>
                  <a:schemeClr val="bg2"/>
                </a:solidFill>
              </a:rPr>
              <a:t>= Hot </a:t>
            </a:r>
            <a:r>
              <a:rPr lang="en-US" dirty="0" smtClean="0">
                <a:solidFill>
                  <a:schemeClr val="bg2"/>
                </a:solidFill>
              </a:rPr>
              <a:t>Prep </a:t>
            </a:r>
            <a:r>
              <a:rPr lang="en-US" dirty="0">
                <a:solidFill>
                  <a:schemeClr val="bg2"/>
                </a:solidFill>
              </a:rPr>
              <a:t>T</a:t>
            </a:r>
            <a:r>
              <a:rPr lang="en-US" dirty="0" smtClean="0">
                <a:solidFill>
                  <a:schemeClr val="bg2"/>
                </a:solidFill>
              </a:rPr>
              <a:t>able </a:t>
            </a:r>
            <a:r>
              <a:rPr lang="en-US" dirty="0">
                <a:solidFill>
                  <a:schemeClr val="bg2"/>
                </a:solidFill>
              </a:rPr>
              <a:t>with </a:t>
            </a:r>
            <a:r>
              <a:rPr lang="en-US" dirty="0" smtClean="0">
                <a:solidFill>
                  <a:schemeClr val="bg2"/>
                </a:solidFill>
              </a:rPr>
              <a:t>Heat Lamp Shelf</a:t>
            </a:r>
            <a:endParaRPr lang="en-US" dirty="0">
              <a:solidFill>
                <a:schemeClr val="bg2"/>
              </a:solidFill>
            </a:endParaRPr>
          </a:p>
        </p:txBody>
      </p:sp>
      <p:sp>
        <p:nvSpPr>
          <p:cNvPr id="102" name="TextBox 101"/>
          <p:cNvSpPr txBox="1"/>
          <p:nvPr/>
        </p:nvSpPr>
        <p:spPr>
          <a:xfrm rot="5400000">
            <a:off x="1360037" y="1814267"/>
            <a:ext cx="714426" cy="338554"/>
          </a:xfrm>
          <a:prstGeom prst="rect">
            <a:avLst/>
          </a:prstGeom>
          <a:noFill/>
        </p:spPr>
        <p:txBody>
          <a:bodyPr wrap="none" rtlCol="0">
            <a:spAutoFit/>
          </a:bodyPr>
          <a:lstStyle/>
          <a:p>
            <a:r>
              <a:rPr lang="en-US" sz="1600" dirty="0" err="1" smtClean="0">
                <a:solidFill>
                  <a:schemeClr val="bg1"/>
                </a:solidFill>
              </a:rPr>
              <a:t>Shelv</a:t>
            </a:r>
            <a:r>
              <a:rPr lang="en-US" sz="1600" dirty="0" smtClean="0">
                <a:solidFill>
                  <a:schemeClr val="bg1"/>
                </a:solidFill>
              </a:rPr>
              <a:t>..</a:t>
            </a:r>
            <a:endParaRPr lang="en-US" sz="1600" dirty="0">
              <a:solidFill>
                <a:schemeClr val="bg1"/>
              </a:solidFill>
            </a:endParaRPr>
          </a:p>
        </p:txBody>
      </p:sp>
      <p:sp>
        <p:nvSpPr>
          <p:cNvPr id="107" name="TextBox 106"/>
          <p:cNvSpPr txBox="1"/>
          <p:nvPr/>
        </p:nvSpPr>
        <p:spPr>
          <a:xfrm>
            <a:off x="402715" y="2716232"/>
            <a:ext cx="1597873" cy="338554"/>
          </a:xfrm>
          <a:prstGeom prst="rect">
            <a:avLst/>
          </a:prstGeom>
          <a:noFill/>
        </p:spPr>
        <p:txBody>
          <a:bodyPr wrap="none" rtlCol="0">
            <a:spAutoFit/>
          </a:bodyPr>
          <a:lstStyle/>
          <a:p>
            <a:r>
              <a:rPr lang="en-US" sz="1600" dirty="0" smtClean="0">
                <a:solidFill>
                  <a:schemeClr val="bg1"/>
                </a:solidFill>
              </a:rPr>
              <a:t>Shelving/Storage</a:t>
            </a:r>
            <a:endParaRPr lang="en-US" sz="1600" dirty="0">
              <a:solidFill>
                <a:schemeClr val="bg1"/>
              </a:solidFill>
            </a:endParaRPr>
          </a:p>
        </p:txBody>
      </p:sp>
      <p:cxnSp>
        <p:nvCxnSpPr>
          <p:cNvPr id="104" name="Straight Connector 103"/>
          <p:cNvCxnSpPr/>
          <p:nvPr/>
        </p:nvCxnSpPr>
        <p:spPr>
          <a:xfrm flipV="1">
            <a:off x="3331895" y="3693983"/>
            <a:ext cx="1003179" cy="1058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2752" y="4560158"/>
            <a:ext cx="371528" cy="2273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7549" y="4506391"/>
            <a:ext cx="534121" cy="369332"/>
          </a:xfrm>
          <a:prstGeom prst="rect">
            <a:avLst/>
          </a:prstGeom>
          <a:noFill/>
        </p:spPr>
        <p:txBody>
          <a:bodyPr wrap="none" rtlCol="0">
            <a:spAutoFit/>
          </a:bodyPr>
          <a:lstStyle/>
          <a:p>
            <a:r>
              <a:rPr lang="en-US" dirty="0" smtClean="0">
                <a:solidFill>
                  <a:schemeClr val="bg1"/>
                </a:solidFill>
              </a:rPr>
              <a:t>WH</a:t>
            </a:r>
            <a:endParaRPr lang="en-US" dirty="0">
              <a:solidFill>
                <a:schemeClr val="bg1"/>
              </a:solidFill>
            </a:endParaRPr>
          </a:p>
        </p:txBody>
      </p:sp>
      <p:sp>
        <p:nvSpPr>
          <p:cNvPr id="113" name="Rounded Rectangle 112"/>
          <p:cNvSpPr/>
          <p:nvPr/>
        </p:nvSpPr>
        <p:spPr>
          <a:xfrm>
            <a:off x="2165362" y="4625885"/>
            <a:ext cx="176099" cy="144549"/>
          </a:xfrm>
          <a:prstGeom prst="roundRect">
            <a:avLst/>
          </a:prstGeom>
          <a:solidFill>
            <a:schemeClr val="tx1">
              <a:lumMod val="6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2085342" y="4456563"/>
            <a:ext cx="551192" cy="548640"/>
          </a:xfrm>
          <a:prstGeom prst="rect">
            <a:avLst/>
          </a:prstGeom>
          <a:noFill/>
        </p:spPr>
        <p:txBody>
          <a:bodyPr wrap="square" rtlCol="0">
            <a:spAutoFit/>
          </a:bodyPr>
          <a:lstStyle/>
          <a:p>
            <a:r>
              <a:rPr lang="en-US" dirty="0">
                <a:solidFill>
                  <a:schemeClr val="bg1"/>
                </a:solidFill>
              </a:rPr>
              <a:t>S</a:t>
            </a:r>
            <a:r>
              <a:rPr lang="en-US" dirty="0" smtClean="0">
                <a:solidFill>
                  <a:schemeClr val="bg1"/>
                </a:solidFill>
              </a:rPr>
              <a:t>1</a:t>
            </a:r>
            <a:endParaRPr lang="en-US" dirty="0">
              <a:solidFill>
                <a:schemeClr val="bg1"/>
              </a:solidFill>
            </a:endParaRPr>
          </a:p>
        </p:txBody>
      </p:sp>
      <p:sp>
        <p:nvSpPr>
          <p:cNvPr id="115" name="TextBox 114"/>
          <p:cNvSpPr txBox="1"/>
          <p:nvPr/>
        </p:nvSpPr>
        <p:spPr>
          <a:xfrm>
            <a:off x="4785509" y="2172839"/>
            <a:ext cx="475964" cy="369332"/>
          </a:xfrm>
          <a:prstGeom prst="rect">
            <a:avLst/>
          </a:prstGeom>
          <a:noFill/>
        </p:spPr>
        <p:txBody>
          <a:bodyPr wrap="square" rtlCol="0">
            <a:spAutoFit/>
          </a:bodyPr>
          <a:lstStyle/>
          <a:p>
            <a:r>
              <a:rPr lang="en-US" dirty="0" smtClean="0">
                <a:solidFill>
                  <a:schemeClr val="bg1"/>
                </a:solidFill>
              </a:rPr>
              <a:t>B2</a:t>
            </a:r>
            <a:endParaRPr lang="en-US" dirty="0">
              <a:solidFill>
                <a:schemeClr val="bg1"/>
              </a:solidFill>
            </a:endParaRPr>
          </a:p>
        </p:txBody>
      </p:sp>
    </p:spTree>
    <p:custDataLst>
      <p:tags r:id="rId1"/>
    </p:custDataLst>
    <p:extLst>
      <p:ext uri="{BB962C8B-B14F-4D97-AF65-F5344CB8AC3E}">
        <p14:creationId xmlns:p14="http://schemas.microsoft.com/office/powerpoint/2010/main" val="198118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Load</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A block load will often be completed for early, ballpark estimates during the bidding process. The block load only considers the building’s exterior walls, roof, and floors, and minimum code requirements. </a:t>
            </a:r>
          </a:p>
        </p:txBody>
      </p:sp>
    </p:spTree>
    <p:custDataLst>
      <p:tags r:id="rId1"/>
    </p:custDataLst>
    <p:extLst>
      <p:ext uri="{BB962C8B-B14F-4D97-AF65-F5344CB8AC3E}">
        <p14:creationId xmlns:p14="http://schemas.microsoft.com/office/powerpoint/2010/main" val="423806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By Room Load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FF00"/>
                </a:solidFill>
              </a:rPr>
              <a:t>When </a:t>
            </a:r>
            <a:r>
              <a:rPr lang="en-US" dirty="0">
                <a:solidFill>
                  <a:srgbClr val="FFFF00"/>
                </a:solidFill>
              </a:rPr>
              <a:t>awarded the job, a professional contactor will then perform a room-by-room heat loss/gain load calculations for each individual area in Maria’s restaurant.  The area loads for individual rooms or sections are then totaled to show how much heating and cooling will be required for the entire building. </a:t>
            </a:r>
          </a:p>
        </p:txBody>
      </p:sp>
    </p:spTree>
    <p:custDataLst>
      <p:tags r:id="rId1"/>
    </p:custDataLst>
    <p:extLst>
      <p:ext uri="{BB962C8B-B14F-4D97-AF65-F5344CB8AC3E}">
        <p14:creationId xmlns:p14="http://schemas.microsoft.com/office/powerpoint/2010/main" val="373097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Exhaust Totals</a:t>
            </a:r>
            <a:br>
              <a:rPr lang="en-US" dirty="0" smtClean="0"/>
            </a:br>
            <a:r>
              <a:rPr lang="en-US" sz="3100" i="1" dirty="0" smtClean="0"/>
              <a:t>(Work Sheet 1)</a:t>
            </a:r>
            <a:endParaRPr lang="en-US" sz="3100" i="1" dirty="0"/>
          </a:p>
        </p:txBody>
      </p:sp>
      <p:pic>
        <p:nvPicPr>
          <p:cNvPr id="7" name="Picture 6"/>
          <p:cNvPicPr>
            <a:picLocks noChangeAspect="1"/>
          </p:cNvPicPr>
          <p:nvPr/>
        </p:nvPicPr>
        <p:blipFill>
          <a:blip r:embed="rId3"/>
          <a:stretch>
            <a:fillRect/>
          </a:stretch>
        </p:blipFill>
        <p:spPr>
          <a:xfrm>
            <a:off x="339462" y="1752600"/>
            <a:ext cx="8465075" cy="1905000"/>
          </a:xfrm>
          <a:prstGeom prst="rect">
            <a:avLst/>
          </a:prstGeom>
        </p:spPr>
      </p:pic>
      <p:sp>
        <p:nvSpPr>
          <p:cNvPr id="8" name="Title 1"/>
          <p:cNvSpPr txBox="1">
            <a:spLocks/>
          </p:cNvSpPr>
          <p:nvPr/>
        </p:nvSpPr>
        <p:spPr>
          <a:xfrm>
            <a:off x="228599" y="4343400"/>
            <a:ext cx="8575938" cy="1905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FFFF00"/>
                </a:solidFill>
              </a:rPr>
              <a:t>If you were provided with this table and did not have a code book available how would you determine the amount of airflow required if a piece of cooking equipment was removed and the kitchen exhaust hood size was changed to 10 linear feet?</a:t>
            </a:r>
          </a:p>
        </p:txBody>
      </p:sp>
    </p:spTree>
    <p:custDataLst>
      <p:tags r:id="rId1"/>
    </p:custDataLst>
    <p:extLst>
      <p:ext uri="{BB962C8B-B14F-4D97-AF65-F5344CB8AC3E}">
        <p14:creationId xmlns:p14="http://schemas.microsoft.com/office/powerpoint/2010/main" val="234389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 Process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417638"/>
            <a:ext cx="4876800" cy="5376862"/>
          </a:xfrm>
          <a:prstGeom prst="rect">
            <a:avLst/>
          </a:prstGeom>
          <a:noFill/>
          <a:ln>
            <a:noFill/>
          </a:ln>
        </p:spPr>
      </p:pic>
      <p:sp>
        <p:nvSpPr>
          <p:cNvPr id="5" name="Rectangle 4"/>
          <p:cNvSpPr/>
          <p:nvPr/>
        </p:nvSpPr>
        <p:spPr>
          <a:xfrm>
            <a:off x="6019800" y="1828800"/>
            <a:ext cx="990600" cy="4800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92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Value 1 In Linear Feet</a:t>
            </a:r>
            <a:br>
              <a:rPr lang="en-US" dirty="0" smtClean="0"/>
            </a:br>
            <a:r>
              <a:rPr lang="en-US" sz="3600" i="1" dirty="0"/>
              <a:t>(Work Sheet 1)</a:t>
            </a:r>
            <a:r>
              <a:rPr lang="en-US" sz="3600" dirty="0" smtClean="0"/>
              <a:t> </a:t>
            </a:r>
            <a:endParaRPr lang="en-US" sz="3600" dirty="0"/>
          </a:p>
        </p:txBody>
      </p:sp>
      <p:pic>
        <p:nvPicPr>
          <p:cNvPr id="7" name="Picture 6"/>
          <p:cNvPicPr>
            <a:picLocks noChangeAspect="1"/>
          </p:cNvPicPr>
          <p:nvPr/>
        </p:nvPicPr>
        <p:blipFill>
          <a:blip r:embed="rId3"/>
          <a:stretch>
            <a:fillRect/>
          </a:stretch>
        </p:blipFill>
        <p:spPr>
          <a:xfrm>
            <a:off x="339462" y="1752600"/>
            <a:ext cx="8465075" cy="1905000"/>
          </a:xfrm>
          <a:prstGeom prst="rect">
            <a:avLst/>
          </a:prstGeom>
        </p:spPr>
      </p:pic>
      <p:sp>
        <p:nvSpPr>
          <p:cNvPr id="8" name="Title 1"/>
          <p:cNvSpPr txBox="1">
            <a:spLocks/>
          </p:cNvSpPr>
          <p:nvPr/>
        </p:nvSpPr>
        <p:spPr>
          <a:xfrm>
            <a:off x="228599" y="4114800"/>
            <a:ext cx="8575938" cy="19050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FFFF00"/>
                </a:solidFill>
              </a:rPr>
              <a:t>If you were provided with this table and did not have a code book available how would you determine the amount of airflow required if the dishwasher hood size was changed to 4 linear feet?</a:t>
            </a:r>
          </a:p>
        </p:txBody>
      </p:sp>
    </p:spTree>
    <p:custDataLst>
      <p:tags r:id="rId1"/>
    </p:custDataLst>
    <p:extLst>
      <p:ext uri="{BB962C8B-B14F-4D97-AF65-F5344CB8AC3E}">
        <p14:creationId xmlns:p14="http://schemas.microsoft.com/office/powerpoint/2010/main" val="84842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Value 2 In Linear Feet</a:t>
            </a:r>
            <a:br>
              <a:rPr lang="en-US" dirty="0" smtClean="0"/>
            </a:br>
            <a:r>
              <a:rPr lang="en-US" sz="3600" i="1" dirty="0"/>
              <a:t>(Work Sheet 1)</a:t>
            </a:r>
            <a:endParaRPr lang="en-US" sz="3600" dirty="0"/>
          </a:p>
        </p:txBody>
      </p:sp>
      <p:pic>
        <p:nvPicPr>
          <p:cNvPr id="7" name="Picture 6"/>
          <p:cNvPicPr>
            <a:picLocks noChangeAspect="1"/>
          </p:cNvPicPr>
          <p:nvPr/>
        </p:nvPicPr>
        <p:blipFill>
          <a:blip r:embed="rId3"/>
          <a:stretch>
            <a:fillRect/>
          </a:stretch>
        </p:blipFill>
        <p:spPr>
          <a:xfrm>
            <a:off x="339462" y="1752600"/>
            <a:ext cx="8465075" cy="1905000"/>
          </a:xfrm>
          <a:prstGeom prst="rect">
            <a:avLst/>
          </a:prstGeom>
        </p:spPr>
      </p:pic>
      <p:sp>
        <p:nvSpPr>
          <p:cNvPr id="8" name="Title 1"/>
          <p:cNvSpPr txBox="1">
            <a:spLocks/>
          </p:cNvSpPr>
          <p:nvPr/>
        </p:nvSpPr>
        <p:spPr>
          <a:xfrm>
            <a:off x="228599" y="4114800"/>
            <a:ext cx="8575938" cy="1905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FFFF00"/>
                </a:solidFill>
              </a:rPr>
              <a:t>If </a:t>
            </a:r>
            <a:r>
              <a:rPr lang="en-US" dirty="0" smtClean="0">
                <a:solidFill>
                  <a:srgbClr val="FFFF00"/>
                </a:solidFill>
              </a:rPr>
              <a:t>the </a:t>
            </a:r>
            <a:r>
              <a:rPr lang="en-US" dirty="0">
                <a:solidFill>
                  <a:srgbClr val="FFFF00"/>
                </a:solidFill>
              </a:rPr>
              <a:t>two </a:t>
            </a:r>
            <a:r>
              <a:rPr lang="en-US" dirty="0" smtClean="0">
                <a:solidFill>
                  <a:srgbClr val="FFFF00"/>
                </a:solidFill>
              </a:rPr>
              <a:t>previous changes were </a:t>
            </a:r>
            <a:r>
              <a:rPr lang="en-US" dirty="0">
                <a:solidFill>
                  <a:srgbClr val="FFFF00"/>
                </a:solidFill>
              </a:rPr>
              <a:t>made and the bathroom exhaust remained at 500 CFM, what would the new total exhaust be?</a:t>
            </a:r>
          </a:p>
        </p:txBody>
      </p:sp>
    </p:spTree>
    <p:custDataLst>
      <p:tags r:id="rId1"/>
    </p:custDataLst>
    <p:extLst>
      <p:ext uri="{BB962C8B-B14F-4D97-AF65-F5344CB8AC3E}">
        <p14:creationId xmlns:p14="http://schemas.microsoft.com/office/powerpoint/2010/main" val="41380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Charbroiler</a:t>
            </a:r>
            <a:r>
              <a:rPr lang="en-US" dirty="0" smtClean="0"/>
              <a:t> Exhaust Totals</a:t>
            </a:r>
            <a:br>
              <a:rPr lang="en-US" dirty="0" smtClean="0"/>
            </a:br>
            <a:r>
              <a:rPr lang="en-US" sz="3600" i="1" dirty="0"/>
              <a:t>(Work Sheet 1)</a:t>
            </a:r>
            <a:endParaRPr lang="en-US" sz="3600" dirty="0"/>
          </a:p>
        </p:txBody>
      </p:sp>
      <p:pic>
        <p:nvPicPr>
          <p:cNvPr id="7" name="Picture 6"/>
          <p:cNvPicPr>
            <a:picLocks noChangeAspect="1"/>
          </p:cNvPicPr>
          <p:nvPr/>
        </p:nvPicPr>
        <p:blipFill>
          <a:blip r:embed="rId3"/>
          <a:stretch>
            <a:fillRect/>
          </a:stretch>
        </p:blipFill>
        <p:spPr>
          <a:xfrm>
            <a:off x="339462" y="1752600"/>
            <a:ext cx="8465075" cy="1905000"/>
          </a:xfrm>
          <a:prstGeom prst="rect">
            <a:avLst/>
          </a:prstGeom>
        </p:spPr>
      </p:pic>
      <p:sp>
        <p:nvSpPr>
          <p:cNvPr id="8" name="Title 1"/>
          <p:cNvSpPr txBox="1">
            <a:spLocks/>
          </p:cNvSpPr>
          <p:nvPr/>
        </p:nvSpPr>
        <p:spPr>
          <a:xfrm>
            <a:off x="228599" y="4343400"/>
            <a:ext cx="8575938" cy="1905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FFFF00"/>
                </a:solidFill>
              </a:rPr>
              <a:t>If an exhaust hood that was 11.5 linear feet long had the requirement of 550 CFM per linear foot due to extra heavy usage from because it covered a mesquite wood </a:t>
            </a:r>
            <a:r>
              <a:rPr lang="en-US" dirty="0" err="1">
                <a:solidFill>
                  <a:srgbClr val="FFFF00"/>
                </a:solidFill>
              </a:rPr>
              <a:t>charbroiler</a:t>
            </a:r>
            <a:r>
              <a:rPr lang="en-US" dirty="0">
                <a:solidFill>
                  <a:srgbClr val="FFFF00"/>
                </a:solidFill>
              </a:rPr>
              <a:t>, what would the exhaust fan total in CFM need to be?</a:t>
            </a:r>
          </a:p>
        </p:txBody>
      </p:sp>
    </p:spTree>
    <p:custDataLst>
      <p:tags r:id="rId1"/>
    </p:custDataLst>
    <p:extLst>
      <p:ext uri="{BB962C8B-B14F-4D97-AF65-F5344CB8AC3E}">
        <p14:creationId xmlns:p14="http://schemas.microsoft.com/office/powerpoint/2010/main" val="84970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Field Notes</a:t>
            </a:r>
            <a:endParaRPr lang="en-US" dirty="0">
              <a:solidFill>
                <a:srgbClr val="FFFF00"/>
              </a:solidFill>
            </a:endParaRPr>
          </a:p>
        </p:txBody>
      </p:sp>
      <p:sp>
        <p:nvSpPr>
          <p:cNvPr id="3" name="Content Placeholder 2"/>
          <p:cNvSpPr>
            <a:spLocks noGrp="1"/>
          </p:cNvSpPr>
          <p:nvPr>
            <p:ph idx="1"/>
          </p:nvPr>
        </p:nvSpPr>
        <p:spPr>
          <a:xfrm>
            <a:off x="228600" y="1600200"/>
            <a:ext cx="8458200" cy="4525963"/>
          </a:xfrm>
        </p:spPr>
        <p:txBody>
          <a:bodyPr/>
          <a:lstStyle/>
          <a:p>
            <a:pPr marL="0" indent="0">
              <a:buNone/>
            </a:pPr>
            <a:r>
              <a:rPr lang="en-US" dirty="0" smtClean="0">
                <a:solidFill>
                  <a:srgbClr val="FFFF00"/>
                </a:solidFill>
              </a:rPr>
              <a:t>A brand new kitchen </a:t>
            </a:r>
            <a:r>
              <a:rPr lang="en-US" dirty="0">
                <a:solidFill>
                  <a:srgbClr val="FFFF00"/>
                </a:solidFill>
              </a:rPr>
              <a:t>h</a:t>
            </a:r>
            <a:r>
              <a:rPr lang="en-US" dirty="0" smtClean="0">
                <a:solidFill>
                  <a:srgbClr val="FFFF00"/>
                </a:solidFill>
              </a:rPr>
              <a:t>ood in a Chinese restaurant was not removing enough air resulting in smoke from the fryers and grilles getting into the cooking space. </a:t>
            </a:r>
          </a:p>
          <a:p>
            <a:pPr marL="0" indent="0">
              <a:buNone/>
            </a:pPr>
            <a:endParaRPr lang="en-US" dirty="0" smtClean="0">
              <a:solidFill>
                <a:srgbClr val="FFFF00"/>
              </a:solidFill>
            </a:endParaRPr>
          </a:p>
          <a:p>
            <a:pPr marL="0" indent="0">
              <a:buNone/>
            </a:pPr>
            <a:r>
              <a:rPr lang="en-US" dirty="0" smtClean="0">
                <a:solidFill>
                  <a:srgbClr val="FFFF00"/>
                </a:solidFill>
              </a:rPr>
              <a:t>Pulleys and belts were changed to increase the airflow: still not enough airflow out through the exhaust hood. </a:t>
            </a:r>
            <a:endParaRPr lang="en-US" dirty="0">
              <a:solidFill>
                <a:srgbClr val="FFFF00"/>
              </a:solidFill>
            </a:endParaRPr>
          </a:p>
        </p:txBody>
      </p:sp>
    </p:spTree>
    <p:custDataLst>
      <p:tags r:id="rId1"/>
    </p:custDataLst>
    <p:extLst>
      <p:ext uri="{BB962C8B-B14F-4D97-AF65-F5344CB8AC3E}">
        <p14:creationId xmlns:p14="http://schemas.microsoft.com/office/powerpoint/2010/main" val="129521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Field Notes</a:t>
            </a:r>
            <a:endParaRPr lang="en-US" dirty="0">
              <a:solidFill>
                <a:srgbClr val="FFFF00"/>
              </a:solidFill>
            </a:endParaRPr>
          </a:p>
        </p:txBody>
      </p:sp>
      <p:sp>
        <p:nvSpPr>
          <p:cNvPr id="3" name="Content Placeholder 2"/>
          <p:cNvSpPr>
            <a:spLocks noGrp="1"/>
          </p:cNvSpPr>
          <p:nvPr>
            <p:ph idx="1"/>
          </p:nvPr>
        </p:nvSpPr>
        <p:spPr>
          <a:xfrm>
            <a:off x="228600" y="1600200"/>
            <a:ext cx="8458200" cy="4525963"/>
          </a:xfrm>
        </p:spPr>
        <p:txBody>
          <a:bodyPr>
            <a:normAutofit fontScale="92500" lnSpcReduction="20000"/>
          </a:bodyPr>
          <a:lstStyle/>
          <a:p>
            <a:pPr marL="0" indent="0">
              <a:buNone/>
            </a:pPr>
            <a:r>
              <a:rPr lang="en-US" dirty="0" smtClean="0">
                <a:solidFill>
                  <a:srgbClr val="FFFF00"/>
                </a:solidFill>
              </a:rPr>
              <a:t>Another </a:t>
            </a:r>
            <a:r>
              <a:rPr lang="en-US" dirty="0" smtClean="0">
                <a:solidFill>
                  <a:srgbClr val="FFFF00"/>
                </a:solidFill>
              </a:rPr>
              <a:t>Technician finally checked the exhaust fan motor for direction and found out it was running backwards.  </a:t>
            </a:r>
          </a:p>
          <a:p>
            <a:pPr marL="0" indent="0">
              <a:buNone/>
            </a:pPr>
            <a:endParaRPr lang="en-US" dirty="0">
              <a:solidFill>
                <a:srgbClr val="FFFF00"/>
              </a:solidFill>
            </a:endParaRPr>
          </a:p>
          <a:p>
            <a:pPr marL="0" indent="0">
              <a:buNone/>
            </a:pPr>
            <a:r>
              <a:rPr lang="en-US" dirty="0" smtClean="0">
                <a:solidFill>
                  <a:srgbClr val="FFFF00"/>
                </a:solidFill>
              </a:rPr>
              <a:t>The wiring was done by an electrician who did not know that a fan turning in the wrong direction moves less air. </a:t>
            </a:r>
          </a:p>
          <a:p>
            <a:pPr marL="0" indent="0">
              <a:buNone/>
            </a:pPr>
            <a:endParaRPr lang="en-US" dirty="0">
              <a:solidFill>
                <a:srgbClr val="FFFF00"/>
              </a:solidFill>
            </a:endParaRPr>
          </a:p>
          <a:p>
            <a:pPr marL="0" indent="0">
              <a:buNone/>
            </a:pPr>
            <a:r>
              <a:rPr lang="en-US" dirty="0" smtClean="0">
                <a:solidFill>
                  <a:srgbClr val="FFFF00"/>
                </a:solidFill>
              </a:rPr>
              <a:t>The motor wiring was changed so </a:t>
            </a:r>
            <a:r>
              <a:rPr lang="en-US" dirty="0" smtClean="0">
                <a:solidFill>
                  <a:srgbClr val="FFFF00"/>
                </a:solidFill>
              </a:rPr>
              <a:t>that the fan rotation direction </a:t>
            </a:r>
            <a:r>
              <a:rPr lang="en-US" dirty="0" smtClean="0">
                <a:solidFill>
                  <a:srgbClr val="FFFF00"/>
                </a:solidFill>
              </a:rPr>
              <a:t>was reversed and the </a:t>
            </a:r>
            <a:r>
              <a:rPr lang="en-US" dirty="0" smtClean="0">
                <a:solidFill>
                  <a:srgbClr val="FFFF00"/>
                </a:solidFill>
              </a:rPr>
              <a:t>“problem” </a:t>
            </a:r>
            <a:r>
              <a:rPr lang="en-US" dirty="0" smtClean="0">
                <a:solidFill>
                  <a:srgbClr val="FFFF00"/>
                </a:solidFill>
              </a:rPr>
              <a:t>was </a:t>
            </a:r>
            <a:r>
              <a:rPr lang="en-US" dirty="0" smtClean="0">
                <a:solidFill>
                  <a:srgbClr val="FFFF00"/>
                </a:solidFill>
              </a:rPr>
              <a:t>resolved. </a:t>
            </a:r>
            <a:endParaRPr lang="en-US" dirty="0">
              <a:solidFill>
                <a:srgbClr val="FFFF00"/>
              </a:solidFill>
            </a:endParaRPr>
          </a:p>
        </p:txBody>
      </p:sp>
    </p:spTree>
    <p:custDataLst>
      <p:tags r:id="rId1"/>
    </p:custDataLst>
    <p:extLst>
      <p:ext uri="{BB962C8B-B14F-4D97-AF65-F5344CB8AC3E}">
        <p14:creationId xmlns:p14="http://schemas.microsoft.com/office/powerpoint/2010/main" val="338331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i="1" dirty="0" smtClean="0"/>
              <a:t>Manual N Commercial Load Calculation</a:t>
            </a:r>
            <a:endParaRPr lang="en-US" i="1" dirty="0"/>
          </a:p>
        </p:txBody>
      </p:sp>
      <p:pic>
        <p:nvPicPr>
          <p:cNvPr id="4" name="Picture 3" descr="T:\ManualCoversfor Slides\ManNCover.jpg"/>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17638"/>
            <a:ext cx="3886200" cy="5059362"/>
          </a:xfrm>
          <a:prstGeom prst="rect">
            <a:avLst/>
          </a:prstGeom>
          <a:noFill/>
          <a:ln>
            <a:noFill/>
          </a:ln>
        </p:spPr>
      </p:pic>
    </p:spTree>
    <p:custDataLst>
      <p:tags r:id="rId1"/>
    </p:custDataLst>
    <p:extLst>
      <p:ext uri="{BB962C8B-B14F-4D97-AF65-F5344CB8AC3E}">
        <p14:creationId xmlns:p14="http://schemas.microsoft.com/office/powerpoint/2010/main" val="269572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Calculation Factors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rgbClr val="FFFF00"/>
                </a:solidFill>
              </a:rPr>
              <a:t>Typically, load calculations are simplified down to “total cooling tonnage per square foot of floor area”.  This load calculation approach fails to take into consideration a variety of commercial building factors that greatly affect the choice of equipment and its capabilities, such as:</a:t>
            </a:r>
          </a:p>
        </p:txBody>
      </p:sp>
    </p:spTree>
    <p:custDataLst>
      <p:tags r:id="rId1"/>
    </p:custDataLst>
    <p:extLst>
      <p:ext uri="{BB962C8B-B14F-4D97-AF65-F5344CB8AC3E}">
        <p14:creationId xmlns:p14="http://schemas.microsoft.com/office/powerpoint/2010/main" val="357961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Calculation Factors</a:t>
            </a:r>
            <a:endParaRPr lang="en-US" dirty="0"/>
          </a:p>
        </p:txBody>
      </p:sp>
      <p:sp>
        <p:nvSpPr>
          <p:cNvPr id="3" name="Content Placeholder 2"/>
          <p:cNvSpPr>
            <a:spLocks noGrp="1"/>
          </p:cNvSpPr>
          <p:nvPr>
            <p:ph idx="1"/>
          </p:nvPr>
        </p:nvSpPr>
        <p:spPr>
          <a:xfrm>
            <a:off x="457200" y="1417638"/>
            <a:ext cx="8229600" cy="5364162"/>
          </a:xfrm>
        </p:spPr>
        <p:txBody>
          <a:bodyPr>
            <a:normAutofit/>
          </a:bodyPr>
          <a:lstStyle/>
          <a:p>
            <a:pPr lvl="0"/>
            <a:r>
              <a:rPr lang="en-US" i="1" dirty="0">
                <a:solidFill>
                  <a:srgbClr val="FFFF00"/>
                </a:solidFill>
              </a:rPr>
              <a:t>Ventilation requirements: </a:t>
            </a:r>
            <a:r>
              <a:rPr lang="en-US" dirty="0">
                <a:solidFill>
                  <a:srgbClr val="FFFF00"/>
                </a:solidFill>
              </a:rPr>
              <a:t>How much air must be brought in to meet safety and health related code requirements? How much makeup air is needed for exhaust systems for bathrooms and cooking equipment?</a:t>
            </a:r>
          </a:p>
          <a:p>
            <a:pPr lvl="0"/>
            <a:r>
              <a:rPr lang="en-US" i="1" dirty="0">
                <a:solidFill>
                  <a:srgbClr val="FFFF00"/>
                </a:solidFill>
              </a:rPr>
              <a:t>Commercial Equipment: </a:t>
            </a:r>
            <a:r>
              <a:rPr lang="en-US" dirty="0">
                <a:solidFill>
                  <a:srgbClr val="FFFF00"/>
                </a:solidFill>
              </a:rPr>
              <a:t>What is inside generating a heat load? Commercial lighting, computer systems, ovens, dishwashers, refrigeration, laundry, etc. </a:t>
            </a:r>
          </a:p>
        </p:txBody>
      </p:sp>
    </p:spTree>
    <p:custDataLst>
      <p:tags r:id="rId1"/>
    </p:custDataLst>
    <p:extLst>
      <p:ext uri="{BB962C8B-B14F-4D97-AF65-F5344CB8AC3E}">
        <p14:creationId xmlns:p14="http://schemas.microsoft.com/office/powerpoint/2010/main" val="175132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Calculation Factors</a:t>
            </a:r>
            <a:endParaRPr lang="en-US" dirty="0"/>
          </a:p>
        </p:txBody>
      </p:sp>
      <p:sp>
        <p:nvSpPr>
          <p:cNvPr id="3" name="Content Placeholder 2"/>
          <p:cNvSpPr>
            <a:spLocks noGrp="1"/>
          </p:cNvSpPr>
          <p:nvPr>
            <p:ph idx="1"/>
          </p:nvPr>
        </p:nvSpPr>
        <p:spPr>
          <a:xfrm>
            <a:off x="457200" y="1417638"/>
            <a:ext cx="8229600" cy="5364162"/>
          </a:xfrm>
        </p:spPr>
        <p:txBody>
          <a:bodyPr>
            <a:normAutofit fontScale="92500" lnSpcReduction="20000"/>
          </a:bodyPr>
          <a:lstStyle/>
          <a:p>
            <a:pPr lvl="0"/>
            <a:r>
              <a:rPr lang="en-US" i="1" dirty="0" smtClean="0">
                <a:solidFill>
                  <a:srgbClr val="FFFF00"/>
                </a:solidFill>
              </a:rPr>
              <a:t>Windows</a:t>
            </a:r>
            <a:r>
              <a:rPr lang="en-US" i="1" dirty="0">
                <a:solidFill>
                  <a:srgbClr val="FFFF00"/>
                </a:solidFill>
              </a:rPr>
              <a:t>:</a:t>
            </a:r>
            <a:r>
              <a:rPr lang="en-US" dirty="0">
                <a:solidFill>
                  <a:srgbClr val="FFFF00"/>
                </a:solidFill>
              </a:rPr>
              <a:t>  How many?  What size?  What is the frame type? Does the glass have any special qualities like a Low-e rating? Which direction do the windows face?  How much internal shading (blinds, drapes, etc.) do they have?  How much protection does the external shading from overhangs or porch roofs provide for the windows?</a:t>
            </a:r>
          </a:p>
          <a:p>
            <a:pPr lvl="0"/>
            <a:r>
              <a:rPr lang="en-US" i="1" dirty="0">
                <a:solidFill>
                  <a:srgbClr val="FFFF00"/>
                </a:solidFill>
              </a:rPr>
              <a:t>Skylights:</a:t>
            </a:r>
            <a:r>
              <a:rPr lang="en-US" dirty="0">
                <a:solidFill>
                  <a:srgbClr val="FFFF00"/>
                </a:solidFill>
              </a:rPr>
              <a:t>  What size?  How many?  What is the frame, glass and curb construction? Light shaft adjustment? What is the roof pitch where the skylights set?  Which way do the skylights face (their orientation)?</a:t>
            </a:r>
          </a:p>
        </p:txBody>
      </p:sp>
    </p:spTree>
    <p:custDataLst>
      <p:tags r:id="rId1"/>
    </p:custDataLst>
    <p:extLst>
      <p:ext uri="{BB962C8B-B14F-4D97-AF65-F5344CB8AC3E}">
        <p14:creationId xmlns:p14="http://schemas.microsoft.com/office/powerpoint/2010/main" val="369675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Calculation Factors</a:t>
            </a:r>
            <a:endParaRPr lang="en-US" dirty="0"/>
          </a:p>
        </p:txBody>
      </p:sp>
      <p:sp>
        <p:nvSpPr>
          <p:cNvPr id="3" name="Content Placeholder 2"/>
          <p:cNvSpPr>
            <a:spLocks noGrp="1"/>
          </p:cNvSpPr>
          <p:nvPr>
            <p:ph idx="1"/>
          </p:nvPr>
        </p:nvSpPr>
        <p:spPr>
          <a:xfrm>
            <a:off x="457200" y="1417638"/>
            <a:ext cx="8229600" cy="5364162"/>
          </a:xfrm>
        </p:spPr>
        <p:txBody>
          <a:bodyPr>
            <a:normAutofit fontScale="92500" lnSpcReduction="10000"/>
          </a:bodyPr>
          <a:lstStyle/>
          <a:p>
            <a:pPr lvl="0"/>
            <a:r>
              <a:rPr lang="en-US" i="1" dirty="0">
                <a:solidFill>
                  <a:srgbClr val="FFFF00"/>
                </a:solidFill>
              </a:rPr>
              <a:t>Door Traffic:</a:t>
            </a:r>
            <a:r>
              <a:rPr lang="en-US" dirty="0">
                <a:solidFill>
                  <a:srgbClr val="FFFF00"/>
                </a:solidFill>
              </a:rPr>
              <a:t> What type of entrance doors are used and what is the frequency that they are opened and closed? Is there a shipping and receiving entrance that will be open often?</a:t>
            </a:r>
          </a:p>
          <a:p>
            <a:pPr lvl="0"/>
            <a:r>
              <a:rPr lang="en-US" i="1" dirty="0">
                <a:solidFill>
                  <a:srgbClr val="FFFF00"/>
                </a:solidFill>
              </a:rPr>
              <a:t>Number of People: </a:t>
            </a:r>
            <a:r>
              <a:rPr lang="en-US" dirty="0">
                <a:solidFill>
                  <a:srgbClr val="FFFF00"/>
                </a:solidFill>
              </a:rPr>
              <a:t>How many people are in the building?</a:t>
            </a:r>
          </a:p>
          <a:p>
            <a:pPr lvl="0"/>
            <a:r>
              <a:rPr lang="en-US" i="1" dirty="0">
                <a:solidFill>
                  <a:srgbClr val="FFFF00"/>
                </a:solidFill>
              </a:rPr>
              <a:t>Insulation:  </a:t>
            </a:r>
            <a:r>
              <a:rPr lang="en-US" dirty="0">
                <a:solidFill>
                  <a:srgbClr val="FFFF00"/>
                </a:solidFill>
              </a:rPr>
              <a:t>Type and quantity in the walls, floors and ceilings (are all buildings really the same?)</a:t>
            </a:r>
          </a:p>
          <a:p>
            <a:pPr lvl="0"/>
            <a:r>
              <a:rPr lang="en-US" i="1" dirty="0">
                <a:solidFill>
                  <a:srgbClr val="FFFF00"/>
                </a:solidFill>
              </a:rPr>
              <a:t>Duct System:</a:t>
            </a:r>
            <a:r>
              <a:rPr lang="en-US" dirty="0">
                <a:solidFill>
                  <a:srgbClr val="FFFF00"/>
                </a:solidFill>
              </a:rPr>
              <a:t>  The location and design of the duct system can have a very large impact on the heating and cooling system size and efficiency</a:t>
            </a:r>
            <a:r>
              <a:rPr lang="en-US" dirty="0" smtClean="0">
                <a:solidFill>
                  <a:srgbClr val="FFFF00"/>
                </a:solidFill>
              </a:rPr>
              <a:t>.</a:t>
            </a:r>
            <a:endParaRPr lang="en-US" dirty="0">
              <a:solidFill>
                <a:srgbClr val="FFFF00"/>
              </a:solidFill>
            </a:endParaRPr>
          </a:p>
        </p:txBody>
      </p:sp>
    </p:spTree>
    <p:custDataLst>
      <p:tags r:id="rId1"/>
    </p:custDataLst>
    <p:extLst>
      <p:ext uri="{BB962C8B-B14F-4D97-AF65-F5344CB8AC3E}">
        <p14:creationId xmlns:p14="http://schemas.microsoft.com/office/powerpoint/2010/main" val="257876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Calculation Factors</a:t>
            </a:r>
            <a:endParaRPr lang="en-US" dirty="0"/>
          </a:p>
        </p:txBody>
      </p:sp>
      <p:sp>
        <p:nvSpPr>
          <p:cNvPr id="3" name="Content Placeholder 2"/>
          <p:cNvSpPr>
            <a:spLocks noGrp="1"/>
          </p:cNvSpPr>
          <p:nvPr>
            <p:ph idx="1"/>
          </p:nvPr>
        </p:nvSpPr>
        <p:spPr>
          <a:xfrm>
            <a:off x="457200" y="1417638"/>
            <a:ext cx="8229600" cy="5364162"/>
          </a:xfrm>
        </p:spPr>
        <p:txBody>
          <a:bodyPr>
            <a:normAutofit fontScale="92500" lnSpcReduction="10000"/>
          </a:bodyPr>
          <a:lstStyle/>
          <a:p>
            <a:pPr lvl="0"/>
            <a:r>
              <a:rPr lang="en-US" i="1" dirty="0" smtClean="0">
                <a:solidFill>
                  <a:srgbClr val="FFFF00"/>
                </a:solidFill>
              </a:rPr>
              <a:t>Outside </a:t>
            </a:r>
            <a:r>
              <a:rPr lang="en-US" i="1" dirty="0">
                <a:solidFill>
                  <a:srgbClr val="FFFF00"/>
                </a:solidFill>
              </a:rPr>
              <a:t>Air:</a:t>
            </a:r>
            <a:r>
              <a:rPr lang="en-US" dirty="0">
                <a:solidFill>
                  <a:srgbClr val="FFFF00"/>
                </a:solidFill>
              </a:rPr>
              <a:t> Will the fresh air makeup meet the requirements for the exhausted kitchen air in cooking areas and the outside air required by the size of the building and total occupancy.</a:t>
            </a:r>
          </a:p>
          <a:p>
            <a:pPr lvl="0"/>
            <a:r>
              <a:rPr lang="en-US" i="1" dirty="0">
                <a:solidFill>
                  <a:srgbClr val="FFFF00"/>
                </a:solidFill>
              </a:rPr>
              <a:t>Construction Materials:</a:t>
            </a:r>
            <a:r>
              <a:rPr lang="en-US" dirty="0">
                <a:solidFill>
                  <a:srgbClr val="FFFF00"/>
                </a:solidFill>
              </a:rPr>
              <a:t>  Is the building constructed from light-weight “stick built” or steel construction, versus heavy-weight masonry or concrete walls? </a:t>
            </a:r>
          </a:p>
          <a:p>
            <a:pPr lvl="0"/>
            <a:r>
              <a:rPr lang="en-US" i="1" dirty="0">
                <a:solidFill>
                  <a:srgbClr val="FFFF00"/>
                </a:solidFill>
              </a:rPr>
              <a:t>Construction Practices:</a:t>
            </a:r>
            <a:r>
              <a:rPr lang="en-US" dirty="0">
                <a:solidFill>
                  <a:srgbClr val="FFFF00"/>
                </a:solidFill>
              </a:rPr>
              <a:t>  How “tight” is the building?  Were special products (air/water wrapped) or procedures (caulking, sealing) used to prevent excess energy loss?</a:t>
            </a:r>
          </a:p>
        </p:txBody>
      </p:sp>
    </p:spTree>
    <p:custDataLst>
      <p:tags r:id="rId1"/>
    </p:custDataLst>
    <p:extLst>
      <p:ext uri="{BB962C8B-B14F-4D97-AF65-F5344CB8AC3E}">
        <p14:creationId xmlns:p14="http://schemas.microsoft.com/office/powerpoint/2010/main" val="168969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Manuals Referenced</a:t>
            </a:r>
            <a:endParaRPr lang="en-US" dirty="0"/>
          </a:p>
        </p:txBody>
      </p:sp>
      <p:pic>
        <p:nvPicPr>
          <p:cNvPr id="6" name="Picture 5" descr="T:\97-ACCA Manuals - Printer Versions\Manual Cover Art\Manual N5 Cov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828799"/>
            <a:ext cx="2103120" cy="2926080"/>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620" y="1854199"/>
            <a:ext cx="2077720" cy="2900680"/>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854199"/>
            <a:ext cx="2057400" cy="2900680"/>
          </a:xfrm>
          <a:prstGeom prst="rect">
            <a:avLst/>
          </a:prstGeom>
          <a:noFill/>
          <a:ln>
            <a:noFill/>
          </a:ln>
        </p:spPr>
      </p:pic>
      <p:pic>
        <p:nvPicPr>
          <p:cNvPr id="9" name="Picture 8" descr="Manual T"/>
          <p:cNvPicPr/>
          <p:nvPr/>
        </p:nvPicPr>
        <p:blipFill>
          <a:blip r:embed="rId6" cstate="print">
            <a:lum contrast="-6000"/>
            <a:extLst>
              <a:ext uri="{28A0092B-C50C-407E-A947-70E740481C1C}">
                <a14:useLocalDpi xmlns:a14="http://schemas.microsoft.com/office/drawing/2010/main" val="0"/>
              </a:ext>
            </a:extLst>
          </a:blip>
          <a:srcRect/>
          <a:stretch>
            <a:fillRect/>
          </a:stretch>
        </p:blipFill>
        <p:spPr bwMode="auto">
          <a:xfrm>
            <a:off x="6629400" y="1866899"/>
            <a:ext cx="2037080" cy="2875280"/>
          </a:xfrm>
          <a:prstGeom prst="rect">
            <a:avLst/>
          </a:prstGeom>
          <a:noFill/>
          <a:ln w="3175">
            <a:solidFill>
              <a:srgbClr val="000000"/>
            </a:solidFill>
            <a:miter lim="800000"/>
            <a:headEnd/>
            <a:tailEnd/>
          </a:ln>
        </p:spPr>
      </p:pic>
      <p:pic>
        <p:nvPicPr>
          <p:cNvPr id="10" name="Picture 9"/>
          <p:cNvPicPr/>
          <p:nvPr/>
        </p:nvPicPr>
        <p:blipFill>
          <a:blip r:embed="rId7" cstate="print">
            <a:extLst>
              <a:ext uri="{28A0092B-C50C-407E-A947-70E740481C1C}">
                <a14:useLocalDpi xmlns:a14="http://schemas.microsoft.com/office/drawing/2010/main" val="0"/>
              </a:ext>
            </a:extLst>
          </a:blip>
          <a:srcRect l="3703" r="3703" b="-4167"/>
          <a:stretch>
            <a:fillRect/>
          </a:stretch>
        </p:blipFill>
        <p:spPr bwMode="auto">
          <a:xfrm rot="1306710">
            <a:off x="1204162" y="2147493"/>
            <a:ext cx="2851412" cy="3756815"/>
          </a:xfrm>
          <a:prstGeom prst="rect">
            <a:avLst/>
          </a:prstGeom>
          <a:noFill/>
          <a:ln w="9525">
            <a:solidFill>
              <a:srgbClr val="0000FF"/>
            </a:solidFill>
            <a:miter lim="800000"/>
            <a:headEnd/>
            <a:tailEnd/>
          </a:ln>
        </p:spPr>
      </p:pic>
      <p:pic>
        <p:nvPicPr>
          <p:cNvPr id="11" name="Picture 10"/>
          <p:cNvPicPr>
            <a:picLocks noChangeAspect="1"/>
          </p:cNvPicPr>
          <p:nvPr/>
        </p:nvPicPr>
        <p:blipFill>
          <a:blip r:embed="rId8"/>
          <a:stretch>
            <a:fillRect/>
          </a:stretch>
        </p:blipFill>
        <p:spPr>
          <a:xfrm rot="1358172">
            <a:off x="4230641" y="2264131"/>
            <a:ext cx="2971983" cy="3969205"/>
          </a:xfrm>
          <a:prstGeom prst="rect">
            <a:avLst/>
          </a:prstGeom>
        </p:spPr>
      </p:pic>
    </p:spTree>
    <p:custDataLst>
      <p:tags r:id="rId1"/>
    </p:custDataLst>
    <p:extLst>
      <p:ext uri="{BB962C8B-B14F-4D97-AF65-F5344CB8AC3E}">
        <p14:creationId xmlns:p14="http://schemas.microsoft.com/office/powerpoint/2010/main" val="99340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Conduction, and leakage losses and pressure effects"/>
  <p:tag name="ARTICULATE_META_COURSE_ID" val="2_1_Why_Balance_a_House"/>
  <p:tag name="ARTICULATE_META_NAME_SET" val="True"/>
  <p:tag name="TAG_BACKING_FORM_KEY" val="2294628-c:\users\don\desktop\power points\1.1 energy losses.pptx"/>
  <p:tag name="ARTICULATE_PRESENTER_VERSION" val="7"/>
  <p:tag name="ARTICULATE_USED_PAGE_ORIENTATION" val="1"/>
  <p:tag name="ARTICULATE_USED_PAGE_SIZE"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UDIO_ID" val="316"/>
  <p:tag name="ARTICULATE_AUDIO_RECORDED" val="1"/>
  <p:tag name="ELAPSEDTIME" val="20.1"/>
  <p:tag name="ANNOTATION_COUNT" val="0"/>
  <p:tag name="ARTICULATE_NAV_LEVEL" val="1"/>
  <p:tag name="ARTICULATE_SLIDE_PRESENTER_GUID" val="98bb69f2-8d08-4a0f-b3bb-0c4b682557b7"/>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4212</TotalTime>
  <Words>1143</Words>
  <Application>Microsoft Office PowerPoint</Application>
  <PresentationFormat>On-screen Show (4:3)</PresentationFormat>
  <Paragraphs>106</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 Maria’s Restaurant Chapter 1 Section 1   </vt:lpstr>
      <vt:lpstr>System Design Process</vt:lpstr>
      <vt:lpstr>Manual N Commercial Load Calculation</vt:lpstr>
      <vt:lpstr>Load Calculation Factors</vt:lpstr>
      <vt:lpstr>Load Calculation Factors</vt:lpstr>
      <vt:lpstr>Load Calculation Factors</vt:lpstr>
      <vt:lpstr>Load Calculation Factors</vt:lpstr>
      <vt:lpstr>Load Calculation Factors</vt:lpstr>
      <vt:lpstr>Manuals Referenced</vt:lpstr>
      <vt:lpstr>Rooftop Package Heat Pump</vt:lpstr>
      <vt:lpstr>Right Sizing</vt:lpstr>
      <vt:lpstr>Rules of Thumb</vt:lpstr>
      <vt:lpstr>Break The Rules and Pay a Price</vt:lpstr>
      <vt:lpstr>Load calculations vs the varying real time actual loads</vt:lpstr>
      <vt:lpstr>Gathering Load Calculation Data</vt:lpstr>
      <vt:lpstr>PowerPoint Presentation</vt:lpstr>
      <vt:lpstr>Block Load</vt:lpstr>
      <vt:lpstr>Room By Room Load</vt:lpstr>
      <vt:lpstr>Exhaust Totals (Work Sheet 1)</vt:lpstr>
      <vt:lpstr>Design Value 1 In Linear Feet (Work Sheet 1) </vt:lpstr>
      <vt:lpstr>Design Value 2 In Linear Feet (Work Sheet 1)</vt:lpstr>
      <vt:lpstr>Charbroiler Exhaust Totals (Work Sheet 1)</vt:lpstr>
      <vt:lpstr>Field Notes</vt:lpstr>
      <vt:lpstr>Field Notes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513</cp:revision>
  <dcterms:created xsi:type="dcterms:W3CDTF">2013-05-23T13:04:32Z</dcterms:created>
  <dcterms:modified xsi:type="dcterms:W3CDTF">2017-07-17T19:09:18Z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FB530473-E335-4DC7-9019-662983BC746A</vt:lpwstr>
  </property>
  <property fmtid="{D5CDD505-2E9C-101B-9397-08002B2CF9AE}" pid="6" name="ArticulateProjectFull">
    <vt:lpwstr>C:\Users\Don\Desktop\QTechEDU Power Points\Class 1 Maria's Resturant Introduction .ppta</vt:lpwstr>
  </property>
</Properties>
</file>