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17"/>
  </p:notesMasterIdLst>
  <p:sldIdLst>
    <p:sldId id="316" r:id="rId2"/>
    <p:sldId id="418" r:id="rId3"/>
    <p:sldId id="419" r:id="rId4"/>
    <p:sldId id="420" r:id="rId5"/>
    <p:sldId id="421" r:id="rId6"/>
    <p:sldId id="422" r:id="rId7"/>
    <p:sldId id="423" r:id="rId8"/>
    <p:sldId id="317" r:id="rId9"/>
    <p:sldId id="498" r:id="rId10"/>
    <p:sldId id="322" r:id="rId11"/>
    <p:sldId id="320" r:id="rId12"/>
    <p:sldId id="323" r:id="rId13"/>
    <p:sldId id="327" r:id="rId14"/>
    <p:sldId id="326" r:id="rId15"/>
    <p:sldId id="328" r:id="rId16"/>
    <p:sldId id="329" r:id="rId17"/>
    <p:sldId id="331" r:id="rId18"/>
    <p:sldId id="325" r:id="rId19"/>
    <p:sldId id="333" r:id="rId20"/>
    <p:sldId id="335" r:id="rId21"/>
    <p:sldId id="336" r:id="rId22"/>
    <p:sldId id="337" r:id="rId23"/>
    <p:sldId id="424" r:id="rId24"/>
    <p:sldId id="339" r:id="rId25"/>
    <p:sldId id="340" r:id="rId26"/>
    <p:sldId id="341" r:id="rId27"/>
    <p:sldId id="343" r:id="rId28"/>
    <p:sldId id="342" r:id="rId29"/>
    <p:sldId id="344" r:id="rId30"/>
    <p:sldId id="345" r:id="rId31"/>
    <p:sldId id="346" r:id="rId32"/>
    <p:sldId id="347" r:id="rId33"/>
    <p:sldId id="348" r:id="rId34"/>
    <p:sldId id="350" r:id="rId35"/>
    <p:sldId id="351" r:id="rId36"/>
    <p:sldId id="365" r:id="rId37"/>
    <p:sldId id="352" r:id="rId38"/>
    <p:sldId id="366" r:id="rId39"/>
    <p:sldId id="368" r:id="rId40"/>
    <p:sldId id="370" r:id="rId41"/>
    <p:sldId id="372" r:id="rId42"/>
    <p:sldId id="374" r:id="rId43"/>
    <p:sldId id="353" r:id="rId44"/>
    <p:sldId id="354" r:id="rId45"/>
    <p:sldId id="356" r:id="rId46"/>
    <p:sldId id="357" r:id="rId47"/>
    <p:sldId id="358" r:id="rId48"/>
    <p:sldId id="371" r:id="rId49"/>
    <p:sldId id="375" r:id="rId50"/>
    <p:sldId id="376" r:id="rId51"/>
    <p:sldId id="377" r:id="rId52"/>
    <p:sldId id="378" r:id="rId53"/>
    <p:sldId id="379" r:id="rId54"/>
    <p:sldId id="380" r:id="rId55"/>
    <p:sldId id="381" r:id="rId56"/>
    <p:sldId id="382" r:id="rId57"/>
    <p:sldId id="483" r:id="rId58"/>
    <p:sldId id="384" r:id="rId59"/>
    <p:sldId id="387" r:id="rId60"/>
    <p:sldId id="425" r:id="rId61"/>
    <p:sldId id="485" r:id="rId62"/>
    <p:sldId id="389" r:id="rId63"/>
    <p:sldId id="414" r:id="rId64"/>
    <p:sldId id="488" r:id="rId65"/>
    <p:sldId id="486" r:id="rId66"/>
    <p:sldId id="487" r:id="rId67"/>
    <p:sldId id="392" r:id="rId68"/>
    <p:sldId id="395" r:id="rId69"/>
    <p:sldId id="394" r:id="rId70"/>
    <p:sldId id="396" r:id="rId71"/>
    <p:sldId id="489" r:id="rId72"/>
    <p:sldId id="393" r:id="rId73"/>
    <p:sldId id="490" r:id="rId74"/>
    <p:sldId id="484" r:id="rId75"/>
    <p:sldId id="499" r:id="rId76"/>
    <p:sldId id="500" r:id="rId77"/>
    <p:sldId id="398" r:id="rId78"/>
    <p:sldId id="497" r:id="rId79"/>
    <p:sldId id="399" r:id="rId80"/>
    <p:sldId id="401" r:id="rId81"/>
    <p:sldId id="433" r:id="rId82"/>
    <p:sldId id="435" r:id="rId83"/>
    <p:sldId id="436" r:id="rId84"/>
    <p:sldId id="437" r:id="rId85"/>
    <p:sldId id="438" r:id="rId86"/>
    <p:sldId id="448" r:id="rId87"/>
    <p:sldId id="439" r:id="rId88"/>
    <p:sldId id="442" r:id="rId89"/>
    <p:sldId id="440" r:id="rId90"/>
    <p:sldId id="455" r:id="rId91"/>
    <p:sldId id="446" r:id="rId92"/>
    <p:sldId id="451" r:id="rId93"/>
    <p:sldId id="449" r:id="rId94"/>
    <p:sldId id="452" r:id="rId95"/>
    <p:sldId id="453" r:id="rId96"/>
    <p:sldId id="458" r:id="rId97"/>
    <p:sldId id="457" r:id="rId98"/>
    <p:sldId id="462" r:id="rId99"/>
    <p:sldId id="459" r:id="rId100"/>
    <p:sldId id="461" r:id="rId101"/>
    <p:sldId id="466" r:id="rId102"/>
    <p:sldId id="465" r:id="rId103"/>
    <p:sldId id="467" r:id="rId104"/>
    <p:sldId id="464" r:id="rId105"/>
    <p:sldId id="468" r:id="rId106"/>
    <p:sldId id="469" r:id="rId107"/>
    <p:sldId id="470" r:id="rId108"/>
    <p:sldId id="471" r:id="rId109"/>
    <p:sldId id="472" r:id="rId110"/>
    <p:sldId id="417" r:id="rId111"/>
    <p:sldId id="428" r:id="rId112"/>
    <p:sldId id="430" r:id="rId113"/>
    <p:sldId id="473" r:id="rId114"/>
    <p:sldId id="476" r:id="rId115"/>
    <p:sldId id="502" r:id="rId1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4545"/>
    <a:srgbClr val="3F3F3F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4" autoAdjust="0"/>
    <p:restoredTop sz="94660"/>
  </p:normalViewPr>
  <p:slideViewPr>
    <p:cSldViewPr>
      <p:cViewPr varScale="1">
        <p:scale>
          <a:sx n="77" d="100"/>
          <a:sy n="77" d="100"/>
        </p:scale>
        <p:origin x="102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83A6E7-60DE-4005-B552-9C8674E4BA66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C46B63-F3D0-4FCB-B9C7-2DF26E8BC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039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60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22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45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323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52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33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92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51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41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93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501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A4F02-61AA-4C81-BD1C-511DDA14D550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293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ca.org/SPEEDSHEET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800600"/>
            <a:ext cx="91440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Manual J8ae -2011 SPEEDSHEET</a:t>
            </a:r>
            <a:br>
              <a:rPr lang="en-US" dirty="0" smtClean="0"/>
            </a:br>
            <a:r>
              <a:rPr lang="en-US" dirty="0" smtClean="0"/>
              <a:t>Long House Room Loads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1676400" y="27432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pic>
        <p:nvPicPr>
          <p:cNvPr id="1029" name="Picture 5" descr="H:\IMAGES\ACCALogoSolidBla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"/>
            <a:ext cx="6682154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40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16"/>
    </mc:Choice>
    <mc:Fallback xmlns="">
      <p:transition spd="slow" advTm="8016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SPEEDSHEET Location T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29" y="2057400"/>
            <a:ext cx="9109792" cy="207100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5867400" y="1280319"/>
            <a:ext cx="609600" cy="914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5490037" y="2743200"/>
            <a:ext cx="7547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5490036" y="2895600"/>
            <a:ext cx="7547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5490035" y="2590800"/>
            <a:ext cx="7547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490034" y="3079531"/>
            <a:ext cx="7547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490034" y="2590800"/>
            <a:ext cx="7547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971800" y="2922494"/>
            <a:ext cx="7547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971800" y="3079531"/>
            <a:ext cx="7547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7696200" y="2590800"/>
            <a:ext cx="7547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7696200" y="2743200"/>
            <a:ext cx="7547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7696200" y="2895600"/>
            <a:ext cx="7547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7696200" y="3088496"/>
            <a:ext cx="7547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2971800" y="2913529"/>
            <a:ext cx="7547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762000" y="4617133"/>
            <a:ext cx="7162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White </a:t>
            </a:r>
            <a:r>
              <a:rPr lang="en-US" sz="2800" dirty="0">
                <a:solidFill>
                  <a:srgbClr val="FFFF00"/>
                </a:solidFill>
              </a:rPr>
              <a:t>b</a:t>
            </a:r>
            <a:r>
              <a:rPr lang="en-US" sz="2800" dirty="0" smtClean="0">
                <a:solidFill>
                  <a:srgbClr val="FFFF00"/>
                </a:solidFill>
              </a:rPr>
              <a:t>oxes with red lettering may be changed if required by local code exceptions.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57334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rmAutofit/>
          </a:bodyPr>
          <a:lstStyle/>
          <a:p>
            <a:r>
              <a:rPr lang="en-US" dirty="0" smtClean="0"/>
              <a:t>SPEEDSHEET Room Loads</a:t>
            </a:r>
            <a:br>
              <a:rPr lang="en-US" dirty="0" smtClean="0"/>
            </a:br>
            <a:r>
              <a:rPr lang="en-US" dirty="0" smtClean="0"/>
              <a:t>Kitchen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14600" y="2819400"/>
            <a:ext cx="59137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1,000 BTUH appliance </a:t>
            </a:r>
            <a:r>
              <a:rPr lang="en-US" sz="3200" dirty="0">
                <a:solidFill>
                  <a:srgbClr val="FFFF00"/>
                </a:solidFill>
              </a:rPr>
              <a:t>l</a:t>
            </a:r>
            <a:r>
              <a:rPr lang="en-US" sz="3200" dirty="0" smtClean="0">
                <a:solidFill>
                  <a:srgbClr val="FFFF00"/>
                </a:solidFill>
              </a:rPr>
              <a:t>oad added.</a:t>
            </a:r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 smtClean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561171" cy="6858001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1219200" y="3276600"/>
            <a:ext cx="1219199" cy="25146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684843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rmAutofit/>
          </a:bodyPr>
          <a:lstStyle/>
          <a:p>
            <a:r>
              <a:rPr lang="en-US" dirty="0" smtClean="0"/>
              <a:t>SPEEDSHEET Room Loads</a:t>
            </a:r>
            <a:br>
              <a:rPr lang="en-US" dirty="0" smtClean="0"/>
            </a:br>
            <a:r>
              <a:rPr lang="en-US" dirty="0" smtClean="0"/>
              <a:t>Kitchen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14600" y="2819400"/>
            <a:ext cx="383412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Totals For </a:t>
            </a:r>
            <a:r>
              <a:rPr lang="en-US" sz="3200" dirty="0" smtClean="0">
                <a:solidFill>
                  <a:srgbClr val="FFFF00"/>
                </a:solidFill>
              </a:rPr>
              <a:t>Kitchen</a:t>
            </a:r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>
                <a:solidFill>
                  <a:srgbClr val="FFFF00"/>
                </a:solidFill>
              </a:rPr>
              <a:t>Heating = </a:t>
            </a:r>
            <a:r>
              <a:rPr lang="en-US" sz="3200" dirty="0" smtClean="0">
                <a:solidFill>
                  <a:srgbClr val="FFFF00"/>
                </a:solidFill>
              </a:rPr>
              <a:t>1,780 </a:t>
            </a:r>
            <a:r>
              <a:rPr lang="en-US" sz="3200" dirty="0">
                <a:solidFill>
                  <a:srgbClr val="FFFF00"/>
                </a:solidFill>
              </a:rPr>
              <a:t>BTUH</a:t>
            </a:r>
          </a:p>
          <a:p>
            <a:r>
              <a:rPr lang="en-US" sz="3200" dirty="0">
                <a:solidFill>
                  <a:srgbClr val="FFFF00"/>
                </a:solidFill>
              </a:rPr>
              <a:t>Cooling = </a:t>
            </a:r>
            <a:r>
              <a:rPr lang="en-US" sz="3200" dirty="0" smtClean="0">
                <a:solidFill>
                  <a:srgbClr val="FFFF00"/>
                </a:solidFill>
              </a:rPr>
              <a:t>1,845 </a:t>
            </a:r>
            <a:r>
              <a:rPr lang="en-US" sz="3200" dirty="0">
                <a:solidFill>
                  <a:srgbClr val="FFFF00"/>
                </a:solidFill>
              </a:rPr>
              <a:t>BTUH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 smtClean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561171" cy="6858001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1066800" y="3276600"/>
            <a:ext cx="1371600" cy="2667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468475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rmAutofit/>
          </a:bodyPr>
          <a:lstStyle/>
          <a:p>
            <a:r>
              <a:rPr lang="en-US" dirty="0" smtClean="0"/>
              <a:t>SPEEDSHEET Room Loads</a:t>
            </a:r>
            <a:br>
              <a:rPr lang="en-US" dirty="0" smtClean="0"/>
            </a:br>
            <a:r>
              <a:rPr lang="en-US" dirty="0" smtClean="0"/>
              <a:t>Laundry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57449" y="2819400"/>
            <a:ext cx="56028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500 BTUH appliance </a:t>
            </a:r>
            <a:r>
              <a:rPr lang="en-US" sz="3200" dirty="0">
                <a:solidFill>
                  <a:srgbClr val="FFFF00"/>
                </a:solidFill>
              </a:rPr>
              <a:t>l</a:t>
            </a:r>
            <a:r>
              <a:rPr lang="en-US" sz="3200" dirty="0" smtClean="0">
                <a:solidFill>
                  <a:srgbClr val="FFFF00"/>
                </a:solidFill>
              </a:rPr>
              <a:t>oad added.</a:t>
            </a:r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 smtClean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16" y="0"/>
            <a:ext cx="1532815" cy="6853238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1219200" y="3131760"/>
            <a:ext cx="1219199" cy="25146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555365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rmAutofit/>
          </a:bodyPr>
          <a:lstStyle/>
          <a:p>
            <a:r>
              <a:rPr lang="en-US" dirty="0" smtClean="0"/>
              <a:t>SPEEDSHEET Room Loads</a:t>
            </a:r>
            <a:br>
              <a:rPr lang="en-US" dirty="0" smtClean="0"/>
            </a:br>
            <a:r>
              <a:rPr lang="en-US" dirty="0" smtClean="0"/>
              <a:t>Laundry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14600" y="2819400"/>
            <a:ext cx="383412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Totals For </a:t>
            </a:r>
            <a:r>
              <a:rPr lang="en-US" sz="3200" dirty="0" smtClean="0">
                <a:solidFill>
                  <a:srgbClr val="FFFF00"/>
                </a:solidFill>
              </a:rPr>
              <a:t>Laundry</a:t>
            </a:r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>
                <a:solidFill>
                  <a:srgbClr val="FFFF00"/>
                </a:solidFill>
              </a:rPr>
              <a:t>Heating = </a:t>
            </a:r>
            <a:r>
              <a:rPr lang="en-US" sz="3200" dirty="0" smtClean="0">
                <a:solidFill>
                  <a:srgbClr val="FFFF00"/>
                </a:solidFill>
              </a:rPr>
              <a:t>2,184 </a:t>
            </a:r>
            <a:r>
              <a:rPr lang="en-US" sz="3200" dirty="0">
                <a:solidFill>
                  <a:srgbClr val="FFFF00"/>
                </a:solidFill>
              </a:rPr>
              <a:t>BTUH</a:t>
            </a:r>
          </a:p>
          <a:p>
            <a:r>
              <a:rPr lang="en-US" sz="3200" dirty="0">
                <a:solidFill>
                  <a:srgbClr val="FFFF00"/>
                </a:solidFill>
              </a:rPr>
              <a:t>Cooling = </a:t>
            </a:r>
            <a:r>
              <a:rPr lang="en-US" sz="3200" dirty="0" smtClean="0">
                <a:solidFill>
                  <a:srgbClr val="FFFF00"/>
                </a:solidFill>
              </a:rPr>
              <a:t>1,051 </a:t>
            </a:r>
            <a:r>
              <a:rPr lang="en-US" sz="3200" dirty="0">
                <a:solidFill>
                  <a:srgbClr val="FFFF00"/>
                </a:solidFill>
              </a:rPr>
              <a:t>BTUH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 smtClean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16" y="0"/>
            <a:ext cx="1532815" cy="6853238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1066800" y="3131760"/>
            <a:ext cx="1371600" cy="27356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489116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rmAutofit/>
          </a:bodyPr>
          <a:lstStyle/>
          <a:p>
            <a:r>
              <a:rPr lang="en-US" dirty="0" smtClean="0"/>
              <a:t>SPEEDSHEET Room Loads</a:t>
            </a:r>
            <a:br>
              <a:rPr lang="en-US" dirty="0" smtClean="0"/>
            </a:br>
            <a:r>
              <a:rPr lang="en-US" dirty="0" smtClean="0"/>
              <a:t>Hall &amp; Closets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14600" y="2819400"/>
            <a:ext cx="432297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Totals For </a:t>
            </a:r>
            <a:r>
              <a:rPr lang="en-US" sz="3200" dirty="0" smtClean="0">
                <a:solidFill>
                  <a:srgbClr val="FFFF00"/>
                </a:solidFill>
              </a:rPr>
              <a:t>Hall &amp; Closets</a:t>
            </a:r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>
                <a:solidFill>
                  <a:srgbClr val="FFFF00"/>
                </a:solidFill>
              </a:rPr>
              <a:t>Heating = </a:t>
            </a:r>
            <a:r>
              <a:rPr lang="en-US" sz="3200" dirty="0" smtClean="0">
                <a:solidFill>
                  <a:srgbClr val="FFFF00"/>
                </a:solidFill>
              </a:rPr>
              <a:t>606 BTUH</a:t>
            </a:r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>
                <a:solidFill>
                  <a:srgbClr val="FFFF00"/>
                </a:solidFill>
              </a:rPr>
              <a:t>Cooling = </a:t>
            </a:r>
            <a:r>
              <a:rPr lang="en-US" sz="3200" dirty="0" smtClean="0">
                <a:solidFill>
                  <a:srgbClr val="FFFF00"/>
                </a:solidFill>
              </a:rPr>
              <a:t>404 </a:t>
            </a:r>
            <a:r>
              <a:rPr lang="en-US" sz="3200" dirty="0">
                <a:solidFill>
                  <a:srgbClr val="FFFF00"/>
                </a:solidFill>
              </a:rPr>
              <a:t>BTUH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 smtClean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66265" cy="6858001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1109662" y="3200400"/>
            <a:ext cx="1371600" cy="2667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254535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rmAutofit/>
          </a:bodyPr>
          <a:lstStyle/>
          <a:p>
            <a:r>
              <a:rPr lang="en-US" dirty="0" smtClean="0"/>
              <a:t>SPEEDSHEET Room Loads</a:t>
            </a:r>
            <a:br>
              <a:rPr lang="en-US" dirty="0" smtClean="0"/>
            </a:br>
            <a:r>
              <a:rPr lang="en-US" dirty="0" smtClean="0"/>
              <a:t>Rec Room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45472" cy="685416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1143000" y="3588007"/>
            <a:ext cx="1371600" cy="2667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514600" y="3347084"/>
            <a:ext cx="56028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9</a:t>
            </a:r>
            <a:r>
              <a:rPr lang="en-US" sz="3200" dirty="0" smtClean="0">
                <a:solidFill>
                  <a:srgbClr val="FFFF00"/>
                </a:solidFill>
              </a:rPr>
              <a:t>00 BTUH appliance </a:t>
            </a:r>
            <a:r>
              <a:rPr lang="en-US" sz="3200" dirty="0">
                <a:solidFill>
                  <a:srgbClr val="FFFF00"/>
                </a:solidFill>
              </a:rPr>
              <a:t>l</a:t>
            </a:r>
            <a:r>
              <a:rPr lang="en-US" sz="3200" dirty="0" smtClean="0">
                <a:solidFill>
                  <a:srgbClr val="FFFF00"/>
                </a:solidFill>
              </a:rPr>
              <a:t>oad added.</a:t>
            </a:r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 smtClean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4600" y="5849178"/>
            <a:ext cx="6442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Note: The 900 load is per Manual J Table 6A values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64082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rmAutofit/>
          </a:bodyPr>
          <a:lstStyle/>
          <a:p>
            <a:r>
              <a:rPr lang="en-US" dirty="0" smtClean="0"/>
              <a:t>SPEEDSHEET Room Loads</a:t>
            </a:r>
            <a:br>
              <a:rPr lang="en-US" dirty="0" smtClean="0"/>
            </a:br>
            <a:r>
              <a:rPr lang="en-US" dirty="0" smtClean="0"/>
              <a:t>Rec Room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14600" y="2971800"/>
            <a:ext cx="383412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Totals For </a:t>
            </a:r>
            <a:r>
              <a:rPr lang="en-US" sz="3200" dirty="0" smtClean="0">
                <a:solidFill>
                  <a:srgbClr val="FFFF00"/>
                </a:solidFill>
              </a:rPr>
              <a:t>Rec Room</a:t>
            </a:r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>
                <a:solidFill>
                  <a:srgbClr val="FFFF00"/>
                </a:solidFill>
              </a:rPr>
              <a:t>Heating = </a:t>
            </a:r>
            <a:r>
              <a:rPr lang="en-US" sz="3200" dirty="0" smtClean="0">
                <a:solidFill>
                  <a:srgbClr val="FFFF00"/>
                </a:solidFill>
              </a:rPr>
              <a:t>8,253 BTUH</a:t>
            </a:r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>
                <a:solidFill>
                  <a:srgbClr val="FFFF00"/>
                </a:solidFill>
              </a:rPr>
              <a:t>Cooling = </a:t>
            </a:r>
            <a:r>
              <a:rPr lang="en-US" sz="3200" dirty="0" smtClean="0">
                <a:solidFill>
                  <a:srgbClr val="FFFF00"/>
                </a:solidFill>
              </a:rPr>
              <a:t>1,895 </a:t>
            </a:r>
            <a:r>
              <a:rPr lang="en-US" sz="3200" dirty="0">
                <a:solidFill>
                  <a:srgbClr val="FFFF00"/>
                </a:solidFill>
              </a:rPr>
              <a:t>BTUH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 smtClean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8" y="0"/>
            <a:ext cx="1645472" cy="685416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1409700" y="3427080"/>
            <a:ext cx="876300" cy="2667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752230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rmAutofit/>
          </a:bodyPr>
          <a:lstStyle/>
          <a:p>
            <a:r>
              <a:rPr lang="en-US" dirty="0" smtClean="0"/>
              <a:t>SPEEDSHEET Room Loads</a:t>
            </a:r>
            <a:br>
              <a:rPr lang="en-US" dirty="0" smtClean="0"/>
            </a:br>
            <a:r>
              <a:rPr lang="en-US" dirty="0" smtClean="0"/>
              <a:t>Work Shop (Not Cooled)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43175" y="2971800"/>
            <a:ext cx="5450338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Totals For </a:t>
            </a:r>
            <a:r>
              <a:rPr lang="en-US" sz="3200" dirty="0" smtClean="0">
                <a:solidFill>
                  <a:srgbClr val="FFFF00"/>
                </a:solidFill>
              </a:rPr>
              <a:t>Work Shop</a:t>
            </a:r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>
                <a:solidFill>
                  <a:srgbClr val="FFFF00"/>
                </a:solidFill>
              </a:rPr>
              <a:t>Heating = </a:t>
            </a:r>
            <a:r>
              <a:rPr lang="en-US" sz="3200" dirty="0" smtClean="0">
                <a:solidFill>
                  <a:srgbClr val="FFFF00"/>
                </a:solidFill>
              </a:rPr>
              <a:t>3,408 BTUH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Cooling = 38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Note: </a:t>
            </a:r>
            <a:r>
              <a:rPr lang="en-US" sz="3200" dirty="0" err="1" smtClean="0">
                <a:solidFill>
                  <a:srgbClr val="FFFF00"/>
                </a:solidFill>
              </a:rPr>
              <a:t>Speedsheet</a:t>
            </a:r>
            <a:r>
              <a:rPr lang="en-US" sz="3200" dirty="0" smtClean="0">
                <a:solidFill>
                  <a:srgbClr val="FFFF00"/>
                </a:solidFill>
              </a:rPr>
              <a:t> has 38 BTUH </a:t>
            </a:r>
          </a:p>
          <a:p>
            <a:r>
              <a:rPr lang="en-US" sz="3200" dirty="0">
                <a:solidFill>
                  <a:srgbClr val="FFFF00"/>
                </a:solidFill>
              </a:rPr>
              <a:t>c</a:t>
            </a:r>
            <a:r>
              <a:rPr lang="en-US" sz="3200" dirty="0" smtClean="0">
                <a:solidFill>
                  <a:srgbClr val="FFFF00"/>
                </a:solidFill>
              </a:rPr>
              <a:t>ooling for infiltration.</a:t>
            </a:r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 smtClean="0">
              <a:solidFill>
                <a:srgbClr val="FFFF00"/>
              </a:solidFill>
            </a:endParaRPr>
          </a:p>
          <a:p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 smtClean="0">
              <a:solidFill>
                <a:srgbClr val="FFFF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813"/>
            <a:ext cx="1471808" cy="685800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735904" y="3581400"/>
            <a:ext cx="1626296" cy="220980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041022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rmAutofit/>
          </a:bodyPr>
          <a:lstStyle/>
          <a:p>
            <a:r>
              <a:rPr lang="en-US" dirty="0" smtClean="0"/>
              <a:t>SPEEDSHEET Room Loads</a:t>
            </a:r>
            <a:br>
              <a:rPr lang="en-US" dirty="0" smtClean="0"/>
            </a:br>
            <a:r>
              <a:rPr lang="en-US" dirty="0" smtClean="0"/>
              <a:t>Utility Room (Not Cooled)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14600" y="2971800"/>
            <a:ext cx="545033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Totals For U</a:t>
            </a:r>
            <a:r>
              <a:rPr lang="en-US" sz="3200" dirty="0" smtClean="0">
                <a:solidFill>
                  <a:srgbClr val="FFFF00"/>
                </a:solidFill>
              </a:rPr>
              <a:t>tility Room</a:t>
            </a:r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>
                <a:solidFill>
                  <a:srgbClr val="FFFF00"/>
                </a:solidFill>
              </a:rPr>
              <a:t>Heating = </a:t>
            </a:r>
            <a:r>
              <a:rPr lang="en-US" sz="3200" dirty="0" smtClean="0">
                <a:solidFill>
                  <a:srgbClr val="FFFF00"/>
                </a:solidFill>
              </a:rPr>
              <a:t>3,080 BTUH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Cooling = </a:t>
            </a:r>
            <a:r>
              <a:rPr lang="en-US" sz="3200" dirty="0" smtClean="0">
                <a:solidFill>
                  <a:srgbClr val="FFFF00"/>
                </a:solidFill>
              </a:rPr>
              <a:t>0 in J8 text.</a:t>
            </a:r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 smtClean="0">
              <a:solidFill>
                <a:srgbClr val="FFFF00"/>
              </a:solidFill>
            </a:endParaRPr>
          </a:p>
          <a:p>
            <a:r>
              <a:rPr lang="en-US" sz="3200" dirty="0">
                <a:solidFill>
                  <a:srgbClr val="FFFF00"/>
                </a:solidFill>
              </a:rPr>
              <a:t>Note: </a:t>
            </a:r>
            <a:r>
              <a:rPr lang="en-US" sz="3200" dirty="0" err="1">
                <a:solidFill>
                  <a:srgbClr val="FFFF00"/>
                </a:solidFill>
              </a:rPr>
              <a:t>Speedsheet</a:t>
            </a:r>
            <a:r>
              <a:rPr lang="en-US" sz="3200" dirty="0">
                <a:solidFill>
                  <a:srgbClr val="FFFF00"/>
                </a:solidFill>
              </a:rPr>
              <a:t> has </a:t>
            </a:r>
            <a:r>
              <a:rPr lang="en-US" sz="3200" dirty="0" smtClean="0">
                <a:solidFill>
                  <a:srgbClr val="FFFF00"/>
                </a:solidFill>
              </a:rPr>
              <a:t>37 </a:t>
            </a:r>
            <a:r>
              <a:rPr lang="en-US" sz="3200" dirty="0">
                <a:solidFill>
                  <a:srgbClr val="FFFF00"/>
                </a:solidFill>
              </a:rPr>
              <a:t>BTUH </a:t>
            </a:r>
          </a:p>
          <a:p>
            <a:r>
              <a:rPr lang="en-US" sz="3200" dirty="0">
                <a:solidFill>
                  <a:srgbClr val="FFFF00"/>
                </a:solidFill>
              </a:rPr>
              <a:t>c</a:t>
            </a:r>
            <a:r>
              <a:rPr lang="en-US" sz="3200" dirty="0" smtClean="0">
                <a:solidFill>
                  <a:srgbClr val="FFFF00"/>
                </a:solidFill>
              </a:rPr>
              <a:t>ooling for infiltration.</a:t>
            </a:r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 smtClean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75638" cy="68580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756869" y="3148012"/>
            <a:ext cx="1600200" cy="2819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094851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rmAutofit/>
          </a:bodyPr>
          <a:lstStyle/>
          <a:p>
            <a:r>
              <a:rPr lang="en-US" dirty="0" smtClean="0"/>
              <a:t>SPEEDSHEET Room Loads</a:t>
            </a:r>
            <a:br>
              <a:rPr lang="en-US" dirty="0" smtClean="0"/>
            </a:br>
            <a:r>
              <a:rPr lang="en-US" dirty="0" smtClean="0"/>
              <a:t>Utility Room (Not Cooled)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14600" y="2971800"/>
            <a:ext cx="545033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Totals For U</a:t>
            </a:r>
            <a:r>
              <a:rPr lang="en-US" sz="3200" dirty="0" smtClean="0">
                <a:solidFill>
                  <a:srgbClr val="FFFF00"/>
                </a:solidFill>
              </a:rPr>
              <a:t>tility Room</a:t>
            </a:r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>
                <a:solidFill>
                  <a:srgbClr val="FFFF00"/>
                </a:solidFill>
              </a:rPr>
              <a:t>Heating = </a:t>
            </a:r>
            <a:r>
              <a:rPr lang="en-US" sz="3200" dirty="0" smtClean="0">
                <a:solidFill>
                  <a:srgbClr val="FFFF00"/>
                </a:solidFill>
              </a:rPr>
              <a:t>3,080 BTUH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Cooling = </a:t>
            </a:r>
            <a:r>
              <a:rPr lang="en-US" sz="3200" dirty="0" smtClean="0">
                <a:solidFill>
                  <a:srgbClr val="FFFF00"/>
                </a:solidFill>
              </a:rPr>
              <a:t>0 </a:t>
            </a:r>
            <a:r>
              <a:rPr lang="en-US" sz="3200" smtClean="0">
                <a:solidFill>
                  <a:srgbClr val="FFFF00"/>
                </a:solidFill>
              </a:rPr>
              <a:t>in J8 text</a:t>
            </a:r>
            <a:r>
              <a:rPr lang="en-US" sz="3200" dirty="0" smtClean="0">
                <a:solidFill>
                  <a:srgbClr val="FFFF00"/>
                </a:solidFill>
              </a:rPr>
              <a:t>.</a:t>
            </a:r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 smtClean="0">
              <a:solidFill>
                <a:srgbClr val="FFFF00"/>
              </a:solidFill>
            </a:endParaRPr>
          </a:p>
          <a:p>
            <a:r>
              <a:rPr lang="en-US" sz="3200" dirty="0">
                <a:solidFill>
                  <a:srgbClr val="FFFF00"/>
                </a:solidFill>
              </a:rPr>
              <a:t>Note: </a:t>
            </a:r>
            <a:r>
              <a:rPr lang="en-US" sz="3200" dirty="0" err="1">
                <a:solidFill>
                  <a:srgbClr val="FFFF00"/>
                </a:solidFill>
              </a:rPr>
              <a:t>Speedsheet</a:t>
            </a:r>
            <a:r>
              <a:rPr lang="en-US" sz="3200" dirty="0">
                <a:solidFill>
                  <a:srgbClr val="FFFF00"/>
                </a:solidFill>
              </a:rPr>
              <a:t> has </a:t>
            </a:r>
            <a:r>
              <a:rPr lang="en-US" sz="3200" dirty="0" smtClean="0">
                <a:solidFill>
                  <a:srgbClr val="FFFF00"/>
                </a:solidFill>
              </a:rPr>
              <a:t>37 </a:t>
            </a:r>
            <a:r>
              <a:rPr lang="en-US" sz="3200" dirty="0">
                <a:solidFill>
                  <a:srgbClr val="FFFF00"/>
                </a:solidFill>
              </a:rPr>
              <a:t>BTUH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Cooling for </a:t>
            </a:r>
            <a:r>
              <a:rPr lang="en-US" sz="3200" dirty="0">
                <a:solidFill>
                  <a:srgbClr val="FFFF00"/>
                </a:solidFill>
              </a:rPr>
              <a:t>Infiltration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 smtClean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75638" cy="68580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756869" y="3148012"/>
            <a:ext cx="1600200" cy="2819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340593" y="1987897"/>
            <a:ext cx="4175374" cy="1077218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All rooms </a:t>
            </a:r>
            <a:r>
              <a:rPr lang="en-US" sz="3200" dirty="0">
                <a:solidFill>
                  <a:srgbClr val="FF0000"/>
                </a:solidFill>
              </a:rPr>
              <a:t>a</a:t>
            </a:r>
            <a:r>
              <a:rPr lang="en-US" sz="3200" dirty="0" smtClean="0">
                <a:solidFill>
                  <a:srgbClr val="FF0000"/>
                </a:solidFill>
              </a:rPr>
              <a:t>re </a:t>
            </a:r>
            <a:r>
              <a:rPr lang="en-US" sz="3200" dirty="0">
                <a:solidFill>
                  <a:srgbClr val="FF0000"/>
                </a:solidFill>
              </a:rPr>
              <a:t>f</a:t>
            </a:r>
            <a:r>
              <a:rPr lang="en-US" sz="3200" dirty="0" smtClean="0">
                <a:solidFill>
                  <a:srgbClr val="FF0000"/>
                </a:solidFill>
              </a:rPr>
              <a:t>illed </a:t>
            </a:r>
            <a:r>
              <a:rPr lang="en-US" sz="3200" dirty="0">
                <a:solidFill>
                  <a:srgbClr val="FF0000"/>
                </a:solidFill>
              </a:rPr>
              <a:t>o</a:t>
            </a:r>
            <a:r>
              <a:rPr lang="en-US" sz="3200" dirty="0" smtClean="0">
                <a:solidFill>
                  <a:srgbClr val="FF0000"/>
                </a:solidFill>
              </a:rPr>
              <a:t>ut. 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Totals: </a:t>
            </a:r>
          </a:p>
        </p:txBody>
      </p:sp>
    </p:spTree>
    <p:extLst>
      <p:ext uri="{BB962C8B-B14F-4D97-AF65-F5344CB8AC3E}">
        <p14:creationId xmlns:p14="http://schemas.microsoft.com/office/powerpoint/2010/main" val="2829478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SPEEDSHEET Location 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37" y="2057400"/>
            <a:ext cx="9065525" cy="20710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8" y="1992500"/>
            <a:ext cx="9051670" cy="2115122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7924800" y="1275578"/>
            <a:ext cx="609600" cy="914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5562600" y="2514600"/>
            <a:ext cx="7547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5562600" y="2667000"/>
            <a:ext cx="7547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5562600" y="2895600"/>
            <a:ext cx="7547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562600" y="3048000"/>
            <a:ext cx="7547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895600" y="3048000"/>
            <a:ext cx="7547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7779675" y="2514600"/>
            <a:ext cx="7547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779675" y="2667000"/>
            <a:ext cx="7547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7779675" y="3048000"/>
            <a:ext cx="7547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284294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Block Load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4" y="1175616"/>
            <a:ext cx="7943850" cy="56569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2000" y="2651361"/>
            <a:ext cx="7543800" cy="255454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Sensible Gain + Latent Gain = Cooling Load 18,004 + 1,805 = 19,809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Heating Load Sensible Only = 40,453</a:t>
            </a:r>
          </a:p>
          <a:p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44574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Block Load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4" y="1175616"/>
            <a:ext cx="7943850" cy="56569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2000" y="2651361"/>
            <a:ext cx="7924798" cy="38164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Sensible Gain + Latent Gain = Cooling Load 18,004 + 1,805 = 19,809</a:t>
            </a:r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0000"/>
                </a:solidFill>
              </a:rPr>
              <a:t>In J8: 18,130 + 1,798* = 19,928 or 0.59% more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Heating Load Sensible Only = 40,453</a:t>
            </a:r>
          </a:p>
          <a:p>
            <a:r>
              <a:rPr lang="en-US" sz="3200" dirty="0">
                <a:solidFill>
                  <a:srgbClr val="FF0000"/>
                </a:solidFill>
              </a:rPr>
              <a:t>In J8</a:t>
            </a:r>
            <a:r>
              <a:rPr lang="en-US" sz="3200" dirty="0" smtClean="0">
                <a:solidFill>
                  <a:srgbClr val="FF0000"/>
                </a:solidFill>
              </a:rPr>
              <a:t>: 41,304 or 2.01% </a:t>
            </a:r>
          </a:p>
          <a:p>
            <a:endParaRPr lang="en-US" sz="3200" dirty="0">
              <a:solidFill>
                <a:schemeClr val="bg2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*Corrected for typo of 1,200 instead of 800 on line 21B in Manual J8</a:t>
            </a:r>
          </a:p>
          <a:p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59634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Block Load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4" y="1175616"/>
            <a:ext cx="7943850" cy="56569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8600" y="2651361"/>
            <a:ext cx="86106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Thus; “eyeball interpolations by author” within 2%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50535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SPEEDSHEET Full Load</a:t>
            </a:r>
            <a:br>
              <a:rPr lang="en-US" dirty="0" smtClean="0"/>
            </a:br>
            <a:r>
              <a:rPr lang="en-US" dirty="0" smtClean="0"/>
              <a:t>Summary Report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0" y="1496737"/>
            <a:ext cx="4648200" cy="536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7872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SPEEDSHEET Full Load</a:t>
            </a:r>
            <a:br>
              <a:rPr lang="en-US" dirty="0" smtClean="0"/>
            </a:br>
            <a:r>
              <a:rPr lang="en-US" dirty="0" smtClean="0"/>
              <a:t>Summary Report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0" y="1496737"/>
            <a:ext cx="4648200" cy="53663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" y="2651361"/>
            <a:ext cx="7924798" cy="283154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You should </a:t>
            </a:r>
            <a:r>
              <a:rPr lang="en-US" sz="3200" dirty="0">
                <a:solidFill>
                  <a:srgbClr val="FFFF00"/>
                </a:solidFill>
              </a:rPr>
              <a:t>n</a:t>
            </a:r>
            <a:r>
              <a:rPr lang="en-US" sz="3200" dirty="0" smtClean="0">
                <a:solidFill>
                  <a:srgbClr val="FFFF00"/>
                </a:solidFill>
              </a:rPr>
              <a:t>ow </a:t>
            </a:r>
            <a:r>
              <a:rPr lang="en-US" sz="3200" dirty="0">
                <a:solidFill>
                  <a:srgbClr val="FFFF00"/>
                </a:solidFill>
              </a:rPr>
              <a:t>b</a:t>
            </a:r>
            <a:r>
              <a:rPr lang="en-US" sz="3200" dirty="0" smtClean="0">
                <a:solidFill>
                  <a:srgbClr val="FFFF00"/>
                </a:solidFill>
              </a:rPr>
              <a:t>e able to do a block load.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Using the </a:t>
            </a:r>
            <a:r>
              <a:rPr lang="en-US" sz="3200" dirty="0" err="1" smtClean="0">
                <a:solidFill>
                  <a:srgbClr val="FFFF00"/>
                </a:solidFill>
              </a:rPr>
              <a:t>speedsheet</a:t>
            </a:r>
            <a:r>
              <a:rPr lang="en-US" sz="3200" dirty="0" smtClean="0">
                <a:solidFill>
                  <a:srgbClr val="FFFF00"/>
                </a:solidFill>
              </a:rPr>
              <a:t> calculate how much the  loads change when the windows are single pane and have no shading?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Hint: Use different values from Table 2A</a:t>
            </a:r>
          </a:p>
        </p:txBody>
      </p:sp>
    </p:spTree>
    <p:extLst>
      <p:ext uri="{BB962C8B-B14F-4D97-AF65-F5344CB8AC3E}">
        <p14:creationId xmlns:p14="http://schemas.microsoft.com/office/powerpoint/2010/main" val="121282036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Instructor Notes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17638"/>
            <a:ext cx="8839200" cy="5287962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Manual J8 used a different heated square footage for the shop with a space heater. To do this with the </a:t>
            </a:r>
            <a:r>
              <a:rPr lang="en-US" dirty="0" err="1" smtClean="0">
                <a:solidFill>
                  <a:srgbClr val="FFFF00"/>
                </a:solidFill>
              </a:rPr>
              <a:t>Speedsheet</a:t>
            </a:r>
            <a:r>
              <a:rPr lang="en-US" dirty="0" smtClean="0">
                <a:solidFill>
                  <a:srgbClr val="FFFF00"/>
                </a:solidFill>
              </a:rPr>
              <a:t> you would need to do two separate sheets. Thus, the </a:t>
            </a:r>
            <a:r>
              <a:rPr lang="en-US" dirty="0" err="1">
                <a:solidFill>
                  <a:srgbClr val="FFFF00"/>
                </a:solidFill>
              </a:rPr>
              <a:t>S</a:t>
            </a:r>
            <a:r>
              <a:rPr lang="en-US" dirty="0" err="1" smtClean="0">
                <a:solidFill>
                  <a:srgbClr val="FFFF00"/>
                </a:solidFill>
              </a:rPr>
              <a:t>peedsheet</a:t>
            </a:r>
            <a:r>
              <a:rPr lang="en-US" dirty="0" smtClean="0">
                <a:solidFill>
                  <a:srgbClr val="FFFF00"/>
                </a:solidFill>
              </a:rPr>
              <a:t> uses the heated and cooled volume (not including the shop area).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The J8 form line 21 B has a typo or error for occupant latent heat. Should be 4 occupants at 200 = 800 (not 1,200). </a:t>
            </a:r>
          </a:p>
          <a:p>
            <a:r>
              <a:rPr lang="en-US" dirty="0">
                <a:solidFill>
                  <a:srgbClr val="FFFF00"/>
                </a:solidFill>
              </a:rPr>
              <a:t>T</a:t>
            </a:r>
            <a:r>
              <a:rPr lang="en-US" dirty="0" smtClean="0">
                <a:solidFill>
                  <a:srgbClr val="FFFF00"/>
                </a:solidFill>
              </a:rPr>
              <a:t>he eyeball interpolation and rounding differences found in the </a:t>
            </a:r>
            <a:r>
              <a:rPr lang="en-US" dirty="0" err="1">
                <a:solidFill>
                  <a:srgbClr val="FFFF00"/>
                </a:solidFill>
              </a:rPr>
              <a:t>S</a:t>
            </a:r>
            <a:r>
              <a:rPr lang="en-US" dirty="0" err="1" smtClean="0">
                <a:solidFill>
                  <a:srgbClr val="FFFF00"/>
                </a:solidFill>
              </a:rPr>
              <a:t>peedsheet</a:t>
            </a:r>
            <a:r>
              <a:rPr lang="en-US" dirty="0" smtClean="0">
                <a:solidFill>
                  <a:srgbClr val="FFFF00"/>
                </a:solidFill>
              </a:rPr>
              <a:t> totals makes a small difference in the total values</a:t>
            </a:r>
            <a:r>
              <a:rPr lang="en-US" dirty="0" smtClean="0">
                <a:solidFill>
                  <a:srgbClr val="FFFF00"/>
                </a:solidFill>
              </a:rPr>
              <a:t>.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WAR is the wall </a:t>
            </a:r>
            <a:r>
              <a:rPr lang="en-US" dirty="0">
                <a:solidFill>
                  <a:srgbClr val="FFFF00"/>
                </a:solidFill>
              </a:rPr>
              <a:t>a</a:t>
            </a:r>
            <a:r>
              <a:rPr lang="en-US" dirty="0" smtClean="0">
                <a:solidFill>
                  <a:srgbClr val="FFFF00"/>
                </a:solidFill>
              </a:rPr>
              <a:t>rea </a:t>
            </a:r>
            <a:r>
              <a:rPr lang="en-US" dirty="0">
                <a:solidFill>
                  <a:srgbClr val="FFFF00"/>
                </a:solidFill>
              </a:rPr>
              <a:t>r</a:t>
            </a:r>
            <a:r>
              <a:rPr lang="en-US" dirty="0" smtClean="0">
                <a:solidFill>
                  <a:srgbClr val="FFFF00"/>
                </a:solidFill>
              </a:rPr>
              <a:t>atio.  For a Block load it is 1, and for Room X Room loads the individual room percentages add up to 1. 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866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Glass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1331166"/>
            <a:ext cx="8515350" cy="5495458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4545106" y="5410200"/>
            <a:ext cx="407894" cy="10668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50688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Glass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65" y="1367118"/>
            <a:ext cx="792648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461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Glass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0"/>
            <a:ext cx="9162971" cy="27432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2438400" y="1149690"/>
            <a:ext cx="407894" cy="10668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 rot="10800000" flipV="1">
            <a:off x="762000" y="5410200"/>
            <a:ext cx="7391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Type in values from Table 2A/3A in the Manual J8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8513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Glass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71" y="2046514"/>
            <a:ext cx="9069509" cy="2699657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5715000" y="990600"/>
            <a:ext cx="407894" cy="10668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7543800" y="1012371"/>
            <a:ext cx="407894" cy="10668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5288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Glass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2578" y="1981200"/>
            <a:ext cx="9189156" cy="274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990" y="1981200"/>
            <a:ext cx="9249969" cy="282606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7696200" y="925670"/>
            <a:ext cx="407894" cy="10668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1115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Glass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194" y="1547733"/>
            <a:ext cx="9196388" cy="406733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3429000" y="4343400"/>
            <a:ext cx="407894" cy="10668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81072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Glass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29946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2667000" y="1912938"/>
            <a:ext cx="609600" cy="6778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2517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Glass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65" y="1905000"/>
            <a:ext cx="8995735" cy="299085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3581400" y="2971800"/>
            <a:ext cx="609600" cy="6778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7750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353" t="3953" r="2941" b="21047"/>
          <a:stretch/>
        </p:blipFill>
        <p:spPr>
          <a:xfrm>
            <a:off x="1371600" y="61626"/>
            <a:ext cx="6269759" cy="678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483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Glass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6" y="1905000"/>
            <a:ext cx="9137400" cy="299085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3990476" y="2895600"/>
            <a:ext cx="609600" cy="6778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2640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Glass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32" y="1891552"/>
            <a:ext cx="9069868" cy="305066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4191000" y="2971800"/>
            <a:ext cx="609600" cy="6778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831976" y="2971800"/>
            <a:ext cx="654424" cy="6778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800600" y="2971800"/>
            <a:ext cx="76199" cy="67786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35347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Glass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32" y="1899053"/>
            <a:ext cx="9060903" cy="299679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7315200" y="2971800"/>
            <a:ext cx="457200" cy="914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4885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Glass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600"/>
            <a:ext cx="9056355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815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Glass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379819" y="5791200"/>
            <a:ext cx="609600" cy="838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189737"/>
            <a:ext cx="6353875" cy="566826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1600200" y="2332737"/>
            <a:ext cx="2779619" cy="10200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426232" y="1747962"/>
            <a:ext cx="5886548" cy="584775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No sky </a:t>
            </a:r>
            <a:r>
              <a:rPr lang="en-US" sz="3200" dirty="0">
                <a:solidFill>
                  <a:srgbClr val="FF0000"/>
                </a:solidFill>
              </a:rPr>
              <a:t>l</a:t>
            </a:r>
            <a:r>
              <a:rPr lang="en-US" sz="3200" dirty="0" smtClean="0">
                <a:solidFill>
                  <a:srgbClr val="FF0000"/>
                </a:solidFill>
              </a:rPr>
              <a:t>ights so, </a:t>
            </a:r>
            <a:r>
              <a:rPr lang="en-US" sz="3200" dirty="0">
                <a:solidFill>
                  <a:srgbClr val="FF0000"/>
                </a:solidFill>
              </a:rPr>
              <a:t>p</a:t>
            </a:r>
            <a:r>
              <a:rPr lang="en-US" sz="3200" dirty="0" smtClean="0">
                <a:solidFill>
                  <a:srgbClr val="FF0000"/>
                </a:solidFill>
              </a:rPr>
              <a:t>roceed </a:t>
            </a:r>
            <a:r>
              <a:rPr lang="en-US" sz="3200" dirty="0">
                <a:solidFill>
                  <a:srgbClr val="FF0000"/>
                </a:solidFill>
              </a:rPr>
              <a:t>t</a:t>
            </a:r>
            <a:r>
              <a:rPr lang="en-US" sz="3200" dirty="0" smtClean="0">
                <a:solidFill>
                  <a:srgbClr val="FF0000"/>
                </a:solidFill>
              </a:rPr>
              <a:t>o doors.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>
            <a:stCxn id="9" idx="2"/>
          </p:cNvCxnSpPr>
          <p:nvPr/>
        </p:nvCxnSpPr>
        <p:spPr>
          <a:xfrm>
            <a:off x="4369506" y="2332737"/>
            <a:ext cx="270534" cy="42966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45423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Doors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" y="1200505"/>
            <a:ext cx="8715375" cy="565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069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Doors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131" r="1959"/>
          <a:stretch/>
        </p:blipFill>
        <p:spPr>
          <a:xfrm>
            <a:off x="114300" y="2133600"/>
            <a:ext cx="89154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829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Doors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2115278"/>
            <a:ext cx="8915400" cy="182919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1828800" y="2895600"/>
            <a:ext cx="781050" cy="85671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7543800" y="2895600"/>
            <a:ext cx="762000" cy="6719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82674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Doors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499" y="1295400"/>
            <a:ext cx="6635002" cy="55626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2971800" y="5867400"/>
            <a:ext cx="609600" cy="76200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46035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Doors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143000"/>
            <a:ext cx="8686800" cy="557548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4000500" y="3955959"/>
            <a:ext cx="1143000" cy="6755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077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745" t="8366" r="5413" b="4842"/>
          <a:stretch/>
        </p:blipFill>
        <p:spPr>
          <a:xfrm rot="16200000">
            <a:off x="1322745" y="-1094145"/>
            <a:ext cx="6503491" cy="914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0956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Doors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67" y="1295400"/>
            <a:ext cx="8735815" cy="481030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5562600" y="5562600"/>
            <a:ext cx="1143000" cy="6755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9202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Doors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143000"/>
            <a:ext cx="8686800" cy="557548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5486400" y="5410200"/>
            <a:ext cx="228600" cy="914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4"/>
          <p:cNvPicPr/>
          <p:nvPr/>
        </p:nvPicPr>
        <p:blipFill rotWithShape="1">
          <a:blip r:embed="rId3"/>
          <a:srcRect l="24498" t="89298" r="57259" b="7773"/>
          <a:stretch/>
        </p:blipFill>
        <p:spPr bwMode="auto">
          <a:xfrm>
            <a:off x="1752600" y="3992881"/>
            <a:ext cx="1371600" cy="914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/>
          <a:srcRect l="24498" t="89298" r="57259" b="7773"/>
          <a:stretch/>
        </p:blipFill>
        <p:spPr bwMode="auto">
          <a:xfrm>
            <a:off x="1752600" y="4114800"/>
            <a:ext cx="1371600" cy="914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48059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Walls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361906"/>
            <a:ext cx="6105525" cy="547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584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Walls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9106830" cy="459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798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Walls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99" y="1600200"/>
            <a:ext cx="9193985" cy="459073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2286000" y="2209800"/>
            <a:ext cx="533400" cy="5514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18448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Walls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9156526" cy="459073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5883549" y="2171820"/>
            <a:ext cx="838200" cy="5514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6781800" y="2182986"/>
            <a:ext cx="838200" cy="5514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7664363" y="2182986"/>
            <a:ext cx="838200" cy="5514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36382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Walls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8762"/>
            <a:ext cx="9067800" cy="458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3927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Walls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615" y="1396931"/>
            <a:ext cx="6562725" cy="5461069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3352800" y="5562600"/>
            <a:ext cx="441051" cy="10288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66608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Walls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449974"/>
            <a:ext cx="6624445" cy="540802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4800601" y="4419600"/>
            <a:ext cx="761999" cy="382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59371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Walls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2273541"/>
            <a:ext cx="9156700" cy="216038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5562600" y="1828800"/>
            <a:ext cx="533399" cy="5716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6095999" y="1862379"/>
            <a:ext cx="1282702" cy="69697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4875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231" t="4894" r="9231" b="9511"/>
          <a:stretch/>
        </p:blipFill>
        <p:spPr>
          <a:xfrm rot="5400000">
            <a:off x="1206498" y="-1168399"/>
            <a:ext cx="6731003" cy="914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5580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Walls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0" y="2286000"/>
            <a:ext cx="9034819" cy="21346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4724400" y="1651000"/>
            <a:ext cx="863600" cy="635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5158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Walls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54" y="2590800"/>
            <a:ext cx="9014046" cy="213360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1676401" y="3077965"/>
            <a:ext cx="609599" cy="65742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1739106" y="4648200"/>
            <a:ext cx="430212" cy="80724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169318" y="4724400"/>
            <a:ext cx="5222082" cy="73104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39176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Walls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265416"/>
            <a:ext cx="6591300" cy="5567184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6477000" y="6019800"/>
            <a:ext cx="533399" cy="5716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1458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Ceilings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84782"/>
            <a:ext cx="7185162" cy="557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90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Ceilings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" y="2057400"/>
            <a:ext cx="9104376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7126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Ceilings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5" y="2057400"/>
            <a:ext cx="9093200" cy="22098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2286000" y="2667000"/>
            <a:ext cx="397148" cy="762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79237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Ceilings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" y="2057400"/>
            <a:ext cx="9158535" cy="22098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6324600" y="2667000"/>
            <a:ext cx="397148" cy="762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7353384" y="2667000"/>
            <a:ext cx="397148" cy="762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1860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Ceilings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84782"/>
            <a:ext cx="7185162" cy="5573217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3124200" y="5638800"/>
            <a:ext cx="441051" cy="10288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21169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Ceilings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1" y="1255324"/>
            <a:ext cx="6553199" cy="560267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4648200" y="5257800"/>
            <a:ext cx="685799" cy="26658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41458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Ceilings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6019800" y="1906240"/>
            <a:ext cx="609600" cy="836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3200"/>
            <a:ext cx="8948057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94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MJae</a:t>
            </a:r>
            <a:r>
              <a:rPr lang="en-US" dirty="0" smtClean="0"/>
              <a:t> SPEEDSHEET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94670"/>
            <a:ext cx="9067800" cy="565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883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Floors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725" y="1402402"/>
            <a:ext cx="6391275" cy="5455598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7035800" y="5791200"/>
            <a:ext cx="609600" cy="836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47359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Floors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285285"/>
            <a:ext cx="6438900" cy="557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8194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Floors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1752600"/>
            <a:ext cx="9242191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763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Floors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7" y="1676400"/>
            <a:ext cx="9162349" cy="36576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2667000" y="3276600"/>
            <a:ext cx="609600" cy="836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276600" y="3276600"/>
            <a:ext cx="3276600" cy="762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81483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Floors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351099"/>
            <a:ext cx="6352359" cy="550690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3276600" y="5715000"/>
            <a:ext cx="609600" cy="836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70064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Floors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245618"/>
            <a:ext cx="5867400" cy="5528364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4572000" y="4800600"/>
            <a:ext cx="609600" cy="836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89812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Floors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4600"/>
            <a:ext cx="9144000" cy="169271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1143000" y="2667000"/>
            <a:ext cx="609600" cy="836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12304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Floors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4600"/>
            <a:ext cx="9022976" cy="16764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1143000" y="2667000"/>
            <a:ext cx="609600" cy="836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752600" y="2667000"/>
            <a:ext cx="5486400" cy="836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97667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Infiltration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217388"/>
            <a:ext cx="5979745" cy="5615212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1905000" y="3886200"/>
            <a:ext cx="609600" cy="836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8151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Infiltration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1200"/>
            <a:ext cx="9046549" cy="32766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5257800" y="1216994"/>
            <a:ext cx="609600" cy="836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12574" y="5486400"/>
            <a:ext cx="8621399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From the drawings, total heated and cooled area in sq. </a:t>
            </a:r>
            <a:r>
              <a:rPr lang="en-US" sz="2800" dirty="0" err="1" smtClean="0">
                <a:solidFill>
                  <a:srgbClr val="FFFF00"/>
                </a:solidFill>
              </a:rPr>
              <a:t>ft</a:t>
            </a:r>
            <a:r>
              <a:rPr lang="en-US" sz="2800" dirty="0" smtClean="0">
                <a:solidFill>
                  <a:srgbClr val="FFFF00"/>
                </a:solidFill>
              </a:rPr>
              <a:t>: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(29 x 27) + ( 1,479) = 2,262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	Note: Shop area not included has it’s own heat and no cooling.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969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MJae</a:t>
            </a:r>
            <a:r>
              <a:rPr lang="en-US" dirty="0" smtClean="0"/>
              <a:t> SPEEDSHEET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94670"/>
            <a:ext cx="9067800" cy="5652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69574" y="240563"/>
            <a:ext cx="4878259" cy="954107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Free download available at:</a:t>
            </a:r>
          </a:p>
          <a:p>
            <a:r>
              <a:rPr lang="en-US" sz="2800" dirty="0" smtClean="0">
                <a:solidFill>
                  <a:srgbClr val="FF0000"/>
                </a:solidFill>
                <a:hlinkClick r:id="rId3"/>
              </a:rPr>
              <a:t>WWW.ACCA.ORG/SPEEDSHEET</a:t>
            </a:r>
            <a:r>
              <a:rPr lang="en-US" sz="2800" dirty="0" smtClean="0">
                <a:solidFill>
                  <a:srgbClr val="FF0000"/>
                </a:solidFill>
              </a:rPr>
              <a:t>  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9638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Infiltration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1200"/>
            <a:ext cx="9046549" cy="32766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7467600" y="1214168"/>
            <a:ext cx="609600" cy="836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45343" y="5281612"/>
            <a:ext cx="765331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From the drawings </a:t>
            </a:r>
            <a:r>
              <a:rPr lang="en-US" sz="2800" dirty="0">
                <a:solidFill>
                  <a:srgbClr val="FFFF00"/>
                </a:solidFill>
              </a:rPr>
              <a:t>a</a:t>
            </a:r>
            <a:r>
              <a:rPr lang="en-US" sz="2800" dirty="0" smtClean="0">
                <a:solidFill>
                  <a:srgbClr val="FFFF00"/>
                </a:solidFill>
              </a:rPr>
              <a:t>bove </a:t>
            </a:r>
            <a:r>
              <a:rPr lang="en-US" sz="2800" dirty="0">
                <a:solidFill>
                  <a:srgbClr val="FFFF00"/>
                </a:solidFill>
              </a:rPr>
              <a:t>g</a:t>
            </a:r>
            <a:r>
              <a:rPr lang="en-US" sz="2800" dirty="0" smtClean="0">
                <a:solidFill>
                  <a:srgbClr val="FFFF00"/>
                </a:solidFill>
              </a:rPr>
              <a:t>rade heated and cooled 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Volume in Cu. Ft: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(3 x 29 x 27) + ( 1479 x 8) = 14,181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520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Room Load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447800" y="3423641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FFFF00"/>
                </a:solidFill>
              </a:rPr>
              <a:t>Line 12: Infiltration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7655" b="2620"/>
          <a:stretch/>
        </p:blipFill>
        <p:spPr>
          <a:xfrm>
            <a:off x="154091" y="1938648"/>
            <a:ext cx="8759617" cy="9144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990600" y="2192051"/>
            <a:ext cx="1972702" cy="12067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907885" y="2192051"/>
            <a:ext cx="55417" cy="123159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81000" y="4495800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Note: Manual J8 eyeball interpolations resulted in values of 6,944 and 565 respectively.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935593" y="2259858"/>
            <a:ext cx="2149024" cy="11389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907885" y="2259858"/>
            <a:ext cx="4331115" cy="111420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37733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Internal Gains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6" y="1993898"/>
            <a:ext cx="9014584" cy="326390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5410200" y="1575418"/>
            <a:ext cx="609600" cy="836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3842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Internal Gains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6" y="1993898"/>
            <a:ext cx="9014584" cy="326390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5105400" y="1537938"/>
            <a:ext cx="609600" cy="836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5715000" y="1575418"/>
            <a:ext cx="1600200" cy="762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28800" y="5715000"/>
            <a:ext cx="569309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Occupants = number of bedrooms + 1</a:t>
            </a:r>
          </a:p>
          <a:p>
            <a:endParaRPr lang="en-US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0623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Internal Gains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" y="1981200"/>
            <a:ext cx="9030000" cy="32766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2971800" y="1694037"/>
            <a:ext cx="609600" cy="836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581400" y="1704801"/>
            <a:ext cx="2133600" cy="96219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28800" y="5715000"/>
            <a:ext cx="480509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Appliance  BTUH selected 2,400</a:t>
            </a:r>
          </a:p>
          <a:p>
            <a:endParaRPr lang="en-US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8289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Block Load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209801" y="1291639"/>
            <a:ext cx="40456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FFFF00"/>
                </a:solidFill>
              </a:rPr>
              <a:t>Line 13: Internal Gains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7563"/>
            <a:ext cx="9187301" cy="4462715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2209801" y="1619866"/>
            <a:ext cx="3886199" cy="465819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096000" y="1655419"/>
            <a:ext cx="2711052" cy="458428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096000" y="2362200"/>
            <a:ext cx="1681976" cy="371648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096000" y="2362200"/>
            <a:ext cx="0" cy="371648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50412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Block Load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1432557"/>
            <a:ext cx="7572375" cy="5372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0" y="2644091"/>
            <a:ext cx="5829300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Line 14: Total Sensible Loss or Gain Sub Totals (nothing to fill in) </a:t>
            </a:r>
            <a:endParaRPr lang="en-US" sz="3200" dirty="0">
              <a:solidFill>
                <a:srgbClr val="FFFF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371600" y="3721309"/>
            <a:ext cx="5715001" cy="130789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6781800" y="3721309"/>
            <a:ext cx="304801" cy="130789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78534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Duct Loss &amp; Gain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5800"/>
            <a:ext cx="9205890" cy="3384712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7162800" y="2057400"/>
            <a:ext cx="457200" cy="836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990600" y="5640258"/>
            <a:ext cx="685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Note: ½ of the duct is in the uncooled basement.  Thus, it is all exposed to a latent heat gain when the cooling system shuts down.  No heat loss will be calculated for heating since the areas have auxiliary heating.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8293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Duct Loss &amp; Gain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4" y="1955800"/>
            <a:ext cx="9143970" cy="338471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3048000" y="2286000"/>
            <a:ext cx="609600" cy="836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592177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Duct Loss &amp; Gain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5800"/>
            <a:ext cx="9144000" cy="3388120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>
            <a:off x="5715000" y="2286000"/>
            <a:ext cx="609600" cy="836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651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MJae</a:t>
            </a:r>
            <a:r>
              <a:rPr lang="en-US" dirty="0" smtClean="0"/>
              <a:t> SPEEDSHEET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94670"/>
            <a:ext cx="9067800" cy="5652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910" y="2895600"/>
            <a:ext cx="8495980" cy="52322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Long house room load calculation using the SPEEDSHEET: </a:t>
            </a:r>
          </a:p>
        </p:txBody>
      </p:sp>
    </p:spTree>
    <p:extLst>
      <p:ext uri="{BB962C8B-B14F-4D97-AF65-F5344CB8AC3E}">
        <p14:creationId xmlns:p14="http://schemas.microsoft.com/office/powerpoint/2010/main" val="36611421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Duct Loss &amp; Gain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8767" y="5503783"/>
            <a:ext cx="8337347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127= Supply duct </a:t>
            </a:r>
            <a:r>
              <a:rPr lang="en-US" sz="2800" dirty="0">
                <a:solidFill>
                  <a:srgbClr val="FFFF00"/>
                </a:solidFill>
              </a:rPr>
              <a:t>i</a:t>
            </a:r>
            <a:r>
              <a:rPr lang="en-US" sz="2800" dirty="0" smtClean="0">
                <a:solidFill>
                  <a:srgbClr val="FFFF00"/>
                </a:solidFill>
              </a:rPr>
              <a:t>nstalled </a:t>
            </a:r>
            <a:r>
              <a:rPr lang="en-US" sz="2800" dirty="0">
                <a:solidFill>
                  <a:srgbClr val="FFFF00"/>
                </a:solidFill>
              </a:rPr>
              <a:t>s</a:t>
            </a:r>
            <a:r>
              <a:rPr lang="en-US" sz="2800" dirty="0" smtClean="0">
                <a:solidFill>
                  <a:srgbClr val="FFFF00"/>
                </a:solidFill>
              </a:rPr>
              <a:t>q. ft. surface area.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Note: 0.048 is exact interpolation value. Thus, latent load is less than in text which uses</a:t>
            </a:r>
          </a:p>
          <a:p>
            <a:r>
              <a:rPr lang="en-US" dirty="0">
                <a:solidFill>
                  <a:srgbClr val="FFFF00"/>
                </a:solidFill>
              </a:rPr>
              <a:t>a</a:t>
            </a:r>
            <a:r>
              <a:rPr lang="en-US" dirty="0" smtClean="0">
                <a:solidFill>
                  <a:srgbClr val="FFFF00"/>
                </a:solidFill>
              </a:rPr>
              <a:t>n “eyeball interpolation”.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893285"/>
            <a:ext cx="8882892" cy="3289486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V="1">
            <a:off x="5943600" y="3319018"/>
            <a:ext cx="113152" cy="2339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943600" y="3188584"/>
            <a:ext cx="951352" cy="246983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943600" y="3253801"/>
            <a:ext cx="2627752" cy="240461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7351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Duct Loss &amp; Gains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337" y="1417638"/>
            <a:ext cx="7553325" cy="5372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00200" y="1769983"/>
            <a:ext cx="5410200" cy="135421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FFFF00"/>
                </a:solidFill>
              </a:rPr>
              <a:t>Line 15: Duct Loss &amp; Gains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3200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        Note:  In J8 different value of 0.56 (eyeball)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334000" y="3265488"/>
            <a:ext cx="76201" cy="199231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4977059" y="3265488"/>
            <a:ext cx="356941" cy="20796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324599" y="3265488"/>
            <a:ext cx="423740" cy="19041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8236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Ventilation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89" y="1981199"/>
            <a:ext cx="9164378" cy="3434965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1066800" y="2667000"/>
            <a:ext cx="609600" cy="836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676400" y="2667000"/>
            <a:ext cx="2286000" cy="7607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477000" y="2679700"/>
            <a:ext cx="609600" cy="836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969099" y="5779487"/>
            <a:ext cx="43168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No ventilation </a:t>
            </a:r>
            <a:r>
              <a:rPr lang="en-US" sz="3200" dirty="0">
                <a:solidFill>
                  <a:srgbClr val="FFFF00"/>
                </a:solidFill>
              </a:rPr>
              <a:t>a</a:t>
            </a:r>
            <a:r>
              <a:rPr lang="en-US" sz="3200" dirty="0" smtClean="0">
                <a:solidFill>
                  <a:srgbClr val="FFFF00"/>
                </a:solidFill>
              </a:rPr>
              <a:t>ir added.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25700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Ventilation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337" y="1417638"/>
            <a:ext cx="7553325" cy="5372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0" y="2211925"/>
            <a:ext cx="5410200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FFFF00"/>
                </a:solidFill>
              </a:rPr>
              <a:t>Line 16:  No ventilation &amp; no combustion air.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229100" y="3429000"/>
            <a:ext cx="1223840" cy="21327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488470" y="3429000"/>
            <a:ext cx="740630" cy="20565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890355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Blower Heat Gain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1976905"/>
            <a:ext cx="9118600" cy="347438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7772400" y="2851738"/>
            <a:ext cx="609600" cy="836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1219200" y="2877138"/>
            <a:ext cx="609600" cy="836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197078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Blower Heat Gains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337" y="1417638"/>
            <a:ext cx="7553325" cy="5372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0" y="2318891"/>
            <a:ext cx="6400800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FFFF00"/>
                </a:solidFill>
              </a:rPr>
              <a:t>No lines 17 &amp; 18 on </a:t>
            </a:r>
            <a:r>
              <a:rPr lang="en-US" sz="3200" dirty="0" err="1" smtClean="0">
                <a:solidFill>
                  <a:srgbClr val="FFFF00"/>
                </a:solidFill>
              </a:rPr>
              <a:t>Speedsheet</a:t>
            </a:r>
            <a:r>
              <a:rPr lang="en-US" sz="3200" dirty="0" smtClean="0">
                <a:solidFill>
                  <a:srgbClr val="FFFF00"/>
                </a:solidFill>
              </a:rPr>
              <a:t>* Line 19:  Blower Heat </a:t>
            </a:r>
            <a:r>
              <a:rPr lang="en-US" sz="3200" dirty="0">
                <a:solidFill>
                  <a:srgbClr val="FFFF00"/>
                </a:solidFill>
              </a:rPr>
              <a:t>G</a:t>
            </a:r>
            <a:r>
              <a:rPr lang="en-US" sz="3200" dirty="0" smtClean="0">
                <a:solidFill>
                  <a:srgbClr val="FFFF00"/>
                </a:solidFill>
              </a:rPr>
              <a:t>ains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229100" y="3429000"/>
            <a:ext cx="0" cy="2286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1905000" y="3429000"/>
            <a:ext cx="2324100" cy="2286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58419" y="5958741"/>
            <a:ext cx="8331962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*Not supported in the Jae: Line 17 is for winter humidification loads, and Line 18 is for piping loads.  </a:t>
            </a:r>
          </a:p>
        </p:txBody>
      </p:sp>
    </p:spTree>
    <p:extLst>
      <p:ext uri="{BB962C8B-B14F-4D97-AF65-F5344CB8AC3E}">
        <p14:creationId xmlns:p14="http://schemas.microsoft.com/office/powerpoint/2010/main" val="345776981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Block Load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337" y="1417638"/>
            <a:ext cx="7553325" cy="5372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66899" y="2205757"/>
            <a:ext cx="5410200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FFFF00"/>
                </a:solidFill>
              </a:rPr>
              <a:t>Line 20: Total Sensible Loss or Gain…..Nothing to </a:t>
            </a:r>
            <a:r>
              <a:rPr lang="en-US" sz="3200" dirty="0">
                <a:solidFill>
                  <a:srgbClr val="FFFF00"/>
                </a:solidFill>
              </a:rPr>
              <a:t>e</a:t>
            </a:r>
            <a:r>
              <a:rPr lang="en-US" sz="3200" dirty="0" smtClean="0">
                <a:solidFill>
                  <a:srgbClr val="FFFF00"/>
                </a:solidFill>
              </a:rPr>
              <a:t>nter.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505200" y="3315866"/>
            <a:ext cx="2971800" cy="239913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990600" y="3315866"/>
            <a:ext cx="2514600" cy="239913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4096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Plants Latent Load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6964"/>
          <a:stretch/>
        </p:blipFill>
        <p:spPr>
          <a:xfrm>
            <a:off x="-33339" y="1976904"/>
            <a:ext cx="8948739" cy="329694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5536570" y="3429000"/>
            <a:ext cx="609600" cy="836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7239000" y="3429000"/>
            <a:ext cx="609600" cy="836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748008" y="5372277"/>
            <a:ext cx="18816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No plants.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12" name="Picture 11"/>
          <p:cNvPicPr/>
          <p:nvPr/>
        </p:nvPicPr>
        <p:blipFill rotWithShape="1">
          <a:blip r:embed="rId2"/>
          <a:srcRect l="13524" t="23395" r="81757" b="72475"/>
          <a:stretch/>
        </p:blipFill>
        <p:spPr bwMode="auto">
          <a:xfrm>
            <a:off x="8382000" y="3810000"/>
            <a:ext cx="457200" cy="1371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2"/>
          <a:srcRect l="13524" t="23395" r="81757" b="72475"/>
          <a:stretch/>
        </p:blipFill>
        <p:spPr bwMode="auto">
          <a:xfrm>
            <a:off x="8382000" y="2756292"/>
            <a:ext cx="457200" cy="1371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708523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Block Load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337" y="1417638"/>
            <a:ext cx="7553325" cy="5372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5337" y="2555383"/>
            <a:ext cx="5985337" cy="135421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FFFF00"/>
                </a:solidFill>
              </a:rPr>
              <a:t>Line 21: Latent Load Occupants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3200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      Note:  In J8 wrong value of 1,200 printed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334000" y="3124200"/>
            <a:ext cx="1415143" cy="3429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021953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Room Load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225061"/>
            <a:ext cx="6059466" cy="567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90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Location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37" y="2057400"/>
            <a:ext cx="9065525" cy="207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4765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Room Loads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090" y="1295400"/>
            <a:ext cx="5409245" cy="539572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6686550" y="1262374"/>
            <a:ext cx="914400" cy="50548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438239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rmAutofit/>
          </a:bodyPr>
          <a:lstStyle/>
          <a:p>
            <a:r>
              <a:rPr lang="en-US" dirty="0" smtClean="0"/>
              <a:t>SPEEDSHEET Room Loads</a:t>
            </a:r>
            <a:br>
              <a:rPr lang="en-US" dirty="0" smtClean="0"/>
            </a:br>
            <a:r>
              <a:rPr lang="en-US" dirty="0" smtClean="0"/>
              <a:t>Dinning Room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0"/>
            <a:ext cx="9210002" cy="31242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8115300" y="2053267"/>
            <a:ext cx="381000" cy="10147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52400" y="5425020"/>
            <a:ext cx="90894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North facing </a:t>
            </a:r>
            <a:r>
              <a:rPr lang="en-US" sz="3200" dirty="0">
                <a:solidFill>
                  <a:srgbClr val="FFFF00"/>
                </a:solidFill>
              </a:rPr>
              <a:t>w</a:t>
            </a:r>
            <a:r>
              <a:rPr lang="en-US" sz="3200" dirty="0" smtClean="0">
                <a:solidFill>
                  <a:srgbClr val="FFFF00"/>
                </a:solidFill>
              </a:rPr>
              <a:t>indow </a:t>
            </a:r>
            <a:r>
              <a:rPr lang="en-US" sz="3200" dirty="0">
                <a:solidFill>
                  <a:srgbClr val="FFFF00"/>
                </a:solidFill>
              </a:rPr>
              <a:t>i</a:t>
            </a:r>
            <a:r>
              <a:rPr lang="en-US" sz="3200" dirty="0" smtClean="0">
                <a:solidFill>
                  <a:srgbClr val="FFFF00"/>
                </a:solidFill>
              </a:rPr>
              <a:t>n </a:t>
            </a:r>
            <a:r>
              <a:rPr lang="en-US" sz="3200" dirty="0">
                <a:solidFill>
                  <a:srgbClr val="FFFF00"/>
                </a:solidFill>
              </a:rPr>
              <a:t>d</a:t>
            </a:r>
            <a:r>
              <a:rPr lang="en-US" sz="3200" dirty="0" smtClean="0">
                <a:solidFill>
                  <a:srgbClr val="FFFF00"/>
                </a:solidFill>
              </a:rPr>
              <a:t>inning room, </a:t>
            </a:r>
            <a:r>
              <a:rPr lang="en-US" sz="3200" dirty="0">
                <a:solidFill>
                  <a:srgbClr val="FFFF00"/>
                </a:solidFill>
              </a:rPr>
              <a:t>n</a:t>
            </a:r>
            <a:r>
              <a:rPr lang="en-US" sz="3200" dirty="0" smtClean="0">
                <a:solidFill>
                  <a:srgbClr val="FFFF00"/>
                </a:solidFill>
              </a:rPr>
              <a:t>et </a:t>
            </a:r>
            <a:r>
              <a:rPr lang="en-US" sz="3200" dirty="0">
                <a:solidFill>
                  <a:srgbClr val="FFFF00"/>
                </a:solidFill>
              </a:rPr>
              <a:t>a</a:t>
            </a:r>
            <a:r>
              <a:rPr lang="en-US" sz="3200" dirty="0" smtClean="0">
                <a:solidFill>
                  <a:srgbClr val="FFFF00"/>
                </a:solidFill>
              </a:rPr>
              <a:t>rea = 20  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27725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rmAutofit/>
          </a:bodyPr>
          <a:lstStyle/>
          <a:p>
            <a:r>
              <a:rPr lang="en-US" dirty="0" smtClean="0"/>
              <a:t>SPEEDSHEET Room Loads</a:t>
            </a:r>
            <a:br>
              <a:rPr lang="en-US" dirty="0" smtClean="0"/>
            </a:br>
            <a:r>
              <a:rPr lang="en-US" dirty="0" smtClean="0"/>
              <a:t>Dinning Room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7772400" y="1795134"/>
            <a:ext cx="381000" cy="10147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49721" y="4169408"/>
            <a:ext cx="7083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No doors </a:t>
            </a:r>
            <a:r>
              <a:rPr lang="en-US" sz="3200" dirty="0">
                <a:solidFill>
                  <a:srgbClr val="FFFF00"/>
                </a:solidFill>
              </a:rPr>
              <a:t>i</a:t>
            </a:r>
            <a:r>
              <a:rPr lang="en-US" sz="3200" dirty="0" smtClean="0">
                <a:solidFill>
                  <a:srgbClr val="FFFF00"/>
                </a:solidFill>
              </a:rPr>
              <a:t>n </a:t>
            </a:r>
            <a:r>
              <a:rPr lang="en-US" sz="3200" dirty="0">
                <a:solidFill>
                  <a:srgbClr val="FFFF00"/>
                </a:solidFill>
              </a:rPr>
              <a:t>d</a:t>
            </a:r>
            <a:r>
              <a:rPr lang="en-US" sz="3200" dirty="0" smtClean="0">
                <a:solidFill>
                  <a:srgbClr val="FFFF00"/>
                </a:solidFill>
              </a:rPr>
              <a:t>ining room. 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smtClean="0">
                <a:solidFill>
                  <a:srgbClr val="FFFF00"/>
                </a:solidFill>
              </a:rPr>
              <a:t>Thus, no entry. 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819400"/>
            <a:ext cx="9144000" cy="45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22148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rmAutofit/>
          </a:bodyPr>
          <a:lstStyle/>
          <a:p>
            <a:r>
              <a:rPr lang="en-US" dirty="0" smtClean="0"/>
              <a:t>SPEEDSHEET Room Loads</a:t>
            </a:r>
            <a:br>
              <a:rPr lang="en-US" dirty="0" smtClean="0"/>
            </a:br>
            <a:r>
              <a:rPr lang="en-US" dirty="0" smtClean="0"/>
              <a:t>Dinning Room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7772400" y="1795134"/>
            <a:ext cx="381000" cy="10147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676400" y="4190429"/>
            <a:ext cx="5595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Exterior wall </a:t>
            </a:r>
            <a:r>
              <a:rPr lang="en-US" sz="3200" dirty="0">
                <a:solidFill>
                  <a:srgbClr val="FFFF00"/>
                </a:solidFill>
              </a:rPr>
              <a:t>t</a:t>
            </a:r>
            <a:r>
              <a:rPr lang="en-US" sz="3200" dirty="0" smtClean="0">
                <a:solidFill>
                  <a:srgbClr val="FFFF00"/>
                </a:solidFill>
              </a:rPr>
              <a:t>ype </a:t>
            </a:r>
            <a:r>
              <a:rPr lang="en-US" sz="3200" dirty="0">
                <a:solidFill>
                  <a:srgbClr val="FFFF00"/>
                </a:solidFill>
              </a:rPr>
              <a:t>n</a:t>
            </a:r>
            <a:r>
              <a:rPr lang="en-US" sz="3200" dirty="0" smtClean="0">
                <a:solidFill>
                  <a:srgbClr val="FFFF00"/>
                </a:solidFill>
              </a:rPr>
              <a:t>et </a:t>
            </a:r>
            <a:r>
              <a:rPr lang="en-US" sz="3200" dirty="0">
                <a:solidFill>
                  <a:srgbClr val="FFFF00"/>
                </a:solidFill>
              </a:rPr>
              <a:t>a</a:t>
            </a:r>
            <a:r>
              <a:rPr lang="en-US" sz="3200" dirty="0" smtClean="0">
                <a:solidFill>
                  <a:srgbClr val="FFFF00"/>
                </a:solidFill>
              </a:rPr>
              <a:t>rea = 179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809874"/>
            <a:ext cx="9144001" cy="105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50379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rmAutofit/>
          </a:bodyPr>
          <a:lstStyle/>
          <a:p>
            <a:r>
              <a:rPr lang="en-US" dirty="0" smtClean="0"/>
              <a:t>SPEEDSHEET Room Loads</a:t>
            </a:r>
            <a:br>
              <a:rPr lang="en-US" dirty="0" smtClean="0"/>
            </a:br>
            <a:r>
              <a:rPr lang="en-US" dirty="0" smtClean="0"/>
              <a:t>Dinning Room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7772400" y="1795134"/>
            <a:ext cx="381000" cy="10147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676400" y="4190429"/>
            <a:ext cx="4631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Ceiling type </a:t>
            </a:r>
            <a:r>
              <a:rPr lang="en-US" sz="3200" dirty="0">
                <a:solidFill>
                  <a:srgbClr val="FFFF00"/>
                </a:solidFill>
              </a:rPr>
              <a:t>n</a:t>
            </a:r>
            <a:r>
              <a:rPr lang="en-US" sz="3200" dirty="0" smtClean="0">
                <a:solidFill>
                  <a:srgbClr val="FFFF00"/>
                </a:solidFill>
              </a:rPr>
              <a:t>et </a:t>
            </a:r>
            <a:r>
              <a:rPr lang="en-US" sz="3200" dirty="0">
                <a:solidFill>
                  <a:srgbClr val="FFFF00"/>
                </a:solidFill>
              </a:rPr>
              <a:t>a</a:t>
            </a:r>
            <a:r>
              <a:rPr lang="en-US" sz="3200" dirty="0" smtClean="0">
                <a:solidFill>
                  <a:srgbClr val="FFFF00"/>
                </a:solidFill>
              </a:rPr>
              <a:t>rea = 126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838450"/>
            <a:ext cx="8991600" cy="80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7771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rmAutofit/>
          </a:bodyPr>
          <a:lstStyle/>
          <a:p>
            <a:r>
              <a:rPr lang="en-US" dirty="0" smtClean="0"/>
              <a:t>SPEEDSHEET Room Loads</a:t>
            </a:r>
            <a:br>
              <a:rPr lang="en-US" dirty="0" smtClean="0"/>
            </a:br>
            <a:r>
              <a:rPr lang="en-US" dirty="0" smtClean="0"/>
              <a:t>Dinning Room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14600" y="2819400"/>
            <a:ext cx="42328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Totals </a:t>
            </a:r>
            <a:r>
              <a:rPr lang="en-US" sz="3200" dirty="0">
                <a:solidFill>
                  <a:srgbClr val="FFFF00"/>
                </a:solidFill>
              </a:rPr>
              <a:t>F</a:t>
            </a:r>
            <a:r>
              <a:rPr lang="en-US" sz="3200" dirty="0" smtClean="0">
                <a:solidFill>
                  <a:srgbClr val="FFFF00"/>
                </a:solidFill>
              </a:rPr>
              <a:t>or Dinning Room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Heating = 3,295 BTUH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Cooling = 895 BTUH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0" y="0"/>
            <a:ext cx="1433040" cy="6880699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1295399" y="3429000"/>
            <a:ext cx="1219201" cy="3124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476121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rmAutofit/>
          </a:bodyPr>
          <a:lstStyle/>
          <a:p>
            <a:r>
              <a:rPr lang="en-US" dirty="0" smtClean="0"/>
              <a:t>SPEEDSHEET Room Loads</a:t>
            </a:r>
            <a:br>
              <a:rPr lang="en-US" dirty="0" smtClean="0"/>
            </a:br>
            <a:r>
              <a:rPr lang="en-US" dirty="0" smtClean="0"/>
              <a:t>Dinning Room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14600" y="2819400"/>
            <a:ext cx="42328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Totals For Dinning Room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Heating = 3,295 BTUH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Cooling = 895 BTUH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0" y="0"/>
            <a:ext cx="1433040" cy="6880699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1295399" y="3429000"/>
            <a:ext cx="1219201" cy="3124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904999" y="2819400"/>
            <a:ext cx="6577250" cy="156966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All remaining </a:t>
            </a:r>
            <a:r>
              <a:rPr lang="en-US" sz="3200" dirty="0">
                <a:solidFill>
                  <a:srgbClr val="FF0000"/>
                </a:solidFill>
              </a:rPr>
              <a:t>r</a:t>
            </a:r>
            <a:r>
              <a:rPr lang="en-US" sz="3200" dirty="0" smtClean="0">
                <a:solidFill>
                  <a:srgbClr val="FF0000"/>
                </a:solidFill>
              </a:rPr>
              <a:t>ooms </a:t>
            </a:r>
            <a:r>
              <a:rPr lang="en-US" sz="3200" dirty="0">
                <a:solidFill>
                  <a:srgbClr val="FF0000"/>
                </a:solidFill>
              </a:rPr>
              <a:t>a</a:t>
            </a:r>
            <a:r>
              <a:rPr lang="en-US" sz="3200" dirty="0" smtClean="0">
                <a:solidFill>
                  <a:srgbClr val="FF0000"/>
                </a:solidFill>
              </a:rPr>
              <a:t>re </a:t>
            </a:r>
            <a:r>
              <a:rPr lang="en-US" sz="3200" dirty="0">
                <a:solidFill>
                  <a:srgbClr val="FF0000"/>
                </a:solidFill>
              </a:rPr>
              <a:t>f</a:t>
            </a:r>
            <a:r>
              <a:rPr lang="en-US" sz="3200" dirty="0" smtClean="0">
                <a:solidFill>
                  <a:srgbClr val="FF0000"/>
                </a:solidFill>
              </a:rPr>
              <a:t>illed </a:t>
            </a:r>
            <a:r>
              <a:rPr lang="en-US" sz="3200" dirty="0">
                <a:solidFill>
                  <a:srgbClr val="FF0000"/>
                </a:solidFill>
              </a:rPr>
              <a:t>o</a:t>
            </a:r>
            <a:r>
              <a:rPr lang="en-US" sz="3200" dirty="0" smtClean="0">
                <a:solidFill>
                  <a:srgbClr val="FF0000"/>
                </a:solidFill>
              </a:rPr>
              <a:t>ut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u</a:t>
            </a:r>
            <a:r>
              <a:rPr lang="en-US" sz="3200" dirty="0" smtClean="0">
                <a:solidFill>
                  <a:srgbClr val="FF0000"/>
                </a:solidFill>
              </a:rPr>
              <a:t>sing </a:t>
            </a:r>
            <a:r>
              <a:rPr lang="en-US" sz="3200" dirty="0">
                <a:solidFill>
                  <a:srgbClr val="FF0000"/>
                </a:solidFill>
              </a:rPr>
              <a:t>t</a:t>
            </a:r>
            <a:r>
              <a:rPr lang="en-US" sz="3200" dirty="0" smtClean="0">
                <a:solidFill>
                  <a:srgbClr val="FF0000"/>
                </a:solidFill>
              </a:rPr>
              <a:t>he </a:t>
            </a:r>
            <a:r>
              <a:rPr lang="en-US" sz="3200" dirty="0">
                <a:solidFill>
                  <a:srgbClr val="FF0000"/>
                </a:solidFill>
              </a:rPr>
              <a:t>s</a:t>
            </a:r>
            <a:r>
              <a:rPr lang="en-US" sz="3200" dirty="0" smtClean="0">
                <a:solidFill>
                  <a:srgbClr val="FF0000"/>
                </a:solidFill>
              </a:rPr>
              <a:t>ame </a:t>
            </a:r>
            <a:r>
              <a:rPr lang="en-US" sz="3200" dirty="0">
                <a:solidFill>
                  <a:srgbClr val="FF0000"/>
                </a:solidFill>
              </a:rPr>
              <a:t>p</a:t>
            </a:r>
            <a:r>
              <a:rPr lang="en-US" sz="3200" dirty="0" smtClean="0">
                <a:solidFill>
                  <a:srgbClr val="FF0000"/>
                </a:solidFill>
              </a:rPr>
              <a:t>rocess: simply </a:t>
            </a:r>
            <a:r>
              <a:rPr lang="en-US" sz="3200" dirty="0">
                <a:solidFill>
                  <a:srgbClr val="FF0000"/>
                </a:solidFill>
              </a:rPr>
              <a:t>f</a:t>
            </a:r>
            <a:r>
              <a:rPr lang="en-US" sz="3200" dirty="0" smtClean="0">
                <a:solidFill>
                  <a:srgbClr val="FF0000"/>
                </a:solidFill>
              </a:rPr>
              <a:t>ill </a:t>
            </a:r>
            <a:r>
              <a:rPr lang="en-US" sz="3200" dirty="0">
                <a:solidFill>
                  <a:srgbClr val="FF0000"/>
                </a:solidFill>
              </a:rPr>
              <a:t>i</a:t>
            </a:r>
            <a:r>
              <a:rPr lang="en-US" sz="3200" dirty="0" smtClean="0">
                <a:solidFill>
                  <a:srgbClr val="FF0000"/>
                </a:solidFill>
              </a:rPr>
              <a:t>n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t</a:t>
            </a:r>
            <a:r>
              <a:rPr lang="en-US" sz="3200" dirty="0" smtClean="0">
                <a:solidFill>
                  <a:srgbClr val="FF0000"/>
                </a:solidFill>
              </a:rPr>
              <a:t>he </a:t>
            </a:r>
            <a:r>
              <a:rPr lang="en-US" sz="3200" dirty="0">
                <a:solidFill>
                  <a:srgbClr val="FF0000"/>
                </a:solidFill>
              </a:rPr>
              <a:t>n</a:t>
            </a:r>
            <a:r>
              <a:rPr lang="en-US" sz="3200" dirty="0" smtClean="0">
                <a:solidFill>
                  <a:srgbClr val="FF0000"/>
                </a:solidFill>
              </a:rPr>
              <a:t>et </a:t>
            </a:r>
            <a:r>
              <a:rPr lang="en-US" sz="3200" dirty="0">
                <a:solidFill>
                  <a:srgbClr val="FF0000"/>
                </a:solidFill>
              </a:rPr>
              <a:t>a</a:t>
            </a:r>
            <a:r>
              <a:rPr lang="en-US" sz="3200" dirty="0" smtClean="0">
                <a:solidFill>
                  <a:srgbClr val="FF0000"/>
                </a:solidFill>
              </a:rPr>
              <a:t>rea </a:t>
            </a:r>
            <a:r>
              <a:rPr lang="en-US" sz="3200" dirty="0">
                <a:solidFill>
                  <a:srgbClr val="FF0000"/>
                </a:solidFill>
              </a:rPr>
              <a:t>f</a:t>
            </a:r>
            <a:r>
              <a:rPr lang="en-US" sz="3200" dirty="0" smtClean="0">
                <a:solidFill>
                  <a:srgbClr val="FF0000"/>
                </a:solidFill>
              </a:rPr>
              <a:t>or </a:t>
            </a:r>
            <a:r>
              <a:rPr lang="en-US" sz="3200" dirty="0">
                <a:solidFill>
                  <a:srgbClr val="FF0000"/>
                </a:solidFill>
              </a:rPr>
              <a:t>e</a:t>
            </a:r>
            <a:r>
              <a:rPr lang="en-US" sz="3200" dirty="0" smtClean="0">
                <a:solidFill>
                  <a:srgbClr val="FF0000"/>
                </a:solidFill>
              </a:rPr>
              <a:t>ach </a:t>
            </a:r>
            <a:r>
              <a:rPr lang="en-US" sz="3200" dirty="0">
                <a:solidFill>
                  <a:srgbClr val="FF0000"/>
                </a:solidFill>
              </a:rPr>
              <a:t>i</a:t>
            </a:r>
            <a:r>
              <a:rPr lang="en-US" sz="3200" dirty="0" smtClean="0">
                <a:solidFill>
                  <a:srgbClr val="FF0000"/>
                </a:solidFill>
              </a:rPr>
              <a:t>ncluded </a:t>
            </a:r>
            <a:r>
              <a:rPr lang="en-US" sz="3200" dirty="0">
                <a:solidFill>
                  <a:srgbClr val="FF0000"/>
                </a:solidFill>
              </a:rPr>
              <a:t>i</a:t>
            </a:r>
            <a:r>
              <a:rPr lang="en-US" sz="3200" dirty="0" smtClean="0">
                <a:solidFill>
                  <a:srgbClr val="FF0000"/>
                </a:solidFill>
              </a:rPr>
              <a:t>tem. </a:t>
            </a:r>
          </a:p>
        </p:txBody>
      </p:sp>
    </p:spTree>
    <p:extLst>
      <p:ext uri="{BB962C8B-B14F-4D97-AF65-F5344CB8AC3E}">
        <p14:creationId xmlns:p14="http://schemas.microsoft.com/office/powerpoint/2010/main" val="384207251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rmAutofit/>
          </a:bodyPr>
          <a:lstStyle/>
          <a:p>
            <a:r>
              <a:rPr lang="en-US" dirty="0" smtClean="0"/>
              <a:t>SPEEDSHEET Room Loads</a:t>
            </a:r>
            <a:br>
              <a:rPr lang="en-US" dirty="0" smtClean="0"/>
            </a:br>
            <a:r>
              <a:rPr lang="en-US" dirty="0" smtClean="0"/>
              <a:t>Living Room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14600" y="2819400"/>
            <a:ext cx="39058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Totals For Living Room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Heating = 4,274 BTUH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Cooling = 2,780 BTUH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049"/>
            <a:ext cx="1447800" cy="6811951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1323975" y="3604230"/>
            <a:ext cx="1219201" cy="3124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851347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rmAutofit/>
          </a:bodyPr>
          <a:lstStyle/>
          <a:p>
            <a:r>
              <a:rPr lang="en-US" dirty="0" smtClean="0"/>
              <a:t>SPEEDSHEET Room Loads</a:t>
            </a:r>
            <a:br>
              <a:rPr lang="en-US" dirty="0" smtClean="0"/>
            </a:br>
            <a:r>
              <a:rPr lang="en-US" dirty="0" smtClean="0"/>
              <a:t>Front Hall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01945" y="1766238"/>
            <a:ext cx="67807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Front Hall includes a door </a:t>
            </a:r>
            <a:r>
              <a:rPr lang="en-US" sz="3200" dirty="0">
                <a:solidFill>
                  <a:srgbClr val="FFFF00"/>
                </a:solidFill>
              </a:rPr>
              <a:t>n</a:t>
            </a:r>
            <a:r>
              <a:rPr lang="en-US" sz="3200" dirty="0" smtClean="0">
                <a:solidFill>
                  <a:srgbClr val="FFFF00"/>
                </a:solidFill>
              </a:rPr>
              <a:t>et </a:t>
            </a:r>
            <a:r>
              <a:rPr lang="en-US" sz="3200" dirty="0">
                <a:solidFill>
                  <a:srgbClr val="FFFF00"/>
                </a:solidFill>
              </a:rPr>
              <a:t>a</a:t>
            </a:r>
            <a:r>
              <a:rPr lang="en-US" sz="3200" dirty="0" smtClean="0">
                <a:solidFill>
                  <a:srgbClr val="FFFF00"/>
                </a:solidFill>
              </a:rPr>
              <a:t>rea = 21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2" y="0"/>
            <a:ext cx="148765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575" y="2473751"/>
            <a:ext cx="9144000" cy="441758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7696201" y="2058625"/>
            <a:ext cx="497680" cy="44175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82585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rmAutofit/>
          </a:bodyPr>
          <a:lstStyle/>
          <a:p>
            <a:r>
              <a:rPr lang="en-US" dirty="0" smtClean="0"/>
              <a:t>SPEEDSHEET Room Loads</a:t>
            </a:r>
            <a:br>
              <a:rPr lang="en-US" dirty="0" smtClean="0"/>
            </a:br>
            <a:r>
              <a:rPr lang="en-US" dirty="0" smtClean="0"/>
              <a:t>Front Hall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14600" y="2819400"/>
            <a:ext cx="383412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Totals For Front Hall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Heating = 1,497 BTUH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Cooling = 565 BTUH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Note: No Window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2" y="0"/>
            <a:ext cx="1487658" cy="68580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1295399" y="3604230"/>
            <a:ext cx="1219201" cy="3124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6214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</a:t>
            </a:r>
            <a:r>
              <a:rPr lang="en-US" dirty="0"/>
              <a:t>Location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29" y="2057400"/>
            <a:ext cx="9109792" cy="207100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5867400" y="1280319"/>
            <a:ext cx="609600" cy="914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24555" y="4343400"/>
            <a:ext cx="894129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Blue and Yellow Colored Boxes on the </a:t>
            </a:r>
            <a:r>
              <a:rPr lang="en-US" sz="2800" dirty="0" err="1" smtClean="0">
                <a:solidFill>
                  <a:srgbClr val="FFFF00"/>
                </a:solidFill>
              </a:rPr>
              <a:t>Speedsheet</a:t>
            </a:r>
            <a:r>
              <a:rPr lang="en-US" sz="2800" dirty="0" smtClean="0">
                <a:solidFill>
                  <a:srgbClr val="FFFF00"/>
                </a:solidFill>
              </a:rPr>
              <a:t> are either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a scroll down choice, or fill in automatically: </a:t>
            </a:r>
          </a:p>
          <a:p>
            <a:r>
              <a:rPr lang="en-US" sz="2800" b="1" u="sng" dirty="0" smtClean="0">
                <a:solidFill>
                  <a:srgbClr val="FFFF00"/>
                </a:solidFill>
              </a:rPr>
              <a:t>Can </a:t>
            </a:r>
            <a:r>
              <a:rPr lang="en-US" sz="2800" b="1" u="sng" dirty="0">
                <a:solidFill>
                  <a:srgbClr val="FFFF00"/>
                </a:solidFill>
              </a:rPr>
              <a:t>N</a:t>
            </a:r>
            <a:r>
              <a:rPr lang="en-US" sz="2800" b="1" u="sng" dirty="0" smtClean="0">
                <a:solidFill>
                  <a:srgbClr val="FFFF00"/>
                </a:solidFill>
              </a:rPr>
              <a:t>ot </a:t>
            </a:r>
            <a:r>
              <a:rPr lang="en-US" sz="2800" b="1" u="sng" dirty="0">
                <a:solidFill>
                  <a:srgbClr val="FFFF00"/>
                </a:solidFill>
              </a:rPr>
              <a:t>B</a:t>
            </a:r>
            <a:r>
              <a:rPr lang="en-US" sz="2800" b="1" u="sng" dirty="0" smtClean="0">
                <a:solidFill>
                  <a:srgbClr val="FFFF00"/>
                </a:solidFill>
              </a:rPr>
              <a:t>e </a:t>
            </a:r>
            <a:r>
              <a:rPr lang="en-US" sz="2800" b="1" u="sng" dirty="0">
                <a:solidFill>
                  <a:srgbClr val="FFFF00"/>
                </a:solidFill>
              </a:rPr>
              <a:t>C</a:t>
            </a:r>
            <a:r>
              <a:rPr lang="en-US" sz="2800" b="1" u="sng" dirty="0" smtClean="0">
                <a:solidFill>
                  <a:srgbClr val="FFFF00"/>
                </a:solidFill>
              </a:rPr>
              <a:t>hanged!</a:t>
            </a:r>
          </a:p>
        </p:txBody>
      </p:sp>
    </p:spTree>
    <p:extLst>
      <p:ext uri="{BB962C8B-B14F-4D97-AF65-F5344CB8AC3E}">
        <p14:creationId xmlns:p14="http://schemas.microsoft.com/office/powerpoint/2010/main" val="313971650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rmAutofit/>
          </a:bodyPr>
          <a:lstStyle/>
          <a:p>
            <a:r>
              <a:rPr lang="en-US" dirty="0" smtClean="0"/>
              <a:t>SPEEDSHEET Room Loads</a:t>
            </a:r>
            <a:br>
              <a:rPr lang="en-US" dirty="0" smtClean="0"/>
            </a:br>
            <a:r>
              <a:rPr lang="en-US" dirty="0" smtClean="0"/>
              <a:t>Bedroom 1 (Master)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14600" y="2819400"/>
            <a:ext cx="514615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Totals For Bedroom 1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Heating = 4,246 BTUH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Cooling = 2,165 BTUH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Two people </a:t>
            </a:r>
            <a:r>
              <a:rPr lang="en-US" sz="3200" dirty="0">
                <a:solidFill>
                  <a:srgbClr val="FFFF00"/>
                </a:solidFill>
              </a:rPr>
              <a:t>a</a:t>
            </a:r>
            <a:r>
              <a:rPr lang="en-US" sz="3200" dirty="0" smtClean="0">
                <a:solidFill>
                  <a:srgbClr val="FFFF00"/>
                </a:solidFill>
              </a:rPr>
              <a:t>dded </a:t>
            </a:r>
            <a:r>
              <a:rPr lang="en-US" sz="3200" dirty="0">
                <a:solidFill>
                  <a:srgbClr val="FFFF00"/>
                </a:solidFill>
              </a:rPr>
              <a:t>f</a:t>
            </a:r>
            <a:r>
              <a:rPr lang="en-US" sz="3200" dirty="0" smtClean="0">
                <a:solidFill>
                  <a:srgbClr val="FFFF00"/>
                </a:solidFill>
              </a:rPr>
              <a:t>or master.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6" y="21907"/>
            <a:ext cx="1552575" cy="683133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457201" y="5181600"/>
            <a:ext cx="1828799" cy="914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242475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rmAutofit/>
          </a:bodyPr>
          <a:lstStyle/>
          <a:p>
            <a:r>
              <a:rPr lang="en-US" dirty="0" smtClean="0"/>
              <a:t>SPEEDSHEET Room Loads</a:t>
            </a:r>
            <a:br>
              <a:rPr lang="en-US" dirty="0" smtClean="0"/>
            </a:br>
            <a:r>
              <a:rPr lang="en-US" dirty="0" smtClean="0"/>
              <a:t>Bedroom 1 (Master)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14600" y="2819400"/>
            <a:ext cx="586872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Totals For Bedroom 1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Heating = 4,246 BTUH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Cooling = 2,165 BTUH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Two windows </a:t>
            </a:r>
            <a:r>
              <a:rPr lang="en-US" sz="3200" dirty="0">
                <a:solidFill>
                  <a:srgbClr val="FFFF00"/>
                </a:solidFill>
              </a:rPr>
              <a:t>i</a:t>
            </a:r>
            <a:r>
              <a:rPr lang="en-US" sz="3200" dirty="0" smtClean="0">
                <a:solidFill>
                  <a:srgbClr val="FFFF00"/>
                </a:solidFill>
              </a:rPr>
              <a:t>n Master Bedroom </a:t>
            </a:r>
          </a:p>
          <a:p>
            <a:r>
              <a:rPr lang="en-US" sz="3200" dirty="0">
                <a:solidFill>
                  <a:srgbClr val="FFFF00"/>
                </a:solidFill>
              </a:rPr>
              <a:t>f</a:t>
            </a:r>
            <a:r>
              <a:rPr lang="en-US" sz="3200" dirty="0" smtClean="0">
                <a:solidFill>
                  <a:srgbClr val="FFFF00"/>
                </a:solidFill>
              </a:rPr>
              <a:t>acing </a:t>
            </a:r>
            <a:r>
              <a:rPr lang="en-US" sz="3200" dirty="0">
                <a:solidFill>
                  <a:srgbClr val="FFFF00"/>
                </a:solidFill>
              </a:rPr>
              <a:t>t</a:t>
            </a:r>
            <a:r>
              <a:rPr lang="en-US" sz="3200" dirty="0" smtClean="0">
                <a:solidFill>
                  <a:srgbClr val="FFFF00"/>
                </a:solidFill>
              </a:rPr>
              <a:t>wo </a:t>
            </a:r>
            <a:r>
              <a:rPr lang="en-US" sz="3200" dirty="0">
                <a:solidFill>
                  <a:srgbClr val="FFFF00"/>
                </a:solidFill>
              </a:rPr>
              <a:t>d</a:t>
            </a:r>
            <a:r>
              <a:rPr lang="en-US" sz="3200" dirty="0" smtClean="0">
                <a:solidFill>
                  <a:srgbClr val="FFFF00"/>
                </a:solidFill>
              </a:rPr>
              <a:t>ifferent directions.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6" y="21907"/>
            <a:ext cx="1552575" cy="683133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304800" y="1714501"/>
            <a:ext cx="1981200" cy="33909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428626" y="1219200"/>
            <a:ext cx="1704975" cy="36576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242798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rmAutofit/>
          </a:bodyPr>
          <a:lstStyle/>
          <a:p>
            <a:r>
              <a:rPr lang="en-US" dirty="0" smtClean="0"/>
              <a:t>SPEEDSHEET Room Loads</a:t>
            </a:r>
            <a:br>
              <a:rPr lang="en-US" dirty="0" smtClean="0"/>
            </a:br>
            <a:r>
              <a:rPr lang="en-US" dirty="0" smtClean="0"/>
              <a:t>Bedroom 1 (Master)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14600" y="2819400"/>
            <a:ext cx="3834127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Totals For Bedroom 1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Heating = 4,246 BTUH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Cooling = 2,165 BTUH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 smtClean="0">
              <a:solidFill>
                <a:srgbClr val="FFFF00"/>
              </a:solidFill>
            </a:endParaRPr>
          </a:p>
          <a:p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 smtClean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6" y="21907"/>
            <a:ext cx="1552575" cy="683133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1143000" y="3124200"/>
            <a:ext cx="1219201" cy="3124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79521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rmAutofit/>
          </a:bodyPr>
          <a:lstStyle/>
          <a:p>
            <a:r>
              <a:rPr lang="en-US" dirty="0" smtClean="0"/>
              <a:t>SPEEDSHEET Room Loads</a:t>
            </a:r>
            <a:br>
              <a:rPr lang="en-US" dirty="0" smtClean="0"/>
            </a:br>
            <a:r>
              <a:rPr lang="en-US" dirty="0" smtClean="0"/>
              <a:t>Bathroom 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14600" y="2819400"/>
            <a:ext cx="632859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Totals For Bathroom 2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Heating = 805 BTUH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Cooling = 265 BTUH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 smtClean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Note: Bathroom 2 based </a:t>
            </a:r>
            <a:r>
              <a:rPr lang="en-US" sz="3200" dirty="0">
                <a:solidFill>
                  <a:srgbClr val="FFFF00"/>
                </a:solidFill>
              </a:rPr>
              <a:t>o</a:t>
            </a:r>
            <a:r>
              <a:rPr lang="en-US" sz="3200" dirty="0" smtClean="0">
                <a:solidFill>
                  <a:srgbClr val="FFFF00"/>
                </a:solidFill>
              </a:rPr>
              <a:t>n drawing.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46075" cy="682942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1371601" y="3604230"/>
            <a:ext cx="990599" cy="261363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354780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rmAutofit/>
          </a:bodyPr>
          <a:lstStyle/>
          <a:p>
            <a:r>
              <a:rPr lang="en-US" dirty="0" smtClean="0"/>
              <a:t>SPEEDSHEET Room Loads</a:t>
            </a:r>
            <a:br>
              <a:rPr lang="en-US" dirty="0" smtClean="0"/>
            </a:br>
            <a:r>
              <a:rPr lang="en-US" dirty="0" smtClean="0"/>
              <a:t>Bedroom 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14600" y="2819400"/>
            <a:ext cx="572246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 smtClean="0">
              <a:solidFill>
                <a:srgbClr val="FFFF00"/>
              </a:solidFill>
            </a:endParaRPr>
          </a:p>
          <a:p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 smtClean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Two windows </a:t>
            </a:r>
            <a:r>
              <a:rPr lang="en-US" sz="3200" dirty="0">
                <a:solidFill>
                  <a:srgbClr val="FFFF00"/>
                </a:solidFill>
              </a:rPr>
              <a:t>i</a:t>
            </a:r>
            <a:r>
              <a:rPr lang="en-US" sz="3200" dirty="0" smtClean="0">
                <a:solidFill>
                  <a:srgbClr val="FFFF00"/>
                </a:solidFill>
              </a:rPr>
              <a:t>n </a:t>
            </a:r>
            <a:r>
              <a:rPr lang="en-US" sz="3200" dirty="0">
                <a:solidFill>
                  <a:srgbClr val="FFFF00"/>
                </a:solidFill>
              </a:rPr>
              <a:t>b</a:t>
            </a:r>
            <a:r>
              <a:rPr lang="en-US" sz="3200" dirty="0" smtClean="0">
                <a:solidFill>
                  <a:srgbClr val="FFFF00"/>
                </a:solidFill>
              </a:rPr>
              <a:t>edroom </a:t>
            </a:r>
            <a:r>
              <a:rPr lang="en-US" sz="3200" dirty="0">
                <a:solidFill>
                  <a:srgbClr val="FFFF00"/>
                </a:solidFill>
              </a:rPr>
              <a:t>f</a:t>
            </a:r>
            <a:r>
              <a:rPr lang="en-US" sz="3200" dirty="0" smtClean="0">
                <a:solidFill>
                  <a:srgbClr val="FFFF00"/>
                </a:solidFill>
              </a:rPr>
              <a:t>acing </a:t>
            </a:r>
          </a:p>
          <a:p>
            <a:r>
              <a:rPr lang="en-US" sz="3200" dirty="0">
                <a:solidFill>
                  <a:srgbClr val="FFFF00"/>
                </a:solidFill>
              </a:rPr>
              <a:t>i</a:t>
            </a:r>
            <a:r>
              <a:rPr lang="en-US" sz="3200" dirty="0" smtClean="0">
                <a:solidFill>
                  <a:srgbClr val="FFFF00"/>
                </a:solidFill>
              </a:rPr>
              <a:t>n </a:t>
            </a:r>
            <a:r>
              <a:rPr lang="en-US" sz="3200" dirty="0">
                <a:solidFill>
                  <a:srgbClr val="FFFF00"/>
                </a:solidFill>
              </a:rPr>
              <a:t>d</a:t>
            </a:r>
            <a:r>
              <a:rPr lang="en-US" sz="3200" dirty="0" smtClean="0">
                <a:solidFill>
                  <a:srgbClr val="FFFF00"/>
                </a:solidFill>
              </a:rPr>
              <a:t>ifferent directions.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15520" cy="68580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 flipV="1">
            <a:off x="439722" y="766416"/>
            <a:ext cx="1846278" cy="449138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267746" y="964854"/>
            <a:ext cx="2018254" cy="429294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927343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rmAutofit/>
          </a:bodyPr>
          <a:lstStyle/>
          <a:p>
            <a:r>
              <a:rPr lang="en-US" dirty="0" smtClean="0"/>
              <a:t>SPEEDSHEET Room Loads</a:t>
            </a:r>
            <a:br>
              <a:rPr lang="en-US" dirty="0" smtClean="0"/>
            </a:br>
            <a:r>
              <a:rPr lang="en-US" dirty="0" smtClean="0"/>
              <a:t>Bed Room 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14600" y="2819400"/>
            <a:ext cx="574952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One person </a:t>
            </a:r>
            <a:r>
              <a:rPr lang="en-US" sz="3200" dirty="0">
                <a:solidFill>
                  <a:srgbClr val="FFFF00"/>
                </a:solidFill>
              </a:rPr>
              <a:t>p</a:t>
            </a:r>
            <a:r>
              <a:rPr lang="en-US" sz="3200" dirty="0" smtClean="0">
                <a:solidFill>
                  <a:srgbClr val="FFFF00"/>
                </a:solidFill>
              </a:rPr>
              <a:t>laced </a:t>
            </a:r>
            <a:r>
              <a:rPr lang="en-US" sz="3200" dirty="0">
                <a:solidFill>
                  <a:srgbClr val="FFFF00"/>
                </a:solidFill>
              </a:rPr>
              <a:t>i</a:t>
            </a:r>
            <a:r>
              <a:rPr lang="en-US" sz="3200" dirty="0" smtClean="0">
                <a:solidFill>
                  <a:srgbClr val="FFFF00"/>
                </a:solidFill>
              </a:rPr>
              <a:t>n Bedroom 2.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 smtClean="0">
              <a:solidFill>
                <a:srgbClr val="FFFF00"/>
              </a:solidFill>
            </a:endParaRPr>
          </a:p>
          <a:p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 smtClean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15520" cy="68580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457200" y="3124200"/>
            <a:ext cx="1905000" cy="25146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101213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rmAutofit/>
          </a:bodyPr>
          <a:lstStyle/>
          <a:p>
            <a:r>
              <a:rPr lang="en-US" dirty="0" smtClean="0"/>
              <a:t>SPEEDSHEET Room Loads</a:t>
            </a:r>
            <a:br>
              <a:rPr lang="en-US" dirty="0" smtClean="0"/>
            </a:br>
            <a:r>
              <a:rPr lang="en-US" dirty="0" smtClean="0"/>
              <a:t>Bed Room 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14600" y="2819400"/>
            <a:ext cx="3834127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Totals For Bedroom 2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Heating = 3,559 BTUH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Cooling = 1701 BTUH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 smtClean="0">
              <a:solidFill>
                <a:srgbClr val="FFFF00"/>
              </a:solidFill>
            </a:endParaRPr>
          </a:p>
          <a:p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 smtClean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15520" cy="68580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1143000" y="3200400"/>
            <a:ext cx="1371601" cy="2667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794311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rmAutofit/>
          </a:bodyPr>
          <a:lstStyle/>
          <a:p>
            <a:r>
              <a:rPr lang="en-US" dirty="0" smtClean="0"/>
              <a:t>SPEEDSHEET Room Loads</a:t>
            </a:r>
            <a:br>
              <a:rPr lang="en-US" dirty="0" smtClean="0"/>
            </a:br>
            <a:r>
              <a:rPr lang="en-US" dirty="0" smtClean="0"/>
              <a:t>Bedroom 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19855" y="2818244"/>
            <a:ext cx="57438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One person </a:t>
            </a:r>
            <a:r>
              <a:rPr lang="en-US" sz="3200" dirty="0">
                <a:solidFill>
                  <a:srgbClr val="FFFF00"/>
                </a:solidFill>
              </a:rPr>
              <a:t>a</a:t>
            </a:r>
            <a:r>
              <a:rPr lang="en-US" sz="3200" dirty="0" smtClean="0">
                <a:solidFill>
                  <a:srgbClr val="FFFF00"/>
                </a:solidFill>
              </a:rPr>
              <a:t>dded </a:t>
            </a:r>
            <a:r>
              <a:rPr lang="en-US" sz="3200" dirty="0">
                <a:solidFill>
                  <a:srgbClr val="FFFF00"/>
                </a:solidFill>
              </a:rPr>
              <a:t>t</a:t>
            </a:r>
            <a:r>
              <a:rPr lang="en-US" sz="3200" dirty="0" smtClean="0">
                <a:solidFill>
                  <a:srgbClr val="FFFF00"/>
                </a:solidFill>
              </a:rPr>
              <a:t>o Bedroom 3.</a:t>
            </a:r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 smtClean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0"/>
            <a:ext cx="1539774" cy="68580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395289" y="3124200"/>
            <a:ext cx="2119311" cy="25431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199972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rmAutofit/>
          </a:bodyPr>
          <a:lstStyle/>
          <a:p>
            <a:r>
              <a:rPr lang="en-US" dirty="0" smtClean="0"/>
              <a:t>SPEEDSHEET Room Loads</a:t>
            </a:r>
            <a:br>
              <a:rPr lang="en-US" dirty="0" smtClean="0"/>
            </a:br>
            <a:r>
              <a:rPr lang="en-US" dirty="0" smtClean="0"/>
              <a:t>Bed Room 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14600" y="2819400"/>
            <a:ext cx="383412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Totals </a:t>
            </a:r>
            <a:r>
              <a:rPr lang="en-US" sz="3200" dirty="0">
                <a:solidFill>
                  <a:srgbClr val="FFFF00"/>
                </a:solidFill>
              </a:rPr>
              <a:t>For </a:t>
            </a:r>
            <a:r>
              <a:rPr lang="en-US" sz="3200" dirty="0" smtClean="0">
                <a:solidFill>
                  <a:srgbClr val="FFFF00"/>
                </a:solidFill>
              </a:rPr>
              <a:t>Bedroom 3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Heating </a:t>
            </a:r>
            <a:r>
              <a:rPr lang="en-US" sz="3200" dirty="0">
                <a:solidFill>
                  <a:srgbClr val="FFFF00"/>
                </a:solidFill>
              </a:rPr>
              <a:t>= </a:t>
            </a:r>
            <a:r>
              <a:rPr lang="en-US" sz="3200" dirty="0" smtClean="0">
                <a:solidFill>
                  <a:srgbClr val="FFFF00"/>
                </a:solidFill>
              </a:rPr>
              <a:t>2,044 BTUH</a:t>
            </a:r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>
                <a:solidFill>
                  <a:srgbClr val="FFFF00"/>
                </a:solidFill>
              </a:rPr>
              <a:t>Cooling = </a:t>
            </a:r>
            <a:r>
              <a:rPr lang="en-US" sz="3200" dirty="0" smtClean="0">
                <a:solidFill>
                  <a:srgbClr val="FFFF00"/>
                </a:solidFill>
              </a:rPr>
              <a:t>1,446 </a:t>
            </a:r>
            <a:r>
              <a:rPr lang="en-US" sz="3200" dirty="0">
                <a:solidFill>
                  <a:srgbClr val="FFFF00"/>
                </a:solidFill>
              </a:rPr>
              <a:t>BTUH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 smtClean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0"/>
            <a:ext cx="1539774" cy="68580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1066801" y="3429000"/>
            <a:ext cx="1219199" cy="25146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184073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rmAutofit/>
          </a:bodyPr>
          <a:lstStyle/>
          <a:p>
            <a:r>
              <a:rPr lang="en-US" dirty="0" smtClean="0"/>
              <a:t>SPEEDSHEET Room Loads</a:t>
            </a:r>
            <a:br>
              <a:rPr lang="en-US" dirty="0" smtClean="0"/>
            </a:br>
            <a:r>
              <a:rPr lang="en-US" dirty="0" smtClean="0"/>
              <a:t>Bathroom 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14600" y="2819400"/>
            <a:ext cx="390581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Totals </a:t>
            </a:r>
            <a:r>
              <a:rPr lang="en-US" sz="3200" dirty="0">
                <a:solidFill>
                  <a:srgbClr val="FFFF00"/>
                </a:solidFill>
              </a:rPr>
              <a:t>For </a:t>
            </a:r>
            <a:r>
              <a:rPr lang="en-US" sz="3200" dirty="0" smtClean="0">
                <a:solidFill>
                  <a:srgbClr val="FFFF00"/>
                </a:solidFill>
              </a:rPr>
              <a:t>Bathroom 1</a:t>
            </a:r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>
                <a:solidFill>
                  <a:srgbClr val="FFFF00"/>
                </a:solidFill>
              </a:rPr>
              <a:t>Heating = </a:t>
            </a:r>
            <a:r>
              <a:rPr lang="en-US" sz="3200" dirty="0" smtClean="0">
                <a:solidFill>
                  <a:srgbClr val="FFFF00"/>
                </a:solidFill>
              </a:rPr>
              <a:t>1,421 BTUH</a:t>
            </a:r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>
                <a:solidFill>
                  <a:srgbClr val="FFFF00"/>
                </a:solidFill>
              </a:rPr>
              <a:t>Cooling = </a:t>
            </a:r>
            <a:r>
              <a:rPr lang="en-US" sz="3200" dirty="0" smtClean="0">
                <a:solidFill>
                  <a:srgbClr val="FFFF00"/>
                </a:solidFill>
              </a:rPr>
              <a:t>654 </a:t>
            </a:r>
            <a:r>
              <a:rPr lang="en-US" sz="3200" dirty="0">
                <a:solidFill>
                  <a:srgbClr val="FFFF00"/>
                </a:solidFill>
              </a:rPr>
              <a:t>BTUH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 smtClean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885"/>
            <a:ext cx="1524000" cy="688541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914400" y="3352800"/>
            <a:ext cx="1219199" cy="25146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17168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2784</TotalTime>
  <Words>1309</Words>
  <Application>Microsoft Office PowerPoint</Application>
  <PresentationFormat>On-screen Show (4:3)</PresentationFormat>
  <Paragraphs>273</Paragraphs>
  <Slides>115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115</vt:i4>
      </vt:variant>
    </vt:vector>
  </HeadingPairs>
  <TitlesOfParts>
    <vt:vector size="119" baseType="lpstr">
      <vt:lpstr>Arial</vt:lpstr>
      <vt:lpstr>Calibri</vt:lpstr>
      <vt:lpstr>Wingdings</vt:lpstr>
      <vt:lpstr>Office Theme</vt:lpstr>
      <vt:lpstr>Manual J8ae -2011 SPEEDSHEET Long House Room Loads </vt:lpstr>
      <vt:lpstr>PowerPoint Presentation</vt:lpstr>
      <vt:lpstr>PowerPoint Presentation</vt:lpstr>
      <vt:lpstr>PowerPoint Presentation</vt:lpstr>
      <vt:lpstr>MJae SPEEDSHEET</vt:lpstr>
      <vt:lpstr>MJae SPEEDSHEET</vt:lpstr>
      <vt:lpstr>MJae SPEEDSHEET</vt:lpstr>
      <vt:lpstr>SPEEDSHEET Location </vt:lpstr>
      <vt:lpstr>SPEEDSHEET Location </vt:lpstr>
      <vt:lpstr>SPEEDSHEET Location T </vt:lpstr>
      <vt:lpstr>SPEEDSHEET Location  </vt:lpstr>
      <vt:lpstr>SPEEDSHEET Glass</vt:lpstr>
      <vt:lpstr>SPEEDSHEET Glass</vt:lpstr>
      <vt:lpstr>SPEEDSHEET Glass</vt:lpstr>
      <vt:lpstr>SPEEDSHEET Glass</vt:lpstr>
      <vt:lpstr>SPEEDSHEET Glass</vt:lpstr>
      <vt:lpstr>SPEEDSHEET Glass</vt:lpstr>
      <vt:lpstr>SPEEDSHEET Glass</vt:lpstr>
      <vt:lpstr>SPEEDSHEET Glass</vt:lpstr>
      <vt:lpstr>SPEEDSHEET Glass</vt:lpstr>
      <vt:lpstr>SPEEDSHEET Glass</vt:lpstr>
      <vt:lpstr>SPEEDSHEET Glass</vt:lpstr>
      <vt:lpstr>SPEEDSHEET Glass</vt:lpstr>
      <vt:lpstr>SPEEDSHEET Glass</vt:lpstr>
      <vt:lpstr>SPEEDSHEET Doors</vt:lpstr>
      <vt:lpstr>SPEEDSHEET Doors</vt:lpstr>
      <vt:lpstr>SPEEDSHEET Doors</vt:lpstr>
      <vt:lpstr>SPEEDSHEET Doors</vt:lpstr>
      <vt:lpstr>SPEEDSHEET Doors</vt:lpstr>
      <vt:lpstr>SPEEDSHEET Doors</vt:lpstr>
      <vt:lpstr>SPEEDSHEET Doors</vt:lpstr>
      <vt:lpstr>SPEEDSHEET Walls</vt:lpstr>
      <vt:lpstr>SPEEDSHEET Walls</vt:lpstr>
      <vt:lpstr>SPEEDSHEET Walls</vt:lpstr>
      <vt:lpstr>SPEEDSHEET Walls</vt:lpstr>
      <vt:lpstr>SPEEDSHEET Walls</vt:lpstr>
      <vt:lpstr>SPEEDSHEET Walls</vt:lpstr>
      <vt:lpstr>SPEEDSHEET Walls</vt:lpstr>
      <vt:lpstr>SPEEDSHEET Walls</vt:lpstr>
      <vt:lpstr>SPEEDSHEET Walls</vt:lpstr>
      <vt:lpstr>SPEEDSHEET Walls</vt:lpstr>
      <vt:lpstr>SPEEDSHEET Walls</vt:lpstr>
      <vt:lpstr>SPEEDSHEET Ceilings</vt:lpstr>
      <vt:lpstr>SPEEDSHEET Ceilings</vt:lpstr>
      <vt:lpstr>SPEEDSHEET Ceilings</vt:lpstr>
      <vt:lpstr>SPEEDSHEET Ceilings</vt:lpstr>
      <vt:lpstr>SPEEDSHEET Ceilings</vt:lpstr>
      <vt:lpstr>SPEEDSHEET Ceilings</vt:lpstr>
      <vt:lpstr>SPEEDSHEET Ceilings</vt:lpstr>
      <vt:lpstr>SPEEDSHEET Floors</vt:lpstr>
      <vt:lpstr>SPEEDSHEET Floors</vt:lpstr>
      <vt:lpstr>SPEEDSHEET Floors</vt:lpstr>
      <vt:lpstr>SPEEDSHEET Floors</vt:lpstr>
      <vt:lpstr>SPEEDSHEET Floors</vt:lpstr>
      <vt:lpstr>SPEEDSHEET Floors</vt:lpstr>
      <vt:lpstr>SPEEDSHEET Floors</vt:lpstr>
      <vt:lpstr>SPEEDSHEET Floors</vt:lpstr>
      <vt:lpstr>SPEEDSHEET Infiltration</vt:lpstr>
      <vt:lpstr>SPEEDSHEET Infiltration</vt:lpstr>
      <vt:lpstr>SPEEDSHEET Infiltration</vt:lpstr>
      <vt:lpstr>SPEEDSHEET Room Load</vt:lpstr>
      <vt:lpstr>SPEEDSHEET Internal Gains</vt:lpstr>
      <vt:lpstr>SPEEDSHEET Internal Gains</vt:lpstr>
      <vt:lpstr>SPEEDSHEET Internal Gains</vt:lpstr>
      <vt:lpstr>SPEEDSHEET Block Load</vt:lpstr>
      <vt:lpstr>SPEEDSHEET Block Load</vt:lpstr>
      <vt:lpstr>SPEEDSHEET Duct Loss &amp; Gain</vt:lpstr>
      <vt:lpstr>SPEEDSHEET Duct Loss &amp; Gain</vt:lpstr>
      <vt:lpstr>SPEEDSHEET Duct Loss &amp; Gain</vt:lpstr>
      <vt:lpstr>SPEEDSHEET Duct Loss &amp; Gain</vt:lpstr>
      <vt:lpstr>SPEEDSHEET Duct Loss &amp; Gains</vt:lpstr>
      <vt:lpstr>SPEEDSHEET Ventilation</vt:lpstr>
      <vt:lpstr>SPEEDSHEET Ventilation</vt:lpstr>
      <vt:lpstr>SPEEDSHEET Blower Heat Gain</vt:lpstr>
      <vt:lpstr>SPEEDSHEET Blower Heat Gains</vt:lpstr>
      <vt:lpstr>SPEEDSHEET Block Load</vt:lpstr>
      <vt:lpstr>SPEEDSHEET Plants Latent Load</vt:lpstr>
      <vt:lpstr>SPEEDSHEET Block Load</vt:lpstr>
      <vt:lpstr>SPEEDSHEET Room Load</vt:lpstr>
      <vt:lpstr>SPEEDSHEET Room Loads</vt:lpstr>
      <vt:lpstr>SPEEDSHEET Room Loads Dinning Room</vt:lpstr>
      <vt:lpstr>SPEEDSHEET Room Loads Dinning Room</vt:lpstr>
      <vt:lpstr>SPEEDSHEET Room Loads Dinning Room</vt:lpstr>
      <vt:lpstr>SPEEDSHEET Room Loads Dinning Room</vt:lpstr>
      <vt:lpstr>SPEEDSHEET Room Loads Dinning Room</vt:lpstr>
      <vt:lpstr>SPEEDSHEET Room Loads Dinning Room</vt:lpstr>
      <vt:lpstr>SPEEDSHEET Room Loads Living Room</vt:lpstr>
      <vt:lpstr>SPEEDSHEET Room Loads Front Hall</vt:lpstr>
      <vt:lpstr>SPEEDSHEET Room Loads Front Hall</vt:lpstr>
      <vt:lpstr>SPEEDSHEET Room Loads Bedroom 1 (Master)</vt:lpstr>
      <vt:lpstr>SPEEDSHEET Room Loads Bedroom 1 (Master)</vt:lpstr>
      <vt:lpstr>SPEEDSHEET Room Loads Bedroom 1 (Master)</vt:lpstr>
      <vt:lpstr>SPEEDSHEET Room Loads Bathroom 2</vt:lpstr>
      <vt:lpstr>SPEEDSHEET Room Loads Bedroom 2</vt:lpstr>
      <vt:lpstr>SPEEDSHEET Room Loads Bed Room 2</vt:lpstr>
      <vt:lpstr>SPEEDSHEET Room Loads Bed Room 2</vt:lpstr>
      <vt:lpstr>SPEEDSHEET Room Loads Bedroom 3</vt:lpstr>
      <vt:lpstr>SPEEDSHEET Room Loads Bed Room 3</vt:lpstr>
      <vt:lpstr>SPEEDSHEET Room Loads Bathroom 1</vt:lpstr>
      <vt:lpstr>SPEEDSHEET Room Loads Kitchen</vt:lpstr>
      <vt:lpstr>SPEEDSHEET Room Loads Kitchen</vt:lpstr>
      <vt:lpstr>SPEEDSHEET Room Loads Laundry</vt:lpstr>
      <vt:lpstr>SPEEDSHEET Room Loads Laundry</vt:lpstr>
      <vt:lpstr>SPEEDSHEET Room Loads Hall &amp; Closets</vt:lpstr>
      <vt:lpstr>SPEEDSHEET Room Loads Rec Room</vt:lpstr>
      <vt:lpstr>SPEEDSHEET Room Loads Rec Room</vt:lpstr>
      <vt:lpstr>SPEEDSHEET Room Loads Work Shop (Not Cooled)</vt:lpstr>
      <vt:lpstr>SPEEDSHEET Room Loads Utility Room (Not Cooled)</vt:lpstr>
      <vt:lpstr>SPEEDSHEET Room Loads Utility Room (Not Cooled)</vt:lpstr>
      <vt:lpstr>SPEEDSHEET Block Load</vt:lpstr>
      <vt:lpstr>SPEEDSHEET Block Load</vt:lpstr>
      <vt:lpstr>SPEEDSHEET Block Load</vt:lpstr>
      <vt:lpstr>SPEEDSHEET Full Load Summary Report</vt:lpstr>
      <vt:lpstr>SPEEDSHEET Full Load Summary Report</vt:lpstr>
      <vt:lpstr>Instructor Notes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</dc:creator>
  <cp:lastModifiedBy>Don</cp:lastModifiedBy>
  <cp:revision>293</cp:revision>
  <dcterms:created xsi:type="dcterms:W3CDTF">2013-05-23T13:04:32Z</dcterms:created>
  <dcterms:modified xsi:type="dcterms:W3CDTF">2015-03-04T14:39:18Z</dcterms:modified>
</cp:coreProperties>
</file>