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31"/>
  </p:notesMasterIdLst>
  <p:sldIdLst>
    <p:sldId id="496" r:id="rId2"/>
    <p:sldId id="464" r:id="rId3"/>
    <p:sldId id="465" r:id="rId4"/>
    <p:sldId id="458" r:id="rId5"/>
    <p:sldId id="469" r:id="rId6"/>
    <p:sldId id="478" r:id="rId7"/>
    <p:sldId id="482" r:id="rId8"/>
    <p:sldId id="459" r:id="rId9"/>
    <p:sldId id="461" r:id="rId10"/>
    <p:sldId id="479" r:id="rId11"/>
    <p:sldId id="483" r:id="rId12"/>
    <p:sldId id="484" r:id="rId13"/>
    <p:sldId id="481" r:id="rId14"/>
    <p:sldId id="485" r:id="rId15"/>
    <p:sldId id="486" r:id="rId16"/>
    <p:sldId id="487" r:id="rId17"/>
    <p:sldId id="493" r:id="rId18"/>
    <p:sldId id="497" r:id="rId19"/>
    <p:sldId id="499" r:id="rId20"/>
    <p:sldId id="500" r:id="rId21"/>
    <p:sldId id="501" r:id="rId22"/>
    <p:sldId id="502" r:id="rId23"/>
    <p:sldId id="503" r:id="rId24"/>
    <p:sldId id="504" r:id="rId25"/>
    <p:sldId id="505" r:id="rId26"/>
    <p:sldId id="506" r:id="rId27"/>
    <p:sldId id="507" r:id="rId28"/>
    <p:sldId id="508" r:id="rId29"/>
    <p:sldId id="509"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0" autoAdjust="0"/>
    <p:restoredTop sz="94660"/>
  </p:normalViewPr>
  <p:slideViewPr>
    <p:cSldViewPr>
      <p:cViewPr varScale="1">
        <p:scale>
          <a:sx n="94" d="100"/>
          <a:sy n="94" d="100"/>
        </p:scale>
        <p:origin x="78" y="456"/>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03721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r>
              <a:rPr lang="en-US" dirty="0">
                <a:solidFill>
                  <a:srgbClr val="FFFF00"/>
                </a:solidFill>
              </a:rPr>
              <a:t>Maria’s Restaurant</a:t>
            </a:r>
            <a:br>
              <a:rPr lang="en-US" dirty="0">
                <a:solidFill>
                  <a:srgbClr val="FFFF00"/>
                </a:solidFill>
              </a:rPr>
            </a:br>
            <a:r>
              <a:rPr lang="en-US" dirty="0">
                <a:solidFill>
                  <a:srgbClr val="FFFF00"/>
                </a:solidFill>
              </a:rPr>
              <a:t>Chapter </a:t>
            </a:r>
            <a:r>
              <a:rPr lang="en-US">
                <a:solidFill>
                  <a:srgbClr val="FFFF00"/>
                </a:solidFill>
              </a:rPr>
              <a:t>2 Section </a:t>
            </a:r>
            <a:r>
              <a:rPr lang="en-US" dirty="0">
                <a:solidFill>
                  <a:srgbClr val="FFFF00"/>
                </a:solidFill>
              </a:rPr>
              <a:t>8</a:t>
            </a:r>
            <a:br>
              <a:rPr lang="en-US" dirty="0">
                <a:solidFill>
                  <a:srgbClr val="FFFF00"/>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89230235"/>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252"/>
            <a:ext cx="8229600" cy="1143000"/>
          </a:xfrm>
        </p:spPr>
        <p:txBody>
          <a:bodyPr/>
          <a:lstStyle/>
          <a:p>
            <a:r>
              <a:rPr lang="en-US" dirty="0"/>
              <a:t>Zone 1 Cooling Data Sheet</a:t>
            </a:r>
          </a:p>
        </p:txBody>
      </p:sp>
      <p:pic>
        <p:nvPicPr>
          <p:cNvPr id="4" name="Picture 3"/>
          <p:cNvPicPr>
            <a:picLocks noChangeAspect="1"/>
          </p:cNvPicPr>
          <p:nvPr/>
        </p:nvPicPr>
        <p:blipFill>
          <a:blip r:embed="rId3"/>
          <a:stretch>
            <a:fillRect/>
          </a:stretch>
        </p:blipFill>
        <p:spPr>
          <a:xfrm>
            <a:off x="1905000" y="990600"/>
            <a:ext cx="5591175" cy="5616323"/>
          </a:xfrm>
          <a:prstGeom prst="rect">
            <a:avLst/>
          </a:prstGeom>
        </p:spPr>
      </p:pic>
      <p:pic>
        <p:nvPicPr>
          <p:cNvPr id="6" name="Picture 5"/>
          <p:cNvPicPr>
            <a:picLocks noChangeAspect="1"/>
          </p:cNvPicPr>
          <p:nvPr/>
        </p:nvPicPr>
        <p:blipFill>
          <a:blip r:embed="rId4"/>
          <a:stretch>
            <a:fillRect/>
          </a:stretch>
        </p:blipFill>
        <p:spPr>
          <a:xfrm>
            <a:off x="304799" y="990600"/>
            <a:ext cx="8693937" cy="4724400"/>
          </a:xfrm>
          <a:prstGeom prst="rect">
            <a:avLst/>
          </a:prstGeom>
        </p:spPr>
      </p:pic>
      <p:sp>
        <p:nvSpPr>
          <p:cNvPr id="7" name="TextBox 6"/>
          <p:cNvSpPr txBox="1"/>
          <p:nvPr/>
        </p:nvSpPr>
        <p:spPr>
          <a:xfrm>
            <a:off x="364435" y="1044161"/>
            <a:ext cx="5203669" cy="5509200"/>
          </a:xfrm>
          <a:prstGeom prst="rect">
            <a:avLst/>
          </a:prstGeom>
          <a:solidFill>
            <a:srgbClr val="0070C0"/>
          </a:solidFill>
        </p:spPr>
        <p:txBody>
          <a:bodyPr wrap="none" rtlCol="0">
            <a:spAutoFit/>
          </a:bodyPr>
          <a:lstStyle/>
          <a:p>
            <a:r>
              <a:rPr lang="en-US" sz="3200" b="1" dirty="0">
                <a:solidFill>
                  <a:srgbClr val="FFFF00"/>
                </a:solidFill>
              </a:rPr>
              <a:t>Zone 1 Cooling 7.5 Ton Unit</a:t>
            </a:r>
          </a:p>
          <a:p>
            <a:endParaRPr lang="en-US" sz="3200" b="1" dirty="0">
              <a:solidFill>
                <a:srgbClr val="FFFF00"/>
              </a:solidFill>
            </a:endParaRPr>
          </a:p>
          <a:p>
            <a:r>
              <a:rPr lang="en-US" sz="3200" b="1" dirty="0">
                <a:solidFill>
                  <a:srgbClr val="FFFF00"/>
                </a:solidFill>
              </a:rPr>
              <a:t>Design Load              71,666 </a:t>
            </a:r>
          </a:p>
          <a:p>
            <a:r>
              <a:rPr lang="en-US" sz="3200" b="1" dirty="0">
                <a:solidFill>
                  <a:srgbClr val="FFFF00"/>
                </a:solidFill>
              </a:rPr>
              <a:t>Gross Load Rating    91,600 </a:t>
            </a:r>
          </a:p>
          <a:p>
            <a:r>
              <a:rPr lang="en-US" sz="3200" b="1" dirty="0">
                <a:solidFill>
                  <a:srgbClr val="FFFF00"/>
                </a:solidFill>
              </a:rPr>
              <a:t>Net Load Rating        89,000</a:t>
            </a:r>
          </a:p>
          <a:p>
            <a:endParaRPr lang="en-US" sz="3200" b="1" dirty="0">
              <a:solidFill>
                <a:srgbClr val="FFFF00"/>
              </a:solidFill>
            </a:endParaRPr>
          </a:p>
          <a:p>
            <a:r>
              <a:rPr lang="en-US" sz="3200" b="1" dirty="0">
                <a:solidFill>
                  <a:srgbClr val="FFFF00"/>
                </a:solidFill>
              </a:rPr>
              <a:t>91,600 ÷ 71,666 × 100 = 128%</a:t>
            </a:r>
          </a:p>
          <a:p>
            <a:endParaRPr lang="en-US" sz="3200" b="1" dirty="0">
              <a:solidFill>
                <a:srgbClr val="FFFF00"/>
              </a:solidFill>
            </a:endParaRPr>
          </a:p>
          <a:p>
            <a:r>
              <a:rPr lang="en-US" sz="3200" b="1" dirty="0">
                <a:solidFill>
                  <a:srgbClr val="FFFF00"/>
                </a:solidFill>
              </a:rPr>
              <a:t>89,000 ÷ 71,666 × 100 = 124%</a:t>
            </a:r>
          </a:p>
          <a:p>
            <a:endParaRPr lang="en-US" sz="3200" b="1" dirty="0">
              <a:solidFill>
                <a:srgbClr val="FFFF00"/>
              </a:solidFill>
            </a:endParaRPr>
          </a:p>
          <a:p>
            <a:endParaRPr lang="en-US" sz="3200" b="1" dirty="0">
              <a:solidFill>
                <a:srgbClr val="FFFF00"/>
              </a:solidFill>
            </a:endParaRPr>
          </a:p>
        </p:txBody>
      </p:sp>
    </p:spTree>
    <p:custDataLst>
      <p:tags r:id="rId1"/>
    </p:custDataLst>
    <p:extLst>
      <p:ext uri="{BB962C8B-B14F-4D97-AF65-F5344CB8AC3E}">
        <p14:creationId xmlns:p14="http://schemas.microsoft.com/office/powerpoint/2010/main" val="43744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Ton Unit Total Cooling Calculations</a:t>
            </a:r>
          </a:p>
        </p:txBody>
      </p:sp>
      <p:sp>
        <p:nvSpPr>
          <p:cNvPr id="3" name="Content Placeholder 2"/>
          <p:cNvSpPr>
            <a:spLocks noGrp="1"/>
          </p:cNvSpPr>
          <p:nvPr>
            <p:ph idx="1"/>
          </p:nvPr>
        </p:nvSpPr>
        <p:spPr/>
        <p:txBody>
          <a:bodyPr/>
          <a:lstStyle/>
          <a:p>
            <a:pPr marL="0" indent="0">
              <a:buNone/>
            </a:pPr>
            <a:r>
              <a:rPr lang="en-US" dirty="0">
                <a:solidFill>
                  <a:srgbClr val="FFFF00"/>
                </a:solidFill>
              </a:rPr>
              <a:t>6-ton unit (same OEM) with a maximum cooling capacity at 2,880 CFM of 78,200 Btuh </a:t>
            </a:r>
          </a:p>
          <a:p>
            <a:pPr marL="0" indent="0">
              <a:buNone/>
            </a:pPr>
            <a:endParaRPr lang="en-US" dirty="0">
              <a:solidFill>
                <a:srgbClr val="FFFF00"/>
              </a:solidFill>
            </a:endParaRPr>
          </a:p>
          <a:p>
            <a:pPr marL="0" indent="0">
              <a:buNone/>
            </a:pPr>
            <a:r>
              <a:rPr lang="en-US" dirty="0">
                <a:solidFill>
                  <a:srgbClr val="FFFF00"/>
                </a:solidFill>
              </a:rPr>
              <a:t>78,200 ÷ 71,666 × 100 = 109% of design </a:t>
            </a:r>
          </a:p>
          <a:p>
            <a:pPr marL="0" indent="0">
              <a:buNone/>
            </a:pPr>
            <a:endParaRPr lang="en-US" dirty="0">
              <a:solidFill>
                <a:srgbClr val="FFFF00"/>
              </a:solidFill>
            </a:endParaRPr>
          </a:p>
          <a:p>
            <a:pPr>
              <a:buFont typeface="Wingdings" panose="05000000000000000000" pitchFamily="2" charset="2"/>
              <a:buChar char="ü"/>
            </a:pPr>
            <a:r>
              <a:rPr lang="en-US" dirty="0">
                <a:solidFill>
                  <a:srgbClr val="FFFF00"/>
                </a:solidFill>
              </a:rPr>
              <a:t>Works for Sensible Heat </a:t>
            </a:r>
          </a:p>
        </p:txBody>
      </p:sp>
    </p:spTree>
    <p:custDataLst>
      <p:tags r:id="rId1"/>
    </p:custDataLst>
    <p:extLst>
      <p:ext uri="{BB962C8B-B14F-4D97-AF65-F5344CB8AC3E}">
        <p14:creationId xmlns:p14="http://schemas.microsoft.com/office/powerpoint/2010/main" val="72781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a:bodyPr>
          <a:lstStyle/>
          <a:p>
            <a:r>
              <a:rPr lang="en-US" dirty="0"/>
              <a:t>6 Ton Unit Meet 100% Latent Heat?</a:t>
            </a:r>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However, the 6-ton unit cannot meet the latent heat capacity, it only provides 20,500 Btuh for latent heat removal. </a:t>
            </a:r>
          </a:p>
          <a:p>
            <a:pPr marL="0" indent="0">
              <a:buNone/>
            </a:pPr>
            <a:r>
              <a:rPr lang="en-US" dirty="0">
                <a:solidFill>
                  <a:srgbClr val="FFFF00"/>
                </a:solidFill>
              </a:rPr>
              <a:t>The required minimum value is 21,484.  Thus, it could only provide 95% of the required moisture removal. </a:t>
            </a:r>
          </a:p>
          <a:p>
            <a:pPr marL="0" indent="0">
              <a:buNone/>
            </a:pPr>
            <a:r>
              <a:rPr lang="en-US" dirty="0">
                <a:solidFill>
                  <a:srgbClr val="FFFF00"/>
                </a:solidFill>
              </a:rPr>
              <a:t>Does not work Latent Heat Load </a:t>
            </a:r>
          </a:p>
        </p:txBody>
      </p:sp>
    </p:spTree>
    <p:custDataLst>
      <p:tags r:id="rId1"/>
    </p:custDataLst>
    <p:extLst>
      <p:ext uri="{BB962C8B-B14F-4D97-AF65-F5344CB8AC3E}">
        <p14:creationId xmlns:p14="http://schemas.microsoft.com/office/powerpoint/2010/main" val="4269500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Expanded Data</a:t>
            </a:r>
          </a:p>
        </p:txBody>
      </p:sp>
      <p:pic>
        <p:nvPicPr>
          <p:cNvPr id="4" name="Picture 3"/>
          <p:cNvPicPr>
            <a:picLocks noChangeAspect="1"/>
          </p:cNvPicPr>
          <p:nvPr/>
        </p:nvPicPr>
        <p:blipFill>
          <a:blip r:embed="rId3"/>
          <a:stretch>
            <a:fillRect/>
          </a:stretch>
        </p:blipFill>
        <p:spPr>
          <a:xfrm>
            <a:off x="228600" y="1524000"/>
            <a:ext cx="8620885" cy="4114800"/>
          </a:xfrm>
          <a:prstGeom prst="rect">
            <a:avLst/>
          </a:prstGeom>
        </p:spPr>
      </p:pic>
      <p:sp>
        <p:nvSpPr>
          <p:cNvPr id="5" name="Rectangle 4"/>
          <p:cNvSpPr/>
          <p:nvPr/>
        </p:nvSpPr>
        <p:spPr>
          <a:xfrm>
            <a:off x="228600" y="4191000"/>
            <a:ext cx="914400" cy="685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43000" y="4191000"/>
            <a:ext cx="7706485" cy="2286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14800" y="1524000"/>
            <a:ext cx="11430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18721" y="1945035"/>
            <a:ext cx="627095" cy="369332"/>
          </a:xfrm>
          <a:prstGeom prst="rect">
            <a:avLst/>
          </a:prstGeom>
          <a:solidFill>
            <a:schemeClr val="tx1"/>
          </a:solidFill>
        </p:spPr>
        <p:txBody>
          <a:bodyPr wrap="none" rtlCol="0">
            <a:spAutoFit/>
          </a:bodyPr>
          <a:lstStyle/>
          <a:p>
            <a:r>
              <a:rPr lang="en-US" dirty="0">
                <a:solidFill>
                  <a:srgbClr val="FF0000"/>
                </a:solidFill>
              </a:rPr>
              <a:t>88</a:t>
            </a:r>
            <a:r>
              <a:rPr lang="en-US" baseline="30000" dirty="0">
                <a:solidFill>
                  <a:srgbClr val="FF0000"/>
                </a:solidFill>
              </a:rPr>
              <a:t>O</a:t>
            </a:r>
            <a:r>
              <a:rPr lang="en-US" dirty="0">
                <a:solidFill>
                  <a:srgbClr val="FF0000"/>
                </a:solidFill>
              </a:rPr>
              <a:t>F</a:t>
            </a:r>
          </a:p>
        </p:txBody>
      </p:sp>
      <p:sp>
        <p:nvSpPr>
          <p:cNvPr id="9" name="TextBox 8"/>
          <p:cNvSpPr txBox="1"/>
          <p:nvPr/>
        </p:nvSpPr>
        <p:spPr>
          <a:xfrm>
            <a:off x="2084465" y="1524000"/>
            <a:ext cx="5203669" cy="2554545"/>
          </a:xfrm>
          <a:prstGeom prst="rect">
            <a:avLst/>
          </a:prstGeom>
          <a:solidFill>
            <a:srgbClr val="0070C0"/>
          </a:solidFill>
        </p:spPr>
        <p:txBody>
          <a:bodyPr wrap="none" rtlCol="0">
            <a:spAutoFit/>
          </a:bodyPr>
          <a:lstStyle/>
          <a:p>
            <a:r>
              <a:rPr lang="en-US" sz="3200" b="1" dirty="0">
                <a:solidFill>
                  <a:srgbClr val="FFFF00"/>
                </a:solidFill>
              </a:rPr>
              <a:t>Design Load  @ 2,400 CFM  </a:t>
            </a:r>
          </a:p>
          <a:p>
            <a:r>
              <a:rPr lang="en-US" sz="3200" b="1" dirty="0">
                <a:solidFill>
                  <a:srgbClr val="FFFF00"/>
                </a:solidFill>
              </a:rPr>
              <a:t>At 88</a:t>
            </a:r>
            <a:r>
              <a:rPr lang="en-US" sz="3200" b="1" baseline="30000" dirty="0">
                <a:solidFill>
                  <a:srgbClr val="FFFF00"/>
                </a:solidFill>
              </a:rPr>
              <a:t>O</a:t>
            </a:r>
            <a:r>
              <a:rPr lang="en-US" sz="3200" b="1" dirty="0">
                <a:solidFill>
                  <a:srgbClr val="FFFF00"/>
                </a:solidFill>
              </a:rPr>
              <a:t>F is 71,666 Btuh </a:t>
            </a:r>
          </a:p>
          <a:p>
            <a:r>
              <a:rPr lang="en-US" sz="3200" b="1" dirty="0">
                <a:solidFill>
                  <a:srgbClr val="FFFF00"/>
                </a:solidFill>
              </a:rPr>
              <a:t>Interpolated  Load  91,470 </a:t>
            </a:r>
          </a:p>
          <a:p>
            <a:endParaRPr lang="en-US" sz="3200" b="1" dirty="0">
              <a:solidFill>
                <a:srgbClr val="FFFF00"/>
              </a:solidFill>
            </a:endParaRPr>
          </a:p>
          <a:p>
            <a:r>
              <a:rPr lang="en-US" sz="3200" b="1" dirty="0">
                <a:solidFill>
                  <a:srgbClr val="FFFF00"/>
                </a:solidFill>
              </a:rPr>
              <a:t>91,470 ÷ 71,666 × 100 = 128%</a:t>
            </a:r>
          </a:p>
        </p:txBody>
      </p:sp>
    </p:spTree>
    <p:custDataLst>
      <p:tags r:id="rId1"/>
    </p:custDataLst>
    <p:extLst>
      <p:ext uri="{BB962C8B-B14F-4D97-AF65-F5344CB8AC3E}">
        <p14:creationId xmlns:p14="http://schemas.microsoft.com/office/powerpoint/2010/main" val="224083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Latent Load for 7.5 Ton Unit</a:t>
            </a:r>
          </a:p>
        </p:txBody>
      </p:sp>
      <p:sp>
        <p:nvSpPr>
          <p:cNvPr id="3" name="Content Placeholder 2"/>
          <p:cNvSpPr>
            <a:spLocks noGrp="1"/>
          </p:cNvSpPr>
          <p:nvPr>
            <p:ph idx="1"/>
          </p:nvPr>
        </p:nvSpPr>
        <p:spPr>
          <a:xfrm>
            <a:off x="457200" y="1454081"/>
            <a:ext cx="8229600" cy="4525963"/>
          </a:xfrm>
        </p:spPr>
        <p:txBody>
          <a:bodyPr>
            <a:normAutofit/>
          </a:bodyPr>
          <a:lstStyle/>
          <a:p>
            <a:pPr marL="0" indent="0">
              <a:buNone/>
            </a:pPr>
            <a:r>
              <a:rPr lang="en-US" sz="2900" dirty="0">
                <a:solidFill>
                  <a:srgbClr val="FFFF00"/>
                </a:solidFill>
              </a:rPr>
              <a:t>85</a:t>
            </a:r>
            <a:r>
              <a:rPr lang="en-US" sz="2900" baseline="30000" dirty="0">
                <a:solidFill>
                  <a:srgbClr val="FFFF00"/>
                </a:solidFill>
              </a:rPr>
              <a:t>O</a:t>
            </a:r>
            <a:r>
              <a:rPr lang="en-US" sz="2900" dirty="0">
                <a:solidFill>
                  <a:srgbClr val="FFFF00"/>
                </a:solidFill>
              </a:rPr>
              <a:t>F air entering the outdoor coil, and an entering wet bulb of 67</a:t>
            </a:r>
            <a:r>
              <a:rPr lang="en-US" sz="2900" baseline="30000" dirty="0">
                <a:solidFill>
                  <a:srgbClr val="FFFF00"/>
                </a:solidFill>
              </a:rPr>
              <a:t>O</a:t>
            </a:r>
            <a:r>
              <a:rPr lang="en-US" sz="2900" dirty="0">
                <a:solidFill>
                  <a:srgbClr val="FFFF00"/>
                </a:solidFill>
              </a:rPr>
              <a:t>F at the indoor coil with 2,400 CFM passing through it, the Total capacity in </a:t>
            </a:r>
            <a:r>
              <a:rPr lang="en-US" sz="2900" dirty="0" err="1">
                <a:solidFill>
                  <a:srgbClr val="FFFF00"/>
                </a:solidFill>
              </a:rPr>
              <a:t>kBtuh</a:t>
            </a:r>
            <a:r>
              <a:rPr lang="en-US" sz="2900" dirty="0">
                <a:solidFill>
                  <a:srgbClr val="FFFF00"/>
                </a:solidFill>
              </a:rPr>
              <a:t> is 93.3 </a:t>
            </a:r>
            <a:r>
              <a:rPr lang="en-US" sz="2900" dirty="0" err="1">
                <a:solidFill>
                  <a:srgbClr val="FFFF00"/>
                </a:solidFill>
              </a:rPr>
              <a:t>kBtuh</a:t>
            </a:r>
            <a:r>
              <a:rPr lang="en-US" sz="2900" dirty="0">
                <a:solidFill>
                  <a:srgbClr val="FFFF00"/>
                </a:solidFill>
              </a:rPr>
              <a:t>; </a:t>
            </a:r>
          </a:p>
          <a:p>
            <a:pPr marL="0" indent="0">
              <a:buNone/>
            </a:pPr>
            <a:endParaRPr lang="en-US" sz="2900" dirty="0">
              <a:solidFill>
                <a:srgbClr val="FFFF00"/>
              </a:solidFill>
            </a:endParaRPr>
          </a:p>
          <a:p>
            <a:pPr marL="0" indent="0">
              <a:buNone/>
            </a:pPr>
            <a:r>
              <a:rPr lang="en-US" sz="2900" dirty="0">
                <a:solidFill>
                  <a:srgbClr val="FFFF00"/>
                </a:solidFill>
              </a:rPr>
              <a:t>At 95</a:t>
            </a:r>
            <a:r>
              <a:rPr lang="en-US" sz="2900" baseline="30000" dirty="0">
                <a:solidFill>
                  <a:srgbClr val="FFFF00"/>
                </a:solidFill>
              </a:rPr>
              <a:t>O</a:t>
            </a:r>
            <a:r>
              <a:rPr lang="en-US" sz="2900" dirty="0">
                <a:solidFill>
                  <a:srgbClr val="FFFF00"/>
                </a:solidFill>
              </a:rPr>
              <a:t>F the Total capacity in </a:t>
            </a:r>
            <a:r>
              <a:rPr lang="en-US" sz="2900" dirty="0" err="1">
                <a:solidFill>
                  <a:srgbClr val="FFFF00"/>
                </a:solidFill>
              </a:rPr>
              <a:t>kBtuh</a:t>
            </a:r>
            <a:r>
              <a:rPr lang="en-US" sz="2900" dirty="0">
                <a:solidFill>
                  <a:srgbClr val="FFFF00"/>
                </a:solidFill>
              </a:rPr>
              <a:t> is 87.2 (at a 67</a:t>
            </a:r>
            <a:r>
              <a:rPr lang="en-US" sz="2900" baseline="30000" dirty="0">
                <a:solidFill>
                  <a:srgbClr val="FFFF00"/>
                </a:solidFill>
              </a:rPr>
              <a:t> O</a:t>
            </a:r>
            <a:r>
              <a:rPr lang="en-US" sz="2900" dirty="0">
                <a:solidFill>
                  <a:srgbClr val="FFFF00"/>
                </a:solidFill>
              </a:rPr>
              <a:t>F return WB); thus, our interpolated value for our 88</a:t>
            </a:r>
            <a:r>
              <a:rPr lang="en-US" sz="2900" baseline="30000" dirty="0">
                <a:solidFill>
                  <a:srgbClr val="FFFF00"/>
                </a:solidFill>
              </a:rPr>
              <a:t>O</a:t>
            </a:r>
            <a:r>
              <a:rPr lang="en-US" sz="2900" dirty="0">
                <a:solidFill>
                  <a:srgbClr val="FFFF00"/>
                </a:solidFill>
              </a:rPr>
              <a:t>F design location would be 91.47 </a:t>
            </a:r>
            <a:r>
              <a:rPr lang="en-US" sz="2900" dirty="0" err="1">
                <a:solidFill>
                  <a:srgbClr val="FFFF00"/>
                </a:solidFill>
              </a:rPr>
              <a:t>kBtuh</a:t>
            </a:r>
            <a:r>
              <a:rPr lang="en-US" sz="2900" dirty="0">
                <a:solidFill>
                  <a:srgbClr val="FFFF00"/>
                </a:solidFill>
              </a:rPr>
              <a:t> (see Math Review for interpolation directions).  </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2077234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Latent Load for 7.5 Ton Unit</a:t>
            </a:r>
          </a:p>
        </p:txBody>
      </p:sp>
      <p:sp>
        <p:nvSpPr>
          <p:cNvPr id="3" name="Content Placeholder 2"/>
          <p:cNvSpPr>
            <a:spLocks noGrp="1"/>
          </p:cNvSpPr>
          <p:nvPr>
            <p:ph idx="1"/>
          </p:nvPr>
        </p:nvSpPr>
        <p:spPr>
          <a:xfrm>
            <a:off x="381000" y="1600200"/>
            <a:ext cx="8229600" cy="4525963"/>
          </a:xfrm>
        </p:spPr>
        <p:txBody>
          <a:bodyPr>
            <a:normAutofit fontScale="85000" lnSpcReduction="20000"/>
          </a:bodyPr>
          <a:lstStyle/>
          <a:p>
            <a:pPr marL="0" indent="0">
              <a:buNone/>
            </a:pPr>
            <a:r>
              <a:rPr lang="en-US" dirty="0">
                <a:solidFill>
                  <a:srgbClr val="FFFF00"/>
                </a:solidFill>
              </a:rPr>
              <a:t>In this example, in order to find the latent value we again interpolate using the 80</a:t>
            </a:r>
            <a:r>
              <a:rPr lang="en-US" baseline="30000" dirty="0">
                <a:solidFill>
                  <a:srgbClr val="FFFF00"/>
                </a:solidFill>
              </a:rPr>
              <a:t>O</a:t>
            </a:r>
            <a:r>
              <a:rPr lang="en-US" dirty="0">
                <a:solidFill>
                  <a:srgbClr val="FFFF00"/>
                </a:solidFill>
              </a:rPr>
              <a:t>F dry bulb return air values or simply look at the two values 0.68 and 0.69 and find the value of 0.68 to be close enough.</a:t>
            </a:r>
          </a:p>
          <a:p>
            <a:pPr marL="0" indent="0">
              <a:buNone/>
            </a:pPr>
            <a:endParaRPr lang="en-US" dirty="0"/>
          </a:p>
          <a:p>
            <a:pPr marL="0" indent="0">
              <a:buNone/>
            </a:pPr>
            <a:r>
              <a:rPr lang="en-US" dirty="0">
                <a:solidFill>
                  <a:srgbClr val="FFFF00"/>
                </a:solidFill>
              </a:rPr>
              <a:t>Based on table values, at full capacity our sensible cooling ÷ total cooling = 0.68 so, 0.68 × 91,470 Btuh = sensible heat = 62,199.6 or 62,200 Btuh. Thus, the latent cooling capacity must be 93,300 – 62,200 = 31,100 Btuh ( more than 21,382).</a:t>
            </a:r>
          </a:p>
          <a:p>
            <a:pPr marL="0" indent="0">
              <a:buNone/>
            </a:pPr>
            <a:endParaRPr lang="en-US" dirty="0">
              <a:solidFill>
                <a:srgbClr val="FFFF00"/>
              </a:solidFill>
            </a:endParaRPr>
          </a:p>
          <a:p>
            <a:pPr>
              <a:buFont typeface="Wingdings" panose="05000000000000000000" pitchFamily="2" charset="2"/>
              <a:buChar char="ü"/>
            </a:pPr>
            <a:r>
              <a:rPr lang="en-US" dirty="0">
                <a:solidFill>
                  <a:srgbClr val="FFFF00"/>
                </a:solidFill>
              </a:rPr>
              <a:t>Works for Latent Heat </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4106501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Manual CS Mild Climate Sizing Limits</a:t>
            </a:r>
          </a:p>
        </p:txBody>
      </p:sp>
      <p:sp>
        <p:nvSpPr>
          <p:cNvPr id="3" name="Content Placeholder 2"/>
          <p:cNvSpPr>
            <a:spLocks noGrp="1"/>
          </p:cNvSpPr>
          <p:nvPr>
            <p:ph idx="1"/>
          </p:nvPr>
        </p:nvSpPr>
        <p:spPr>
          <a:xfrm>
            <a:off x="381000" y="1600200"/>
            <a:ext cx="8229600" cy="4525963"/>
          </a:xfrm>
        </p:spPr>
        <p:txBody>
          <a:bodyPr>
            <a:normAutofit fontScale="92500" lnSpcReduction="20000"/>
          </a:bodyPr>
          <a:lstStyle/>
          <a:p>
            <a:pPr>
              <a:buFont typeface="Wingdings" panose="05000000000000000000" pitchFamily="2" charset="2"/>
              <a:buChar char="ü"/>
            </a:pPr>
            <a:r>
              <a:rPr lang="en-US" dirty="0">
                <a:solidFill>
                  <a:srgbClr val="FFFF00"/>
                </a:solidFill>
              </a:rPr>
              <a:t>Sensible capacity exceeds sensible load.</a:t>
            </a:r>
          </a:p>
          <a:p>
            <a:pPr>
              <a:buFont typeface="Wingdings" panose="05000000000000000000" pitchFamily="2" charset="2"/>
              <a:buChar char="ü"/>
            </a:pPr>
            <a:r>
              <a:rPr lang="en-US" dirty="0">
                <a:solidFill>
                  <a:srgbClr val="FFFF00"/>
                </a:solidFill>
              </a:rPr>
              <a:t>Latent capacity exceeds latent load.</a:t>
            </a:r>
          </a:p>
          <a:p>
            <a:pPr marL="0" indent="0">
              <a:buNone/>
            </a:pPr>
            <a:endParaRPr lang="en-US" dirty="0">
              <a:solidFill>
                <a:srgbClr val="FFFF00"/>
              </a:solidFill>
            </a:endParaRPr>
          </a:p>
          <a:p>
            <a:pPr marL="0" indent="0">
              <a:buNone/>
            </a:pPr>
            <a:r>
              <a:rPr lang="en-US" dirty="0">
                <a:solidFill>
                  <a:srgbClr val="FFFF00"/>
                </a:solidFill>
              </a:rPr>
              <a:t>X Total capacity less than 1.15 × Total Load</a:t>
            </a:r>
          </a:p>
          <a:p>
            <a:pPr marL="0" indent="0">
              <a:buNone/>
            </a:pPr>
            <a:r>
              <a:rPr lang="en-US" dirty="0">
                <a:solidFill>
                  <a:srgbClr val="FFFF00"/>
                </a:solidFill>
              </a:rPr>
              <a:t>1.15 × 71,666 = 82,416 (6.87 tons max size)</a:t>
            </a:r>
          </a:p>
          <a:p>
            <a:pPr marL="0" indent="0">
              <a:buNone/>
            </a:pPr>
            <a:endParaRPr lang="en-US" dirty="0">
              <a:solidFill>
                <a:srgbClr val="FFFF00"/>
              </a:solidFill>
            </a:endParaRPr>
          </a:p>
          <a:p>
            <a:pPr marL="0" indent="0">
              <a:buNone/>
            </a:pPr>
            <a:r>
              <a:rPr lang="en-US" dirty="0">
                <a:solidFill>
                  <a:srgbClr val="FFFF00"/>
                </a:solidFill>
              </a:rPr>
              <a:t>Note for multi speed compressor units 0.90 to 1.20 × Total Load</a:t>
            </a:r>
          </a:p>
          <a:p>
            <a:pPr marL="0" indent="0">
              <a:buNone/>
            </a:pPr>
            <a:endParaRPr lang="en-US" dirty="0">
              <a:solidFill>
                <a:srgbClr val="FFFF00"/>
              </a:solidFill>
            </a:endParaRPr>
          </a:p>
          <a:p>
            <a:pPr marL="0" indent="0">
              <a:buNone/>
            </a:pPr>
            <a:r>
              <a:rPr lang="en-US" dirty="0">
                <a:solidFill>
                  <a:srgbClr val="FFFF00"/>
                </a:solidFill>
              </a:rPr>
              <a:t>89,000 ÷ 71,666 × 100 = 124%</a:t>
            </a:r>
          </a:p>
          <a:p>
            <a:pPr marL="0" indent="0">
              <a:buNone/>
            </a:pPr>
            <a:endParaRPr lang="en-US" dirty="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1334887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OEM 6 Ton to 7.5 Ton Sizing Gap</a:t>
            </a:r>
          </a:p>
        </p:txBody>
      </p:sp>
      <p:sp>
        <p:nvSpPr>
          <p:cNvPr id="3" name="Content Placeholder 2"/>
          <p:cNvSpPr>
            <a:spLocks noGrp="1"/>
          </p:cNvSpPr>
          <p:nvPr>
            <p:ph idx="1"/>
          </p:nvPr>
        </p:nvSpPr>
        <p:spPr>
          <a:xfrm>
            <a:off x="152400" y="1600200"/>
            <a:ext cx="8839200" cy="5105400"/>
          </a:xfrm>
        </p:spPr>
        <p:txBody>
          <a:bodyPr>
            <a:normAutofit/>
          </a:bodyPr>
          <a:lstStyle/>
          <a:p>
            <a:pPr marL="0" indent="0">
              <a:buNone/>
            </a:pPr>
            <a:r>
              <a:rPr lang="en-US" dirty="0">
                <a:solidFill>
                  <a:srgbClr val="FFFF00"/>
                </a:solidFill>
              </a:rPr>
              <a:t>CS: Total capacity less than 1.15 × Total Load</a:t>
            </a:r>
          </a:p>
          <a:p>
            <a:pPr marL="0" indent="0">
              <a:buNone/>
            </a:pPr>
            <a:r>
              <a:rPr lang="en-US" sz="2400" i="1" dirty="0">
                <a:solidFill>
                  <a:srgbClr val="FFFF00"/>
                </a:solidFill>
              </a:rPr>
              <a:t>(Note: for multi speed compressor units 0.90 to 1.20 × Total Load)</a:t>
            </a:r>
          </a:p>
          <a:p>
            <a:pPr marL="0" indent="0">
              <a:buNone/>
            </a:pPr>
            <a:r>
              <a:rPr lang="en-US" dirty="0">
                <a:solidFill>
                  <a:srgbClr val="FFFF00"/>
                </a:solidFill>
              </a:rPr>
              <a:t>OEM expanded data for high speed: </a:t>
            </a:r>
          </a:p>
          <a:p>
            <a:pPr marL="0" indent="0">
              <a:buNone/>
            </a:pPr>
            <a:r>
              <a:rPr lang="en-US" dirty="0">
                <a:solidFill>
                  <a:srgbClr val="FFFF00"/>
                </a:solidFill>
              </a:rPr>
              <a:t>89,000 ÷ 71,666 × 100 = 124%</a:t>
            </a:r>
          </a:p>
          <a:p>
            <a:pPr marL="0" indent="0">
              <a:buNone/>
            </a:pPr>
            <a:r>
              <a:rPr lang="en-US" dirty="0">
                <a:solidFill>
                  <a:srgbClr val="FFFF00"/>
                </a:solidFill>
              </a:rPr>
              <a:t>Options if AHJ won’t allow the slight oversizing:</a:t>
            </a:r>
          </a:p>
          <a:p>
            <a:r>
              <a:rPr lang="en-US" dirty="0">
                <a:solidFill>
                  <a:srgbClr val="FFFF00"/>
                </a:solidFill>
              </a:rPr>
              <a:t>Variable compressor speed for 0.90 to 1.30 × Total Load.</a:t>
            </a:r>
          </a:p>
          <a:p>
            <a:r>
              <a:rPr lang="en-US" dirty="0">
                <a:solidFill>
                  <a:srgbClr val="FFFF00"/>
                </a:solidFill>
              </a:rPr>
              <a:t>Another brand that has a 7 ton rooftop unit.</a:t>
            </a:r>
          </a:p>
          <a:p>
            <a:r>
              <a:rPr lang="en-US" dirty="0">
                <a:solidFill>
                  <a:srgbClr val="FFFF00"/>
                </a:solidFill>
              </a:rPr>
              <a:t>Two smaller systems</a:t>
            </a:r>
          </a:p>
          <a:p>
            <a:pPr marL="0" indent="0">
              <a:buNone/>
            </a:pPr>
            <a:endParaRPr lang="en-US" dirty="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3409556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9B </a:t>
            </a:r>
          </a:p>
        </p:txBody>
      </p:sp>
      <p:pic>
        <p:nvPicPr>
          <p:cNvPr id="6" name="Content Placeholder 5"/>
          <p:cNvPicPr>
            <a:picLocks noGrp="1" noChangeAspect="1"/>
          </p:cNvPicPr>
          <p:nvPr>
            <p:ph idx="1"/>
          </p:nvPr>
        </p:nvPicPr>
        <p:blipFill>
          <a:blip r:embed="rId3"/>
          <a:stretch>
            <a:fillRect/>
          </a:stretch>
        </p:blipFill>
        <p:spPr>
          <a:xfrm>
            <a:off x="-70047" y="1883966"/>
            <a:ext cx="9214047" cy="4431946"/>
          </a:xfrm>
          <a:prstGeom prst="rect">
            <a:avLst/>
          </a:prstGeom>
        </p:spPr>
      </p:pic>
    </p:spTree>
    <p:custDataLst>
      <p:tags r:id="rId1"/>
    </p:custDataLst>
    <p:extLst>
      <p:ext uri="{BB962C8B-B14F-4D97-AF65-F5344CB8AC3E}">
        <p14:creationId xmlns:p14="http://schemas.microsoft.com/office/powerpoint/2010/main" val="3500066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9B Question 1</a:t>
            </a:r>
          </a:p>
        </p:txBody>
      </p:sp>
      <p:sp>
        <p:nvSpPr>
          <p:cNvPr id="3" name="Content Placeholder 2"/>
          <p:cNvSpPr>
            <a:spLocks noGrp="1"/>
          </p:cNvSpPr>
          <p:nvPr>
            <p:ph idx="1"/>
          </p:nvPr>
        </p:nvSpPr>
        <p:spPr/>
        <p:txBody>
          <a:bodyPr/>
          <a:lstStyle/>
          <a:p>
            <a:pPr marL="0" indent="0">
              <a:buNone/>
            </a:pPr>
            <a:r>
              <a:rPr lang="en-US">
                <a:solidFill>
                  <a:srgbClr val="FFFF00"/>
                </a:solidFill>
              </a:rPr>
              <a:t>Using Table 9B on Page 37 in Maria’s Restaurant Guide &amp; Workbook, find the total cooling capacity in Btuh for the XHP 7.5-86Z in operating in low speed on an 85</a:t>
            </a:r>
            <a:r>
              <a:rPr lang="en-US" baseline="30000">
                <a:solidFill>
                  <a:srgbClr val="FFFF00"/>
                </a:solidFill>
              </a:rPr>
              <a:t>O</a:t>
            </a:r>
            <a:r>
              <a:rPr lang="en-US">
                <a:solidFill>
                  <a:srgbClr val="FFFF00"/>
                </a:solidFill>
              </a:rPr>
              <a:t>F outdoor temperature, and with a return air wet bulb temperature of 67</a:t>
            </a:r>
            <a:r>
              <a:rPr lang="en-US" baseline="30000">
                <a:solidFill>
                  <a:srgbClr val="FFFF00"/>
                </a:solidFill>
              </a:rPr>
              <a:t>O</a:t>
            </a:r>
            <a:r>
              <a:rPr lang="en-US">
                <a:solidFill>
                  <a:srgbClr val="FFFF00"/>
                </a:solidFill>
              </a:rPr>
              <a:t>F and a fan CFM of 3,000.</a:t>
            </a:r>
            <a:endParaRPr lang="en-US" dirty="0">
              <a:solidFill>
                <a:srgbClr val="FFFF00"/>
              </a:solidFill>
            </a:endParaRPr>
          </a:p>
        </p:txBody>
      </p:sp>
    </p:spTree>
    <p:custDataLst>
      <p:tags r:id="rId1"/>
    </p:custDataLst>
    <p:extLst>
      <p:ext uri="{BB962C8B-B14F-4D97-AF65-F5344CB8AC3E}">
        <p14:creationId xmlns:p14="http://schemas.microsoft.com/office/powerpoint/2010/main" val="132006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Cooling Design Information</a:t>
            </a:r>
          </a:p>
        </p:txBody>
      </p:sp>
      <p:pic>
        <p:nvPicPr>
          <p:cNvPr id="6" name="Picture 5"/>
          <p:cNvPicPr>
            <a:picLocks noChangeAspect="1"/>
          </p:cNvPicPr>
          <p:nvPr/>
        </p:nvPicPr>
        <p:blipFill>
          <a:blip r:embed="rId3"/>
          <a:stretch>
            <a:fillRect/>
          </a:stretch>
        </p:blipFill>
        <p:spPr>
          <a:xfrm>
            <a:off x="271888" y="1524000"/>
            <a:ext cx="8636996" cy="2209800"/>
          </a:xfrm>
          <a:prstGeom prst="rect">
            <a:avLst/>
          </a:prstGeom>
        </p:spPr>
      </p:pic>
      <p:pic>
        <p:nvPicPr>
          <p:cNvPr id="7" name="Picture 6"/>
          <p:cNvPicPr>
            <a:picLocks noChangeAspect="1"/>
          </p:cNvPicPr>
          <p:nvPr/>
        </p:nvPicPr>
        <p:blipFill>
          <a:blip r:embed="rId4"/>
          <a:stretch>
            <a:fillRect/>
          </a:stretch>
        </p:blipFill>
        <p:spPr>
          <a:xfrm>
            <a:off x="1734213" y="3830222"/>
            <a:ext cx="5759223" cy="2799177"/>
          </a:xfrm>
          <a:prstGeom prst="rect">
            <a:avLst/>
          </a:prstGeom>
        </p:spPr>
      </p:pic>
    </p:spTree>
    <p:custDataLst>
      <p:tags r:id="rId1"/>
    </p:custDataLst>
    <p:extLst>
      <p:ext uri="{BB962C8B-B14F-4D97-AF65-F5344CB8AC3E}">
        <p14:creationId xmlns:p14="http://schemas.microsoft.com/office/powerpoint/2010/main" val="2754576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9B Question 1</a:t>
            </a:r>
          </a:p>
        </p:txBody>
      </p:sp>
      <p:pic>
        <p:nvPicPr>
          <p:cNvPr id="4" name="Content Placeholder 5"/>
          <p:cNvPicPr>
            <a:picLocks noGrp="1" noChangeAspect="1"/>
          </p:cNvPicPr>
          <p:nvPr>
            <p:ph idx="1"/>
          </p:nvPr>
        </p:nvPicPr>
        <p:blipFill>
          <a:blip r:embed="rId3"/>
          <a:stretch>
            <a:fillRect/>
          </a:stretch>
        </p:blipFill>
        <p:spPr>
          <a:xfrm>
            <a:off x="329381" y="1828800"/>
            <a:ext cx="8229600" cy="3958428"/>
          </a:xfrm>
          <a:prstGeom prst="rect">
            <a:avLst/>
          </a:prstGeom>
        </p:spPr>
      </p:pic>
      <p:sp>
        <p:nvSpPr>
          <p:cNvPr id="5" name="Rectangle 4"/>
          <p:cNvSpPr/>
          <p:nvPr/>
        </p:nvSpPr>
        <p:spPr>
          <a:xfrm>
            <a:off x="228600" y="1578540"/>
            <a:ext cx="8686800" cy="2062103"/>
          </a:xfrm>
          <a:prstGeom prst="rect">
            <a:avLst/>
          </a:prstGeom>
          <a:solidFill>
            <a:schemeClr val="bg2">
              <a:lumMod val="60000"/>
              <a:lumOff val="40000"/>
            </a:schemeClr>
          </a:solidFill>
        </p:spPr>
        <p:txBody>
          <a:bodyPr wrap="square">
            <a:spAutoFit/>
          </a:bodyPr>
          <a:lstStyle/>
          <a:p>
            <a:r>
              <a:rPr lang="en-US" sz="3200" dirty="0">
                <a:solidFill>
                  <a:srgbClr val="FFFF00"/>
                </a:solidFill>
                <a:latin typeface="Times New Roman" panose="02020603050405020304" pitchFamily="18" charset="0"/>
                <a:ea typeface="Times New Roman" panose="02020603050405020304" pitchFamily="18" charset="0"/>
              </a:rPr>
              <a:t>For an outdoor temperature of 85</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 the capacity is 48,700 Btuh and for an outdoor temperature of 95</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 it is 45,300 Btuh.  Note: kBtuh means 1,000 Btuh so the 48.7 is multiplied by 1,000 to get Btuh. </a:t>
            </a:r>
            <a:endParaRPr lang="en-US" sz="3200" dirty="0">
              <a:solidFill>
                <a:srgbClr val="FFFF00"/>
              </a:solidFill>
              <a:effectLst/>
              <a:latin typeface="Times New Roman" panose="02020603050405020304" pitchFamily="18" charset="0"/>
              <a:ea typeface="Times New Roman" panose="02020603050405020304" pitchFamily="18" charset="0"/>
            </a:endParaRPr>
          </a:p>
        </p:txBody>
      </p:sp>
      <p:sp>
        <p:nvSpPr>
          <p:cNvPr id="7" name="Oval 6"/>
          <p:cNvSpPr/>
          <p:nvPr/>
        </p:nvSpPr>
        <p:spPr>
          <a:xfrm>
            <a:off x="2209800" y="4423638"/>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1542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9B Question 2</a:t>
            </a:r>
          </a:p>
        </p:txBody>
      </p:sp>
      <p:sp>
        <p:nvSpPr>
          <p:cNvPr id="3" name="Content Placeholder 2"/>
          <p:cNvSpPr>
            <a:spLocks noGrp="1"/>
          </p:cNvSpPr>
          <p:nvPr>
            <p:ph idx="1"/>
          </p:nvPr>
        </p:nvSpPr>
        <p:spPr/>
        <p:txBody>
          <a:bodyPr/>
          <a:lstStyle/>
          <a:p>
            <a:pPr marL="0" indent="0">
              <a:buNone/>
            </a:pPr>
            <a:r>
              <a:rPr lang="en-US">
                <a:solidFill>
                  <a:srgbClr val="FFFF00"/>
                </a:solidFill>
              </a:rPr>
              <a:t>Using Table 9B on Page 37 in Maria’s Restaurant Guide &amp; Workbook, find the total latent capacity in Btuh for the XHP 7.5-86Z in operating in low speed with a return air wet bulb temperature of 67</a:t>
            </a:r>
            <a:r>
              <a:rPr lang="en-US" baseline="30000">
                <a:solidFill>
                  <a:srgbClr val="FFFF00"/>
                </a:solidFill>
              </a:rPr>
              <a:t>O</a:t>
            </a:r>
            <a:r>
              <a:rPr lang="en-US">
                <a:solidFill>
                  <a:srgbClr val="FFFF00"/>
                </a:solidFill>
              </a:rPr>
              <a:t>F on an 85</a:t>
            </a:r>
            <a:r>
              <a:rPr lang="en-US" baseline="30000">
                <a:solidFill>
                  <a:srgbClr val="FFFF00"/>
                </a:solidFill>
              </a:rPr>
              <a:t>O</a:t>
            </a:r>
            <a:r>
              <a:rPr lang="en-US">
                <a:solidFill>
                  <a:srgbClr val="FFFF00"/>
                </a:solidFill>
              </a:rPr>
              <a:t>F day, with a fan CFM of 3,000 and a 75</a:t>
            </a:r>
            <a:r>
              <a:rPr lang="en-US" baseline="30000">
                <a:solidFill>
                  <a:srgbClr val="FFFF00"/>
                </a:solidFill>
              </a:rPr>
              <a:t> O</a:t>
            </a:r>
            <a:r>
              <a:rPr lang="en-US">
                <a:solidFill>
                  <a:srgbClr val="FFFF00"/>
                </a:solidFill>
              </a:rPr>
              <a:t>F outdoor dry bulb temperature.</a:t>
            </a:r>
            <a:endParaRPr lang="en-US" dirty="0">
              <a:solidFill>
                <a:srgbClr val="FFFF00"/>
              </a:solidFill>
            </a:endParaRPr>
          </a:p>
        </p:txBody>
      </p:sp>
    </p:spTree>
    <p:custDataLst>
      <p:tags r:id="rId1"/>
    </p:custDataLst>
    <p:extLst>
      <p:ext uri="{BB962C8B-B14F-4D97-AF65-F5344CB8AC3E}">
        <p14:creationId xmlns:p14="http://schemas.microsoft.com/office/powerpoint/2010/main" val="1197194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9B Question 2</a:t>
            </a:r>
          </a:p>
        </p:txBody>
      </p:sp>
      <p:sp>
        <p:nvSpPr>
          <p:cNvPr id="3" name="Content Placeholder 2"/>
          <p:cNvSpPr>
            <a:spLocks noGrp="1"/>
          </p:cNvSpPr>
          <p:nvPr>
            <p:ph idx="1"/>
          </p:nvPr>
        </p:nvSpPr>
        <p:spPr/>
        <p:txBody>
          <a:bodyPr/>
          <a:lstStyle/>
          <a:p>
            <a:pPr marL="0" indent="0">
              <a:buNone/>
            </a:pPr>
            <a:r>
              <a:rPr lang="en-US" dirty="0">
                <a:solidFill>
                  <a:srgbClr val="FFFF00"/>
                </a:solidFill>
              </a:rPr>
              <a:t>From the chart: at 85</a:t>
            </a:r>
            <a:r>
              <a:rPr lang="en-US" baseline="30000" dirty="0">
                <a:solidFill>
                  <a:srgbClr val="FFFF00"/>
                </a:solidFill>
              </a:rPr>
              <a:t>O</a:t>
            </a:r>
            <a:r>
              <a:rPr lang="en-US" dirty="0">
                <a:solidFill>
                  <a:srgbClr val="FFFF00"/>
                </a:solidFill>
              </a:rPr>
              <a:t>F the sensible over total heat ratio is 0.51 thus, with a total capacity of 48,700 Btuh our sensible capacity would be 48,700 × 0.51 = 24,837 </a:t>
            </a:r>
          </a:p>
          <a:p>
            <a:pPr marL="0" indent="0">
              <a:buNone/>
            </a:pPr>
            <a:r>
              <a:rPr lang="en-US" dirty="0">
                <a:solidFill>
                  <a:srgbClr val="FFFF00"/>
                </a:solidFill>
              </a:rPr>
              <a:t>Note: to double check simply divide 24,837 by 0.51 and make sure it equals 48,700 . </a:t>
            </a:r>
          </a:p>
          <a:p>
            <a:pPr marL="0" indent="0">
              <a:buNone/>
            </a:pPr>
            <a:r>
              <a:rPr lang="en-US" dirty="0">
                <a:solidFill>
                  <a:srgbClr val="FFFF00"/>
                </a:solidFill>
              </a:rPr>
              <a:t>Thus, the latent capacity would be 48,700 – 24,873 = 23,827 Btuh</a:t>
            </a:r>
          </a:p>
        </p:txBody>
      </p:sp>
    </p:spTree>
    <p:custDataLst>
      <p:tags r:id="rId1"/>
    </p:custDataLst>
    <p:extLst>
      <p:ext uri="{BB962C8B-B14F-4D97-AF65-F5344CB8AC3E}">
        <p14:creationId xmlns:p14="http://schemas.microsoft.com/office/powerpoint/2010/main" val="2830181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9B Question 3</a:t>
            </a:r>
          </a:p>
        </p:txBody>
      </p:sp>
      <p:sp>
        <p:nvSpPr>
          <p:cNvPr id="3" name="Content Placeholder 2"/>
          <p:cNvSpPr>
            <a:spLocks noGrp="1"/>
          </p:cNvSpPr>
          <p:nvPr>
            <p:ph idx="1"/>
          </p:nvPr>
        </p:nvSpPr>
        <p:spPr/>
        <p:txBody>
          <a:bodyPr/>
          <a:lstStyle/>
          <a:p>
            <a:pPr marL="0" indent="0">
              <a:buNone/>
            </a:pPr>
            <a:r>
              <a:rPr lang="en-US" dirty="0">
                <a:solidFill>
                  <a:srgbClr val="FFFF00"/>
                </a:solidFill>
              </a:rPr>
              <a:t>Find the sensible if the latent heat is 42,840 and the total capacity is 126,000.</a:t>
            </a:r>
          </a:p>
        </p:txBody>
      </p:sp>
    </p:spTree>
    <p:custDataLst>
      <p:tags r:id="rId1"/>
    </p:custDataLst>
    <p:extLst>
      <p:ext uri="{BB962C8B-B14F-4D97-AF65-F5344CB8AC3E}">
        <p14:creationId xmlns:p14="http://schemas.microsoft.com/office/powerpoint/2010/main" val="2361622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9B Question 3</a:t>
            </a:r>
          </a:p>
        </p:txBody>
      </p:sp>
      <p:sp>
        <p:nvSpPr>
          <p:cNvPr id="3" name="Content Placeholder 2"/>
          <p:cNvSpPr>
            <a:spLocks noGrp="1"/>
          </p:cNvSpPr>
          <p:nvPr>
            <p:ph idx="1"/>
          </p:nvPr>
        </p:nvSpPr>
        <p:spPr/>
        <p:txBody>
          <a:bodyPr/>
          <a:lstStyle/>
          <a:p>
            <a:pPr marL="0" indent="0">
              <a:buNone/>
            </a:pPr>
            <a:r>
              <a:rPr lang="en-US" dirty="0">
                <a:solidFill>
                  <a:srgbClr val="FFFF00"/>
                </a:solidFill>
              </a:rPr>
              <a:t>The total minus the latent equals the sensible. Thus, 126,000 – 42,840 = 83,160 Btuh</a:t>
            </a:r>
          </a:p>
          <a:p>
            <a:pPr marL="0" indent="0">
              <a:buNone/>
            </a:pPr>
            <a:r>
              <a:rPr lang="en-US" dirty="0">
                <a:solidFill>
                  <a:srgbClr val="FFFF00"/>
                </a:solidFill>
              </a:rPr>
              <a:t>Note: 126,000 × 0.66 = 83,160 Btuh</a:t>
            </a:r>
          </a:p>
        </p:txBody>
      </p:sp>
    </p:spTree>
    <p:custDataLst>
      <p:tags r:id="rId1"/>
    </p:custDataLst>
    <p:extLst>
      <p:ext uri="{BB962C8B-B14F-4D97-AF65-F5344CB8AC3E}">
        <p14:creationId xmlns:p14="http://schemas.microsoft.com/office/powerpoint/2010/main" val="122104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9C Question 1</a:t>
            </a:r>
          </a:p>
        </p:txBody>
      </p:sp>
      <p:sp>
        <p:nvSpPr>
          <p:cNvPr id="3" name="Content Placeholder 2"/>
          <p:cNvSpPr>
            <a:spLocks noGrp="1"/>
          </p:cNvSpPr>
          <p:nvPr>
            <p:ph idx="1"/>
          </p:nvPr>
        </p:nvSpPr>
        <p:spPr>
          <a:xfrm>
            <a:off x="533400" y="1676400"/>
            <a:ext cx="8229600" cy="3429000"/>
          </a:xfrm>
          <a:noFill/>
        </p:spPr>
        <p:txBody>
          <a:bodyPr/>
          <a:lstStyle/>
          <a:p>
            <a:pPr marL="0" indent="0">
              <a:buNone/>
            </a:pPr>
            <a:r>
              <a:rPr lang="en-US" dirty="0">
                <a:solidFill>
                  <a:srgbClr val="FFFF00"/>
                </a:solidFill>
              </a:rPr>
              <a:t>Using Table 9C on Page 38 in Maria’s Restaurant Guide &amp; Workbook, find the total latent capacity in Btuh for the XHP 10-86Z in operating in high speed with a return air wet bulb temperature of 67</a:t>
            </a:r>
            <a:r>
              <a:rPr lang="en-US" baseline="30000" dirty="0">
                <a:solidFill>
                  <a:srgbClr val="FFFF00"/>
                </a:solidFill>
              </a:rPr>
              <a:t>O</a:t>
            </a:r>
            <a:r>
              <a:rPr lang="en-US" dirty="0">
                <a:solidFill>
                  <a:srgbClr val="FFFF00"/>
                </a:solidFill>
              </a:rPr>
              <a:t>F and a fan CFM of 3,200 with a 85</a:t>
            </a:r>
            <a:r>
              <a:rPr lang="en-US" baseline="30000" dirty="0">
                <a:solidFill>
                  <a:srgbClr val="FFFF00"/>
                </a:solidFill>
              </a:rPr>
              <a:t>O</a:t>
            </a:r>
            <a:r>
              <a:rPr lang="en-US" dirty="0">
                <a:solidFill>
                  <a:srgbClr val="FFFF00"/>
                </a:solidFill>
              </a:rPr>
              <a:t>F outdoor dry bulb temperature.</a:t>
            </a:r>
          </a:p>
        </p:txBody>
      </p:sp>
    </p:spTree>
    <p:custDataLst>
      <p:tags r:id="rId1"/>
    </p:custDataLst>
    <p:extLst>
      <p:ext uri="{BB962C8B-B14F-4D97-AF65-F5344CB8AC3E}">
        <p14:creationId xmlns:p14="http://schemas.microsoft.com/office/powerpoint/2010/main" val="1363723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9C Question 1</a:t>
            </a:r>
          </a:p>
        </p:txBody>
      </p:sp>
      <p:pic>
        <p:nvPicPr>
          <p:cNvPr id="4" name="Picture 3"/>
          <p:cNvPicPr>
            <a:picLocks noChangeAspect="1"/>
          </p:cNvPicPr>
          <p:nvPr/>
        </p:nvPicPr>
        <p:blipFill>
          <a:blip r:embed="rId3"/>
          <a:stretch>
            <a:fillRect/>
          </a:stretch>
        </p:blipFill>
        <p:spPr>
          <a:xfrm>
            <a:off x="209550" y="209550"/>
            <a:ext cx="8724900" cy="3981450"/>
          </a:xfrm>
          <a:prstGeom prst="rect">
            <a:avLst/>
          </a:prstGeom>
        </p:spPr>
      </p:pic>
      <p:sp>
        <p:nvSpPr>
          <p:cNvPr id="6" name="Content Placeholder 2"/>
          <p:cNvSpPr txBox="1">
            <a:spLocks/>
          </p:cNvSpPr>
          <p:nvPr/>
        </p:nvSpPr>
        <p:spPr>
          <a:xfrm>
            <a:off x="427703" y="3443748"/>
            <a:ext cx="8229600" cy="3429000"/>
          </a:xfrm>
          <a:prstGeom prst="rect">
            <a:avLst/>
          </a:prstGeom>
          <a:solidFill>
            <a:schemeClr val="bg2">
              <a:lumMod val="60000"/>
              <a:lumOff val="4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From the chart: at 3,200 CFM &amp; 80</a:t>
            </a:r>
            <a:r>
              <a:rPr lang="en-US" baseline="30000" dirty="0">
                <a:solidFill>
                  <a:srgbClr val="FFFF00"/>
                </a:solidFill>
              </a:rPr>
              <a:t>O</a:t>
            </a:r>
            <a:r>
              <a:rPr lang="en-US" dirty="0">
                <a:solidFill>
                  <a:srgbClr val="FFFF00"/>
                </a:solidFill>
              </a:rPr>
              <a:t>F Dry Bulb the sensible over total heat ratio is 0.66 thus, with a total capacity of 126,600 Btuh our latent capacity would be 126,600 × (1 - 0.66) = 43,044 Note: Took a short cut, the previous method works for this example too.</a:t>
            </a:r>
          </a:p>
        </p:txBody>
      </p:sp>
    </p:spTree>
    <p:custDataLst>
      <p:tags r:id="rId1"/>
    </p:custDataLst>
    <p:extLst>
      <p:ext uri="{BB962C8B-B14F-4D97-AF65-F5344CB8AC3E}">
        <p14:creationId xmlns:p14="http://schemas.microsoft.com/office/powerpoint/2010/main" val="1970001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9C Question 2</a:t>
            </a:r>
          </a:p>
        </p:txBody>
      </p:sp>
      <p:sp>
        <p:nvSpPr>
          <p:cNvPr id="3" name="Content Placeholder 2"/>
          <p:cNvSpPr>
            <a:spLocks noGrp="1"/>
          </p:cNvSpPr>
          <p:nvPr>
            <p:ph idx="1"/>
          </p:nvPr>
        </p:nvSpPr>
        <p:spPr/>
        <p:txBody>
          <a:bodyPr/>
          <a:lstStyle/>
          <a:p>
            <a:pPr marL="0" indent="0">
              <a:buNone/>
            </a:pPr>
            <a:r>
              <a:rPr lang="en-US" dirty="0">
                <a:solidFill>
                  <a:srgbClr val="FFFF00"/>
                </a:solidFill>
              </a:rPr>
              <a:t>Find the sensible heat for the previous example where the latent heat is 43,044 and the total capacity is 126,600.</a:t>
            </a:r>
          </a:p>
        </p:txBody>
      </p:sp>
    </p:spTree>
    <p:custDataLst>
      <p:tags r:id="rId1"/>
    </p:custDataLst>
    <p:extLst>
      <p:ext uri="{BB962C8B-B14F-4D97-AF65-F5344CB8AC3E}">
        <p14:creationId xmlns:p14="http://schemas.microsoft.com/office/powerpoint/2010/main" val="220657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9C Question 2 Answer</a:t>
            </a:r>
          </a:p>
        </p:txBody>
      </p:sp>
      <p:sp>
        <p:nvSpPr>
          <p:cNvPr id="3" name="Content Placeholder 2"/>
          <p:cNvSpPr>
            <a:spLocks noGrp="1"/>
          </p:cNvSpPr>
          <p:nvPr>
            <p:ph idx="1"/>
          </p:nvPr>
        </p:nvSpPr>
        <p:spPr>
          <a:xfrm>
            <a:off x="457200" y="1600200"/>
            <a:ext cx="8458200" cy="4525963"/>
          </a:xfrm>
        </p:spPr>
        <p:txBody>
          <a:bodyPr/>
          <a:lstStyle/>
          <a:p>
            <a:pPr marL="0" indent="0">
              <a:buNone/>
            </a:pPr>
            <a:r>
              <a:rPr lang="en-US" dirty="0">
                <a:solidFill>
                  <a:srgbClr val="FFFF00"/>
                </a:solidFill>
              </a:rPr>
              <a:t>The total minus the latent equals the sensible. Thus, 126,600 – 43,044 = 83,556 Btuh</a:t>
            </a:r>
          </a:p>
          <a:p>
            <a:pPr marL="0" indent="0">
              <a:buNone/>
            </a:pPr>
            <a:endParaRPr lang="en-US" dirty="0">
              <a:solidFill>
                <a:srgbClr val="FFFF00"/>
              </a:solidFill>
            </a:endParaRPr>
          </a:p>
          <a:p>
            <a:pPr marL="0" indent="0">
              <a:buNone/>
            </a:pPr>
            <a:r>
              <a:rPr lang="en-US" dirty="0">
                <a:solidFill>
                  <a:srgbClr val="FFFF00"/>
                </a:solidFill>
              </a:rPr>
              <a:t>Alternate approach: 126,600 × 0.66 = 83,556 Btuh</a:t>
            </a:r>
          </a:p>
        </p:txBody>
      </p:sp>
    </p:spTree>
    <p:custDataLst>
      <p:tags r:id="rId1"/>
    </p:custDataLst>
    <p:extLst>
      <p:ext uri="{BB962C8B-B14F-4D97-AF65-F5344CB8AC3E}">
        <p14:creationId xmlns:p14="http://schemas.microsoft.com/office/powerpoint/2010/main" val="73504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Field Notes</a:t>
            </a:r>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Changing fan speed and thus, the CFM changes the performance of the commercial equipment.  This often happens when a pulley position is changed so the wrong size belt can be put on to get it running. The change in performance may then become the cause of many call backs and the change does not get caught.</a:t>
            </a:r>
          </a:p>
          <a:p>
            <a:pPr marL="0" indent="0">
              <a:buNone/>
            </a:pPr>
            <a:r>
              <a:rPr lang="en-US" dirty="0"/>
              <a:t> </a:t>
            </a:r>
          </a:p>
        </p:txBody>
      </p:sp>
    </p:spTree>
    <p:custDataLst>
      <p:tags r:id="rId1"/>
    </p:custDataLst>
    <p:extLst>
      <p:ext uri="{BB962C8B-B14F-4D97-AF65-F5344CB8AC3E}">
        <p14:creationId xmlns:p14="http://schemas.microsoft.com/office/powerpoint/2010/main" val="154119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Heating Design</a:t>
            </a:r>
          </a:p>
        </p:txBody>
      </p:sp>
      <p:pic>
        <p:nvPicPr>
          <p:cNvPr id="4" name="Picture 3"/>
          <p:cNvPicPr>
            <a:picLocks noChangeAspect="1"/>
          </p:cNvPicPr>
          <p:nvPr/>
        </p:nvPicPr>
        <p:blipFill>
          <a:blip r:embed="rId3"/>
          <a:stretch>
            <a:fillRect/>
          </a:stretch>
        </p:blipFill>
        <p:spPr>
          <a:xfrm>
            <a:off x="914400" y="1417638"/>
            <a:ext cx="6836898" cy="2057400"/>
          </a:xfrm>
          <a:prstGeom prst="rect">
            <a:avLst/>
          </a:prstGeom>
        </p:spPr>
      </p:pic>
      <p:pic>
        <p:nvPicPr>
          <p:cNvPr id="5" name="Picture 4"/>
          <p:cNvPicPr>
            <a:picLocks noChangeAspect="1"/>
          </p:cNvPicPr>
          <p:nvPr/>
        </p:nvPicPr>
        <p:blipFill>
          <a:blip r:embed="rId4"/>
          <a:stretch>
            <a:fillRect/>
          </a:stretch>
        </p:blipFill>
        <p:spPr>
          <a:xfrm>
            <a:off x="932726" y="3540285"/>
            <a:ext cx="6818572" cy="3314057"/>
          </a:xfrm>
          <a:prstGeom prst="rect">
            <a:avLst/>
          </a:prstGeom>
        </p:spPr>
      </p:pic>
    </p:spTree>
    <p:custDataLst>
      <p:tags r:id="rId1"/>
    </p:custDataLst>
    <p:extLst>
      <p:ext uri="{BB962C8B-B14F-4D97-AF65-F5344CB8AC3E}">
        <p14:creationId xmlns:p14="http://schemas.microsoft.com/office/powerpoint/2010/main" val="302525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Equipment Selection</a:t>
            </a:r>
          </a:p>
        </p:txBody>
      </p:sp>
      <p:pic>
        <p:nvPicPr>
          <p:cNvPr id="4" name="Picture 3"/>
          <p:cNvPicPr>
            <a:picLocks noChangeAspect="1"/>
          </p:cNvPicPr>
          <p:nvPr/>
        </p:nvPicPr>
        <p:blipFill>
          <a:blip r:embed="rId3"/>
          <a:stretch>
            <a:fillRect/>
          </a:stretch>
        </p:blipFill>
        <p:spPr>
          <a:xfrm>
            <a:off x="1581150" y="1266825"/>
            <a:ext cx="5981700" cy="5591175"/>
          </a:xfrm>
          <a:prstGeom prst="rect">
            <a:avLst/>
          </a:prstGeom>
        </p:spPr>
      </p:pic>
      <p:pic>
        <p:nvPicPr>
          <p:cNvPr id="3" name="Picture 2"/>
          <p:cNvPicPr>
            <a:picLocks noChangeAspect="1"/>
          </p:cNvPicPr>
          <p:nvPr/>
        </p:nvPicPr>
        <p:blipFill>
          <a:blip r:embed="rId4"/>
          <a:stretch>
            <a:fillRect/>
          </a:stretch>
        </p:blipFill>
        <p:spPr>
          <a:xfrm>
            <a:off x="1676400" y="1676400"/>
            <a:ext cx="600075" cy="361950"/>
          </a:xfrm>
          <a:prstGeom prst="rect">
            <a:avLst/>
          </a:prstGeom>
        </p:spPr>
      </p:pic>
    </p:spTree>
    <p:custDataLst>
      <p:tags r:id="rId1"/>
    </p:custDataLst>
    <p:extLst>
      <p:ext uri="{BB962C8B-B14F-4D97-AF65-F5344CB8AC3E}">
        <p14:creationId xmlns:p14="http://schemas.microsoft.com/office/powerpoint/2010/main" val="281186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 N Zone 1 Heating Load </a:t>
            </a:r>
          </a:p>
        </p:txBody>
      </p:sp>
      <p:pic>
        <p:nvPicPr>
          <p:cNvPr id="4" name="Picture 3"/>
          <p:cNvPicPr>
            <a:picLocks noChangeAspect="1"/>
          </p:cNvPicPr>
          <p:nvPr/>
        </p:nvPicPr>
        <p:blipFill>
          <a:blip r:embed="rId3"/>
          <a:stretch>
            <a:fillRect/>
          </a:stretch>
        </p:blipFill>
        <p:spPr>
          <a:xfrm>
            <a:off x="964190" y="1411012"/>
            <a:ext cx="6906176" cy="5364162"/>
          </a:xfrm>
          <a:prstGeom prst="rect">
            <a:avLst/>
          </a:prstGeom>
        </p:spPr>
      </p:pic>
      <p:sp>
        <p:nvSpPr>
          <p:cNvPr id="5" name="TextBox 4"/>
          <p:cNvSpPr txBox="1"/>
          <p:nvPr/>
        </p:nvSpPr>
        <p:spPr>
          <a:xfrm>
            <a:off x="1831121" y="2971800"/>
            <a:ext cx="5481757" cy="584775"/>
          </a:xfrm>
          <a:prstGeom prst="rect">
            <a:avLst/>
          </a:prstGeom>
          <a:solidFill>
            <a:srgbClr val="0070C0"/>
          </a:solidFill>
        </p:spPr>
        <p:txBody>
          <a:bodyPr wrap="none" rtlCol="0">
            <a:spAutoFit/>
          </a:bodyPr>
          <a:lstStyle/>
          <a:p>
            <a:r>
              <a:rPr lang="en-US" sz="3200" b="1" dirty="0">
                <a:solidFill>
                  <a:srgbClr val="FFFF00"/>
                </a:solidFill>
              </a:rPr>
              <a:t>34,384 Btuh Total Heating Load</a:t>
            </a:r>
          </a:p>
        </p:txBody>
      </p:sp>
    </p:spTree>
    <p:custDataLst>
      <p:tags r:id="rId1"/>
    </p:custDataLst>
    <p:extLst>
      <p:ext uri="{BB962C8B-B14F-4D97-AF65-F5344CB8AC3E}">
        <p14:creationId xmlns:p14="http://schemas.microsoft.com/office/powerpoint/2010/main" val="306630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252"/>
            <a:ext cx="8229600" cy="1143000"/>
          </a:xfrm>
        </p:spPr>
        <p:txBody>
          <a:bodyPr/>
          <a:lstStyle/>
          <a:p>
            <a:r>
              <a:rPr lang="en-US" dirty="0"/>
              <a:t>Zone 1 Heating Data Sheet</a:t>
            </a:r>
          </a:p>
        </p:txBody>
      </p:sp>
      <p:pic>
        <p:nvPicPr>
          <p:cNvPr id="4" name="Picture 3"/>
          <p:cNvPicPr>
            <a:picLocks noChangeAspect="1"/>
          </p:cNvPicPr>
          <p:nvPr/>
        </p:nvPicPr>
        <p:blipFill>
          <a:blip r:embed="rId3"/>
          <a:stretch>
            <a:fillRect/>
          </a:stretch>
        </p:blipFill>
        <p:spPr>
          <a:xfrm>
            <a:off x="1905000" y="990600"/>
            <a:ext cx="5591175" cy="5616323"/>
          </a:xfrm>
          <a:prstGeom prst="rect">
            <a:avLst/>
          </a:prstGeom>
        </p:spPr>
      </p:pic>
      <p:pic>
        <p:nvPicPr>
          <p:cNvPr id="6" name="Picture 5"/>
          <p:cNvPicPr>
            <a:picLocks noChangeAspect="1"/>
          </p:cNvPicPr>
          <p:nvPr/>
        </p:nvPicPr>
        <p:blipFill>
          <a:blip r:embed="rId4"/>
          <a:stretch>
            <a:fillRect/>
          </a:stretch>
        </p:blipFill>
        <p:spPr>
          <a:xfrm>
            <a:off x="304799" y="990600"/>
            <a:ext cx="8693937" cy="4724400"/>
          </a:xfrm>
          <a:prstGeom prst="rect">
            <a:avLst/>
          </a:prstGeom>
        </p:spPr>
      </p:pic>
      <p:sp>
        <p:nvSpPr>
          <p:cNvPr id="7" name="TextBox 6"/>
          <p:cNvSpPr txBox="1"/>
          <p:nvPr/>
        </p:nvSpPr>
        <p:spPr>
          <a:xfrm>
            <a:off x="1878496" y="1005075"/>
            <a:ext cx="5203669" cy="4031873"/>
          </a:xfrm>
          <a:prstGeom prst="rect">
            <a:avLst/>
          </a:prstGeom>
          <a:solidFill>
            <a:srgbClr val="0070C0"/>
          </a:solidFill>
        </p:spPr>
        <p:txBody>
          <a:bodyPr wrap="none" rtlCol="0">
            <a:spAutoFit/>
          </a:bodyPr>
          <a:lstStyle/>
          <a:p>
            <a:r>
              <a:rPr lang="en-US" sz="3200" b="1" dirty="0">
                <a:solidFill>
                  <a:srgbClr val="FFFF00"/>
                </a:solidFill>
              </a:rPr>
              <a:t>Zone 1 Heating 7.5 Ton Unit</a:t>
            </a:r>
          </a:p>
          <a:p>
            <a:endParaRPr lang="en-US" sz="3200" b="1" dirty="0">
              <a:solidFill>
                <a:srgbClr val="FFFF00"/>
              </a:solidFill>
            </a:endParaRPr>
          </a:p>
          <a:p>
            <a:r>
              <a:rPr lang="en-US" sz="3200" b="1" dirty="0">
                <a:solidFill>
                  <a:srgbClr val="FFFF00"/>
                </a:solidFill>
              </a:rPr>
              <a:t>Design Load            34,384 </a:t>
            </a:r>
          </a:p>
          <a:p>
            <a:r>
              <a:rPr lang="en-US" sz="3200" b="1" dirty="0">
                <a:solidFill>
                  <a:srgbClr val="FFFF00"/>
                </a:solidFill>
              </a:rPr>
              <a:t>High Heat Rating    89,000 </a:t>
            </a:r>
          </a:p>
          <a:p>
            <a:r>
              <a:rPr lang="en-US" sz="3200" b="1" dirty="0">
                <a:solidFill>
                  <a:srgbClr val="FFFF00"/>
                </a:solidFill>
              </a:rPr>
              <a:t>Low Heat Rating       53,000</a:t>
            </a:r>
          </a:p>
          <a:p>
            <a:endParaRPr lang="en-US" sz="3200" b="1" dirty="0">
              <a:solidFill>
                <a:srgbClr val="FFFF00"/>
              </a:solidFill>
            </a:endParaRPr>
          </a:p>
          <a:p>
            <a:r>
              <a:rPr lang="en-US" sz="3200" b="1" dirty="0">
                <a:solidFill>
                  <a:srgbClr val="FFFF00"/>
                </a:solidFill>
              </a:rPr>
              <a:t>89,000 ÷ 34,384 × 100 = 258%</a:t>
            </a:r>
          </a:p>
          <a:p>
            <a:r>
              <a:rPr lang="en-US" sz="3200" b="1" dirty="0">
                <a:solidFill>
                  <a:srgbClr val="FFFF00"/>
                </a:solidFill>
              </a:rPr>
              <a:t>53,000 ÷ 34,384 × 100 = 154%</a:t>
            </a:r>
          </a:p>
        </p:txBody>
      </p:sp>
    </p:spTree>
    <p:custDataLst>
      <p:tags r:id="rId1"/>
    </p:custDataLst>
    <p:extLst>
      <p:ext uri="{BB962C8B-B14F-4D97-AF65-F5344CB8AC3E}">
        <p14:creationId xmlns:p14="http://schemas.microsoft.com/office/powerpoint/2010/main" val="335062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Expanded Equipment Heating Data</a:t>
            </a:r>
          </a:p>
        </p:txBody>
      </p:sp>
      <p:pic>
        <p:nvPicPr>
          <p:cNvPr id="4" name="Content Placeholder 3"/>
          <p:cNvPicPr>
            <a:picLocks noGrp="1" noChangeAspect="1"/>
          </p:cNvPicPr>
          <p:nvPr>
            <p:ph idx="1"/>
          </p:nvPr>
        </p:nvPicPr>
        <p:blipFill>
          <a:blip r:embed="rId3"/>
          <a:stretch>
            <a:fillRect/>
          </a:stretch>
        </p:blipFill>
        <p:spPr>
          <a:xfrm>
            <a:off x="6626" y="1454081"/>
            <a:ext cx="8858250" cy="2362200"/>
          </a:xfrm>
          <a:prstGeom prst="rect">
            <a:avLst/>
          </a:prstGeom>
        </p:spPr>
      </p:pic>
      <p:sp>
        <p:nvSpPr>
          <p:cNvPr id="7" name="Rectangle 6"/>
          <p:cNvSpPr/>
          <p:nvPr/>
        </p:nvSpPr>
        <p:spPr>
          <a:xfrm>
            <a:off x="3048000" y="3079292"/>
            <a:ext cx="914400" cy="2746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20416" y="3067352"/>
            <a:ext cx="914400" cy="2746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93321" y="1852720"/>
            <a:ext cx="627095" cy="369332"/>
          </a:xfrm>
          <a:prstGeom prst="rect">
            <a:avLst/>
          </a:prstGeom>
          <a:solidFill>
            <a:schemeClr val="tx1"/>
          </a:solidFill>
        </p:spPr>
        <p:txBody>
          <a:bodyPr wrap="none" rtlCol="0">
            <a:spAutoFit/>
          </a:bodyPr>
          <a:lstStyle/>
          <a:p>
            <a:r>
              <a:rPr lang="en-US" dirty="0">
                <a:solidFill>
                  <a:srgbClr val="FF0000"/>
                </a:solidFill>
              </a:rPr>
              <a:t>44</a:t>
            </a:r>
            <a:r>
              <a:rPr lang="en-US" baseline="30000" dirty="0">
                <a:solidFill>
                  <a:srgbClr val="FF0000"/>
                </a:solidFill>
              </a:rPr>
              <a:t>O</a:t>
            </a:r>
            <a:r>
              <a:rPr lang="en-US" dirty="0">
                <a:solidFill>
                  <a:srgbClr val="FF0000"/>
                </a:solidFill>
              </a:rPr>
              <a:t>F</a:t>
            </a:r>
          </a:p>
        </p:txBody>
      </p:sp>
      <p:sp>
        <p:nvSpPr>
          <p:cNvPr id="10" name="TextBox 9"/>
          <p:cNvSpPr txBox="1"/>
          <p:nvPr/>
        </p:nvSpPr>
        <p:spPr>
          <a:xfrm>
            <a:off x="199841" y="3355931"/>
            <a:ext cx="8744317" cy="3539430"/>
          </a:xfrm>
          <a:prstGeom prst="rect">
            <a:avLst/>
          </a:prstGeom>
          <a:solidFill>
            <a:srgbClr val="0070C0"/>
          </a:solidFill>
        </p:spPr>
        <p:txBody>
          <a:bodyPr wrap="none" rtlCol="0">
            <a:spAutoFit/>
          </a:bodyPr>
          <a:lstStyle/>
          <a:p>
            <a:r>
              <a:rPr lang="en-US" sz="3200" b="1" dirty="0">
                <a:solidFill>
                  <a:srgbClr val="FFFF00"/>
                </a:solidFill>
              </a:rPr>
              <a:t>34,384 Btuh Total Heating Load</a:t>
            </a:r>
          </a:p>
          <a:p>
            <a:endParaRPr lang="en-US" sz="3200" b="1" dirty="0">
              <a:solidFill>
                <a:srgbClr val="FFFF00"/>
              </a:solidFill>
            </a:endParaRPr>
          </a:p>
          <a:p>
            <a:r>
              <a:rPr lang="en-US" sz="3200" b="1" dirty="0">
                <a:solidFill>
                  <a:srgbClr val="FFFF00"/>
                </a:solidFill>
              </a:rPr>
              <a:t>Interpolation for 44</a:t>
            </a:r>
            <a:r>
              <a:rPr lang="en-US" sz="3200" b="1" baseline="30000" dirty="0">
                <a:solidFill>
                  <a:srgbClr val="FFFF00"/>
                </a:solidFill>
              </a:rPr>
              <a:t>O</a:t>
            </a:r>
            <a:r>
              <a:rPr lang="en-US" sz="3200" b="1" dirty="0">
                <a:solidFill>
                  <a:srgbClr val="FFFF00"/>
                </a:solidFill>
              </a:rPr>
              <a:t>F @ 2,400 CFM is 81,790 Btuh</a:t>
            </a:r>
          </a:p>
          <a:p>
            <a:endParaRPr lang="en-US" sz="3200" b="1" dirty="0">
              <a:solidFill>
                <a:srgbClr val="FFFF00"/>
              </a:solidFill>
            </a:endParaRPr>
          </a:p>
          <a:p>
            <a:r>
              <a:rPr lang="en-US" sz="3200" b="1" dirty="0">
                <a:solidFill>
                  <a:srgbClr val="FFFF00"/>
                </a:solidFill>
              </a:rPr>
              <a:t>81,790 ÷ 34,384 × 100 = 238%</a:t>
            </a:r>
          </a:p>
          <a:p>
            <a:r>
              <a:rPr lang="en-US" sz="3200" b="1" dirty="0">
                <a:solidFill>
                  <a:srgbClr val="FFFF00"/>
                </a:solidFill>
              </a:rPr>
              <a:t>From Low Speed OEM Data:</a:t>
            </a:r>
          </a:p>
          <a:p>
            <a:r>
              <a:rPr lang="en-US" sz="3200" b="1" dirty="0">
                <a:solidFill>
                  <a:srgbClr val="FFFF00"/>
                </a:solidFill>
              </a:rPr>
              <a:t>51,600 ÷ 34,384 × 100 = 150%</a:t>
            </a:r>
          </a:p>
        </p:txBody>
      </p:sp>
    </p:spTree>
    <p:custDataLst>
      <p:tags r:id="rId1"/>
    </p:custDataLst>
    <p:extLst>
      <p:ext uri="{BB962C8B-B14F-4D97-AF65-F5344CB8AC3E}">
        <p14:creationId xmlns:p14="http://schemas.microsoft.com/office/powerpoint/2010/main" val="360355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Manual N Cooling Load</a:t>
            </a:r>
          </a:p>
        </p:txBody>
      </p:sp>
      <p:pic>
        <p:nvPicPr>
          <p:cNvPr id="4" name="Picture 3"/>
          <p:cNvPicPr>
            <a:picLocks noChangeAspect="1"/>
          </p:cNvPicPr>
          <p:nvPr/>
        </p:nvPicPr>
        <p:blipFill>
          <a:blip r:embed="rId3"/>
          <a:stretch>
            <a:fillRect/>
          </a:stretch>
        </p:blipFill>
        <p:spPr>
          <a:xfrm>
            <a:off x="1219200" y="1417638"/>
            <a:ext cx="6906176" cy="5364162"/>
          </a:xfrm>
          <a:prstGeom prst="rect">
            <a:avLst/>
          </a:prstGeom>
        </p:spPr>
      </p:pic>
      <p:sp>
        <p:nvSpPr>
          <p:cNvPr id="5" name="TextBox 4"/>
          <p:cNvSpPr txBox="1"/>
          <p:nvPr/>
        </p:nvSpPr>
        <p:spPr>
          <a:xfrm>
            <a:off x="1905000" y="2742189"/>
            <a:ext cx="6017160" cy="1846659"/>
          </a:xfrm>
          <a:prstGeom prst="rect">
            <a:avLst/>
          </a:prstGeom>
          <a:solidFill>
            <a:srgbClr val="0070C0"/>
          </a:solidFill>
        </p:spPr>
        <p:txBody>
          <a:bodyPr wrap="none" rtlCol="0">
            <a:spAutoFit/>
          </a:bodyPr>
          <a:lstStyle/>
          <a:p>
            <a:r>
              <a:rPr lang="en-US" sz="3200" b="1" dirty="0">
                <a:solidFill>
                  <a:srgbClr val="FFFF00"/>
                </a:solidFill>
              </a:rPr>
              <a:t>50,185 Btuh Sensible Cooling Load</a:t>
            </a:r>
          </a:p>
          <a:p>
            <a:r>
              <a:rPr lang="en-US" sz="3200" b="1" dirty="0">
                <a:solidFill>
                  <a:srgbClr val="FFFF00"/>
                </a:solidFill>
              </a:rPr>
              <a:t>21,481 Btuh Latent Cooling Load</a:t>
            </a:r>
          </a:p>
          <a:p>
            <a:r>
              <a:rPr lang="en-US" sz="3200" b="1" dirty="0">
                <a:solidFill>
                  <a:srgbClr val="FFFF00"/>
                </a:solidFill>
              </a:rPr>
              <a:t>71,666 Btuh Total Cooling Load</a:t>
            </a:r>
          </a:p>
          <a:p>
            <a:endParaRPr lang="en-US" dirty="0"/>
          </a:p>
        </p:txBody>
      </p:sp>
    </p:spTree>
    <p:custDataLst>
      <p:tags r:id="rId1"/>
    </p:custDataLst>
    <p:extLst>
      <p:ext uri="{BB962C8B-B14F-4D97-AF65-F5344CB8AC3E}">
        <p14:creationId xmlns:p14="http://schemas.microsoft.com/office/powerpoint/2010/main" val="291400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dirty="0"/>
              <a:t>Manual N Zone 1 Cooling Load in Tons </a:t>
            </a:r>
          </a:p>
        </p:txBody>
      </p:sp>
      <p:pic>
        <p:nvPicPr>
          <p:cNvPr id="4" name="Picture 3"/>
          <p:cNvPicPr>
            <a:picLocks noChangeAspect="1"/>
          </p:cNvPicPr>
          <p:nvPr/>
        </p:nvPicPr>
        <p:blipFill>
          <a:blip r:embed="rId3"/>
          <a:stretch>
            <a:fillRect/>
          </a:stretch>
        </p:blipFill>
        <p:spPr>
          <a:xfrm>
            <a:off x="1219200" y="1417638"/>
            <a:ext cx="6906176" cy="5364162"/>
          </a:xfrm>
          <a:prstGeom prst="rect">
            <a:avLst/>
          </a:prstGeom>
        </p:spPr>
      </p:pic>
      <p:sp>
        <p:nvSpPr>
          <p:cNvPr id="5" name="TextBox 4"/>
          <p:cNvSpPr txBox="1"/>
          <p:nvPr/>
        </p:nvSpPr>
        <p:spPr>
          <a:xfrm>
            <a:off x="2673984" y="3429000"/>
            <a:ext cx="3996607" cy="584775"/>
          </a:xfrm>
          <a:prstGeom prst="rect">
            <a:avLst/>
          </a:prstGeom>
          <a:solidFill>
            <a:srgbClr val="0070C0"/>
          </a:solidFill>
        </p:spPr>
        <p:txBody>
          <a:bodyPr wrap="none" rtlCol="0">
            <a:spAutoFit/>
          </a:bodyPr>
          <a:lstStyle/>
          <a:p>
            <a:r>
              <a:rPr lang="en-US" sz="3200" b="1" dirty="0">
                <a:solidFill>
                  <a:srgbClr val="FFFF00"/>
                </a:solidFill>
              </a:rPr>
              <a:t>71,666 ÷ 12,000 = 5.97</a:t>
            </a:r>
          </a:p>
        </p:txBody>
      </p:sp>
    </p:spTree>
    <p:custDataLst>
      <p:tags r:id="rId1"/>
    </p:custDataLst>
    <p:extLst>
      <p:ext uri="{BB962C8B-B14F-4D97-AF65-F5344CB8AC3E}">
        <p14:creationId xmlns:p14="http://schemas.microsoft.com/office/powerpoint/2010/main" val="326841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4907</TotalTime>
  <Words>1130</Words>
  <Application>Microsoft Office PowerPoint</Application>
  <PresentationFormat>On-screen Show (4:3)</PresentationFormat>
  <Paragraphs>120</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 New Roman</vt:lpstr>
      <vt:lpstr>Wingdings</vt:lpstr>
      <vt:lpstr>Office Theme</vt:lpstr>
      <vt:lpstr> Maria’s Restaurant Chapter 2 Section 8  </vt:lpstr>
      <vt:lpstr>Cooling Design Information</vt:lpstr>
      <vt:lpstr>Heating Design</vt:lpstr>
      <vt:lpstr>Zone 1 Equipment Selection</vt:lpstr>
      <vt:lpstr>Manual N Zone 1 Heating Load </vt:lpstr>
      <vt:lpstr>Zone 1 Heating Data Sheet</vt:lpstr>
      <vt:lpstr>Expanded Equipment Heating Data</vt:lpstr>
      <vt:lpstr>Zone 1 Manual N Cooling Load</vt:lpstr>
      <vt:lpstr>Manual N Zone 1 Cooling Load in Tons </vt:lpstr>
      <vt:lpstr>Zone 1 Cooling Data Sheet</vt:lpstr>
      <vt:lpstr>6 Ton Unit Total Cooling Calculations</vt:lpstr>
      <vt:lpstr>6 Ton Unit Meet 100% Latent Heat?</vt:lpstr>
      <vt:lpstr>Zone 1 Expanded Data</vt:lpstr>
      <vt:lpstr>Latent Load for 7.5 Ton Unit</vt:lpstr>
      <vt:lpstr>Latent Load for 7.5 Ton Unit</vt:lpstr>
      <vt:lpstr>Manual CS Mild Climate Sizing Limits</vt:lpstr>
      <vt:lpstr>OEM 6 Ton to 7.5 Ton Sizing Gap</vt:lpstr>
      <vt:lpstr>Table 9B </vt:lpstr>
      <vt:lpstr>Table 9B Question 1</vt:lpstr>
      <vt:lpstr>Table 9B Question 1</vt:lpstr>
      <vt:lpstr>Table 9B Question 2</vt:lpstr>
      <vt:lpstr>Table 9B Question 2</vt:lpstr>
      <vt:lpstr>Table 9B Question 3</vt:lpstr>
      <vt:lpstr>Table 9B Question 3</vt:lpstr>
      <vt:lpstr>Table 9C Question 1</vt:lpstr>
      <vt:lpstr>Table 9C Question 1</vt:lpstr>
      <vt:lpstr>Table 9C Question 2</vt:lpstr>
      <vt:lpstr>Table 9C Question 2 Answer</vt:lpstr>
      <vt:lpstr>Field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556</cp:revision>
  <dcterms:created xsi:type="dcterms:W3CDTF">2013-05-23T13:04:32Z</dcterms:created>
  <dcterms:modified xsi:type="dcterms:W3CDTF">2019-06-07T14:22:22Z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B32AC183-E273-41D7-B727-84E557104B0A</vt:lpwstr>
  </property>
  <property fmtid="{D5CDD505-2E9C-101B-9397-08002B2CF9AE}" pid="6" name="ArticulateProjectFull">
    <vt:lpwstr>C:\Users\Don\Desktop\11 Zone 1 CS .ppta</vt:lpwstr>
  </property>
</Properties>
</file>