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388" r:id="rId2"/>
    <p:sldId id="354" r:id="rId3"/>
    <p:sldId id="391" r:id="rId4"/>
    <p:sldId id="390" r:id="rId5"/>
    <p:sldId id="392" r:id="rId6"/>
    <p:sldId id="351" r:id="rId7"/>
    <p:sldId id="353" r:id="rId8"/>
    <p:sldId id="352" r:id="rId9"/>
    <p:sldId id="355" r:id="rId10"/>
    <p:sldId id="357" r:id="rId11"/>
    <p:sldId id="361" r:id="rId12"/>
    <p:sldId id="362" r:id="rId13"/>
    <p:sldId id="389" r:id="rId14"/>
    <p:sldId id="363" r:id="rId15"/>
    <p:sldId id="364" r:id="rId16"/>
    <p:sldId id="365" r:id="rId17"/>
    <p:sldId id="366" r:id="rId18"/>
    <p:sldId id="367" r:id="rId19"/>
    <p:sldId id="393" r:id="rId20"/>
  </p:sldIdLst>
  <p:sldSz cx="9144000" cy="6858000" type="screen4x3"/>
  <p:notesSz cx="7010400" cy="92964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5454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>
      <p:cViewPr varScale="1">
        <p:scale>
          <a:sx n="114" d="100"/>
          <a:sy n="114" d="100"/>
        </p:scale>
        <p:origin x="8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83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22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38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0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3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72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56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8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5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9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1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2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8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48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1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1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 1 Friction Chart Primer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1.2 Friction Chart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5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940053" y="1524000"/>
            <a:ext cx="4213589" cy="35394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Velocity in feet of air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per minute is shown</a:t>
            </a:r>
          </a:p>
          <a:p>
            <a:r>
              <a:rPr lang="en-US" sz="3200" dirty="0">
                <a:solidFill>
                  <a:srgbClr val="FFFF00"/>
                </a:solidFill>
              </a:rPr>
              <a:t>b</a:t>
            </a:r>
            <a:r>
              <a:rPr lang="en-US" sz="3200" dirty="0" smtClean="0">
                <a:solidFill>
                  <a:srgbClr val="FFFF00"/>
                </a:solidFill>
              </a:rPr>
              <a:t>y angled vertical lines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On the chart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(200-over 5,500 fpm on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this chart)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038600" y="685800"/>
            <a:ext cx="762002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19200" y="2438400"/>
            <a:ext cx="3581400" cy="3276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29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940053" y="1524000"/>
            <a:ext cx="424988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Duct diameter in inches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(1.5”-28” on this chart)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85798" y="403830"/>
            <a:ext cx="4114802" cy="20345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191000" y="2438400"/>
            <a:ext cx="6096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7426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9516" y="1564880"/>
            <a:ext cx="4137479" cy="30469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Duct diameter in inches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(between 1.5”-28” on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this chart)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85798" y="461998"/>
            <a:ext cx="4023718" cy="15011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38600" y="1963168"/>
            <a:ext cx="670916" cy="28608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34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0276" y="1219200"/>
            <a:ext cx="434151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Values between the lines</a:t>
            </a:r>
          </a:p>
          <a:p>
            <a:r>
              <a:rPr lang="en-US" sz="3200" dirty="0">
                <a:solidFill>
                  <a:srgbClr val="FFFF00"/>
                </a:solidFill>
              </a:rPr>
              <a:t>m</a:t>
            </a:r>
            <a:r>
              <a:rPr lang="en-US" sz="3200" dirty="0" smtClean="0">
                <a:solidFill>
                  <a:srgbClr val="FFFF00"/>
                </a:solidFill>
              </a:rPr>
              <a:t>ay be interpolated.  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For example 13” duct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would be between 12”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14” (shown as a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green line)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143000" y="2057400"/>
            <a:ext cx="3566516" cy="3581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09600" y="282078"/>
            <a:ext cx="2209800" cy="23087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763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9516" y="1295400"/>
            <a:ext cx="4044953" cy="30469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Find the duct diameter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needed in order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p</a:t>
            </a:r>
            <a:r>
              <a:rPr lang="en-US" sz="3200" dirty="0" smtClean="0">
                <a:solidFill>
                  <a:srgbClr val="FFFF00"/>
                </a:solidFill>
              </a:rPr>
              <a:t>rovide 600 CFM of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Airflow at 0.2” of SP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6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9516" y="1295400"/>
            <a:ext cx="3999621" cy="403187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Find the duct diameter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needed in order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p</a:t>
            </a:r>
            <a:r>
              <a:rPr lang="en-US" sz="3200" dirty="0" smtClean="0">
                <a:solidFill>
                  <a:srgbClr val="FFFF00"/>
                </a:solidFill>
              </a:rPr>
              <a:t>rovide 600 CFM of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Airflow at 0.2” of SP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Step 1: 600 CFM line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7932" y="1663802"/>
            <a:ext cx="3649268" cy="1259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216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9516" y="1295400"/>
            <a:ext cx="3999621" cy="45243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Find the duct diameter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needed in order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p</a:t>
            </a:r>
            <a:r>
              <a:rPr lang="en-US" sz="3200" dirty="0" smtClean="0">
                <a:solidFill>
                  <a:srgbClr val="FFFF00"/>
                </a:solidFill>
              </a:rPr>
              <a:t>rovide 600 CFM of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Airflow at 0.2” of SP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Step 1: 600 CFM line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Step 2: 0.2” SP line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7932" y="1663802"/>
            <a:ext cx="3649268" cy="1259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81000"/>
            <a:ext cx="0" cy="5638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135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9516" y="1295400"/>
            <a:ext cx="4163127" cy="60016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Find the duct diameter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needed in order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p</a:t>
            </a:r>
            <a:r>
              <a:rPr lang="en-US" sz="3200" dirty="0" smtClean="0">
                <a:solidFill>
                  <a:srgbClr val="FFFF00"/>
                </a:solidFill>
              </a:rPr>
              <a:t>rovide 600 CFM of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Airflow at 0.2” of SP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Step 1: 600 CFM line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Step 2: 0.2” SP line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Step 3: locate duct size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n the cross over point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r the next size to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left (10” </a:t>
            </a:r>
            <a:r>
              <a:rPr lang="en-US" sz="3200" dirty="0" err="1" smtClean="0">
                <a:solidFill>
                  <a:srgbClr val="FFFF00"/>
                </a:solidFill>
              </a:rPr>
              <a:t>dia</a:t>
            </a:r>
            <a:r>
              <a:rPr lang="en-US" sz="3200" dirty="0" smtClean="0">
                <a:solidFill>
                  <a:srgbClr val="FFFF00"/>
                </a:solidFill>
              </a:rPr>
              <a:t> duct)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7932" y="1663802"/>
            <a:ext cx="3649268" cy="1259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81000"/>
            <a:ext cx="0" cy="5638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133600" y="1676400"/>
            <a:ext cx="2507158" cy="34415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914400" y="3340202"/>
            <a:ext cx="3726358" cy="17777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>
          <a:xfrm>
            <a:off x="328016" y="2851201"/>
            <a:ext cx="723900" cy="698398"/>
          </a:xfrm>
          <a:prstGeom prst="star5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6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9516" y="1295400"/>
            <a:ext cx="4163127" cy="60016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Find the duct diameter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needed in order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p</a:t>
            </a:r>
            <a:r>
              <a:rPr lang="en-US" sz="3200" dirty="0" smtClean="0">
                <a:solidFill>
                  <a:srgbClr val="FFFF00"/>
                </a:solidFill>
              </a:rPr>
              <a:t>rovide 600 CFM of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Airflow at 0.2” of SP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Step 1: 600 CFM line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Step 2: 0.2” SP line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Step 3: locate duct size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n the cross over point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r the next size to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Right (10” </a:t>
            </a:r>
            <a:r>
              <a:rPr lang="en-US" sz="3200" dirty="0" err="1" smtClean="0">
                <a:solidFill>
                  <a:srgbClr val="FFFF00"/>
                </a:solidFill>
              </a:rPr>
              <a:t>dia</a:t>
            </a:r>
            <a:r>
              <a:rPr lang="en-US" sz="3200" dirty="0" smtClean="0">
                <a:solidFill>
                  <a:srgbClr val="FFFF00"/>
                </a:solidFill>
              </a:rPr>
              <a:t> duct)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7932" y="1663802"/>
            <a:ext cx="3649268" cy="1259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81000"/>
            <a:ext cx="0" cy="5638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67467" y="1448971"/>
            <a:ext cx="4789196" cy="138499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Note: the velocity in the duct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can also be found on the chart,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it is approximately 1,100 FPM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5" idx="1"/>
          </p:cNvCxnSpPr>
          <p:nvPr/>
        </p:nvCxnSpPr>
        <p:spPr>
          <a:xfrm flipH="1" flipV="1">
            <a:off x="2160919" y="1625866"/>
            <a:ext cx="1806548" cy="5156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00200" y="299829"/>
            <a:ext cx="533400" cy="5604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789720" y="381000"/>
            <a:ext cx="371199" cy="12828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681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709516" y="1295400"/>
            <a:ext cx="4163127" cy="60016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Find the duct diameter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needed in order to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p</a:t>
            </a:r>
            <a:r>
              <a:rPr lang="en-US" sz="3200" dirty="0" smtClean="0">
                <a:solidFill>
                  <a:srgbClr val="FFFF00"/>
                </a:solidFill>
              </a:rPr>
              <a:t>rovide 600 CFM of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Airflow at 0.2” of SP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Step 1: 600 CFM line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Step 2: 0.2” SP line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Step 3: locate duct size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n the cross over point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r the next size to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Right (10” </a:t>
            </a:r>
            <a:r>
              <a:rPr lang="en-US" sz="3200" dirty="0" err="1" smtClean="0">
                <a:solidFill>
                  <a:srgbClr val="FFFF00"/>
                </a:solidFill>
              </a:rPr>
              <a:t>dia</a:t>
            </a:r>
            <a:r>
              <a:rPr lang="en-US" sz="3200" dirty="0" smtClean="0">
                <a:solidFill>
                  <a:srgbClr val="FFFF00"/>
                </a:solidFill>
              </a:rPr>
              <a:t> duct)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7932" y="1663802"/>
            <a:ext cx="3649268" cy="1259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81000"/>
            <a:ext cx="0" cy="56388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160919" y="1625866"/>
            <a:ext cx="1806548" cy="5156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066800" y="152400"/>
            <a:ext cx="533400" cy="5604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295400" y="620643"/>
            <a:ext cx="304800" cy="10557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835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86374" y="1524000"/>
            <a:ext cx="447731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Friction Chart is a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g</a:t>
            </a:r>
            <a:r>
              <a:rPr lang="en-US" sz="3200" dirty="0" smtClean="0">
                <a:solidFill>
                  <a:srgbClr val="FFFF00"/>
                </a:solidFill>
              </a:rPr>
              <a:t>raphic representation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f the friction rate loss</a:t>
            </a:r>
          </a:p>
          <a:p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inches of water column</a:t>
            </a:r>
          </a:p>
          <a:p>
            <a:r>
              <a:rPr lang="en-US" sz="3200" dirty="0">
                <a:solidFill>
                  <a:srgbClr val="FFFF00"/>
                </a:solidFill>
              </a:rPr>
              <a:t>f</a:t>
            </a:r>
            <a:r>
              <a:rPr lang="en-US" sz="3200" dirty="0" smtClean="0">
                <a:solidFill>
                  <a:srgbClr val="FFFF00"/>
                </a:solidFill>
              </a:rPr>
              <a:t>or each 100 feet of duct.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35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5375031" y="1134826"/>
            <a:ext cx="3733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Friction of air in straight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ducts per 100 </a:t>
            </a:r>
            <a:r>
              <a:rPr lang="en-US" sz="2800" dirty="0" err="1">
                <a:solidFill>
                  <a:srgbClr val="FFFF00"/>
                </a:solidFill>
              </a:rPr>
              <a:t>ft</a:t>
            </a:r>
            <a:r>
              <a:rPr lang="en-US" sz="2800" dirty="0">
                <a:solidFill>
                  <a:srgbClr val="FFFF00"/>
                </a:solidFill>
              </a:rPr>
              <a:t> for air volumes </a:t>
            </a:r>
            <a:r>
              <a:rPr lang="en-US" sz="2800" dirty="0" smtClean="0">
                <a:solidFill>
                  <a:srgbClr val="FFFF00"/>
                </a:solidFill>
              </a:rPr>
              <a:t>from 10 </a:t>
            </a:r>
            <a:r>
              <a:rPr lang="en-US" sz="2800" dirty="0">
                <a:solidFill>
                  <a:srgbClr val="FFFF00"/>
                </a:solidFill>
              </a:rPr>
              <a:t>to </a:t>
            </a:r>
            <a:r>
              <a:rPr lang="en-US" sz="2800" dirty="0" smtClean="0">
                <a:solidFill>
                  <a:srgbClr val="FFFF00"/>
                </a:solidFill>
              </a:rPr>
              <a:t>2,000 </a:t>
            </a:r>
            <a:r>
              <a:rPr lang="en-US" sz="2800" dirty="0">
                <a:solidFill>
                  <a:srgbClr val="FFFF00"/>
                </a:solidFill>
              </a:rPr>
              <a:t>CFM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Note: Standard Air of 0.075 </a:t>
            </a:r>
            <a:r>
              <a:rPr lang="en-US" sz="2800" dirty="0" err="1">
                <a:solidFill>
                  <a:srgbClr val="FFFF00"/>
                </a:solidFill>
              </a:rPr>
              <a:t>lb</a:t>
            </a:r>
            <a:r>
              <a:rPr lang="en-US" sz="2800" dirty="0">
                <a:solidFill>
                  <a:srgbClr val="FFFF00"/>
                </a:solidFill>
              </a:rPr>
              <a:t> per cu </a:t>
            </a:r>
            <a:r>
              <a:rPr lang="en-US" sz="2800" dirty="0" err="1">
                <a:solidFill>
                  <a:srgbClr val="FFFF00"/>
                </a:solidFill>
              </a:rPr>
              <a:t>ft</a:t>
            </a:r>
            <a:r>
              <a:rPr lang="en-US" sz="2800" dirty="0">
                <a:solidFill>
                  <a:srgbClr val="FFFF00"/>
                </a:solidFill>
              </a:rPr>
              <a:t> flowing through average, clean, round, galvanized metal ducts having approximately 40 joints per 100 ft.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8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824" t="6993" r="11520" b="10621"/>
          <a:stretch/>
        </p:blipFill>
        <p:spPr>
          <a:xfrm>
            <a:off x="-1" y="-1"/>
            <a:ext cx="5123793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B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5375031" y="1134826"/>
            <a:ext cx="3733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Friction of air in straight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ducts per 100 </a:t>
            </a:r>
            <a:r>
              <a:rPr lang="en-US" sz="2800" dirty="0" err="1">
                <a:solidFill>
                  <a:srgbClr val="FFFF00"/>
                </a:solidFill>
              </a:rPr>
              <a:t>ft</a:t>
            </a:r>
            <a:r>
              <a:rPr lang="en-US" sz="2800" dirty="0">
                <a:solidFill>
                  <a:srgbClr val="FFFF00"/>
                </a:solidFill>
              </a:rPr>
              <a:t> for air volumes </a:t>
            </a:r>
            <a:r>
              <a:rPr lang="en-US" sz="2800" dirty="0" smtClean="0">
                <a:solidFill>
                  <a:srgbClr val="FFFF00"/>
                </a:solidFill>
              </a:rPr>
              <a:t>from1,000 </a:t>
            </a:r>
            <a:r>
              <a:rPr lang="en-US" sz="2800" dirty="0">
                <a:solidFill>
                  <a:srgbClr val="FFFF00"/>
                </a:solidFill>
              </a:rPr>
              <a:t>to </a:t>
            </a:r>
            <a:r>
              <a:rPr lang="en-US" sz="2800" dirty="0" smtClean="0">
                <a:solidFill>
                  <a:srgbClr val="FFFF00"/>
                </a:solidFill>
              </a:rPr>
              <a:t>100,000 </a:t>
            </a:r>
            <a:r>
              <a:rPr lang="en-US" sz="2800" dirty="0">
                <a:solidFill>
                  <a:srgbClr val="FFFF00"/>
                </a:solidFill>
              </a:rPr>
              <a:t>CFM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Note: Standard Air of 0.075 </a:t>
            </a:r>
            <a:r>
              <a:rPr lang="en-US" sz="2800" dirty="0" err="1">
                <a:solidFill>
                  <a:srgbClr val="FFFF00"/>
                </a:solidFill>
              </a:rPr>
              <a:t>lb</a:t>
            </a:r>
            <a:r>
              <a:rPr lang="en-US" sz="2800" dirty="0">
                <a:solidFill>
                  <a:srgbClr val="FFFF00"/>
                </a:solidFill>
              </a:rPr>
              <a:t> per cu </a:t>
            </a:r>
            <a:r>
              <a:rPr lang="en-US" sz="2800" dirty="0" err="1">
                <a:solidFill>
                  <a:srgbClr val="FFFF00"/>
                </a:solidFill>
              </a:rPr>
              <a:t>ft</a:t>
            </a:r>
            <a:r>
              <a:rPr lang="en-US" sz="2800" dirty="0">
                <a:solidFill>
                  <a:srgbClr val="FFFF00"/>
                </a:solidFill>
              </a:rPr>
              <a:t> flowing through average, clean, round, galvanized metal ducts having approximately 40 joints per 100 ft.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4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70845" y="1295400"/>
            <a:ext cx="4445256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Knowing any two values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n the Friction Chart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llows you to find the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o</a:t>
            </a:r>
            <a:r>
              <a:rPr lang="en-US" sz="3200" dirty="0" smtClean="0">
                <a:solidFill>
                  <a:srgbClr val="FFFF00"/>
                </a:solidFill>
              </a:rPr>
              <a:t>thers.  Values on the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chart 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CFM of 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Friction loss per 100ft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FPM velocity of 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Duct diameter </a:t>
            </a:r>
            <a:r>
              <a:rPr lang="en-US" sz="3200" dirty="0">
                <a:solidFill>
                  <a:srgbClr val="FFFF00"/>
                </a:solidFill>
              </a:rPr>
              <a:t>(</a:t>
            </a:r>
            <a:r>
              <a:rPr lang="en-US" sz="3200" dirty="0" smtClean="0">
                <a:solidFill>
                  <a:srgbClr val="FFFF00"/>
                </a:solidFill>
              </a:rPr>
              <a:t>inches)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800600" y="25908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97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10001"/>
          <a:stretch/>
        </p:blipFill>
        <p:spPr>
          <a:xfrm>
            <a:off x="-1" y="0"/>
            <a:ext cx="47296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1066800"/>
            <a:ext cx="42672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Friction of air in straight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ducts per 100 </a:t>
            </a:r>
            <a:r>
              <a:rPr lang="en-US" sz="2800" dirty="0" err="1" smtClean="0">
                <a:solidFill>
                  <a:srgbClr val="FFFF00"/>
                </a:solidFill>
              </a:rPr>
              <a:t>ft</a:t>
            </a:r>
            <a:r>
              <a:rPr lang="en-US" sz="2800" dirty="0" smtClean="0">
                <a:solidFill>
                  <a:srgbClr val="FFFF00"/>
                </a:solidFill>
              </a:rPr>
              <a:t> for air volumes of 10 to 2000 CFM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Note: Standard Air of 0.075 </a:t>
            </a:r>
            <a:r>
              <a:rPr lang="en-US" sz="2800" dirty="0" err="1" smtClean="0">
                <a:solidFill>
                  <a:srgbClr val="FFFF00"/>
                </a:solidFill>
              </a:rPr>
              <a:t>lb</a:t>
            </a:r>
            <a:r>
              <a:rPr lang="en-US" sz="2800" dirty="0" smtClean="0">
                <a:solidFill>
                  <a:srgbClr val="FFFF00"/>
                </a:solidFill>
              </a:rPr>
              <a:t> per cu </a:t>
            </a:r>
            <a:r>
              <a:rPr lang="en-US" sz="2800" dirty="0" err="1" smtClean="0">
                <a:solidFill>
                  <a:srgbClr val="FFFF00"/>
                </a:solidFill>
              </a:rPr>
              <a:t>ft</a:t>
            </a:r>
            <a:r>
              <a:rPr lang="en-US" sz="2800" dirty="0" smtClean="0">
                <a:solidFill>
                  <a:srgbClr val="FFFF00"/>
                </a:solidFill>
              </a:rPr>
              <a:t> flowing through average, clean, round, galvanized metal ducts having approximately 40 joints per 100 ft.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800" y="304800"/>
            <a:ext cx="4114800" cy="1371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09600" y="1676400"/>
            <a:ext cx="4191000" cy="4495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727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824" t="6993" r="11520" b="10621"/>
          <a:stretch/>
        </p:blipFill>
        <p:spPr>
          <a:xfrm>
            <a:off x="-1" y="-1"/>
            <a:ext cx="5123793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B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5375031" y="1134826"/>
            <a:ext cx="3733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Friction of air in straight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ducts per 100 </a:t>
            </a:r>
            <a:r>
              <a:rPr lang="en-US" sz="2800" dirty="0" err="1">
                <a:solidFill>
                  <a:srgbClr val="FFFF00"/>
                </a:solidFill>
              </a:rPr>
              <a:t>ft</a:t>
            </a:r>
            <a:r>
              <a:rPr lang="en-US" sz="2800" dirty="0">
                <a:solidFill>
                  <a:srgbClr val="FFFF00"/>
                </a:solidFill>
              </a:rPr>
              <a:t> for air volumes of </a:t>
            </a:r>
            <a:r>
              <a:rPr lang="en-US" sz="2800" dirty="0" smtClean="0">
                <a:solidFill>
                  <a:srgbClr val="FFFF00"/>
                </a:solidFill>
              </a:rPr>
              <a:t>1,000 </a:t>
            </a:r>
            <a:r>
              <a:rPr lang="en-US" sz="2800" dirty="0">
                <a:solidFill>
                  <a:srgbClr val="FFFF00"/>
                </a:solidFill>
              </a:rPr>
              <a:t>to </a:t>
            </a:r>
            <a:r>
              <a:rPr lang="en-US" sz="2800" dirty="0" smtClean="0">
                <a:solidFill>
                  <a:srgbClr val="FFFF00"/>
                </a:solidFill>
              </a:rPr>
              <a:t>100,000 </a:t>
            </a:r>
            <a:r>
              <a:rPr lang="en-US" sz="2800" dirty="0">
                <a:solidFill>
                  <a:srgbClr val="FFFF00"/>
                </a:solidFill>
              </a:rPr>
              <a:t>CFM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Note: Standard Air of 0.075 </a:t>
            </a:r>
            <a:r>
              <a:rPr lang="en-US" sz="2800" dirty="0" err="1">
                <a:solidFill>
                  <a:srgbClr val="FFFF00"/>
                </a:solidFill>
              </a:rPr>
              <a:t>lb</a:t>
            </a:r>
            <a:r>
              <a:rPr lang="en-US" sz="2800" dirty="0">
                <a:solidFill>
                  <a:srgbClr val="FFFF00"/>
                </a:solidFill>
              </a:rPr>
              <a:t> per cu </a:t>
            </a:r>
            <a:r>
              <a:rPr lang="en-US" sz="2800" dirty="0" err="1">
                <a:solidFill>
                  <a:srgbClr val="FFFF00"/>
                </a:solidFill>
              </a:rPr>
              <a:t>ft</a:t>
            </a:r>
            <a:r>
              <a:rPr lang="en-US" sz="2800" dirty="0">
                <a:solidFill>
                  <a:srgbClr val="FFFF00"/>
                </a:solidFill>
              </a:rPr>
              <a:t> flowing through average, clean, round, galvanized metal ducts having approximately 40 joints per 100 ft.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85800" y="1981200"/>
            <a:ext cx="4495800" cy="4191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62000" y="457200"/>
            <a:ext cx="4419601" cy="15170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900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940053" y="1524000"/>
            <a:ext cx="3906839" cy="30469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Friction Loss in inches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of water column per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100 </a:t>
            </a:r>
            <a:r>
              <a:rPr lang="en-US" sz="3200" dirty="0" err="1" smtClean="0">
                <a:solidFill>
                  <a:srgbClr val="FFFF00"/>
                </a:solidFill>
              </a:rPr>
              <a:t>ft</a:t>
            </a:r>
            <a:r>
              <a:rPr lang="en-US" sz="3200" dirty="0">
                <a:solidFill>
                  <a:srgbClr val="FFFF00"/>
                </a:solidFill>
              </a:rPr>
              <a:t> (.01 to 10)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is on the bottom and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top of The chart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800600" y="25908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312015" y="2438400"/>
            <a:ext cx="488585" cy="3592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223846" y="410308"/>
            <a:ext cx="1576755" cy="20280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280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784" t="1388" r="10131" b="6945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52400"/>
            <a:ext cx="3423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Friction Chart 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940053" y="1524000"/>
            <a:ext cx="3667992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Cubic feet of air per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minute is on the left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side of The chart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800600" y="25908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09600" y="2438400"/>
            <a:ext cx="4191001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033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1.1 Static Pressure Measurement\player.html"/>
  <p:tag name="ARTICULATE_SLIDE_COUNT" val="19"/>
  <p:tag name="ARTICULATE_META_COURSE_VERSION" val="1.0"/>
  <p:tag name="ARTICULATE_META_COURSE_VERSION_SET" val="True"/>
  <p:tag name="ARTICULATE_REFERENCE_ID" val="f99fa7ce-5d2d-4c58-a381-bddf2bbbbc05"/>
  <p:tag name="ARTICULATE_PROJECT_OPEN" val="1"/>
  <p:tag name="TAG_BACKING_FORM_KEY" val="5047426-c:\users\don\desktop\duct design basics\lesson 1 friction chart primer 1.2.pptx"/>
  <p:tag name="ARTICULATE_PRESENTER_VERSION" val="7"/>
  <p:tag name="ARTICULATE_USED_PAGE_ORIENTATION" val="1"/>
  <p:tag name="ARTICULATE_USED_PAGE_SIZE" val="1"/>
  <p:tag name="ARTICULATE_META_DESCRIPTION" val="Friction Chart Basics"/>
  <p:tag name="ARTICULATE_META_COURSE_ID" val="1.1_Static_Pressure_Measurement"/>
  <p:tag name="ARTICULATE_META_NAME_SE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52"/>
  <p:tag name="ARTICULATE_AUDIO_RECORDED" val="1"/>
  <p:tag name="ELAPSEDTIME" val="42.8"/>
  <p:tag name="ANNOTATION_COUNT" val="0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55"/>
  <p:tag name="ARTICULATE_AUDIO_RECORDED" val="1"/>
  <p:tag name="ELAPSEDTIME" val="43.7"/>
  <p:tag name="ANNOTATION_COUNT" val="0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57"/>
  <p:tag name="ARTICULATE_AUDIO_RECORDED" val="1"/>
  <p:tag name="ELAPSEDTIME" val="37.9"/>
  <p:tag name="ANNOTATION_COUNT" val="0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1"/>
  <p:tag name="ARTICULATE_AUDIO_RECORDED" val="1"/>
  <p:tag name="ELAPSEDTIME" val="30.7"/>
  <p:tag name="ANNOTATION_COUNT" val="0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2"/>
  <p:tag name="ARTICULATE_AUDIO_RECORDED" val="1"/>
  <p:tag name="ELAPSEDTIME" val="40.2"/>
  <p:tag name="ANNOTATION_COUNT" val="0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9"/>
  <p:tag name="ARTICULATE_AUDIO_RECORDED" val="1"/>
  <p:tag name="ELAPSEDTIME" val="41.6"/>
  <p:tag name="ANNOTATION_COUNT" val="0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3"/>
  <p:tag name="ARTICULATE_AUDIO_RECORDED" val="1"/>
  <p:tag name="ELAPSEDTIME" val="9.2"/>
  <p:tag name="ANNOTATION_COUNT" val="0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4"/>
  <p:tag name="ARTICULATE_AUDIO_RECORDED" val="1"/>
  <p:tag name="ELAPSEDTIME" val="24.6"/>
  <p:tag name="ANNOTATION_COUNT" val="0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5"/>
  <p:tag name="ARTICULATE_AUDIO_RECORDED" val="1"/>
  <p:tag name="ELAPSEDTIME" val="13.9"/>
  <p:tag name="ANNOTATION_COUNT" val="0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6"/>
  <p:tag name="ARTICULATE_AUDIO_RECORDED" val="1"/>
  <p:tag name="ELAPSEDTIME" val="25.7"/>
  <p:tag name="ANNOTATION_COUNT" val="0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388"/>
  <p:tag name="ARTICULATE_AUDIO_RECORDED" val="1"/>
  <p:tag name="ELAPSEDTIME" val="6.8"/>
  <p:tag name="ANNOTATION_COUNT" val="0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7"/>
  <p:tag name="ARTICULATE_AUDIO_RECORDED" val="1"/>
  <p:tag name="ELAPSEDTIME" val="25.4"/>
  <p:tag name="ANNOTATION_COUNT" val="0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NNOTATION_TYPE_1" val="0"/>
  <p:tag name="ANNOTATION_START_1" val="62.0"/>
  <p:tag name="ANNOTATION_TOP_1" val="85"/>
  <p:tag name="ANNOTATION_LEFT_1" val="501"/>
  <p:tag name="ANNOTATION_WIDTH_1" val="149"/>
  <p:tag name="ANNOTATION_HEIGHT_1" val="150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UDIO_ID" val="393"/>
  <p:tag name="ARTICULATE_AUDIO_RECORDED" val="1"/>
  <p:tag name="ELAPSEDTIME" val="63.6"/>
  <p:tag name="ANNOTATION_COUNT" val="0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54"/>
  <p:tag name="ARTICULATE_AUDIO_RECORDED" val="1"/>
  <p:tag name="ELAPSEDTIME" val="8.6"/>
  <p:tag name="ANNOTATION_COUNT" val="0"/>
  <p:tag name="ARTICULATE_USED_LAYOU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1"/>
  <p:tag name="ARTICULATE_AUDIO_RECORDED" val="1"/>
  <p:tag name="ELAPSEDTIME" val="32"/>
  <p:tag name="ANNOTATION_COUNT" val="0"/>
  <p:tag name="ARTICULATE_USED_LAYOU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0"/>
  <p:tag name="ARTICULATE_AUDIO_RECORDED" val="1"/>
  <p:tag name="ELAPSEDTIME" val="22.6"/>
  <p:tag name="ANNOTATION_COUNT" val="0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2"/>
  <p:tag name="ARTICULATE_AUDIO_RECORDED" val="1"/>
  <p:tag name="ELAPSEDTIME" val="36.7"/>
  <p:tag name="ANNOTATION_COUNT" val="0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51"/>
  <p:tag name="ARTICULATE_AUDIO_RECORDED" val="1"/>
  <p:tag name="ELAPSEDTIME" val="28.8"/>
  <p:tag name="ANNOTATION_COUNT" val="0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53"/>
  <p:tag name="ARTICULATE_AUDIO_RECORDED" val="1"/>
  <p:tag name="ELAPSEDTIME" val="53.4"/>
  <p:tag name="ANNOTATION_COUNT" val="0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2717</TotalTime>
  <Words>695</Words>
  <Application>Microsoft Office PowerPoint</Application>
  <PresentationFormat>On-screen Show (4:3)</PresentationFormat>
  <Paragraphs>153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Lesson 1 Friction Chart Primer 1.2 Friction Chart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303</cp:revision>
  <cp:lastPrinted>2013-06-17T20:42:26Z</cp:lastPrinted>
  <dcterms:created xsi:type="dcterms:W3CDTF">2013-05-23T13:04:32Z</dcterms:created>
  <dcterms:modified xsi:type="dcterms:W3CDTF">2016-01-11T19:11:06Z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1.1 Static Pressure Measurement</vt:lpwstr>
  </property>
  <property fmtid="{D5CDD505-2E9C-101B-9397-08002B2CF9AE}" pid="4" name="ArticulateProjectVersion">
    <vt:lpwstr>7</vt:lpwstr>
  </property>
  <property fmtid="{D5CDD505-2E9C-101B-9397-08002B2CF9AE}" pid="5" name="ArticulateGUID">
    <vt:lpwstr>FA0AC79B-CE08-4136-AEFA-0FC04D911A8E</vt:lpwstr>
  </property>
  <property fmtid="{D5CDD505-2E9C-101B-9397-08002B2CF9AE}" pid="6" name="ArticulateProjectFull">
    <vt:lpwstr>C:\Users\Don\Desktop\Duct Design Basics\Lesson 1 Friction Chart Primer 1.2.ppta</vt:lpwstr>
  </property>
</Properties>
</file>