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9.xml" ContentType="application/vnd.openxmlformats-officedocument.presentationml.tags+xml"/>
  <Override PartName="/docProps/custom.xml" ContentType="application/vnd.openxmlformats-officedocument.custom-properties+xml"/>
  <Override PartName="/ppt/tags/tag10.xml" ContentType="application/vnd.openxmlformats-officedocument.presentationml.tags+xml"/>
  <Override PartName="/ppt/tags/tag11.xml" ContentType="application/vnd.openxmlformats-officedocument.presentationml.tags+xml"/>
  <Override PartName="/ppt/tags/tag8.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ppt/tags/tag7.xml" ContentType="application/vnd.openxmlformats-officedocument.presentationml.tag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16"/>
  </p:notesMasterIdLst>
  <p:sldIdLst>
    <p:sldId id="316" r:id="rId2"/>
    <p:sldId id="448" r:id="rId3"/>
    <p:sldId id="459" r:id="rId4"/>
    <p:sldId id="458" r:id="rId5"/>
    <p:sldId id="461" r:id="rId6"/>
    <p:sldId id="462" r:id="rId7"/>
    <p:sldId id="463" r:id="rId8"/>
    <p:sldId id="465" r:id="rId9"/>
    <p:sldId id="466" r:id="rId10"/>
    <p:sldId id="467" r:id="rId11"/>
    <p:sldId id="468" r:id="rId12"/>
    <p:sldId id="469" r:id="rId13"/>
    <p:sldId id="470" r:id="rId14"/>
    <p:sldId id="346" r:id="rId15"/>
  </p:sldIdLst>
  <p:sldSz cx="9144000" cy="6858000" type="screen4x3"/>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FCC"/>
    <a:srgbClr val="002F99"/>
    <a:srgbClr val="293C99"/>
    <a:srgbClr val="0033CC"/>
    <a:srgbClr val="0000FF"/>
    <a:srgbClr val="CEB33E"/>
    <a:srgbClr val="3F3F3F"/>
    <a:srgbClr val="CC9900"/>
    <a:srgbClr val="D6367B"/>
    <a:srgbClr val="4545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30" autoAdjust="0"/>
    <p:restoredTop sz="94660"/>
  </p:normalViewPr>
  <p:slideViewPr>
    <p:cSldViewPr>
      <p:cViewPr varScale="1">
        <p:scale>
          <a:sx n="103" d="100"/>
          <a:sy n="103" d="100"/>
        </p:scale>
        <p:origin x="108" y="432"/>
      </p:cViewPr>
      <p:guideLst>
        <p:guide orient="horz" pos="2160"/>
        <p:guide pos="2880"/>
      </p:guideLst>
    </p:cSldViewPr>
  </p:slideViewPr>
  <p:notesTextViewPr>
    <p:cViewPr>
      <p:scale>
        <a:sx n="1" d="1"/>
        <a:sy n="1" d="1"/>
      </p:scale>
      <p:origin x="0" y="0"/>
    </p:cViewPr>
  </p:notesTextViewPr>
  <p:sorterViewPr>
    <p:cViewPr>
      <p:scale>
        <a:sx n="100" d="100"/>
        <a:sy n="100" d="100"/>
      </p:scale>
      <p:origin x="0" y="54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ustomXml" Target="../customXml/item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3A6E7-60DE-4005-B552-9C8674E4BA66}" type="datetimeFigureOut">
              <a:rPr lang="en-US" smtClean="0"/>
              <a:t>7/11/2019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C46B63-F3D0-4FCB-B9C7-2DF26E8BCAD2}" type="slidenum">
              <a:rPr lang="en-US" smtClean="0"/>
              <a:t>‹#›</a:t>
            </a:fld>
            <a:endParaRPr lang="en-US"/>
          </a:p>
        </p:txBody>
      </p:sp>
    </p:spTree>
    <p:extLst>
      <p:ext uri="{BB962C8B-B14F-4D97-AF65-F5344CB8AC3E}">
        <p14:creationId xmlns:p14="http://schemas.microsoft.com/office/powerpoint/2010/main" val="41480392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2C46B63-F3D0-4FCB-B9C7-2DF26E8BCAD2}" type="slidenum">
              <a:rPr lang="en-US" smtClean="0"/>
              <a:t>1</a:t>
            </a:fld>
            <a:endParaRPr lang="en-US"/>
          </a:p>
        </p:txBody>
      </p:sp>
    </p:spTree>
    <p:extLst>
      <p:ext uri="{BB962C8B-B14F-4D97-AF65-F5344CB8AC3E}">
        <p14:creationId xmlns:p14="http://schemas.microsoft.com/office/powerpoint/2010/main" val="21569225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358460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471722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973345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6583231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AA4F02-61AA-4C81-BD1C-511DDA14D550}" type="datetimeFigureOut">
              <a:rPr lang="en-US" smtClean="0"/>
              <a:t>7/11/2019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58752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5287331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AA4F02-61AA-4C81-BD1C-511DDA14D550}" type="datetimeFigureOut">
              <a:rPr lang="en-US" smtClean="0"/>
              <a:t>7/11/2019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060392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AA4F02-61AA-4C81-BD1C-511DDA14D550}" type="datetimeFigureOut">
              <a:rPr lang="en-US" smtClean="0"/>
              <a:t>7/11/2019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4066351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AA4F02-61AA-4C81-BD1C-511DDA14D550}" type="datetimeFigureOut">
              <a:rPr lang="en-US" smtClean="0"/>
              <a:t>7/11/2019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224941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3879093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AA4F02-61AA-4C81-BD1C-511DDA14D550}" type="datetimeFigureOut">
              <a:rPr lang="en-US" smtClean="0"/>
              <a:t>7/11/2019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28CEC8-CAE7-4B68-B1B1-EDF19F9D4EC2}" type="slidenum">
              <a:rPr lang="en-US" smtClean="0"/>
              <a:t>‹#›</a:t>
            </a:fld>
            <a:endParaRPr lang="en-US"/>
          </a:p>
        </p:txBody>
      </p:sp>
    </p:spTree>
    <p:extLst>
      <p:ext uri="{BB962C8B-B14F-4D97-AF65-F5344CB8AC3E}">
        <p14:creationId xmlns:p14="http://schemas.microsoft.com/office/powerpoint/2010/main" val="527501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AA4F02-61AA-4C81-BD1C-511DDA14D550}" type="datetimeFigureOut">
              <a:rPr lang="en-US" smtClean="0"/>
              <a:t>7/11/2019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8CEC8-CAE7-4B68-B1B1-EDF19F9D4EC2}" type="slidenum">
              <a:rPr lang="en-US" smtClean="0"/>
              <a:t>‹#›</a:t>
            </a:fld>
            <a:endParaRPr lang="en-US"/>
          </a:p>
        </p:txBody>
      </p:sp>
    </p:spTree>
    <p:extLst>
      <p:ext uri="{BB962C8B-B14F-4D97-AF65-F5344CB8AC3E}">
        <p14:creationId xmlns:p14="http://schemas.microsoft.com/office/powerpoint/2010/main" val="3755829383"/>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105400"/>
            <a:ext cx="9144000" cy="609600"/>
          </a:xfrm>
        </p:spPr>
        <p:txBody>
          <a:bodyPr>
            <a:normAutofit fontScale="90000"/>
          </a:bodyPr>
          <a:lstStyle/>
          <a:p>
            <a:br>
              <a:rPr lang="en-US" dirty="0">
                <a:solidFill>
                  <a:srgbClr val="FF00FF"/>
                </a:solidFill>
              </a:rPr>
            </a:br>
            <a:r>
              <a:rPr lang="en-US" dirty="0">
                <a:solidFill>
                  <a:srgbClr val="FFFF00"/>
                </a:solidFill>
              </a:rPr>
              <a:t>Technician’s First Guide and Workbook</a:t>
            </a:r>
            <a:br>
              <a:rPr lang="en-US" dirty="0">
                <a:solidFill>
                  <a:srgbClr val="FF00FF"/>
                </a:solidFill>
              </a:rPr>
            </a:br>
            <a:r>
              <a:rPr lang="en-US">
                <a:solidFill>
                  <a:srgbClr val="FFFF00"/>
                </a:solidFill>
              </a:rPr>
              <a:t>Section 15: </a:t>
            </a:r>
            <a:r>
              <a:rPr lang="en-US" dirty="0">
                <a:solidFill>
                  <a:srgbClr val="FFFF00"/>
                </a:solidFill>
              </a:rPr>
              <a:t>System Installation Basics (3)</a:t>
            </a:r>
            <a:br>
              <a:rPr lang="en-US" dirty="0">
                <a:solidFill>
                  <a:srgbClr val="FF00FF"/>
                </a:solidFill>
              </a:rPr>
            </a:br>
            <a:br>
              <a:rPr lang="en-US" dirty="0">
                <a:solidFill>
                  <a:srgbClr val="FF00FF"/>
                </a:solidFill>
              </a:rPr>
            </a:br>
            <a:endParaRPr lang="en-US" dirty="0">
              <a:solidFill>
                <a:srgbClr val="FF00FF"/>
              </a:solidFill>
            </a:endParaRPr>
          </a:p>
        </p:txBody>
      </p:sp>
      <p:sp>
        <p:nvSpPr>
          <p:cNvPr id="56" name="TextBox 55"/>
          <p:cNvSpPr txBox="1"/>
          <p:nvPr/>
        </p:nvSpPr>
        <p:spPr>
          <a:xfrm>
            <a:off x="1676400" y="2743200"/>
            <a:ext cx="5181600" cy="523220"/>
          </a:xfrm>
          <a:prstGeom prst="rect">
            <a:avLst/>
          </a:prstGeom>
          <a:noFill/>
        </p:spPr>
        <p:txBody>
          <a:bodyPr wrap="square" rtlCol="0">
            <a:spAutoFit/>
          </a:bodyPr>
          <a:lstStyle/>
          <a:p>
            <a:endParaRPr lang="en-US" sz="2800" dirty="0"/>
          </a:p>
        </p:txBody>
      </p:sp>
      <p:pic>
        <p:nvPicPr>
          <p:cNvPr id="1029" name="Picture 5" descr="H:\IMAGES\ACCALogoSolidBlack.png"/>
          <p:cNvPicPr>
            <a:picLocks noChangeAspect="1" noChangeArrowheads="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1447800" y="152400"/>
            <a:ext cx="6682154" cy="4343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721402771"/>
      </p:ext>
    </p:extLst>
  </p:cSld>
  <p:clrMapOvr>
    <a:masterClrMapping/>
  </p:clrMapOvr>
  <mc:AlternateContent xmlns:mc="http://schemas.openxmlformats.org/markup-compatibility/2006" xmlns:p14="http://schemas.microsoft.com/office/powerpoint/2010/main">
    <mc:Choice Requires="p14">
      <p:transition spd="slow" p14:dur="2000" advTm="21453"/>
    </mc:Choice>
    <mc:Fallback xmlns="">
      <p:transition spd="slow" advTm="21453"/>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Superheat Test Procedure (4)</a:t>
            </a:r>
          </a:p>
        </p:txBody>
      </p:sp>
      <p:sp>
        <p:nvSpPr>
          <p:cNvPr id="5" name="Content Placeholder 2">
            <a:extLst>
              <a:ext uri="{FF2B5EF4-FFF2-40B4-BE49-F238E27FC236}">
                <a16:creationId xmlns:a16="http://schemas.microsoft.com/office/drawing/2014/main" id="{5D0DB24A-BACF-4C75-BF4C-E5EE42067521}"/>
              </a:ext>
            </a:extLst>
          </p:cNvPr>
          <p:cNvSpPr>
            <a:spLocks noGrp="1"/>
          </p:cNvSpPr>
          <p:nvPr>
            <p:ph idx="1"/>
          </p:nvPr>
        </p:nvSpPr>
        <p:spPr>
          <a:xfrm>
            <a:off x="8562" y="1295400"/>
            <a:ext cx="8839200" cy="5486400"/>
          </a:xfrm>
        </p:spPr>
        <p:txBody>
          <a:bodyPr>
            <a:normAutofit fontScale="92500" lnSpcReduction="10000"/>
          </a:bodyPr>
          <a:lstStyle/>
          <a:p>
            <a:pPr marL="0" lvl="0" indent="0">
              <a:buNone/>
            </a:pPr>
            <a:r>
              <a:rPr lang="en-US" dirty="0">
                <a:solidFill>
                  <a:srgbClr val="FFFF00"/>
                </a:solidFill>
              </a:rPr>
              <a:t>The suction line pressure is taken at the compressor service port. For residential units, two pounds is added to the gauge reading to account for line losses across the evaporator (The 2 lbs. is based on the pressure drop across the evaporator coil caused by line loss for R-22, for other refrigerants, or on commercial units, follow the equipment manufacturer’s directions). The resulting total pressure is converted to saturation temperature, using a vapor temperature chart.  If the pressure gauge is rated for the refrigerant in the system, the vapor saturation temperature can be read on the corresponding temperature band by visually adding the two pounds and reading across the dial. </a:t>
            </a:r>
          </a:p>
        </p:txBody>
      </p:sp>
    </p:spTree>
    <p:custDataLst>
      <p:tags r:id="rId1"/>
    </p:custDataLst>
    <p:extLst>
      <p:ext uri="{BB962C8B-B14F-4D97-AF65-F5344CB8AC3E}">
        <p14:creationId xmlns:p14="http://schemas.microsoft.com/office/powerpoint/2010/main" val="3627530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Superheat Test Procedure (5)</a:t>
            </a:r>
          </a:p>
        </p:txBody>
      </p:sp>
      <p:sp>
        <p:nvSpPr>
          <p:cNvPr id="5" name="Content Placeholder 2">
            <a:extLst>
              <a:ext uri="{FF2B5EF4-FFF2-40B4-BE49-F238E27FC236}">
                <a16:creationId xmlns:a16="http://schemas.microsoft.com/office/drawing/2014/main" id="{5D0DB24A-BACF-4C75-BF4C-E5EE42067521}"/>
              </a:ext>
            </a:extLst>
          </p:cNvPr>
          <p:cNvSpPr>
            <a:spLocks noGrp="1"/>
          </p:cNvSpPr>
          <p:nvPr>
            <p:ph idx="1"/>
          </p:nvPr>
        </p:nvSpPr>
        <p:spPr>
          <a:xfrm>
            <a:off x="8562" y="1295400"/>
            <a:ext cx="8839200" cy="5486400"/>
          </a:xfrm>
        </p:spPr>
        <p:txBody>
          <a:bodyPr>
            <a:normAutofit fontScale="92500"/>
          </a:bodyPr>
          <a:lstStyle/>
          <a:p>
            <a:pPr marL="0" lvl="0" indent="0">
              <a:buNone/>
            </a:pPr>
            <a:r>
              <a:rPr lang="en-US" dirty="0">
                <a:solidFill>
                  <a:srgbClr val="FFFF00"/>
                </a:solidFill>
              </a:rPr>
              <a:t>Two exceptions: </a:t>
            </a:r>
          </a:p>
          <a:p>
            <a:pPr lvl="0"/>
            <a:r>
              <a:rPr lang="en-US" dirty="0">
                <a:solidFill>
                  <a:srgbClr val="FFFF00"/>
                </a:solidFill>
              </a:rPr>
              <a:t>Some modern digital manifolds are designed to calculate and directly read SH, all corrections are made automatically (see Figure 95). </a:t>
            </a:r>
          </a:p>
          <a:p>
            <a:pPr lvl="0"/>
            <a:r>
              <a:rPr lang="en-US" dirty="0">
                <a:solidFill>
                  <a:srgbClr val="FFFF00"/>
                </a:solidFill>
              </a:rPr>
              <a:t>Follow HVAC equipment manufacturer’s instructions when using tables/graphs provided with the equipment because the two-pound correction may be included in their numbers. Note: Some manufacturers do not publish superheat, instead they publish the required pressure in cooling or vapor pressures in heating at various suction pressures.</a:t>
            </a:r>
          </a:p>
        </p:txBody>
      </p:sp>
    </p:spTree>
    <p:custDataLst>
      <p:tags r:id="rId1"/>
    </p:custDataLst>
    <p:extLst>
      <p:ext uri="{BB962C8B-B14F-4D97-AF65-F5344CB8AC3E}">
        <p14:creationId xmlns:p14="http://schemas.microsoft.com/office/powerpoint/2010/main" val="23777767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Superheat Test Procedure (6)</a:t>
            </a:r>
          </a:p>
        </p:txBody>
      </p:sp>
      <p:sp>
        <p:nvSpPr>
          <p:cNvPr id="5" name="Content Placeholder 2">
            <a:extLst>
              <a:ext uri="{FF2B5EF4-FFF2-40B4-BE49-F238E27FC236}">
                <a16:creationId xmlns:a16="http://schemas.microsoft.com/office/drawing/2014/main" id="{5D0DB24A-BACF-4C75-BF4C-E5EE42067521}"/>
              </a:ext>
            </a:extLst>
          </p:cNvPr>
          <p:cNvSpPr>
            <a:spLocks noGrp="1"/>
          </p:cNvSpPr>
          <p:nvPr>
            <p:ph idx="1"/>
          </p:nvPr>
        </p:nvSpPr>
        <p:spPr>
          <a:xfrm>
            <a:off x="8562" y="1295400"/>
            <a:ext cx="8839200" cy="5486400"/>
          </a:xfrm>
        </p:spPr>
        <p:txBody>
          <a:bodyPr>
            <a:normAutofit lnSpcReduction="10000"/>
          </a:bodyPr>
          <a:lstStyle/>
          <a:p>
            <a:pPr marL="0" indent="0">
              <a:buNone/>
            </a:pPr>
            <a:r>
              <a:rPr lang="en-US" dirty="0">
                <a:solidFill>
                  <a:srgbClr val="FFFF00"/>
                </a:solidFill>
              </a:rPr>
              <a:t>Superheat is the difference between the measured suction line temperature readings and the temperature obtained by the pressure conversion (Simply stated, the lower temperature is subtracted from the higher).  Using the equipment manufacturer’s charts and readings taken, determine if the superheat is within 5ºF of the equipment manufacturer’s required superheat value for the condition. Note: Some manufacturers do not publish subcooling, instead they publish the required pressure in cooling or vapor pressures in heating at various suction pressures. </a:t>
            </a:r>
          </a:p>
        </p:txBody>
      </p:sp>
    </p:spTree>
    <p:custDataLst>
      <p:tags r:id="rId1"/>
    </p:custDataLst>
    <p:extLst>
      <p:ext uri="{BB962C8B-B14F-4D97-AF65-F5344CB8AC3E}">
        <p14:creationId xmlns:p14="http://schemas.microsoft.com/office/powerpoint/2010/main" val="2361450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Superheat Test Evaluation (1)</a:t>
            </a:r>
          </a:p>
        </p:txBody>
      </p:sp>
      <p:sp>
        <p:nvSpPr>
          <p:cNvPr id="5" name="Content Placeholder 2">
            <a:extLst>
              <a:ext uri="{FF2B5EF4-FFF2-40B4-BE49-F238E27FC236}">
                <a16:creationId xmlns:a16="http://schemas.microsoft.com/office/drawing/2014/main" id="{5D0DB24A-BACF-4C75-BF4C-E5EE42067521}"/>
              </a:ext>
            </a:extLst>
          </p:cNvPr>
          <p:cNvSpPr>
            <a:spLocks noGrp="1"/>
          </p:cNvSpPr>
          <p:nvPr>
            <p:ph idx="1"/>
          </p:nvPr>
        </p:nvSpPr>
        <p:spPr>
          <a:xfrm>
            <a:off x="8562" y="1295400"/>
            <a:ext cx="8839200" cy="5486400"/>
          </a:xfrm>
        </p:spPr>
        <p:txBody>
          <a:bodyPr>
            <a:normAutofit fontScale="92500"/>
          </a:bodyPr>
          <a:lstStyle/>
          <a:p>
            <a:pPr marL="0" indent="0">
              <a:buNone/>
            </a:pPr>
            <a:r>
              <a:rPr lang="en-US" dirty="0">
                <a:solidFill>
                  <a:srgbClr val="FFFF00"/>
                </a:solidFill>
              </a:rPr>
              <a:t>If the measured superheat is not within 5</a:t>
            </a:r>
            <a:r>
              <a:rPr lang="en-US" baseline="30000" dirty="0">
                <a:solidFill>
                  <a:srgbClr val="FFFF00"/>
                </a:solidFill>
              </a:rPr>
              <a:t>O</a:t>
            </a:r>
            <a:r>
              <a:rPr lang="en-US" dirty="0">
                <a:solidFill>
                  <a:srgbClr val="FFFF00"/>
                </a:solidFill>
              </a:rPr>
              <a:t>F of the equipment manufacturer’s required superheat value, take the following action:</a:t>
            </a:r>
          </a:p>
          <a:p>
            <a:pPr marL="514350" lvl="0" indent="-514350">
              <a:buFont typeface="+mj-lt"/>
              <a:buAutoNum type="arabicPeriod"/>
            </a:pPr>
            <a:r>
              <a:rPr lang="en-US" dirty="0">
                <a:solidFill>
                  <a:srgbClr val="FFFF00"/>
                </a:solidFill>
              </a:rPr>
              <a:t>If the Superheat is higher, than the manufacturer’s specified range: add a couple of ounces of refrigerant, wait 15 minutes, and read again.</a:t>
            </a:r>
          </a:p>
          <a:p>
            <a:pPr marL="514350" lvl="0" indent="-514350">
              <a:buFont typeface="+mj-lt"/>
              <a:buAutoNum type="arabicPeriod"/>
            </a:pPr>
            <a:r>
              <a:rPr lang="en-US" dirty="0">
                <a:solidFill>
                  <a:srgbClr val="FFFF00"/>
                </a:solidFill>
              </a:rPr>
              <a:t>If the Superheat is lower, than the manufacturer’s specified range: refrigerant will need to be removed and placed in a new recovery cylinder, or one with the same type of refrigerant in it.  Wait 15 minutes and repeat the test.</a:t>
            </a:r>
          </a:p>
        </p:txBody>
      </p:sp>
    </p:spTree>
    <p:custDataLst>
      <p:tags r:id="rId1"/>
    </p:custDataLst>
    <p:extLst>
      <p:ext uri="{BB962C8B-B14F-4D97-AF65-F5344CB8AC3E}">
        <p14:creationId xmlns:p14="http://schemas.microsoft.com/office/powerpoint/2010/main" val="18198930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C6602-AA69-42C0-BC84-03D6234CB0D7}"/>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793158B6-1C2A-4A68-8CA7-1B1BE5ADBD0C}"/>
              </a:ext>
            </a:extLst>
          </p:cNvPr>
          <p:cNvSpPr>
            <a:spLocks noGrp="1"/>
          </p:cNvSpPr>
          <p:nvPr>
            <p:ph idx="1"/>
          </p:nvPr>
        </p:nvSpPr>
        <p:spPr>
          <a:xfrm>
            <a:off x="457200" y="1600200"/>
            <a:ext cx="8229600" cy="5105400"/>
          </a:xfrm>
        </p:spPr>
        <p:txBody>
          <a:bodyPr>
            <a:normAutofit fontScale="92500"/>
          </a:bodyPr>
          <a:lstStyle/>
          <a:p>
            <a:r>
              <a:rPr lang="en-US" dirty="0">
                <a:solidFill>
                  <a:srgbClr val="FFFF00"/>
                </a:solidFill>
              </a:rPr>
              <a:t>You should now be able to explain why weighing in a charge is the most accurate method for verifying a correct charge is in a HVAC system. </a:t>
            </a:r>
          </a:p>
          <a:p>
            <a:r>
              <a:rPr lang="en-US" dirty="0">
                <a:solidFill>
                  <a:srgbClr val="FFFF00"/>
                </a:solidFill>
              </a:rPr>
              <a:t>You should now be able to explain what type of expansion device equipment must have for a super heat test to be done.</a:t>
            </a:r>
          </a:p>
          <a:p>
            <a:r>
              <a:rPr lang="en-US" dirty="0">
                <a:solidFill>
                  <a:srgbClr val="FFFF00"/>
                </a:solidFill>
              </a:rPr>
              <a:t>You should now be able to explain how to perform a super heat test.</a:t>
            </a:r>
          </a:p>
          <a:p>
            <a:r>
              <a:rPr lang="en-US" dirty="0">
                <a:solidFill>
                  <a:srgbClr val="FFFF00"/>
                </a:solidFill>
              </a:rPr>
              <a:t>You should now be able to explain what to do when the super heat is high or low.</a:t>
            </a:r>
          </a:p>
        </p:txBody>
      </p:sp>
    </p:spTree>
    <p:custDataLst>
      <p:tags r:id="rId1"/>
    </p:custDataLst>
    <p:extLst>
      <p:ext uri="{BB962C8B-B14F-4D97-AF65-F5344CB8AC3E}">
        <p14:creationId xmlns:p14="http://schemas.microsoft.com/office/powerpoint/2010/main" val="3501844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lstStyle/>
          <a:p>
            <a:r>
              <a:rPr lang="en-US" dirty="0"/>
              <a:t>Refrigerant Charging Background</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1417638"/>
            <a:ext cx="8839200" cy="5219700"/>
          </a:xfrm>
        </p:spPr>
        <p:txBody>
          <a:bodyPr>
            <a:normAutofit fontScale="92500" lnSpcReduction="20000"/>
          </a:bodyPr>
          <a:lstStyle/>
          <a:p>
            <a:pPr marL="0" indent="0">
              <a:buNone/>
            </a:pPr>
            <a:r>
              <a:rPr lang="en-US" dirty="0">
                <a:solidFill>
                  <a:srgbClr val="FFFF00"/>
                </a:solidFill>
              </a:rPr>
              <a:t>For any system the best way to know the refrigerant charge is correct is to have an empty system that is in a vacuum of 500 microns or less and to weigh it in using an accurate scale.</a:t>
            </a:r>
          </a:p>
          <a:p>
            <a:pPr marL="0" indent="0">
              <a:buNone/>
            </a:pPr>
            <a:endParaRPr lang="en-US" dirty="0">
              <a:solidFill>
                <a:srgbClr val="FFFF00"/>
              </a:solidFill>
            </a:endParaRPr>
          </a:p>
          <a:p>
            <a:pPr marL="0" indent="0">
              <a:buNone/>
            </a:pPr>
            <a:r>
              <a:rPr lang="en-US" dirty="0">
                <a:solidFill>
                  <a:srgbClr val="FFFF00"/>
                </a:solidFill>
              </a:rPr>
              <a:t>However, most  residential systems come with a factory charge in the condenser and instructions if more refrigerant is needed due to the length of line sets or the evaporator &amp; condenser coil combination selected.  Original equipment manufacturers (OEM) provide technicians with charge checking instructions based on superheat and sub cooling.  Those two procedures will be covered in sections below. </a:t>
            </a:r>
          </a:p>
        </p:txBody>
      </p:sp>
    </p:spTree>
    <p:custDataLst>
      <p:tags r:id="rId1"/>
    </p:custDataLst>
    <p:extLst>
      <p:ext uri="{BB962C8B-B14F-4D97-AF65-F5344CB8AC3E}">
        <p14:creationId xmlns:p14="http://schemas.microsoft.com/office/powerpoint/2010/main" val="18380422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FB9B3-622E-46AE-A0F4-E3DCF0435DD8}"/>
              </a:ext>
            </a:extLst>
          </p:cNvPr>
          <p:cNvSpPr>
            <a:spLocks noGrp="1"/>
          </p:cNvSpPr>
          <p:nvPr>
            <p:ph type="title"/>
          </p:nvPr>
        </p:nvSpPr>
        <p:spPr/>
        <p:txBody>
          <a:bodyPr/>
          <a:lstStyle/>
          <a:p>
            <a:r>
              <a:rPr lang="en-US" dirty="0"/>
              <a:t>Refrigerant Charging Warning</a:t>
            </a:r>
          </a:p>
        </p:txBody>
      </p:sp>
      <p:sp>
        <p:nvSpPr>
          <p:cNvPr id="3" name="Content Placeholder 2">
            <a:extLst>
              <a:ext uri="{FF2B5EF4-FFF2-40B4-BE49-F238E27FC236}">
                <a16:creationId xmlns:a16="http://schemas.microsoft.com/office/drawing/2014/main" id="{804E76B3-B795-4C24-AEAF-28A88A74337B}"/>
              </a:ext>
            </a:extLst>
          </p:cNvPr>
          <p:cNvSpPr>
            <a:spLocks noGrp="1"/>
          </p:cNvSpPr>
          <p:nvPr>
            <p:ph idx="1"/>
          </p:nvPr>
        </p:nvSpPr>
        <p:spPr>
          <a:xfrm>
            <a:off x="152400" y="2057400"/>
            <a:ext cx="8839200" cy="4648200"/>
          </a:xfrm>
        </p:spPr>
        <p:txBody>
          <a:bodyPr>
            <a:normAutofit/>
          </a:bodyPr>
          <a:lstStyle/>
          <a:p>
            <a:pPr marL="0" indent="0">
              <a:buNone/>
            </a:pPr>
            <a:r>
              <a:rPr lang="en-US" dirty="0">
                <a:solidFill>
                  <a:srgbClr val="FFFF00"/>
                </a:solidFill>
              </a:rPr>
              <a:t>Before charge can be tested, airflow across the indoor/evaporator coil must meet HVAC equipment manufacturer’s specifications. </a:t>
            </a:r>
          </a:p>
        </p:txBody>
      </p:sp>
    </p:spTree>
    <p:custDataLst>
      <p:tags r:id="rId1"/>
    </p:custDataLst>
    <p:extLst>
      <p:ext uri="{BB962C8B-B14F-4D97-AF65-F5344CB8AC3E}">
        <p14:creationId xmlns:p14="http://schemas.microsoft.com/office/powerpoint/2010/main" val="1846941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Superheat Test</a:t>
            </a:r>
          </a:p>
        </p:txBody>
      </p:sp>
      <p:sp>
        <p:nvSpPr>
          <p:cNvPr id="5" name="Content Placeholder 2">
            <a:extLst>
              <a:ext uri="{FF2B5EF4-FFF2-40B4-BE49-F238E27FC236}">
                <a16:creationId xmlns:a16="http://schemas.microsoft.com/office/drawing/2014/main" id="{5D0DB24A-BACF-4C75-BF4C-E5EE42067521}"/>
              </a:ext>
            </a:extLst>
          </p:cNvPr>
          <p:cNvSpPr>
            <a:spLocks noGrp="1"/>
          </p:cNvSpPr>
          <p:nvPr>
            <p:ph idx="1"/>
          </p:nvPr>
        </p:nvSpPr>
        <p:spPr>
          <a:xfrm>
            <a:off x="8562" y="1295400"/>
            <a:ext cx="8839200" cy="4648200"/>
          </a:xfrm>
        </p:spPr>
        <p:txBody>
          <a:bodyPr>
            <a:normAutofit/>
          </a:bodyPr>
          <a:lstStyle/>
          <a:p>
            <a:pPr marL="0" indent="0">
              <a:buNone/>
            </a:pPr>
            <a:r>
              <a:rPr lang="en-US" dirty="0">
                <a:solidFill>
                  <a:srgbClr val="FFFF00"/>
                </a:solidFill>
              </a:rPr>
              <a:t>The superheat method is used on units with the following types of metering devices: </a:t>
            </a:r>
          </a:p>
          <a:p>
            <a:pPr lvl="0"/>
            <a:r>
              <a:rPr lang="en-US" dirty="0">
                <a:solidFill>
                  <a:srgbClr val="FFFF00"/>
                </a:solidFill>
              </a:rPr>
              <a:t>Fixed orifice (a hole that is calibrated for size),</a:t>
            </a:r>
          </a:p>
          <a:p>
            <a:pPr lvl="0"/>
            <a:r>
              <a:rPr lang="en-US" dirty="0">
                <a:solidFill>
                  <a:srgbClr val="FFFF00"/>
                </a:solidFill>
              </a:rPr>
              <a:t>Piston metering device </a:t>
            </a:r>
          </a:p>
          <a:p>
            <a:pPr lvl="0"/>
            <a:r>
              <a:rPr lang="en-US" dirty="0">
                <a:solidFill>
                  <a:srgbClr val="FFFF00"/>
                </a:solidFill>
              </a:rPr>
              <a:t>Cap-tube</a:t>
            </a:r>
          </a:p>
        </p:txBody>
      </p:sp>
      <p:pic>
        <p:nvPicPr>
          <p:cNvPr id="6" name="Picture 5">
            <a:extLst>
              <a:ext uri="{FF2B5EF4-FFF2-40B4-BE49-F238E27FC236}">
                <a16:creationId xmlns:a16="http://schemas.microsoft.com/office/drawing/2014/main" id="{ED38C267-4DB0-4E39-9C69-2AEEF70190E0}"/>
              </a:ext>
            </a:extLst>
          </p:cNvPr>
          <p:cNvPicPr/>
          <p:nvPr/>
        </p:nvPicPr>
        <p:blipFill rotWithShape="1">
          <a:blip r:embed="rId3"/>
          <a:srcRect l="1" t="-1" r="-9639" b="-85366"/>
          <a:stretch/>
        </p:blipFill>
        <p:spPr bwMode="auto">
          <a:xfrm>
            <a:off x="2514600" y="3890169"/>
            <a:ext cx="2286000" cy="3344862"/>
          </a:xfrm>
          <a:prstGeom prst="rect">
            <a:avLst/>
          </a:prstGeom>
          <a:ln>
            <a:noFill/>
          </a:ln>
          <a:extLst>
            <a:ext uri="{53640926-AAD7-44D8-BBD7-CCE9431645EC}">
              <a14:shadowObscured xmlns:a14="http://schemas.microsoft.com/office/drawing/2010/main"/>
            </a:ext>
          </a:extLst>
        </p:spPr>
      </p:pic>
      <p:pic>
        <p:nvPicPr>
          <p:cNvPr id="7" name="Picture 6">
            <a:extLst>
              <a:ext uri="{FF2B5EF4-FFF2-40B4-BE49-F238E27FC236}">
                <a16:creationId xmlns:a16="http://schemas.microsoft.com/office/drawing/2014/main" id="{A1A2A326-223F-4AA3-8AB2-74DDC6C70F3B}"/>
              </a:ext>
            </a:extLst>
          </p:cNvPr>
          <p:cNvPicPr/>
          <p:nvPr/>
        </p:nvPicPr>
        <p:blipFill rotWithShape="1">
          <a:blip r:embed="rId4"/>
          <a:srcRect l="4324" t="2491" r="5739" b="-116"/>
          <a:stretch/>
        </p:blipFill>
        <p:spPr bwMode="auto">
          <a:xfrm>
            <a:off x="4800600" y="3435927"/>
            <a:ext cx="3581400" cy="2994545"/>
          </a:xfrm>
          <a:prstGeom prst="rect">
            <a:avLst/>
          </a:prstGeom>
          <a:ln>
            <a:noFill/>
          </a:ln>
          <a:extLst>
            <a:ext uri="{53640926-AAD7-44D8-BBD7-CCE9431645EC}">
              <a14:shadowObscured xmlns:a14="http://schemas.microsoft.com/office/drawing/2010/main"/>
            </a:ext>
          </a:extLst>
        </p:spPr>
      </p:pic>
    </p:spTree>
    <p:custDataLst>
      <p:tags r:id="rId1"/>
    </p:custDataLst>
    <p:extLst>
      <p:ext uri="{BB962C8B-B14F-4D97-AF65-F5344CB8AC3E}">
        <p14:creationId xmlns:p14="http://schemas.microsoft.com/office/powerpoint/2010/main" val="46711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Superheat Test (cooling only)</a:t>
            </a:r>
          </a:p>
        </p:txBody>
      </p:sp>
      <p:sp>
        <p:nvSpPr>
          <p:cNvPr id="5" name="Content Placeholder 2">
            <a:extLst>
              <a:ext uri="{FF2B5EF4-FFF2-40B4-BE49-F238E27FC236}">
                <a16:creationId xmlns:a16="http://schemas.microsoft.com/office/drawing/2014/main" id="{5D0DB24A-BACF-4C75-BF4C-E5EE42067521}"/>
              </a:ext>
            </a:extLst>
          </p:cNvPr>
          <p:cNvSpPr>
            <a:spLocks noGrp="1"/>
          </p:cNvSpPr>
          <p:nvPr>
            <p:ph idx="1"/>
          </p:nvPr>
        </p:nvSpPr>
        <p:spPr>
          <a:xfrm>
            <a:off x="8562" y="1295400"/>
            <a:ext cx="8839200" cy="5486400"/>
          </a:xfrm>
        </p:spPr>
        <p:txBody>
          <a:bodyPr>
            <a:normAutofit lnSpcReduction="10000"/>
          </a:bodyPr>
          <a:lstStyle/>
          <a:p>
            <a:pPr marL="0" indent="0">
              <a:buNone/>
            </a:pPr>
            <a:r>
              <a:rPr lang="en-US" u="sng" dirty="0">
                <a:solidFill>
                  <a:srgbClr val="FFFF00"/>
                </a:solidFill>
              </a:rPr>
              <a:t>This test can’t be done on a heat pump in heating mode</a:t>
            </a:r>
            <a:r>
              <a:rPr lang="en-US" dirty="0">
                <a:solidFill>
                  <a:srgbClr val="FFFF00"/>
                </a:solidFill>
              </a:rPr>
              <a:t>. </a:t>
            </a:r>
          </a:p>
          <a:p>
            <a:pPr marL="0" indent="0">
              <a:buNone/>
            </a:pPr>
            <a:r>
              <a:rPr lang="en-US" dirty="0">
                <a:solidFill>
                  <a:srgbClr val="FFFF00"/>
                </a:solidFill>
              </a:rPr>
              <a:t>Manufacturers provide an acceptable range for the superheat (generally between 5ºF and 20ºF dependent on ambient and indoor wet-bulb temperatures) and an acceptable temperature split. For example, plus or minus two degrees. Generally, to perform this test, dry bulb outside temperature needs to be 55ºF or higher. However, equipment manufacturer’s directions may vary and should be consulted.</a:t>
            </a:r>
          </a:p>
        </p:txBody>
      </p:sp>
    </p:spTree>
    <p:custDataLst>
      <p:tags r:id="rId1"/>
    </p:custDataLst>
    <p:extLst>
      <p:ext uri="{BB962C8B-B14F-4D97-AF65-F5344CB8AC3E}">
        <p14:creationId xmlns:p14="http://schemas.microsoft.com/office/powerpoint/2010/main" val="6413918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Superheat Test Procedure (1)</a:t>
            </a:r>
          </a:p>
        </p:txBody>
      </p:sp>
      <p:sp>
        <p:nvSpPr>
          <p:cNvPr id="5" name="Content Placeholder 2">
            <a:extLst>
              <a:ext uri="{FF2B5EF4-FFF2-40B4-BE49-F238E27FC236}">
                <a16:creationId xmlns:a16="http://schemas.microsoft.com/office/drawing/2014/main" id="{5D0DB24A-BACF-4C75-BF4C-E5EE42067521}"/>
              </a:ext>
            </a:extLst>
          </p:cNvPr>
          <p:cNvSpPr>
            <a:spLocks noGrp="1"/>
          </p:cNvSpPr>
          <p:nvPr>
            <p:ph idx="1"/>
          </p:nvPr>
        </p:nvSpPr>
        <p:spPr>
          <a:xfrm>
            <a:off x="152400" y="1752600"/>
            <a:ext cx="8839200" cy="4267200"/>
          </a:xfrm>
        </p:spPr>
        <p:txBody>
          <a:bodyPr>
            <a:normAutofit/>
          </a:bodyPr>
          <a:lstStyle/>
          <a:p>
            <a:pPr marL="0" lvl="0" indent="0">
              <a:buNone/>
            </a:pPr>
            <a:r>
              <a:rPr lang="en-US" dirty="0">
                <a:solidFill>
                  <a:srgbClr val="FFFF00"/>
                </a:solidFill>
              </a:rPr>
              <a:t>Technicians will need a temperature measurement device that can be attached to refrigerant lines to take three temperature readings in order to use the manufacturer’s superheat tables. They are: dry bulb outdoor air temperature, entering condenser coil temperature, and the wet bulb temperature of the return air at the air handler.</a:t>
            </a:r>
          </a:p>
        </p:txBody>
      </p:sp>
    </p:spTree>
    <p:custDataLst>
      <p:tags r:id="rId1"/>
    </p:custDataLst>
    <p:extLst>
      <p:ext uri="{BB962C8B-B14F-4D97-AF65-F5344CB8AC3E}">
        <p14:creationId xmlns:p14="http://schemas.microsoft.com/office/powerpoint/2010/main" val="8704939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Superheat Test Procedure (1)</a:t>
            </a:r>
          </a:p>
        </p:txBody>
      </p:sp>
      <p:sp>
        <p:nvSpPr>
          <p:cNvPr id="5" name="Content Placeholder 2">
            <a:extLst>
              <a:ext uri="{FF2B5EF4-FFF2-40B4-BE49-F238E27FC236}">
                <a16:creationId xmlns:a16="http://schemas.microsoft.com/office/drawing/2014/main" id="{5D0DB24A-BACF-4C75-BF4C-E5EE42067521}"/>
              </a:ext>
            </a:extLst>
          </p:cNvPr>
          <p:cNvSpPr>
            <a:spLocks noGrp="1"/>
          </p:cNvSpPr>
          <p:nvPr>
            <p:ph idx="1"/>
          </p:nvPr>
        </p:nvSpPr>
        <p:spPr>
          <a:xfrm>
            <a:off x="8562" y="1295400"/>
            <a:ext cx="8839200" cy="5486400"/>
          </a:xfrm>
        </p:spPr>
        <p:txBody>
          <a:bodyPr>
            <a:normAutofit fontScale="92500" lnSpcReduction="10000"/>
          </a:bodyPr>
          <a:lstStyle/>
          <a:p>
            <a:pPr marL="0" indent="0">
              <a:buNone/>
            </a:pPr>
            <a:r>
              <a:rPr lang="en-US" dirty="0">
                <a:solidFill>
                  <a:srgbClr val="FFFF00"/>
                </a:solidFill>
              </a:rPr>
              <a:t>Superheat must be measured with the Compressor and evaporator blower fan must be operating in their maximum position at 100% (also called full  load conditions)  Ideally the charge shall be evaluated on a representative design day for the location.  Ambient conditions surrounding the outdoor unit should be noted on the startup record.  Many manufacturers offer technical support hotlines and they can help in determining superheat values when conditions are beyond the range of the provided chart. Note: The technician needs to return and check superheat when outside temperatures are in the acceptable range.</a:t>
            </a:r>
          </a:p>
        </p:txBody>
      </p:sp>
    </p:spTree>
    <p:custDataLst>
      <p:tags r:id="rId1"/>
    </p:custDataLst>
    <p:extLst>
      <p:ext uri="{BB962C8B-B14F-4D97-AF65-F5344CB8AC3E}">
        <p14:creationId xmlns:p14="http://schemas.microsoft.com/office/powerpoint/2010/main" val="4288301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Superheat Test Procedure (2)</a:t>
            </a:r>
          </a:p>
        </p:txBody>
      </p:sp>
      <p:sp>
        <p:nvSpPr>
          <p:cNvPr id="5" name="Content Placeholder 2">
            <a:extLst>
              <a:ext uri="{FF2B5EF4-FFF2-40B4-BE49-F238E27FC236}">
                <a16:creationId xmlns:a16="http://schemas.microsoft.com/office/drawing/2014/main" id="{5D0DB24A-BACF-4C75-BF4C-E5EE42067521}"/>
              </a:ext>
            </a:extLst>
          </p:cNvPr>
          <p:cNvSpPr>
            <a:spLocks noGrp="1"/>
          </p:cNvSpPr>
          <p:nvPr>
            <p:ph idx="1"/>
          </p:nvPr>
        </p:nvSpPr>
        <p:spPr>
          <a:xfrm>
            <a:off x="8562" y="1295400"/>
            <a:ext cx="8839200" cy="5486400"/>
          </a:xfrm>
        </p:spPr>
        <p:txBody>
          <a:bodyPr>
            <a:normAutofit/>
          </a:bodyPr>
          <a:lstStyle/>
          <a:p>
            <a:pPr marL="0" lvl="0" indent="0">
              <a:buNone/>
            </a:pPr>
            <a:r>
              <a:rPr lang="en-US" dirty="0">
                <a:solidFill>
                  <a:srgbClr val="FFFF00"/>
                </a:solidFill>
              </a:rPr>
              <a:t>An accurate temperature measurement must be taken on the suction line near the service port.  It is important to make sure that the pipe has been cleaned. </a:t>
            </a:r>
          </a:p>
          <a:p>
            <a:pPr marL="0" indent="0">
              <a:buNone/>
            </a:pPr>
            <a:r>
              <a:rPr lang="en-US" dirty="0">
                <a:solidFill>
                  <a:srgbClr val="FFFF00"/>
                </a:solidFill>
              </a:rPr>
              <a:t>A temperature probe should then be attached (strapped or clamped mechanically see Figure 94) to the top of the pipe, completely insulated, and taped so that the temperature is as close to the refrigerant temperature in the pipe as possible.</a:t>
            </a:r>
          </a:p>
          <a:p>
            <a:pPr marL="0" lvl="0" indent="0">
              <a:buNone/>
            </a:pPr>
            <a:endParaRPr lang="en-US" dirty="0">
              <a:solidFill>
                <a:srgbClr val="FFFF00"/>
              </a:solidFill>
            </a:endParaRPr>
          </a:p>
        </p:txBody>
      </p:sp>
    </p:spTree>
    <p:custDataLst>
      <p:tags r:id="rId1"/>
    </p:custDataLst>
    <p:extLst>
      <p:ext uri="{BB962C8B-B14F-4D97-AF65-F5344CB8AC3E}">
        <p14:creationId xmlns:p14="http://schemas.microsoft.com/office/powerpoint/2010/main" val="295621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1CC67-DEA5-46EA-B002-924B9EF30F52}"/>
              </a:ext>
            </a:extLst>
          </p:cNvPr>
          <p:cNvSpPr>
            <a:spLocks noGrp="1"/>
          </p:cNvSpPr>
          <p:nvPr>
            <p:ph type="title"/>
          </p:nvPr>
        </p:nvSpPr>
        <p:spPr/>
        <p:txBody>
          <a:bodyPr/>
          <a:lstStyle/>
          <a:p>
            <a:r>
              <a:rPr lang="en-US" dirty="0"/>
              <a:t>Superheat Test Procedure (3)</a:t>
            </a:r>
          </a:p>
        </p:txBody>
      </p:sp>
      <p:sp>
        <p:nvSpPr>
          <p:cNvPr id="5" name="Content Placeholder 2">
            <a:extLst>
              <a:ext uri="{FF2B5EF4-FFF2-40B4-BE49-F238E27FC236}">
                <a16:creationId xmlns:a16="http://schemas.microsoft.com/office/drawing/2014/main" id="{5D0DB24A-BACF-4C75-BF4C-E5EE42067521}"/>
              </a:ext>
            </a:extLst>
          </p:cNvPr>
          <p:cNvSpPr>
            <a:spLocks noGrp="1"/>
          </p:cNvSpPr>
          <p:nvPr>
            <p:ph idx="1"/>
          </p:nvPr>
        </p:nvSpPr>
        <p:spPr>
          <a:xfrm>
            <a:off x="8562" y="1295400"/>
            <a:ext cx="8839200" cy="5486400"/>
          </a:xfrm>
        </p:spPr>
        <p:txBody>
          <a:bodyPr>
            <a:normAutofit/>
          </a:bodyPr>
          <a:lstStyle/>
          <a:p>
            <a:pPr marL="0" lvl="0" indent="0">
              <a:buNone/>
            </a:pPr>
            <a:r>
              <a:rPr lang="en-US" dirty="0">
                <a:solidFill>
                  <a:srgbClr val="FFFF00"/>
                </a:solidFill>
              </a:rPr>
              <a:t>An accurate temperature measurement must be taken on the suction line near the service port.  It is important to make sure that the pipe has been cleaned. </a:t>
            </a:r>
          </a:p>
        </p:txBody>
      </p:sp>
      <p:pic>
        <p:nvPicPr>
          <p:cNvPr id="4" name="Picture 3" descr="C:\Users\Don\Pictures\Pictures\balancing tools\YELLOW JACKET SUPERHEAT.bmp">
            <a:extLst>
              <a:ext uri="{FF2B5EF4-FFF2-40B4-BE49-F238E27FC236}">
                <a16:creationId xmlns:a16="http://schemas.microsoft.com/office/drawing/2014/main" id="{EAEFD56E-0DFF-4D0F-8F49-9ED7F775CC36}"/>
              </a:ext>
            </a:extLst>
          </p:cNvPr>
          <p:cNvPicPr/>
          <p:nvPr/>
        </p:nvPicPr>
        <p:blipFill>
          <a:blip r:embed="rId3" cstate="print">
            <a:extLst>
              <a:ext uri="{28A0092B-C50C-407E-A947-70E740481C1C}">
                <a14:useLocalDpi xmlns:a14="http://schemas.microsoft.com/office/drawing/2010/main" val="0"/>
              </a:ext>
            </a:extLst>
          </a:blip>
          <a:srcRect l="61960" t="61256" r="-5" b="8949"/>
          <a:stretch>
            <a:fillRect/>
          </a:stretch>
        </p:blipFill>
        <p:spPr bwMode="auto">
          <a:xfrm>
            <a:off x="1981200" y="3106081"/>
            <a:ext cx="6248400" cy="3751919"/>
          </a:xfrm>
          <a:prstGeom prst="rect">
            <a:avLst/>
          </a:prstGeom>
          <a:noFill/>
          <a:ln>
            <a:noFill/>
          </a:ln>
        </p:spPr>
      </p:pic>
      <p:sp>
        <p:nvSpPr>
          <p:cNvPr id="6" name="Oval 5">
            <a:extLst>
              <a:ext uri="{FF2B5EF4-FFF2-40B4-BE49-F238E27FC236}">
                <a16:creationId xmlns:a16="http://schemas.microsoft.com/office/drawing/2014/main" id="{C133CB4A-3BAC-4329-B313-A5BAF02EF0EA}"/>
              </a:ext>
            </a:extLst>
          </p:cNvPr>
          <p:cNvSpPr/>
          <p:nvPr/>
        </p:nvSpPr>
        <p:spPr>
          <a:xfrm>
            <a:off x="2743200" y="4495800"/>
            <a:ext cx="2590800" cy="2362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9585561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LOGO" val="ComfortU_Logo.jpg"/>
  <p:tag name="ARTICULATE_PRESENTER" val="Donald Prather"/>
  <p:tag name="ARTICULATE_PRESENTER_GUID" val="0067420A16B5"/>
  <p:tag name="ARTICULATE_LMS" val="0"/>
  <p:tag name="ARTICULATE_TEMPLATE" val="Corporate Communications"/>
  <p:tag name="ARTICULATE_TEMPLATE_GUID" val="1a000000-6000-0000-b000-000000000001"/>
  <p:tag name="PRESENTER_PREVIEW_MODE" val="0"/>
  <p:tag name="PRESENTER_PREVIEW_START" val="1"/>
  <p:tag name="PLAYERLOGOHEIGHT" val="162"/>
  <p:tag name="PLAYERLOGOWIDTH" val="351"/>
  <p:tag name="LAUNCHINNEWWINDOW" val="0"/>
  <p:tag name="LASTPUBLISHED" val="C:\Users\Craig\Documents\My Articulate Projects\2.1 Why Balance a House\player.html"/>
  <p:tag name="ARTICULATE_META_COURSE_VERSION" val="1.0"/>
  <p:tag name="ARTICULATE_META_COURSE_VERSION_SET" val="True"/>
  <p:tag name="ARTICULATE_REFERENCE_ID" val="0b2ae246-c608-48c8-b00f-180ba22f995d"/>
  <p:tag name="TAG_BACKING_FORM_KEY" val="197756-c:\users\don\desktop\608 2018\section 1 608 introduction .pptx"/>
  <p:tag name="ARTICULATE_PRESENTER_VERSION" val="7"/>
  <p:tag name="ARTICULATE_USED_PAGE_ORIENTATION" val="1"/>
  <p:tag name="ARTICULATE_USED_PAGE_SIZE" val="1"/>
  <p:tag name="ARTICULATE_REFERENCE_COUNT" val="0"/>
  <p:tag name="ARTICULATE_PLAYER_GLOSSARY_XML" val="&lt;?xml version=&quot;1.0&quot; encoding=&quot;utf-16&quot;?&gt;&lt;glossary xmlns:xsi=&quot;http://www.w3.org/2001/XMLSchema-instance&quot; xmlns:xsd=&quot;http://www.w3.org/2001/XMLSchema&quot;&gt;&lt;terms /&gt;&lt;/glossary&gt;"/>
  <p:tag name="ARTICULATE_META_DESCRIPTION" val="Introduction to EPA 608 Test Course"/>
  <p:tag name="ARTICULATE_META_COURSE_ID" val="2_1_Why_Balance_a_House"/>
  <p:tag name="ARTICULATE_META_NAME_SET" val="True"/>
  <p:tag name="ARTICULATE_SLIDE_COUNT" val="14"/>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NAV" val="1"/>
  <p:tag name="ARTICULATE_SLIDE_GUID" val="6aac7893-bf6d-4d34-9e8a-5d85bbcdb0ad"/>
  <p:tag name="ANNOTATION_COUNT" val="0"/>
  <p:tag name="AUDIO_ID" val="316"/>
  <p:tag name="ARTICULATE_AUDIO_RECORDED" val="1"/>
  <p:tag name="ELAPSEDTIME" val="8.5"/>
  <p:tag name="ARTICULATE_USED_LAYOUT" val="1"/>
  <p:tag name="ARTICULATE_NAV_LEVEL" val="1"/>
  <p:tag name="ARTICULATE_SLIDE_PRESENTER_GUID" val="ac88c683-3488-4a09-8d0d-7ca6e5a2ca1a"/>
  <p:tag name="ARTICULATE_SLIDE_PAUSE" val="0"/>
  <p:tag name="ARTICULATE_LOCK_SLIDE" val="0"/>
  <p:tag name="ARTICULATE_HIDE_SLIDE" val="0"/>
  <p:tag name="ARTICULATE_PLAYER_CONTROL_PREVIOUS" val="True"/>
  <p:tag name="ARTICULATE_PLAYER_CONTROL_NEXT" val="True"/>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Craig\AppData\Local\Temp\articulate\presenter\imgtemp\tODGD1uj_files\slide0001_image001.png"/>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FB28C60A0AAC744A39BD09724F90806" ma:contentTypeVersion="12" ma:contentTypeDescription="Create a new document." ma:contentTypeScope="" ma:versionID="72348bdaa130c70725f091d73d89bbf3">
  <xsd:schema xmlns:xsd="http://www.w3.org/2001/XMLSchema" xmlns:xs="http://www.w3.org/2001/XMLSchema" xmlns:p="http://schemas.microsoft.com/office/2006/metadata/properties" xmlns:ns2="e407539f-4a2c-448e-ae4a-4137066021f3" xmlns:ns3="c1421d90-3cd2-4bd2-a4a6-d5d6a3f754b7" targetNamespace="http://schemas.microsoft.com/office/2006/metadata/properties" ma:root="true" ma:fieldsID="a6fff5ec915745db903b9f398fa2ae94" ns2:_="" ns3:_="">
    <xsd:import namespace="e407539f-4a2c-448e-ae4a-4137066021f3"/>
    <xsd:import namespace="c1421d90-3cd2-4bd2-a4a6-d5d6a3f754b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07539f-4a2c-448e-ae4a-4137066021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421d90-3cd2-4bd2-a4a6-d5d6a3f754b7"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BDF79A-9481-4259-9FB4-C662D3FD7C32}"/>
</file>

<file path=customXml/itemProps2.xml><?xml version="1.0" encoding="utf-8"?>
<ds:datastoreItem xmlns:ds="http://schemas.openxmlformats.org/officeDocument/2006/customXml" ds:itemID="{035AFCF1-4EB7-4D72-8D98-A12926263013}"/>
</file>

<file path=customXml/itemProps3.xml><?xml version="1.0" encoding="utf-8"?>
<ds:datastoreItem xmlns:ds="http://schemas.openxmlformats.org/officeDocument/2006/customXml" ds:itemID="{03FFB165-CA2B-4EA6-9D1A-DC58B53B6A1A}"/>
</file>

<file path=docProps/app.xml><?xml version="1.0" encoding="utf-8"?>
<Properties xmlns="http://schemas.openxmlformats.org/officeDocument/2006/extended-properties" xmlns:vt="http://schemas.openxmlformats.org/officeDocument/2006/docPropsVTypes">
  <Template/>
  <TotalTime>5641</TotalTime>
  <Words>1025</Words>
  <Application>Microsoft Office PowerPoint</Application>
  <PresentationFormat>On-screen Show (4:3)</PresentationFormat>
  <Paragraphs>42</Paragraphs>
  <Slides>14</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Calibri</vt:lpstr>
      <vt:lpstr>Office Theme</vt:lpstr>
      <vt:lpstr> Technician’s First Guide and Workbook Section 15: System Installation Basics (3)  </vt:lpstr>
      <vt:lpstr>Refrigerant Charging Background</vt:lpstr>
      <vt:lpstr>Refrigerant Charging Warning</vt:lpstr>
      <vt:lpstr>Superheat Test</vt:lpstr>
      <vt:lpstr>Superheat Test (cooling only)</vt:lpstr>
      <vt:lpstr>Superheat Test Procedure (1)</vt:lpstr>
      <vt:lpstr>Superheat Test Procedure (1)</vt:lpstr>
      <vt:lpstr>Superheat Test Procedure (2)</vt:lpstr>
      <vt:lpstr>Superheat Test Procedure (3)</vt:lpstr>
      <vt:lpstr>Superheat Test Procedure (4)</vt:lpstr>
      <vt:lpstr>Superheat Test Procedure (5)</vt:lpstr>
      <vt:lpstr>Superheat Test Procedure (6)</vt:lpstr>
      <vt:lpstr>Superheat Test Evaluation (1)</vt:lpstr>
      <vt:lpstr>Lessons Learned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Don</dc:creator>
  <cp:lastModifiedBy>Donald Prather</cp:lastModifiedBy>
  <cp:revision>696</cp:revision>
  <dcterms:created xsi:type="dcterms:W3CDTF">2013-05-23T13:04:32Z</dcterms:created>
  <dcterms:modified xsi:type="dcterms:W3CDTF">2019-07-11T15:34:58Z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2.1 Why Balance a House  </vt:lpwstr>
  </property>
  <property fmtid="{D5CDD505-2E9C-101B-9397-08002B2CF9AE}" pid="4" name="ArticulateProjectVersion">
    <vt:lpwstr>7</vt:lpwstr>
  </property>
  <property fmtid="{D5CDD505-2E9C-101B-9397-08002B2CF9AE}" pid="5" name="ArticulateGUID">
    <vt:lpwstr>3344B25B-76DE-4CDB-978B-4D1CE501E66C</vt:lpwstr>
  </property>
  <property fmtid="{D5CDD505-2E9C-101B-9397-08002B2CF9AE}" pid="6" name="ArticulateProjectFull">
    <vt:lpwstr>C:\Users\Don\Desktop\Technicians First Guide and Workbook\Power Points\Section 16Tech First .ppta</vt:lpwstr>
  </property>
  <property fmtid="{D5CDD505-2E9C-101B-9397-08002B2CF9AE}" pid="7" name="ContentTypeId">
    <vt:lpwstr>0x0101009FB28C60A0AAC744A39BD09724F90806</vt:lpwstr>
  </property>
</Properties>
</file>