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1.xml" ContentType="application/vnd.openxmlformats-officedocument.presentationml.tags+xml"/>
  <Override PartName="/ppt/tags/tag15.xml" ContentType="application/vnd.openxmlformats-officedocument.presentationml.tags+xml"/>
  <Override PartName="/ppt/tags/tag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3.xml" ContentType="application/vnd.openxmlformats-officedocument.presentationml.tags+xml"/>
  <Override PartName="/ppt/tags/tag14.xml" ContentType="application/vnd.openxmlformats-officedocument.presentationml.tags+xml"/>
  <Override PartName="/ppt/tags/tag18.xml" ContentType="application/vnd.openxmlformats-officedocument.presentationml.tags+xml"/>
  <Override PartName="/ppt/tags/tag10.xml" ContentType="application/vnd.openxmlformats-officedocument.presentationml.tags+xml"/>
  <Override PartName="/ppt/tags/tag4.xml" ContentType="application/vnd.openxmlformats-officedocument.presentationml.tags+xml"/>
  <Override PartName="/ppt/tags/tag19.xml" ContentType="application/vnd.openxmlformats-officedocument.presentationml.tags+xml"/>
  <Override PartName="/ppt/tags/tag5.xml" ContentType="application/vnd.openxmlformats-officedocument.presentationml.tags+xml"/>
  <Override PartName="/ppt/tags/tag20.xml" ContentType="application/vnd.openxmlformats-officedocument.presentationml.tags+xml"/>
  <Override PartName="/ppt/tags/tag13.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20"/>
  </p:notesMasterIdLst>
  <p:sldIdLst>
    <p:sldId id="316" r:id="rId2"/>
    <p:sldId id="448" r:id="rId3"/>
    <p:sldId id="449" r:id="rId4"/>
    <p:sldId id="450" r:id="rId5"/>
    <p:sldId id="451" r:id="rId6"/>
    <p:sldId id="452" r:id="rId7"/>
    <p:sldId id="453" r:id="rId8"/>
    <p:sldId id="454" r:id="rId9"/>
    <p:sldId id="455" r:id="rId10"/>
    <p:sldId id="458" r:id="rId11"/>
    <p:sldId id="459" r:id="rId12"/>
    <p:sldId id="460" r:id="rId13"/>
    <p:sldId id="456" r:id="rId14"/>
    <p:sldId id="461" r:id="rId15"/>
    <p:sldId id="457" r:id="rId16"/>
    <p:sldId id="462" r:id="rId17"/>
    <p:sldId id="463" r:id="rId18"/>
    <p:sldId id="346"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3" d="100"/>
          <a:sy n="103" d="100"/>
        </p:scale>
        <p:origin x="108" y="432"/>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dirty="0">
                <a:solidFill>
                  <a:srgbClr val="FFFF00"/>
                </a:solidFill>
              </a:rPr>
              <a:t>Section 11: Hydronic System </a:t>
            </a:r>
            <a:r>
              <a:rPr lang="en-US">
                <a:solidFill>
                  <a:srgbClr val="FFFF00"/>
                </a:solidFill>
              </a:rPr>
              <a:t>Basics (1)</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normAutofit/>
          </a:bodyPr>
          <a:lstStyle/>
          <a:p>
            <a:r>
              <a:rPr lang="en-US" dirty="0"/>
              <a:t>7 Heat Exchange Coil</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6934200" y="3444240"/>
            <a:ext cx="1905000" cy="18391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9419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normAutofit/>
          </a:bodyPr>
          <a:lstStyle/>
          <a:p>
            <a:r>
              <a:rPr lang="en-US" dirty="0"/>
              <a:t>9 Boiler</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3276600" y="3276600"/>
            <a:ext cx="2819400" cy="3200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937529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fontScale="90000"/>
          </a:bodyPr>
          <a:lstStyle/>
          <a:p>
            <a:r>
              <a:rPr lang="en-US" dirty="0"/>
              <a:t>10 High Pressure/Temperature Safety valve</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6" name="Oval 5">
            <a:extLst>
              <a:ext uri="{FF2B5EF4-FFF2-40B4-BE49-F238E27FC236}">
                <a16:creationId xmlns:a16="http://schemas.microsoft.com/office/drawing/2014/main" id="{04247075-BD1A-4DBD-8A08-A1B8292D17B7}"/>
              </a:ext>
            </a:extLst>
          </p:cNvPr>
          <p:cNvSpPr/>
          <p:nvPr/>
        </p:nvSpPr>
        <p:spPr>
          <a:xfrm>
            <a:off x="3352800" y="2362200"/>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4886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Another Typical Configuration</a:t>
            </a:r>
          </a:p>
        </p:txBody>
      </p:sp>
      <p:pic>
        <p:nvPicPr>
          <p:cNvPr id="4" name="Picture 3">
            <a:extLst>
              <a:ext uri="{FF2B5EF4-FFF2-40B4-BE49-F238E27FC236}">
                <a16:creationId xmlns:a16="http://schemas.microsoft.com/office/drawing/2014/main" id="{E047C5E8-BEC4-4097-8230-FF6BB7DA373A}"/>
              </a:ext>
            </a:extLst>
          </p:cNvPr>
          <p:cNvPicPr/>
          <p:nvPr/>
        </p:nvPicPr>
        <p:blipFill>
          <a:blip r:embed="rId3"/>
          <a:stretch>
            <a:fillRect/>
          </a:stretch>
        </p:blipFill>
        <p:spPr>
          <a:xfrm>
            <a:off x="305937" y="1752600"/>
            <a:ext cx="8382000" cy="4525962"/>
          </a:xfrm>
          <a:prstGeom prst="rect">
            <a:avLst/>
          </a:prstGeom>
        </p:spPr>
      </p:pic>
    </p:spTree>
    <p:custDataLst>
      <p:tags r:id="rId1"/>
    </p:custDataLst>
    <p:extLst>
      <p:ext uri="{BB962C8B-B14F-4D97-AF65-F5344CB8AC3E}">
        <p14:creationId xmlns:p14="http://schemas.microsoft.com/office/powerpoint/2010/main" val="1579828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7 Radiators &amp; 8 Zone Valves</a:t>
            </a:r>
          </a:p>
        </p:txBody>
      </p:sp>
      <p:pic>
        <p:nvPicPr>
          <p:cNvPr id="4" name="Picture 3">
            <a:extLst>
              <a:ext uri="{FF2B5EF4-FFF2-40B4-BE49-F238E27FC236}">
                <a16:creationId xmlns:a16="http://schemas.microsoft.com/office/drawing/2014/main" id="{E047C5E8-BEC4-4097-8230-FF6BB7DA373A}"/>
              </a:ext>
            </a:extLst>
          </p:cNvPr>
          <p:cNvPicPr/>
          <p:nvPr/>
        </p:nvPicPr>
        <p:blipFill>
          <a:blip r:embed="rId3"/>
          <a:stretch>
            <a:fillRect/>
          </a:stretch>
        </p:blipFill>
        <p:spPr>
          <a:xfrm>
            <a:off x="305937" y="1752600"/>
            <a:ext cx="8382000" cy="4525962"/>
          </a:xfrm>
          <a:prstGeom prst="rect">
            <a:avLst/>
          </a:prstGeom>
        </p:spPr>
      </p:pic>
      <p:sp>
        <p:nvSpPr>
          <p:cNvPr id="5" name="Oval 4">
            <a:extLst>
              <a:ext uri="{FF2B5EF4-FFF2-40B4-BE49-F238E27FC236}">
                <a16:creationId xmlns:a16="http://schemas.microsoft.com/office/drawing/2014/main" id="{78103597-32A7-4A08-B703-A115B2F049FB}"/>
              </a:ext>
            </a:extLst>
          </p:cNvPr>
          <p:cNvSpPr/>
          <p:nvPr/>
        </p:nvSpPr>
        <p:spPr>
          <a:xfrm>
            <a:off x="5715000" y="2895600"/>
            <a:ext cx="3276600" cy="368776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5432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Globe Valves</a:t>
            </a:r>
          </a:p>
        </p:txBody>
      </p:sp>
      <p:pic>
        <p:nvPicPr>
          <p:cNvPr id="5" name="Picture 4">
            <a:extLst>
              <a:ext uri="{FF2B5EF4-FFF2-40B4-BE49-F238E27FC236}">
                <a16:creationId xmlns:a16="http://schemas.microsoft.com/office/drawing/2014/main" id="{FED761B8-3386-42E4-A444-6607CB9521C2}"/>
              </a:ext>
            </a:extLst>
          </p:cNvPr>
          <p:cNvPicPr/>
          <p:nvPr/>
        </p:nvPicPr>
        <p:blipFill>
          <a:blip r:embed="rId3"/>
          <a:stretch>
            <a:fillRect/>
          </a:stretch>
        </p:blipFill>
        <p:spPr>
          <a:xfrm>
            <a:off x="1752600" y="1828800"/>
            <a:ext cx="5334000" cy="3657600"/>
          </a:xfrm>
          <a:prstGeom prst="rect">
            <a:avLst/>
          </a:prstGeom>
        </p:spPr>
      </p:pic>
    </p:spTree>
    <p:custDataLst>
      <p:tags r:id="rId1"/>
    </p:custDataLst>
    <p:extLst>
      <p:ext uri="{BB962C8B-B14F-4D97-AF65-F5344CB8AC3E}">
        <p14:creationId xmlns:p14="http://schemas.microsoft.com/office/powerpoint/2010/main" val="1190513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Gate Valves</a:t>
            </a:r>
          </a:p>
        </p:txBody>
      </p:sp>
      <p:pic>
        <p:nvPicPr>
          <p:cNvPr id="4" name="Picture 3">
            <a:extLst>
              <a:ext uri="{FF2B5EF4-FFF2-40B4-BE49-F238E27FC236}">
                <a16:creationId xmlns:a16="http://schemas.microsoft.com/office/drawing/2014/main" id="{ACE50482-AF5B-4E24-9410-CE0206AC9C4E}"/>
              </a:ext>
            </a:extLst>
          </p:cNvPr>
          <p:cNvPicPr/>
          <p:nvPr/>
        </p:nvPicPr>
        <p:blipFill>
          <a:blip r:embed="rId3"/>
          <a:stretch>
            <a:fillRect/>
          </a:stretch>
        </p:blipFill>
        <p:spPr>
          <a:xfrm>
            <a:off x="1912620" y="1905000"/>
            <a:ext cx="5318760" cy="3657600"/>
          </a:xfrm>
          <a:prstGeom prst="rect">
            <a:avLst/>
          </a:prstGeom>
        </p:spPr>
      </p:pic>
    </p:spTree>
    <p:custDataLst>
      <p:tags r:id="rId1"/>
    </p:custDataLst>
    <p:extLst>
      <p:ext uri="{BB962C8B-B14F-4D97-AF65-F5344CB8AC3E}">
        <p14:creationId xmlns:p14="http://schemas.microsoft.com/office/powerpoint/2010/main" val="165737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Ball Valves</a:t>
            </a:r>
          </a:p>
        </p:txBody>
      </p:sp>
      <p:pic>
        <p:nvPicPr>
          <p:cNvPr id="5" name="Picture 4">
            <a:extLst>
              <a:ext uri="{FF2B5EF4-FFF2-40B4-BE49-F238E27FC236}">
                <a16:creationId xmlns:a16="http://schemas.microsoft.com/office/drawing/2014/main" id="{86058786-362A-47D3-8198-07FD5B1B18D7}"/>
              </a:ext>
            </a:extLst>
          </p:cNvPr>
          <p:cNvPicPr/>
          <p:nvPr/>
        </p:nvPicPr>
        <p:blipFill rotWithShape="1">
          <a:blip r:embed="rId3"/>
          <a:srcRect l="4305" r="5296" b="-24"/>
          <a:stretch/>
        </p:blipFill>
        <p:spPr bwMode="auto">
          <a:xfrm>
            <a:off x="2133600" y="1905000"/>
            <a:ext cx="5318760" cy="3657600"/>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343953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92500"/>
          </a:bodyPr>
          <a:lstStyle/>
          <a:p>
            <a:r>
              <a:rPr lang="en-US" dirty="0">
                <a:solidFill>
                  <a:srgbClr val="FFFF00"/>
                </a:solidFill>
              </a:rPr>
              <a:t>You should now be able to identify a circulating pump on a hydronic system.</a:t>
            </a:r>
          </a:p>
          <a:p>
            <a:r>
              <a:rPr lang="en-US" dirty="0">
                <a:solidFill>
                  <a:srgbClr val="FFFF00"/>
                </a:solidFill>
              </a:rPr>
              <a:t>You should now be able to identify a safety valve and explain why the size is important.</a:t>
            </a:r>
          </a:p>
          <a:p>
            <a:r>
              <a:rPr lang="en-US" dirty="0">
                <a:solidFill>
                  <a:srgbClr val="FFFF00"/>
                </a:solidFill>
              </a:rPr>
              <a:t>You should now be able to identify a pressure regulator on a hydronic system. </a:t>
            </a:r>
          </a:p>
          <a:p>
            <a:r>
              <a:rPr lang="en-US" dirty="0">
                <a:solidFill>
                  <a:srgbClr val="FFFF00"/>
                </a:solidFill>
              </a:rPr>
              <a:t>You should now be able to identify an expansion tank in a hydronic system.</a:t>
            </a:r>
          </a:p>
          <a:p>
            <a:r>
              <a:rPr lang="en-US" dirty="0">
                <a:solidFill>
                  <a:srgbClr val="FFFF00"/>
                </a:solidFill>
              </a:rPr>
              <a:t>You should now be able to Identify an air separator and an auto vent in a </a:t>
            </a:r>
            <a:r>
              <a:rPr lang="en-US">
                <a:solidFill>
                  <a:srgbClr val="FFFF00"/>
                </a:solidFill>
              </a:rPr>
              <a:t>hydronic system. </a:t>
            </a:r>
            <a:endParaRPr lang="en-US" dirty="0">
              <a:solidFill>
                <a:srgbClr val="FFFF00"/>
              </a:solidFill>
            </a:endParaRP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Hydronic System Basics</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600200"/>
            <a:ext cx="8839200" cy="5105400"/>
          </a:xfrm>
        </p:spPr>
        <p:txBody>
          <a:bodyPr>
            <a:normAutofit fontScale="92500" lnSpcReduction="10000"/>
          </a:bodyPr>
          <a:lstStyle/>
          <a:p>
            <a:pPr marL="0" indent="0">
              <a:buNone/>
            </a:pPr>
            <a:r>
              <a:rPr lang="en-US" dirty="0">
                <a:solidFill>
                  <a:srgbClr val="FFFF00"/>
                </a:solidFill>
              </a:rPr>
              <a:t>Ground water heat pumps and hydronic systems are making a comeback. Today’s technician may see an increasing number of hydronic systems during their career.  In many parts of the country boiler systems still are the best way to heat homes.  There are now small chillers that are used for residential equipment available.  Add in the growing demand for pumping and piping systems for ground water heat pump systems and understanding how water flows through hydronic systems becomes an important HVAC system category for technicians to understand. </a:t>
            </a:r>
          </a:p>
        </p:txBody>
      </p:sp>
    </p:spTree>
    <p:custDataLst>
      <p:tags r:id="rId1"/>
    </p:custDataLst>
    <p:extLst>
      <p:ext uri="{BB962C8B-B14F-4D97-AF65-F5344CB8AC3E}">
        <p14:creationId xmlns:p14="http://schemas.microsoft.com/office/powerpoint/2010/main" val="1838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a:xfrm>
            <a:off x="0" y="274638"/>
            <a:ext cx="9144000" cy="1143000"/>
          </a:xfrm>
        </p:spPr>
        <p:txBody>
          <a:bodyPr>
            <a:normAutofit fontScale="90000"/>
          </a:bodyPr>
          <a:lstStyle/>
          <a:p>
            <a:r>
              <a:rPr lang="en-US" dirty="0"/>
              <a:t>Single Loop Hydronic System Components</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Tree>
    <p:custDataLst>
      <p:tags r:id="rId1"/>
    </p:custDataLst>
    <p:extLst>
      <p:ext uri="{BB962C8B-B14F-4D97-AF65-F5344CB8AC3E}">
        <p14:creationId xmlns:p14="http://schemas.microsoft.com/office/powerpoint/2010/main" val="304081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1 Supply Water Shut-Off-Valve</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350520" y="2987278"/>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874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2 Water Pressure Regulating Valve</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914400" y="1443038"/>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1664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3 Pressure Gauge</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2133600" y="1219200"/>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7175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4 Expansion Tank</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2438400" y="2362200"/>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2443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normAutofit fontScale="90000"/>
          </a:bodyPr>
          <a:lstStyle/>
          <a:p>
            <a:r>
              <a:rPr lang="en-US" dirty="0"/>
              <a:t>5 Enhanced Air Separator &amp; Auto Vent</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3886200" y="1402398"/>
            <a:ext cx="1600200" cy="156448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5152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normAutofit/>
          </a:bodyPr>
          <a:lstStyle/>
          <a:p>
            <a:r>
              <a:rPr lang="en-US" dirty="0"/>
              <a:t>6 Water Circulator Pump</a:t>
            </a:r>
          </a:p>
        </p:txBody>
      </p:sp>
      <p:pic>
        <p:nvPicPr>
          <p:cNvPr id="5" name="Picture 4">
            <a:extLst>
              <a:ext uri="{FF2B5EF4-FFF2-40B4-BE49-F238E27FC236}">
                <a16:creationId xmlns:a16="http://schemas.microsoft.com/office/drawing/2014/main" id="{D59B2447-D51A-49E2-A1DA-A6C5E8AABF64}"/>
              </a:ext>
            </a:extLst>
          </p:cNvPr>
          <p:cNvPicPr/>
          <p:nvPr/>
        </p:nvPicPr>
        <p:blipFill>
          <a:blip r:embed="rId3"/>
          <a:stretch>
            <a:fillRect/>
          </a:stretch>
        </p:blipFill>
        <p:spPr>
          <a:xfrm>
            <a:off x="381000" y="1443038"/>
            <a:ext cx="8458200" cy="4652962"/>
          </a:xfrm>
          <a:prstGeom prst="rect">
            <a:avLst/>
          </a:prstGeom>
        </p:spPr>
      </p:pic>
      <p:sp>
        <p:nvSpPr>
          <p:cNvPr id="3" name="Oval 2">
            <a:extLst>
              <a:ext uri="{FF2B5EF4-FFF2-40B4-BE49-F238E27FC236}">
                <a16:creationId xmlns:a16="http://schemas.microsoft.com/office/drawing/2014/main" id="{FF5E39B8-51A2-47F9-8782-6397506AEB2F}"/>
              </a:ext>
            </a:extLst>
          </p:cNvPr>
          <p:cNvSpPr/>
          <p:nvPr/>
        </p:nvSpPr>
        <p:spPr>
          <a:xfrm>
            <a:off x="5638800" y="1366440"/>
            <a:ext cx="1905000" cy="18391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52407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SLIDE_COUNT" val="18"/>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D2B7A5-EB24-48FF-8E3C-E9471DF956BE}"/>
</file>

<file path=customXml/itemProps2.xml><?xml version="1.0" encoding="utf-8"?>
<ds:datastoreItem xmlns:ds="http://schemas.openxmlformats.org/officeDocument/2006/customXml" ds:itemID="{84BDC407-1742-4CAE-915F-FC3BCFFE5008}"/>
</file>

<file path=customXml/itemProps3.xml><?xml version="1.0" encoding="utf-8"?>
<ds:datastoreItem xmlns:ds="http://schemas.openxmlformats.org/officeDocument/2006/customXml" ds:itemID="{AC258C03-A2DE-4C00-A54C-7D96E627B9B0}"/>
</file>

<file path=docProps/app.xml><?xml version="1.0" encoding="utf-8"?>
<Properties xmlns="http://schemas.openxmlformats.org/officeDocument/2006/extended-properties" xmlns:vt="http://schemas.openxmlformats.org/officeDocument/2006/docPropsVTypes">
  <Template/>
  <TotalTime>5569</TotalTime>
  <Words>238</Words>
  <Application>Microsoft Office PowerPoint</Application>
  <PresentationFormat>On-screen Show (4:3)</PresentationFormat>
  <Paragraphs>25</Paragraphs>
  <Slides>18</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 Technician’s First Guide and Workbook Section 11: Hydronic System Basics (1)  </vt:lpstr>
      <vt:lpstr>Hydronic System Basics</vt:lpstr>
      <vt:lpstr>Single Loop Hydronic System Components</vt:lpstr>
      <vt:lpstr>1 Supply Water Shut-Off-Valve</vt:lpstr>
      <vt:lpstr>2 Water Pressure Regulating Valve</vt:lpstr>
      <vt:lpstr>3 Pressure Gauge</vt:lpstr>
      <vt:lpstr>4 Expansion Tank</vt:lpstr>
      <vt:lpstr>5 Enhanced Air Separator &amp; Auto Vent</vt:lpstr>
      <vt:lpstr>6 Water Circulator Pump</vt:lpstr>
      <vt:lpstr>7 Heat Exchange Coil</vt:lpstr>
      <vt:lpstr>9 Boiler</vt:lpstr>
      <vt:lpstr>10 High Pressure/Temperature Safety valve</vt:lpstr>
      <vt:lpstr>Another Typical Configuration</vt:lpstr>
      <vt:lpstr>7 Radiators &amp; 8 Zone Valves</vt:lpstr>
      <vt:lpstr>Globe Valves</vt:lpstr>
      <vt:lpstr>Gate Valves</vt:lpstr>
      <vt:lpstr>Ball Valves</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682</cp:revision>
  <dcterms:created xsi:type="dcterms:W3CDTF">2013-05-23T13:04:32Z</dcterms:created>
  <dcterms:modified xsi:type="dcterms:W3CDTF">2019-07-11T15:31:04Z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018BDAD6-A84F-4685-91CF-57082113C9E1</vt:lpwstr>
  </property>
  <property fmtid="{D5CDD505-2E9C-101B-9397-08002B2CF9AE}" pid="6" name="ArticulateProjectFull">
    <vt:lpwstr>C:\Users\Don\Desktop\Technicians First Guide and Workbook\Power Points\Section 12 Tech First .ppta</vt:lpwstr>
  </property>
  <property fmtid="{D5CDD505-2E9C-101B-9397-08002B2CF9AE}" pid="7" name="ContentTypeId">
    <vt:lpwstr>0x0101009FB28C60A0AAC744A39BD09724F90806</vt:lpwstr>
  </property>
</Properties>
</file>