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329" r:id="rId2"/>
    <p:sldId id="486" r:id="rId3"/>
    <p:sldId id="360" r:id="rId4"/>
    <p:sldId id="408" r:id="rId5"/>
    <p:sldId id="443" r:id="rId6"/>
    <p:sldId id="450" r:id="rId7"/>
    <p:sldId id="410" r:id="rId8"/>
    <p:sldId id="445" r:id="rId9"/>
    <p:sldId id="449" r:id="rId10"/>
    <p:sldId id="412" r:id="rId11"/>
    <p:sldId id="451" r:id="rId12"/>
    <p:sldId id="452" r:id="rId13"/>
    <p:sldId id="413" r:id="rId14"/>
    <p:sldId id="453" r:id="rId15"/>
    <p:sldId id="454" r:id="rId16"/>
    <p:sldId id="455" r:id="rId17"/>
    <p:sldId id="414" r:id="rId18"/>
    <p:sldId id="456" r:id="rId19"/>
    <p:sldId id="458" r:id="rId20"/>
    <p:sldId id="459" r:id="rId21"/>
  </p:sldIdLst>
  <p:sldSz cx="9144000" cy="6858000" type="screen4x3"/>
  <p:notesSz cx="7010400" cy="92964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showScrollbar="0"/>
    <p:sldAll/>
    <p:penClr>
      <a:prstClr val="red"/>
    </p:penClr>
    <p:extLst>
      <p:ext uri="{F99C55AA-B7CB-42B0-86F8-08522FDF87E8}">
        <p14:browseMode xmlns:p14="http://schemas.microsoft.com/office/powerpoint/2010/main" showStatus="0"/>
      </p:ex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454545"/>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2" autoAdjust="0"/>
    <p:restoredTop sz="94660"/>
  </p:normalViewPr>
  <p:slideViewPr>
    <p:cSldViewPr>
      <p:cViewPr varScale="1">
        <p:scale>
          <a:sx n="64" d="100"/>
          <a:sy n="64" d="100"/>
        </p:scale>
        <p:origin x="60" y="3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E83A6E7-60DE-4005-B552-9C8674E4BA66}" type="datetimeFigureOut">
              <a:rPr lang="en-US" smtClean="0"/>
              <a:t>1/11/2016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a:t>
            </a:fld>
            <a:endParaRPr lang="en-US"/>
          </a:p>
        </p:txBody>
      </p:sp>
    </p:spTree>
    <p:extLst>
      <p:ext uri="{BB962C8B-B14F-4D97-AF65-F5344CB8AC3E}">
        <p14:creationId xmlns:p14="http://schemas.microsoft.com/office/powerpoint/2010/main" val="366698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10</a:t>
            </a:fld>
            <a:endParaRPr lang="en-US"/>
          </a:p>
        </p:txBody>
      </p:sp>
    </p:spTree>
    <p:extLst>
      <p:ext uri="{BB962C8B-B14F-4D97-AF65-F5344CB8AC3E}">
        <p14:creationId xmlns:p14="http://schemas.microsoft.com/office/powerpoint/2010/main" val="265895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11</a:t>
            </a:fld>
            <a:endParaRPr lang="en-US"/>
          </a:p>
        </p:txBody>
      </p:sp>
    </p:spTree>
    <p:extLst>
      <p:ext uri="{BB962C8B-B14F-4D97-AF65-F5344CB8AC3E}">
        <p14:creationId xmlns:p14="http://schemas.microsoft.com/office/powerpoint/2010/main" val="265136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12</a:t>
            </a:fld>
            <a:endParaRPr lang="en-US"/>
          </a:p>
        </p:txBody>
      </p:sp>
    </p:spTree>
    <p:extLst>
      <p:ext uri="{BB962C8B-B14F-4D97-AF65-F5344CB8AC3E}">
        <p14:creationId xmlns:p14="http://schemas.microsoft.com/office/powerpoint/2010/main" val="136274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13</a:t>
            </a:fld>
            <a:endParaRPr lang="en-US"/>
          </a:p>
        </p:txBody>
      </p:sp>
    </p:spTree>
    <p:extLst>
      <p:ext uri="{BB962C8B-B14F-4D97-AF65-F5344CB8AC3E}">
        <p14:creationId xmlns:p14="http://schemas.microsoft.com/office/powerpoint/2010/main" val="206278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14</a:t>
            </a:fld>
            <a:endParaRPr lang="en-US"/>
          </a:p>
        </p:txBody>
      </p:sp>
    </p:spTree>
    <p:extLst>
      <p:ext uri="{BB962C8B-B14F-4D97-AF65-F5344CB8AC3E}">
        <p14:creationId xmlns:p14="http://schemas.microsoft.com/office/powerpoint/2010/main" val="3187673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15</a:t>
            </a:fld>
            <a:endParaRPr lang="en-US"/>
          </a:p>
        </p:txBody>
      </p:sp>
    </p:spTree>
    <p:extLst>
      <p:ext uri="{BB962C8B-B14F-4D97-AF65-F5344CB8AC3E}">
        <p14:creationId xmlns:p14="http://schemas.microsoft.com/office/powerpoint/2010/main" val="344953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16</a:t>
            </a:fld>
            <a:endParaRPr lang="en-US"/>
          </a:p>
        </p:txBody>
      </p:sp>
    </p:spTree>
    <p:extLst>
      <p:ext uri="{BB962C8B-B14F-4D97-AF65-F5344CB8AC3E}">
        <p14:creationId xmlns:p14="http://schemas.microsoft.com/office/powerpoint/2010/main" val="3896734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17</a:t>
            </a:fld>
            <a:endParaRPr lang="en-US"/>
          </a:p>
        </p:txBody>
      </p:sp>
    </p:spTree>
    <p:extLst>
      <p:ext uri="{BB962C8B-B14F-4D97-AF65-F5344CB8AC3E}">
        <p14:creationId xmlns:p14="http://schemas.microsoft.com/office/powerpoint/2010/main" val="69928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18</a:t>
            </a:fld>
            <a:endParaRPr lang="en-US"/>
          </a:p>
        </p:txBody>
      </p:sp>
    </p:spTree>
    <p:extLst>
      <p:ext uri="{BB962C8B-B14F-4D97-AF65-F5344CB8AC3E}">
        <p14:creationId xmlns:p14="http://schemas.microsoft.com/office/powerpoint/2010/main" val="44481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19</a:t>
            </a:fld>
            <a:endParaRPr lang="en-US"/>
          </a:p>
        </p:txBody>
      </p:sp>
    </p:spTree>
    <p:extLst>
      <p:ext uri="{BB962C8B-B14F-4D97-AF65-F5344CB8AC3E}">
        <p14:creationId xmlns:p14="http://schemas.microsoft.com/office/powerpoint/2010/main" val="19866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a:t>
            </a:fld>
            <a:endParaRPr lang="en-US"/>
          </a:p>
        </p:txBody>
      </p:sp>
    </p:spTree>
    <p:extLst>
      <p:ext uri="{BB962C8B-B14F-4D97-AF65-F5344CB8AC3E}">
        <p14:creationId xmlns:p14="http://schemas.microsoft.com/office/powerpoint/2010/main" val="225859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20</a:t>
            </a:fld>
            <a:endParaRPr lang="en-US"/>
          </a:p>
        </p:txBody>
      </p:sp>
    </p:spTree>
    <p:extLst>
      <p:ext uri="{BB962C8B-B14F-4D97-AF65-F5344CB8AC3E}">
        <p14:creationId xmlns:p14="http://schemas.microsoft.com/office/powerpoint/2010/main" val="3318904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3</a:t>
            </a:fld>
            <a:endParaRPr lang="en-US"/>
          </a:p>
        </p:txBody>
      </p:sp>
    </p:spTree>
    <p:extLst>
      <p:ext uri="{BB962C8B-B14F-4D97-AF65-F5344CB8AC3E}">
        <p14:creationId xmlns:p14="http://schemas.microsoft.com/office/powerpoint/2010/main" val="3343557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4</a:t>
            </a:fld>
            <a:endParaRPr lang="en-US"/>
          </a:p>
        </p:txBody>
      </p:sp>
    </p:spTree>
    <p:extLst>
      <p:ext uri="{BB962C8B-B14F-4D97-AF65-F5344CB8AC3E}">
        <p14:creationId xmlns:p14="http://schemas.microsoft.com/office/powerpoint/2010/main" val="44321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5</a:t>
            </a:fld>
            <a:endParaRPr lang="en-US"/>
          </a:p>
        </p:txBody>
      </p:sp>
    </p:spTree>
    <p:extLst>
      <p:ext uri="{BB962C8B-B14F-4D97-AF65-F5344CB8AC3E}">
        <p14:creationId xmlns:p14="http://schemas.microsoft.com/office/powerpoint/2010/main" val="177186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6</a:t>
            </a:fld>
            <a:endParaRPr lang="en-US"/>
          </a:p>
        </p:txBody>
      </p:sp>
    </p:spTree>
    <p:extLst>
      <p:ext uri="{BB962C8B-B14F-4D97-AF65-F5344CB8AC3E}">
        <p14:creationId xmlns:p14="http://schemas.microsoft.com/office/powerpoint/2010/main" val="341833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7</a:t>
            </a:fld>
            <a:endParaRPr lang="en-US"/>
          </a:p>
        </p:txBody>
      </p:sp>
    </p:spTree>
    <p:extLst>
      <p:ext uri="{BB962C8B-B14F-4D97-AF65-F5344CB8AC3E}">
        <p14:creationId xmlns:p14="http://schemas.microsoft.com/office/powerpoint/2010/main" val="3867114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8</a:t>
            </a:fld>
            <a:endParaRPr lang="en-US"/>
          </a:p>
        </p:txBody>
      </p:sp>
    </p:spTree>
    <p:extLst>
      <p:ext uri="{BB962C8B-B14F-4D97-AF65-F5344CB8AC3E}">
        <p14:creationId xmlns:p14="http://schemas.microsoft.com/office/powerpoint/2010/main" val="425937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9</a:t>
            </a:fld>
            <a:endParaRPr lang="en-US"/>
          </a:p>
        </p:txBody>
      </p:sp>
    </p:spTree>
    <p:extLst>
      <p:ext uri="{BB962C8B-B14F-4D97-AF65-F5344CB8AC3E}">
        <p14:creationId xmlns:p14="http://schemas.microsoft.com/office/powerpoint/2010/main" val="282483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1/11/2016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05400"/>
            <a:ext cx="9067800" cy="609600"/>
          </a:xfrm>
        </p:spPr>
        <p:txBody>
          <a:bodyPr>
            <a:normAutofit fontScale="90000"/>
          </a:bodyPr>
          <a:lstStyle/>
          <a:p>
            <a:r>
              <a:rPr lang="en-US" dirty="0" smtClean="0">
                <a:solidFill>
                  <a:srgbClr val="FF00FF"/>
                </a:solidFill>
              </a:rPr>
              <a:t/>
            </a:r>
            <a:br>
              <a:rPr lang="en-US" dirty="0" smtClean="0">
                <a:solidFill>
                  <a:srgbClr val="FF00FF"/>
                </a:solidFill>
              </a:rPr>
            </a:br>
            <a:r>
              <a:rPr lang="en-US" dirty="0" smtClean="0"/>
              <a:t>Duct Design Basics</a:t>
            </a:r>
            <a:r>
              <a:rPr lang="en-US" dirty="0">
                <a:solidFill>
                  <a:srgbClr val="FF00FF"/>
                </a:solidFill>
              </a:rPr>
              <a:t/>
            </a:r>
            <a:br>
              <a:rPr lang="en-US" dirty="0">
                <a:solidFill>
                  <a:srgbClr val="FF00FF"/>
                </a:solidFill>
              </a:rPr>
            </a:br>
            <a:r>
              <a:rPr lang="en-US" dirty="0" smtClean="0"/>
              <a:t>Lesson 3 Calculations</a:t>
            </a:r>
            <a:r>
              <a:rPr lang="en-US" dirty="0" smtClean="0">
                <a:solidFill>
                  <a:srgbClr val="FF00FF"/>
                </a:solidFill>
              </a:rPr>
              <a:t/>
            </a:r>
            <a:br>
              <a:rPr lang="en-US" dirty="0" smtClean="0">
                <a:solidFill>
                  <a:srgbClr val="FF00FF"/>
                </a:solidFill>
              </a:rPr>
            </a:br>
            <a:r>
              <a:rPr lang="en-US" dirty="0" smtClean="0">
                <a:solidFill>
                  <a:srgbClr val="FF00FF"/>
                </a:solidFill>
              </a:rPr>
              <a:t/>
            </a:r>
            <a:br>
              <a:rPr lang="en-US" dirty="0" smtClean="0">
                <a:solidFill>
                  <a:srgbClr val="FF00FF"/>
                </a:solidFill>
              </a:rPr>
            </a:br>
            <a:endParaRPr lang="en-US" dirty="0">
              <a:solidFill>
                <a:srgbClr val="FF00FF"/>
              </a:solidFill>
            </a:endParaRPr>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74298" y="762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5975725"/>
      </p:ext>
    </p:extLst>
  </p:cSld>
  <p:clrMapOvr>
    <a:masterClrMapping/>
  </p:clrMapOvr>
  <mc:AlternateContent xmlns:mc="http://schemas.openxmlformats.org/markup-compatibility/2006" xmlns:p14="http://schemas.microsoft.com/office/powerpoint/2010/main">
    <mc:Choice Requires="p14">
      <p:transition spd="slow" p14:dur="2000" advTm="8419"/>
    </mc:Choice>
    <mc:Fallback xmlns="">
      <p:transition spd="slow" advTm="841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8600"/>
            <a:ext cx="4572000" cy="584775"/>
          </a:xfrm>
          <a:prstGeom prst="rect">
            <a:avLst/>
          </a:prstGeom>
          <a:noFill/>
        </p:spPr>
        <p:txBody>
          <a:bodyPr wrap="square" rtlCol="0">
            <a:spAutoFit/>
          </a:bodyPr>
          <a:lstStyle/>
          <a:p>
            <a:r>
              <a:rPr lang="en-US" sz="3200" dirty="0">
                <a:solidFill>
                  <a:srgbClr val="FFFF00"/>
                </a:solidFill>
              </a:rPr>
              <a:t>Design Friction-Rate Value</a:t>
            </a:r>
          </a:p>
        </p:txBody>
      </p:sp>
      <p:sp>
        <p:nvSpPr>
          <p:cNvPr id="3" name="TextBox 2"/>
          <p:cNvSpPr txBox="1"/>
          <p:nvPr/>
        </p:nvSpPr>
        <p:spPr>
          <a:xfrm>
            <a:off x="1066800" y="1752600"/>
            <a:ext cx="7162800" cy="4031873"/>
          </a:xfrm>
          <a:prstGeom prst="rect">
            <a:avLst/>
          </a:prstGeom>
          <a:noFill/>
        </p:spPr>
        <p:txBody>
          <a:bodyPr wrap="square" rtlCol="0">
            <a:spAutoFit/>
          </a:bodyPr>
          <a:lstStyle/>
          <a:p>
            <a:r>
              <a:rPr lang="en-US" sz="3200" dirty="0" smtClean="0">
                <a:solidFill>
                  <a:srgbClr val="FFFF00"/>
                </a:solidFill>
              </a:rPr>
              <a:t>F/100 = ASP x 100 ÷ TEL</a:t>
            </a:r>
          </a:p>
          <a:p>
            <a:endParaRPr lang="en-US" sz="3200" dirty="0">
              <a:solidFill>
                <a:srgbClr val="FFFF00"/>
              </a:solidFill>
            </a:endParaRPr>
          </a:p>
          <a:p>
            <a:r>
              <a:rPr lang="en-US" sz="3200" dirty="0" smtClean="0">
                <a:solidFill>
                  <a:srgbClr val="FFFF00"/>
                </a:solidFill>
              </a:rPr>
              <a:t>Where:</a:t>
            </a:r>
          </a:p>
          <a:p>
            <a:r>
              <a:rPr lang="en-US" sz="3200" dirty="0" smtClean="0">
                <a:solidFill>
                  <a:srgbClr val="FFFF00"/>
                </a:solidFill>
              </a:rPr>
              <a:t>F/100 = Design </a:t>
            </a:r>
            <a:r>
              <a:rPr lang="en-US" sz="3200" dirty="0">
                <a:solidFill>
                  <a:srgbClr val="FFFF00"/>
                </a:solidFill>
              </a:rPr>
              <a:t>Friction-Rate </a:t>
            </a:r>
            <a:r>
              <a:rPr lang="en-US" sz="3200" dirty="0" smtClean="0">
                <a:solidFill>
                  <a:srgbClr val="FFFF00"/>
                </a:solidFill>
              </a:rPr>
              <a:t>Value</a:t>
            </a:r>
          </a:p>
          <a:p>
            <a:r>
              <a:rPr lang="en-US" sz="3200" dirty="0" smtClean="0">
                <a:solidFill>
                  <a:srgbClr val="FFFF00"/>
                </a:solidFill>
              </a:rPr>
              <a:t>ASP = </a:t>
            </a:r>
            <a:r>
              <a:rPr lang="en-US" sz="3200" dirty="0">
                <a:solidFill>
                  <a:srgbClr val="FFFF00"/>
                </a:solidFill>
              </a:rPr>
              <a:t>A</a:t>
            </a:r>
            <a:r>
              <a:rPr lang="en-US" sz="3200" dirty="0" smtClean="0">
                <a:solidFill>
                  <a:srgbClr val="FFFF00"/>
                </a:solidFill>
              </a:rPr>
              <a:t>vailable </a:t>
            </a:r>
            <a:r>
              <a:rPr lang="en-US" sz="3200" dirty="0">
                <a:solidFill>
                  <a:srgbClr val="FFFF00"/>
                </a:solidFill>
              </a:rPr>
              <a:t>S</a:t>
            </a:r>
            <a:r>
              <a:rPr lang="en-US" sz="3200" dirty="0" smtClean="0">
                <a:solidFill>
                  <a:srgbClr val="FFFF00"/>
                </a:solidFill>
              </a:rPr>
              <a:t>tatic </a:t>
            </a:r>
            <a:r>
              <a:rPr lang="en-US" sz="3200" dirty="0">
                <a:solidFill>
                  <a:srgbClr val="FFFF00"/>
                </a:solidFill>
              </a:rPr>
              <a:t>P</a:t>
            </a:r>
            <a:r>
              <a:rPr lang="en-US" sz="3200" dirty="0" smtClean="0">
                <a:solidFill>
                  <a:srgbClr val="FFFF00"/>
                </a:solidFill>
              </a:rPr>
              <a:t>ressure</a:t>
            </a:r>
          </a:p>
          <a:p>
            <a:r>
              <a:rPr lang="en-US" sz="3200" dirty="0" smtClean="0">
                <a:solidFill>
                  <a:srgbClr val="FFFF00"/>
                </a:solidFill>
              </a:rPr>
              <a:t>TEL = Total Equivalent </a:t>
            </a:r>
            <a:r>
              <a:rPr lang="en-US" sz="3200" dirty="0">
                <a:solidFill>
                  <a:srgbClr val="FFFF00"/>
                </a:solidFill>
              </a:rPr>
              <a:t>L</a:t>
            </a:r>
            <a:r>
              <a:rPr lang="en-US" sz="3200" dirty="0" smtClean="0">
                <a:solidFill>
                  <a:srgbClr val="FFFF00"/>
                </a:solidFill>
              </a:rPr>
              <a:t>ength of the path </a:t>
            </a:r>
            <a:r>
              <a:rPr lang="en-US" sz="3200" dirty="0" smtClean="0">
                <a:solidFill>
                  <a:srgbClr val="FF00FF"/>
                </a:solidFill>
              </a:rPr>
              <a:t>	</a:t>
            </a:r>
            <a:r>
              <a:rPr lang="en-US" sz="3200" dirty="0" smtClean="0">
                <a:solidFill>
                  <a:srgbClr val="FFFF00"/>
                </a:solidFill>
              </a:rPr>
              <a:t>with the most resistance (usually </a:t>
            </a:r>
            <a:r>
              <a:rPr lang="en-US" sz="3200" dirty="0" smtClean="0">
                <a:solidFill>
                  <a:srgbClr val="FF00FF"/>
                </a:solidFill>
              </a:rPr>
              <a:t>	</a:t>
            </a:r>
            <a:r>
              <a:rPr lang="en-US" sz="3200" dirty="0" smtClean="0">
                <a:solidFill>
                  <a:srgbClr val="FFFF00"/>
                </a:solidFill>
              </a:rPr>
              <a:t>the longest duct run)</a:t>
            </a:r>
            <a:endParaRPr lang="en-US" sz="3200" dirty="0">
              <a:solidFill>
                <a:srgbClr val="FFFF00"/>
              </a:solidFill>
            </a:endParaRPr>
          </a:p>
        </p:txBody>
      </p:sp>
    </p:spTree>
    <p:custDataLst>
      <p:tags r:id="rId1"/>
    </p:custDataLst>
    <p:extLst>
      <p:ext uri="{BB962C8B-B14F-4D97-AF65-F5344CB8AC3E}">
        <p14:creationId xmlns:p14="http://schemas.microsoft.com/office/powerpoint/2010/main" val="3324692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8600"/>
            <a:ext cx="4572000" cy="584775"/>
          </a:xfrm>
          <a:prstGeom prst="rect">
            <a:avLst/>
          </a:prstGeom>
          <a:noFill/>
        </p:spPr>
        <p:txBody>
          <a:bodyPr wrap="square" rtlCol="0">
            <a:spAutoFit/>
          </a:bodyPr>
          <a:lstStyle/>
          <a:p>
            <a:r>
              <a:rPr lang="en-US" sz="3200" dirty="0">
                <a:solidFill>
                  <a:srgbClr val="FFFF00"/>
                </a:solidFill>
              </a:rPr>
              <a:t>Design Friction-Rate Value</a:t>
            </a:r>
          </a:p>
        </p:txBody>
      </p:sp>
      <p:sp>
        <p:nvSpPr>
          <p:cNvPr id="3" name="TextBox 2"/>
          <p:cNvSpPr txBox="1"/>
          <p:nvPr/>
        </p:nvSpPr>
        <p:spPr>
          <a:xfrm>
            <a:off x="1066800" y="1752600"/>
            <a:ext cx="7162800" cy="4524315"/>
          </a:xfrm>
          <a:prstGeom prst="rect">
            <a:avLst/>
          </a:prstGeom>
          <a:noFill/>
        </p:spPr>
        <p:txBody>
          <a:bodyPr wrap="square" rtlCol="0">
            <a:spAutoFit/>
          </a:bodyPr>
          <a:lstStyle/>
          <a:p>
            <a:r>
              <a:rPr lang="en-US" sz="3200" dirty="0" smtClean="0">
                <a:solidFill>
                  <a:srgbClr val="FFFF00"/>
                </a:solidFill>
              </a:rPr>
              <a:t>Find the supply duct design friction rate for a system that is 250 </a:t>
            </a:r>
            <a:r>
              <a:rPr lang="en-US" sz="3200" dirty="0" err="1" smtClean="0">
                <a:solidFill>
                  <a:srgbClr val="FFFF00"/>
                </a:solidFill>
              </a:rPr>
              <a:t>ft</a:t>
            </a:r>
            <a:r>
              <a:rPr lang="en-US" sz="3200" dirty="0" smtClean="0">
                <a:solidFill>
                  <a:srgbClr val="FFFF00"/>
                </a:solidFill>
              </a:rPr>
              <a:t> long (TEL) and operates at 1.5 IWC</a:t>
            </a:r>
          </a:p>
          <a:p>
            <a:endParaRPr lang="en-US" sz="3200" dirty="0">
              <a:solidFill>
                <a:srgbClr val="FFFF00"/>
              </a:solidFill>
            </a:endParaRPr>
          </a:p>
          <a:p>
            <a:r>
              <a:rPr lang="en-US" sz="3200" dirty="0" smtClean="0">
                <a:solidFill>
                  <a:srgbClr val="FFFF00"/>
                </a:solidFill>
              </a:rPr>
              <a:t>F/100 = ASP x 100 ÷ TEL</a:t>
            </a:r>
          </a:p>
          <a:p>
            <a:endParaRPr lang="en-US" sz="3200" dirty="0">
              <a:solidFill>
                <a:srgbClr val="FFFF00"/>
              </a:solidFill>
            </a:endParaRPr>
          </a:p>
          <a:p>
            <a:r>
              <a:rPr lang="en-US" sz="3200" dirty="0">
                <a:solidFill>
                  <a:srgbClr val="FFFF00"/>
                </a:solidFill>
              </a:rPr>
              <a:t>F/100 = </a:t>
            </a:r>
            <a:r>
              <a:rPr lang="en-US" sz="3200" dirty="0" smtClean="0">
                <a:solidFill>
                  <a:srgbClr val="FFFF00"/>
                </a:solidFill>
              </a:rPr>
              <a:t>1.5 </a:t>
            </a:r>
            <a:r>
              <a:rPr lang="en-US" sz="3200" dirty="0">
                <a:solidFill>
                  <a:srgbClr val="FFFF00"/>
                </a:solidFill>
              </a:rPr>
              <a:t>x 100 ÷ </a:t>
            </a:r>
            <a:r>
              <a:rPr lang="en-US" sz="3200" dirty="0" smtClean="0">
                <a:solidFill>
                  <a:srgbClr val="FFFF00"/>
                </a:solidFill>
              </a:rPr>
              <a:t>250 = 0.6</a:t>
            </a:r>
            <a:endParaRPr lang="en-US" sz="3200" dirty="0">
              <a:solidFill>
                <a:srgbClr val="FFFF00"/>
              </a:solidFill>
            </a:endParaRPr>
          </a:p>
          <a:p>
            <a:endParaRPr lang="en-US" sz="3200" dirty="0" smtClean="0">
              <a:solidFill>
                <a:srgbClr val="FFFF00"/>
              </a:solidFill>
            </a:endParaRP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165893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8600"/>
            <a:ext cx="4572000" cy="584775"/>
          </a:xfrm>
          <a:prstGeom prst="rect">
            <a:avLst/>
          </a:prstGeom>
          <a:noFill/>
        </p:spPr>
        <p:txBody>
          <a:bodyPr wrap="square" rtlCol="0">
            <a:spAutoFit/>
          </a:bodyPr>
          <a:lstStyle/>
          <a:p>
            <a:r>
              <a:rPr lang="en-US" sz="3200" dirty="0">
                <a:solidFill>
                  <a:srgbClr val="FFFF00"/>
                </a:solidFill>
              </a:rPr>
              <a:t>Design Friction-Rate Value</a:t>
            </a:r>
          </a:p>
        </p:txBody>
      </p:sp>
      <p:sp>
        <p:nvSpPr>
          <p:cNvPr id="3" name="TextBox 2"/>
          <p:cNvSpPr txBox="1"/>
          <p:nvPr/>
        </p:nvSpPr>
        <p:spPr>
          <a:xfrm>
            <a:off x="1066800" y="1752600"/>
            <a:ext cx="7162800" cy="3046988"/>
          </a:xfrm>
          <a:prstGeom prst="rect">
            <a:avLst/>
          </a:prstGeom>
          <a:noFill/>
        </p:spPr>
        <p:txBody>
          <a:bodyPr wrap="square" rtlCol="0">
            <a:spAutoFit/>
          </a:bodyPr>
          <a:lstStyle/>
          <a:p>
            <a:r>
              <a:rPr lang="en-US" sz="3200" dirty="0" smtClean="0">
                <a:solidFill>
                  <a:srgbClr val="FFFF00"/>
                </a:solidFill>
              </a:rPr>
              <a:t>Find the supply duct design friction rate for a system that is 250 </a:t>
            </a:r>
            <a:r>
              <a:rPr lang="en-US" sz="3200" dirty="0" err="1" smtClean="0">
                <a:solidFill>
                  <a:srgbClr val="FFFF00"/>
                </a:solidFill>
              </a:rPr>
              <a:t>ft</a:t>
            </a:r>
            <a:r>
              <a:rPr lang="en-US" sz="3200" dirty="0" smtClean="0">
                <a:solidFill>
                  <a:srgbClr val="FFFF00"/>
                </a:solidFill>
              </a:rPr>
              <a:t> long (TEL) and operates at 0.15 IWC</a:t>
            </a:r>
          </a:p>
          <a:p>
            <a:endParaRPr lang="en-US" sz="3200" dirty="0">
              <a:solidFill>
                <a:srgbClr val="FFFF00"/>
              </a:solidFill>
            </a:endParaRPr>
          </a:p>
          <a:p>
            <a:r>
              <a:rPr lang="en-US" sz="3200" dirty="0" smtClean="0">
                <a:solidFill>
                  <a:srgbClr val="FFFF00"/>
                </a:solidFill>
              </a:rPr>
              <a:t>F/100 = ASP x 100 ÷ TEL</a:t>
            </a:r>
          </a:p>
          <a:p>
            <a:endParaRPr lang="en-US" sz="3200" dirty="0">
              <a:solidFill>
                <a:srgbClr val="FFFF00"/>
              </a:solidFill>
            </a:endParaRPr>
          </a:p>
        </p:txBody>
      </p:sp>
      <p:pic>
        <p:nvPicPr>
          <p:cNvPr id="4" name="Picture 3"/>
          <p:cNvPicPr>
            <a:picLocks noChangeAspect="1"/>
          </p:cNvPicPr>
          <p:nvPr/>
        </p:nvPicPr>
        <p:blipFill>
          <a:blip r:embed="rId4"/>
          <a:stretch>
            <a:fillRect/>
          </a:stretch>
        </p:blipFill>
        <p:spPr>
          <a:xfrm>
            <a:off x="180109" y="990600"/>
            <a:ext cx="4239491" cy="5486400"/>
          </a:xfrm>
          <a:prstGeom prst="rect">
            <a:avLst/>
          </a:prstGeom>
        </p:spPr>
      </p:pic>
      <p:pic>
        <p:nvPicPr>
          <p:cNvPr id="5" name="Picture 4"/>
          <p:cNvPicPr>
            <a:picLocks noChangeAspect="1"/>
          </p:cNvPicPr>
          <p:nvPr/>
        </p:nvPicPr>
        <p:blipFill rotWithShape="1">
          <a:blip r:embed="rId4"/>
          <a:srcRect l="30592" t="68058" r="38245" b="18512"/>
          <a:stretch/>
        </p:blipFill>
        <p:spPr>
          <a:xfrm>
            <a:off x="4492990" y="2241445"/>
            <a:ext cx="4587015" cy="2558143"/>
          </a:xfrm>
          <a:prstGeom prst="rect">
            <a:avLst/>
          </a:prstGeom>
          <a:ln w="57150">
            <a:solidFill>
              <a:srgbClr val="FF0000"/>
            </a:solidFill>
          </a:ln>
        </p:spPr>
      </p:pic>
      <p:sp>
        <p:nvSpPr>
          <p:cNvPr id="6" name="Rectangle 5"/>
          <p:cNvSpPr/>
          <p:nvPr/>
        </p:nvSpPr>
        <p:spPr>
          <a:xfrm>
            <a:off x="1485900" y="4777311"/>
            <a:ext cx="1295400" cy="7625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8128000" y="2377517"/>
            <a:ext cx="76200" cy="8985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243704" y="3962400"/>
            <a:ext cx="461896" cy="4809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9339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8600"/>
            <a:ext cx="5562600" cy="584775"/>
          </a:xfrm>
          <a:prstGeom prst="rect">
            <a:avLst/>
          </a:prstGeom>
          <a:noFill/>
        </p:spPr>
        <p:txBody>
          <a:bodyPr wrap="square" rtlCol="0">
            <a:spAutoFit/>
          </a:bodyPr>
          <a:lstStyle/>
          <a:p>
            <a:r>
              <a:rPr lang="en-US" sz="3200" dirty="0">
                <a:solidFill>
                  <a:srgbClr val="FFFF00"/>
                </a:solidFill>
              </a:rPr>
              <a:t>Runout and Trunk Section </a:t>
            </a:r>
            <a:r>
              <a:rPr lang="en-US" sz="3200" dirty="0" smtClean="0">
                <a:solidFill>
                  <a:srgbClr val="FFFF00"/>
                </a:solidFill>
              </a:rPr>
              <a:t>Sizing</a:t>
            </a:r>
          </a:p>
        </p:txBody>
      </p:sp>
      <p:sp>
        <p:nvSpPr>
          <p:cNvPr id="3" name="TextBox 2"/>
          <p:cNvSpPr txBox="1"/>
          <p:nvPr/>
        </p:nvSpPr>
        <p:spPr>
          <a:xfrm>
            <a:off x="304800" y="852706"/>
            <a:ext cx="8839200" cy="892552"/>
          </a:xfrm>
          <a:prstGeom prst="rect">
            <a:avLst/>
          </a:prstGeom>
          <a:noFill/>
        </p:spPr>
        <p:txBody>
          <a:bodyPr wrap="square" rtlCol="0">
            <a:spAutoFit/>
          </a:bodyPr>
          <a:lstStyle/>
          <a:p>
            <a:r>
              <a:rPr lang="en-US" sz="2600" dirty="0" smtClean="0">
                <a:solidFill>
                  <a:srgbClr val="FFFF00"/>
                </a:solidFill>
              </a:rPr>
              <a:t>Use the </a:t>
            </a:r>
            <a:r>
              <a:rPr lang="en-US" sz="2600" dirty="0">
                <a:solidFill>
                  <a:srgbClr val="FFFF00"/>
                </a:solidFill>
              </a:rPr>
              <a:t>d</a:t>
            </a:r>
            <a:r>
              <a:rPr lang="en-US" sz="2600" dirty="0" smtClean="0">
                <a:solidFill>
                  <a:srgbClr val="FFFF00"/>
                </a:solidFill>
              </a:rPr>
              <a:t>esign </a:t>
            </a:r>
            <a:r>
              <a:rPr lang="en-US" sz="2600" dirty="0">
                <a:solidFill>
                  <a:srgbClr val="FFFF00"/>
                </a:solidFill>
              </a:rPr>
              <a:t>f</a:t>
            </a:r>
            <a:r>
              <a:rPr lang="en-US" sz="2600" dirty="0" smtClean="0">
                <a:solidFill>
                  <a:srgbClr val="FFFF00"/>
                </a:solidFill>
              </a:rPr>
              <a:t>riction rate  (0.60) to find the duct trunk size for any CFM.  For example, use 300 CFM on Wire Helix Scale:</a:t>
            </a:r>
          </a:p>
        </p:txBody>
      </p:sp>
      <p:pic>
        <p:nvPicPr>
          <p:cNvPr id="4" name="Picture 3"/>
          <p:cNvPicPr>
            <a:picLocks noChangeAspect="1"/>
          </p:cNvPicPr>
          <p:nvPr/>
        </p:nvPicPr>
        <p:blipFill rotWithShape="1">
          <a:blip r:embed="rId4"/>
          <a:srcRect r="299" b="13898"/>
          <a:stretch/>
        </p:blipFill>
        <p:spPr>
          <a:xfrm>
            <a:off x="32657" y="1789822"/>
            <a:ext cx="4531591" cy="5064549"/>
          </a:xfrm>
          <a:prstGeom prst="rect">
            <a:avLst/>
          </a:prstGeom>
        </p:spPr>
      </p:pic>
      <p:pic>
        <p:nvPicPr>
          <p:cNvPr id="5" name="Picture 4"/>
          <p:cNvPicPr>
            <a:picLocks noChangeAspect="1"/>
          </p:cNvPicPr>
          <p:nvPr/>
        </p:nvPicPr>
        <p:blipFill rotWithShape="1">
          <a:blip r:embed="rId4"/>
          <a:srcRect l="19829" t="9721" r="47294" b="60254"/>
          <a:stretch/>
        </p:blipFill>
        <p:spPr>
          <a:xfrm>
            <a:off x="4876800" y="1981200"/>
            <a:ext cx="3906025" cy="4616211"/>
          </a:xfrm>
          <a:prstGeom prst="rect">
            <a:avLst/>
          </a:prstGeom>
          <a:ln w="57150">
            <a:solidFill>
              <a:srgbClr val="FF0000"/>
            </a:solidFill>
          </a:ln>
        </p:spPr>
      </p:pic>
      <p:sp>
        <p:nvSpPr>
          <p:cNvPr id="6" name="Rectangle 5"/>
          <p:cNvSpPr/>
          <p:nvPr/>
        </p:nvSpPr>
        <p:spPr>
          <a:xfrm>
            <a:off x="1371600" y="2743200"/>
            <a:ext cx="10668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8153400" y="6400800"/>
            <a:ext cx="593140" cy="508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671935" y="3505200"/>
            <a:ext cx="462511" cy="2794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0702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852706"/>
            <a:ext cx="8839200" cy="892552"/>
          </a:xfrm>
          <a:prstGeom prst="rect">
            <a:avLst/>
          </a:prstGeom>
          <a:noFill/>
        </p:spPr>
        <p:txBody>
          <a:bodyPr wrap="square" rtlCol="0">
            <a:spAutoFit/>
          </a:bodyPr>
          <a:lstStyle/>
          <a:p>
            <a:r>
              <a:rPr lang="en-US" sz="2600" dirty="0" smtClean="0">
                <a:solidFill>
                  <a:srgbClr val="FFFF00"/>
                </a:solidFill>
              </a:rPr>
              <a:t>Use the </a:t>
            </a:r>
            <a:r>
              <a:rPr lang="en-US" sz="2600" dirty="0">
                <a:solidFill>
                  <a:srgbClr val="FFFF00"/>
                </a:solidFill>
              </a:rPr>
              <a:t>d</a:t>
            </a:r>
            <a:r>
              <a:rPr lang="en-US" sz="2600" dirty="0" smtClean="0">
                <a:solidFill>
                  <a:srgbClr val="FFFF00"/>
                </a:solidFill>
              </a:rPr>
              <a:t>esign </a:t>
            </a:r>
            <a:r>
              <a:rPr lang="en-US" sz="2600" dirty="0">
                <a:solidFill>
                  <a:srgbClr val="FFFF00"/>
                </a:solidFill>
              </a:rPr>
              <a:t>f</a:t>
            </a:r>
            <a:r>
              <a:rPr lang="en-US" sz="2600" dirty="0" smtClean="0">
                <a:solidFill>
                  <a:srgbClr val="FFFF00"/>
                </a:solidFill>
              </a:rPr>
              <a:t>riction rate  (0.60) to find the duct trunk size for any CFM.  For example, use 300 CFM on Wire Helix Scale:</a:t>
            </a:r>
          </a:p>
        </p:txBody>
      </p:sp>
      <p:pic>
        <p:nvPicPr>
          <p:cNvPr id="4" name="Picture 3"/>
          <p:cNvPicPr>
            <a:picLocks noChangeAspect="1"/>
          </p:cNvPicPr>
          <p:nvPr/>
        </p:nvPicPr>
        <p:blipFill rotWithShape="1">
          <a:blip r:embed="rId4"/>
          <a:srcRect r="299" b="13898"/>
          <a:stretch/>
        </p:blipFill>
        <p:spPr>
          <a:xfrm>
            <a:off x="32657" y="1789822"/>
            <a:ext cx="4531591" cy="5064549"/>
          </a:xfrm>
          <a:prstGeom prst="rect">
            <a:avLst/>
          </a:prstGeom>
        </p:spPr>
      </p:pic>
      <p:pic>
        <p:nvPicPr>
          <p:cNvPr id="5" name="Picture 4"/>
          <p:cNvPicPr>
            <a:picLocks noChangeAspect="1"/>
          </p:cNvPicPr>
          <p:nvPr/>
        </p:nvPicPr>
        <p:blipFill rotWithShape="1">
          <a:blip r:embed="rId4"/>
          <a:srcRect l="16132" t="19516" r="47294" b="59674"/>
          <a:stretch/>
        </p:blipFill>
        <p:spPr>
          <a:xfrm>
            <a:off x="3777343" y="2057400"/>
            <a:ext cx="5277625" cy="3886200"/>
          </a:xfrm>
          <a:prstGeom prst="rect">
            <a:avLst/>
          </a:prstGeom>
          <a:ln w="57150">
            <a:solidFill>
              <a:srgbClr val="FF0000"/>
            </a:solidFill>
          </a:ln>
        </p:spPr>
      </p:pic>
      <p:sp>
        <p:nvSpPr>
          <p:cNvPr id="6" name="Rectangle 5"/>
          <p:cNvSpPr/>
          <p:nvPr/>
        </p:nvSpPr>
        <p:spPr>
          <a:xfrm>
            <a:off x="990600" y="2971800"/>
            <a:ext cx="1447800" cy="1219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4953000" y="4227753"/>
            <a:ext cx="462511" cy="2794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Tree>
    <p:custDataLst>
      <p:tags r:id="rId1"/>
    </p:custDataLst>
    <p:extLst>
      <p:ext uri="{BB962C8B-B14F-4D97-AF65-F5344CB8AC3E}">
        <p14:creationId xmlns:p14="http://schemas.microsoft.com/office/powerpoint/2010/main" val="3962904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852706"/>
            <a:ext cx="8839200" cy="892552"/>
          </a:xfrm>
          <a:prstGeom prst="rect">
            <a:avLst/>
          </a:prstGeom>
          <a:noFill/>
        </p:spPr>
        <p:txBody>
          <a:bodyPr wrap="square" rtlCol="0">
            <a:spAutoFit/>
          </a:bodyPr>
          <a:lstStyle/>
          <a:p>
            <a:r>
              <a:rPr lang="en-US" sz="2600" dirty="0" smtClean="0">
                <a:solidFill>
                  <a:srgbClr val="FFFF00"/>
                </a:solidFill>
              </a:rPr>
              <a:t>Use the </a:t>
            </a:r>
            <a:r>
              <a:rPr lang="en-US" sz="2600" dirty="0">
                <a:solidFill>
                  <a:srgbClr val="FFFF00"/>
                </a:solidFill>
              </a:rPr>
              <a:t>d</a:t>
            </a:r>
            <a:r>
              <a:rPr lang="en-US" sz="2600" dirty="0" smtClean="0">
                <a:solidFill>
                  <a:srgbClr val="FFFF00"/>
                </a:solidFill>
              </a:rPr>
              <a:t>esign </a:t>
            </a:r>
            <a:r>
              <a:rPr lang="en-US" sz="2600" dirty="0">
                <a:solidFill>
                  <a:srgbClr val="FFFF00"/>
                </a:solidFill>
              </a:rPr>
              <a:t>f</a:t>
            </a:r>
            <a:r>
              <a:rPr lang="en-US" sz="2600" dirty="0" smtClean="0">
                <a:solidFill>
                  <a:srgbClr val="FFFF00"/>
                </a:solidFill>
              </a:rPr>
              <a:t>riction rate  (0.60) to find the duct trunk size for any CFM.  For example, use 300 CFM on Wire Helix Scale:</a:t>
            </a:r>
          </a:p>
        </p:txBody>
      </p:sp>
      <p:pic>
        <p:nvPicPr>
          <p:cNvPr id="4" name="Picture 3"/>
          <p:cNvPicPr>
            <a:picLocks noChangeAspect="1"/>
          </p:cNvPicPr>
          <p:nvPr/>
        </p:nvPicPr>
        <p:blipFill rotWithShape="1">
          <a:blip r:embed="rId4"/>
          <a:srcRect r="299" b="13898"/>
          <a:stretch/>
        </p:blipFill>
        <p:spPr>
          <a:xfrm>
            <a:off x="32657" y="1789822"/>
            <a:ext cx="4531591" cy="5064549"/>
          </a:xfrm>
          <a:prstGeom prst="rect">
            <a:avLst/>
          </a:prstGeom>
        </p:spPr>
      </p:pic>
      <p:pic>
        <p:nvPicPr>
          <p:cNvPr id="5" name="Picture 4"/>
          <p:cNvPicPr>
            <a:picLocks noChangeAspect="1"/>
          </p:cNvPicPr>
          <p:nvPr/>
        </p:nvPicPr>
        <p:blipFill rotWithShape="1">
          <a:blip r:embed="rId4"/>
          <a:srcRect l="16132" t="19516" r="47294" b="59674"/>
          <a:stretch/>
        </p:blipFill>
        <p:spPr>
          <a:xfrm>
            <a:off x="3777343" y="2057400"/>
            <a:ext cx="5277625" cy="3886200"/>
          </a:xfrm>
          <a:prstGeom prst="rect">
            <a:avLst/>
          </a:prstGeom>
          <a:ln w="57150">
            <a:solidFill>
              <a:srgbClr val="FF0000"/>
            </a:solidFill>
          </a:ln>
        </p:spPr>
      </p:pic>
      <p:sp>
        <p:nvSpPr>
          <p:cNvPr id="6" name="Rectangle 5"/>
          <p:cNvSpPr/>
          <p:nvPr/>
        </p:nvSpPr>
        <p:spPr>
          <a:xfrm>
            <a:off x="990600" y="2971800"/>
            <a:ext cx="1447800" cy="1219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4953000" y="4227753"/>
            <a:ext cx="462511" cy="2794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
        <p:nvSpPr>
          <p:cNvPr id="2" name="TextBox 1"/>
          <p:cNvSpPr txBox="1"/>
          <p:nvPr/>
        </p:nvSpPr>
        <p:spPr>
          <a:xfrm>
            <a:off x="5562600" y="4322096"/>
            <a:ext cx="3016595" cy="492443"/>
          </a:xfrm>
          <a:prstGeom prst="rect">
            <a:avLst/>
          </a:prstGeom>
          <a:solidFill>
            <a:schemeClr val="tx1"/>
          </a:solidFill>
        </p:spPr>
        <p:txBody>
          <a:bodyPr wrap="none" rtlCol="0">
            <a:spAutoFit/>
          </a:bodyPr>
          <a:lstStyle/>
          <a:p>
            <a:r>
              <a:rPr lang="en-US" sz="2600" dirty="0" smtClean="0">
                <a:solidFill>
                  <a:srgbClr val="FF0000"/>
                </a:solidFill>
              </a:rPr>
              <a:t>Velocity = 1,160 FPM</a:t>
            </a:r>
            <a:endParaRPr lang="en-US" sz="2600" dirty="0">
              <a:solidFill>
                <a:srgbClr val="FF0000"/>
              </a:solidFill>
            </a:endParaRPr>
          </a:p>
        </p:txBody>
      </p:sp>
    </p:spTree>
    <p:custDataLst>
      <p:tags r:id="rId1"/>
    </p:custDataLst>
    <p:extLst>
      <p:ext uri="{BB962C8B-B14F-4D97-AF65-F5344CB8AC3E}">
        <p14:creationId xmlns:p14="http://schemas.microsoft.com/office/powerpoint/2010/main" val="2256803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852706"/>
            <a:ext cx="8839200" cy="892552"/>
          </a:xfrm>
          <a:prstGeom prst="rect">
            <a:avLst/>
          </a:prstGeom>
          <a:noFill/>
        </p:spPr>
        <p:txBody>
          <a:bodyPr wrap="square" rtlCol="0">
            <a:spAutoFit/>
          </a:bodyPr>
          <a:lstStyle/>
          <a:p>
            <a:r>
              <a:rPr lang="en-US" sz="2600" dirty="0" smtClean="0">
                <a:solidFill>
                  <a:srgbClr val="FFFF00"/>
                </a:solidFill>
              </a:rPr>
              <a:t>Use the </a:t>
            </a:r>
            <a:r>
              <a:rPr lang="en-US" sz="2600" dirty="0">
                <a:solidFill>
                  <a:srgbClr val="FFFF00"/>
                </a:solidFill>
              </a:rPr>
              <a:t>d</a:t>
            </a:r>
            <a:r>
              <a:rPr lang="en-US" sz="2600" dirty="0" smtClean="0">
                <a:solidFill>
                  <a:srgbClr val="FFFF00"/>
                </a:solidFill>
              </a:rPr>
              <a:t>esign </a:t>
            </a:r>
            <a:r>
              <a:rPr lang="en-US" sz="2600" dirty="0">
                <a:solidFill>
                  <a:srgbClr val="FFFF00"/>
                </a:solidFill>
              </a:rPr>
              <a:t>f</a:t>
            </a:r>
            <a:r>
              <a:rPr lang="en-US" sz="2600" dirty="0" smtClean="0">
                <a:solidFill>
                  <a:srgbClr val="FFFF00"/>
                </a:solidFill>
              </a:rPr>
              <a:t>riction rate  (0.60) to find the duct trunk size for any CFM.  For example, use 300 CFM on Wire Helix Scale:</a:t>
            </a:r>
          </a:p>
        </p:txBody>
      </p:sp>
      <p:pic>
        <p:nvPicPr>
          <p:cNvPr id="4" name="Picture 3"/>
          <p:cNvPicPr>
            <a:picLocks noChangeAspect="1"/>
          </p:cNvPicPr>
          <p:nvPr/>
        </p:nvPicPr>
        <p:blipFill rotWithShape="1">
          <a:blip r:embed="rId4"/>
          <a:srcRect r="299" b="13898"/>
          <a:stretch/>
        </p:blipFill>
        <p:spPr>
          <a:xfrm>
            <a:off x="32657" y="1789822"/>
            <a:ext cx="4531591" cy="5064549"/>
          </a:xfrm>
          <a:prstGeom prst="rect">
            <a:avLst/>
          </a:prstGeom>
        </p:spPr>
      </p:pic>
      <p:pic>
        <p:nvPicPr>
          <p:cNvPr id="5" name="Picture 4"/>
          <p:cNvPicPr>
            <a:picLocks noChangeAspect="1"/>
          </p:cNvPicPr>
          <p:nvPr/>
        </p:nvPicPr>
        <p:blipFill rotWithShape="1">
          <a:blip r:embed="rId4"/>
          <a:srcRect l="16132" t="19516" r="47294" b="59674"/>
          <a:stretch/>
        </p:blipFill>
        <p:spPr>
          <a:xfrm>
            <a:off x="3777343" y="2057400"/>
            <a:ext cx="5277625" cy="3886200"/>
          </a:xfrm>
          <a:prstGeom prst="rect">
            <a:avLst/>
          </a:prstGeom>
          <a:ln w="57150">
            <a:solidFill>
              <a:srgbClr val="FF0000"/>
            </a:solidFill>
          </a:ln>
        </p:spPr>
      </p:pic>
      <p:sp>
        <p:nvSpPr>
          <p:cNvPr id="6" name="Rectangle 5"/>
          <p:cNvSpPr/>
          <p:nvPr/>
        </p:nvSpPr>
        <p:spPr>
          <a:xfrm>
            <a:off x="990600" y="2971800"/>
            <a:ext cx="1447800" cy="1219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4953000" y="4227753"/>
            <a:ext cx="462511" cy="2794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
        <p:nvSpPr>
          <p:cNvPr id="2" name="TextBox 1"/>
          <p:cNvSpPr txBox="1"/>
          <p:nvPr/>
        </p:nvSpPr>
        <p:spPr>
          <a:xfrm>
            <a:off x="5562600" y="4322096"/>
            <a:ext cx="3016595" cy="492443"/>
          </a:xfrm>
          <a:prstGeom prst="rect">
            <a:avLst/>
          </a:prstGeom>
          <a:solidFill>
            <a:schemeClr val="tx1"/>
          </a:solidFill>
        </p:spPr>
        <p:txBody>
          <a:bodyPr wrap="none" rtlCol="0">
            <a:spAutoFit/>
          </a:bodyPr>
          <a:lstStyle/>
          <a:p>
            <a:r>
              <a:rPr lang="en-US" sz="2600" dirty="0" smtClean="0">
                <a:solidFill>
                  <a:srgbClr val="FF0000"/>
                </a:solidFill>
              </a:rPr>
              <a:t>Velocity = 1,160 FPM</a:t>
            </a:r>
            <a:endParaRPr lang="en-US" sz="2600" dirty="0">
              <a:solidFill>
                <a:srgbClr val="FF0000"/>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469" t="14445" r="617" b="25556"/>
          <a:stretch/>
        </p:blipFill>
        <p:spPr>
          <a:xfrm>
            <a:off x="6452866" y="61853"/>
            <a:ext cx="2519867" cy="3092564"/>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48800553"/>
              </p:ext>
            </p:extLst>
          </p:nvPr>
        </p:nvGraphicFramePr>
        <p:xfrm>
          <a:off x="43415" y="61853"/>
          <a:ext cx="6352540" cy="2181545"/>
        </p:xfrm>
        <a:graphic>
          <a:graphicData uri="http://schemas.openxmlformats.org/drawingml/2006/table">
            <a:tbl>
              <a:tblPr firstRow="1" firstCol="1" bandRow="1">
                <a:tableStyleId>{5C22544A-7EE6-4342-B048-85BDC9FD1C3A}</a:tableStyleId>
              </a:tblPr>
              <a:tblGrid>
                <a:gridCol w="1739900"/>
                <a:gridCol w="1155700"/>
                <a:gridCol w="1156335"/>
                <a:gridCol w="1156335"/>
                <a:gridCol w="1144270"/>
              </a:tblGrid>
              <a:tr h="0">
                <a:tc gridSpan="5">
                  <a:txBody>
                    <a:bodyPr/>
                    <a:lstStyle/>
                    <a:p>
                      <a:pPr marL="0" marR="0" algn="ctr">
                        <a:lnSpc>
                          <a:spcPct val="107000"/>
                        </a:lnSpc>
                        <a:spcBef>
                          <a:spcPts val="0"/>
                        </a:spcBef>
                        <a:spcAft>
                          <a:spcPts val="0"/>
                        </a:spcAft>
                      </a:pPr>
                      <a:r>
                        <a:rPr lang="en-US" sz="2800" dirty="0">
                          <a:effectLst/>
                        </a:rPr>
                        <a:t>Maximum Recommended Velocities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rowSpan="2">
                  <a:txBody>
                    <a:bodyPr/>
                    <a:lstStyle/>
                    <a:p>
                      <a:pPr marL="0" marR="0" algn="ctr">
                        <a:lnSpc>
                          <a:spcPct val="107000"/>
                        </a:lnSpc>
                        <a:spcBef>
                          <a:spcPts val="0"/>
                        </a:spcBef>
                        <a:spcAft>
                          <a:spcPts val="0"/>
                        </a:spcAft>
                      </a:pPr>
                      <a:r>
                        <a:rPr lang="en-US" sz="28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800">
                          <a:effectLst/>
                        </a:rPr>
                        <a:t>Supply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2800">
                          <a:effectLst/>
                        </a:rPr>
                        <a:t>Return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r>
              <a:tr h="0">
                <a:tc vMerge="1">
                  <a:txBody>
                    <a:bodyPr/>
                    <a:lstStyle/>
                    <a:p>
                      <a:endParaRPr lang="en-US"/>
                    </a:p>
                  </a:txBody>
                  <a:tcPr/>
                </a:tc>
                <a:tc>
                  <a:txBody>
                    <a:bodyPr/>
                    <a:lstStyle/>
                    <a:p>
                      <a:pPr marL="0" marR="0" algn="ctr">
                        <a:lnSpc>
                          <a:spcPct val="107000"/>
                        </a:lnSpc>
                        <a:spcBef>
                          <a:spcPts val="0"/>
                        </a:spcBef>
                        <a:spcAft>
                          <a:spcPts val="0"/>
                        </a:spcAft>
                      </a:pPr>
                      <a:r>
                        <a:rPr lang="en-US" sz="2800">
                          <a:effectLst/>
                        </a:rPr>
                        <a:t>Rigid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Flex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Rigid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Flex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marL="0" marR="0" algn="ctr">
                        <a:lnSpc>
                          <a:spcPct val="107000"/>
                        </a:lnSpc>
                        <a:spcBef>
                          <a:spcPts val="0"/>
                        </a:spcBef>
                        <a:spcAft>
                          <a:spcPts val="0"/>
                        </a:spcAft>
                      </a:pPr>
                      <a:r>
                        <a:rPr lang="en-US" sz="2800">
                          <a:effectLst/>
                        </a:rPr>
                        <a:t>Trunks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900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700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700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marL="0" marR="0" algn="ctr">
                        <a:lnSpc>
                          <a:spcPct val="107000"/>
                        </a:lnSpc>
                        <a:spcBef>
                          <a:spcPts val="0"/>
                        </a:spcBef>
                        <a:spcAft>
                          <a:spcPts val="0"/>
                        </a:spcAft>
                      </a:pPr>
                      <a:r>
                        <a:rPr lang="en-US" sz="2800">
                          <a:effectLst/>
                        </a:rPr>
                        <a:t>Runouts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900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700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a:effectLst/>
                        </a:rPr>
                        <a:t>700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custDataLst>
      <p:tags r:id="rId1"/>
    </p:custDataLst>
    <p:extLst>
      <p:ext uri="{BB962C8B-B14F-4D97-AF65-F5344CB8AC3E}">
        <p14:creationId xmlns:p14="http://schemas.microsoft.com/office/powerpoint/2010/main" val="337238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
        <p:nvSpPr>
          <p:cNvPr id="5" name="TextBox 4"/>
          <p:cNvSpPr txBox="1"/>
          <p:nvPr/>
        </p:nvSpPr>
        <p:spPr>
          <a:xfrm>
            <a:off x="304800" y="852706"/>
            <a:ext cx="8839200" cy="492443"/>
          </a:xfrm>
          <a:prstGeom prst="rect">
            <a:avLst/>
          </a:prstGeom>
          <a:noFill/>
        </p:spPr>
        <p:txBody>
          <a:bodyPr wrap="square" rtlCol="0">
            <a:spAutoFit/>
          </a:bodyPr>
          <a:lstStyle/>
          <a:p>
            <a:r>
              <a:rPr lang="en-US" sz="2600" dirty="0" smtClean="0">
                <a:solidFill>
                  <a:srgbClr val="FFFF00"/>
                </a:solidFill>
              </a:rPr>
              <a:t>Search for Duct Size where you get 700 FPM For 300 CFM</a:t>
            </a:r>
          </a:p>
        </p:txBody>
      </p:sp>
      <p:pic>
        <p:nvPicPr>
          <p:cNvPr id="6" name="Picture 5"/>
          <p:cNvPicPr>
            <a:picLocks noChangeAspect="1"/>
          </p:cNvPicPr>
          <p:nvPr/>
        </p:nvPicPr>
        <p:blipFill>
          <a:blip r:embed="rId4"/>
          <a:stretch>
            <a:fillRect/>
          </a:stretch>
        </p:blipFill>
        <p:spPr>
          <a:xfrm>
            <a:off x="0" y="1351823"/>
            <a:ext cx="4239491" cy="5486400"/>
          </a:xfrm>
          <a:prstGeom prst="rect">
            <a:avLst/>
          </a:prstGeom>
        </p:spPr>
      </p:pic>
      <p:pic>
        <p:nvPicPr>
          <p:cNvPr id="7" name="Picture 6"/>
          <p:cNvPicPr>
            <a:picLocks noChangeAspect="1"/>
          </p:cNvPicPr>
          <p:nvPr/>
        </p:nvPicPr>
        <p:blipFill rotWithShape="1">
          <a:blip r:embed="rId4"/>
          <a:srcRect l="16177" t="6038" r="44281" b="61739"/>
          <a:stretch/>
        </p:blipFill>
        <p:spPr>
          <a:xfrm>
            <a:off x="4343400" y="1417137"/>
            <a:ext cx="4696810" cy="4953000"/>
          </a:xfrm>
          <a:prstGeom prst="rect">
            <a:avLst/>
          </a:prstGeom>
          <a:ln w="57150">
            <a:solidFill>
              <a:srgbClr val="FF0000"/>
            </a:solidFill>
          </a:ln>
        </p:spPr>
      </p:pic>
      <p:sp>
        <p:nvSpPr>
          <p:cNvPr id="8" name="Rectangle 7"/>
          <p:cNvSpPr/>
          <p:nvPr/>
        </p:nvSpPr>
        <p:spPr>
          <a:xfrm>
            <a:off x="762000" y="1676400"/>
            <a:ext cx="1752600" cy="1752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4724400" y="4572000"/>
            <a:ext cx="152400" cy="879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15394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
        <p:nvSpPr>
          <p:cNvPr id="5" name="TextBox 4"/>
          <p:cNvSpPr txBox="1"/>
          <p:nvPr/>
        </p:nvSpPr>
        <p:spPr>
          <a:xfrm>
            <a:off x="304800" y="852706"/>
            <a:ext cx="8839200" cy="492443"/>
          </a:xfrm>
          <a:prstGeom prst="rect">
            <a:avLst/>
          </a:prstGeom>
          <a:noFill/>
        </p:spPr>
        <p:txBody>
          <a:bodyPr wrap="square" rtlCol="0">
            <a:spAutoFit/>
          </a:bodyPr>
          <a:lstStyle/>
          <a:p>
            <a:r>
              <a:rPr lang="en-US" sz="2600" dirty="0" smtClean="0">
                <a:solidFill>
                  <a:srgbClr val="FFFF00"/>
                </a:solidFill>
              </a:rPr>
              <a:t>Search for Duct Size where you get 700 FPM For 300 CFM</a:t>
            </a:r>
          </a:p>
        </p:txBody>
      </p:sp>
      <p:pic>
        <p:nvPicPr>
          <p:cNvPr id="6" name="Picture 5"/>
          <p:cNvPicPr>
            <a:picLocks noChangeAspect="1"/>
          </p:cNvPicPr>
          <p:nvPr/>
        </p:nvPicPr>
        <p:blipFill>
          <a:blip r:embed="rId4"/>
          <a:stretch>
            <a:fillRect/>
          </a:stretch>
        </p:blipFill>
        <p:spPr>
          <a:xfrm>
            <a:off x="0" y="1351823"/>
            <a:ext cx="4239491" cy="5486400"/>
          </a:xfrm>
          <a:prstGeom prst="rect">
            <a:avLst/>
          </a:prstGeom>
        </p:spPr>
      </p:pic>
      <p:pic>
        <p:nvPicPr>
          <p:cNvPr id="7" name="Picture 6"/>
          <p:cNvPicPr>
            <a:picLocks noChangeAspect="1"/>
          </p:cNvPicPr>
          <p:nvPr/>
        </p:nvPicPr>
        <p:blipFill rotWithShape="1">
          <a:blip r:embed="rId4"/>
          <a:srcRect l="16177" t="6038" r="44281" b="61739"/>
          <a:stretch/>
        </p:blipFill>
        <p:spPr>
          <a:xfrm>
            <a:off x="4343400" y="1417137"/>
            <a:ext cx="4696810" cy="4953000"/>
          </a:xfrm>
          <a:prstGeom prst="rect">
            <a:avLst/>
          </a:prstGeom>
          <a:ln w="57150">
            <a:solidFill>
              <a:srgbClr val="FF0000"/>
            </a:solidFill>
          </a:ln>
        </p:spPr>
      </p:pic>
      <p:sp>
        <p:nvSpPr>
          <p:cNvPr id="8" name="Rectangle 7"/>
          <p:cNvSpPr/>
          <p:nvPr/>
        </p:nvSpPr>
        <p:spPr>
          <a:xfrm>
            <a:off x="762000" y="1676400"/>
            <a:ext cx="1752600" cy="1752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4724400" y="4572000"/>
            <a:ext cx="152400" cy="879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010400" y="5129288"/>
            <a:ext cx="914400" cy="3222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876800" y="3571401"/>
            <a:ext cx="3276600" cy="12291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131629" y="1828800"/>
            <a:ext cx="631371" cy="29718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55788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
        <p:nvSpPr>
          <p:cNvPr id="5" name="TextBox 4"/>
          <p:cNvSpPr txBox="1"/>
          <p:nvPr/>
        </p:nvSpPr>
        <p:spPr>
          <a:xfrm>
            <a:off x="304800" y="852706"/>
            <a:ext cx="8839200" cy="492443"/>
          </a:xfrm>
          <a:prstGeom prst="rect">
            <a:avLst/>
          </a:prstGeom>
          <a:noFill/>
        </p:spPr>
        <p:txBody>
          <a:bodyPr wrap="square" rtlCol="0">
            <a:spAutoFit/>
          </a:bodyPr>
          <a:lstStyle/>
          <a:p>
            <a:r>
              <a:rPr lang="en-US" sz="2600" dirty="0" smtClean="0">
                <a:solidFill>
                  <a:srgbClr val="FFFF00"/>
                </a:solidFill>
              </a:rPr>
              <a:t>Use the Size  8 x 8 and 300 CFM to find the  new design FR</a:t>
            </a:r>
          </a:p>
        </p:txBody>
      </p:sp>
      <p:pic>
        <p:nvPicPr>
          <p:cNvPr id="6" name="Picture 5"/>
          <p:cNvPicPr>
            <a:picLocks noChangeAspect="1"/>
          </p:cNvPicPr>
          <p:nvPr/>
        </p:nvPicPr>
        <p:blipFill>
          <a:blip r:embed="rId4"/>
          <a:stretch>
            <a:fillRect/>
          </a:stretch>
        </p:blipFill>
        <p:spPr>
          <a:xfrm>
            <a:off x="0" y="1384480"/>
            <a:ext cx="4239491" cy="5486400"/>
          </a:xfrm>
          <a:prstGeom prst="rect">
            <a:avLst/>
          </a:prstGeom>
        </p:spPr>
      </p:pic>
      <p:pic>
        <p:nvPicPr>
          <p:cNvPr id="7" name="Picture 6"/>
          <p:cNvPicPr>
            <a:picLocks noChangeAspect="1"/>
          </p:cNvPicPr>
          <p:nvPr/>
        </p:nvPicPr>
        <p:blipFill rotWithShape="1">
          <a:blip r:embed="rId4"/>
          <a:srcRect l="1798" t="5320" r="42484" b="51624"/>
          <a:stretch/>
        </p:blipFill>
        <p:spPr>
          <a:xfrm>
            <a:off x="4419600" y="1524000"/>
            <a:ext cx="4572000" cy="4571998"/>
          </a:xfrm>
          <a:prstGeom prst="rect">
            <a:avLst/>
          </a:prstGeom>
          <a:ln w="57150">
            <a:solidFill>
              <a:srgbClr val="FF0000"/>
            </a:solidFill>
          </a:ln>
        </p:spPr>
      </p:pic>
      <p:sp>
        <p:nvSpPr>
          <p:cNvPr id="8" name="Rectangle 7"/>
          <p:cNvSpPr/>
          <p:nvPr/>
        </p:nvSpPr>
        <p:spPr>
          <a:xfrm>
            <a:off x="76200" y="1676400"/>
            <a:ext cx="2438400" cy="228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00800" y="5181598"/>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7391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4800600"/>
            <a:ext cx="8991600" cy="609600"/>
          </a:xfrm>
        </p:spPr>
        <p:txBody>
          <a:bodyPr>
            <a:normAutofit fontScale="90000"/>
          </a:bodyPr>
          <a:lstStyle/>
          <a:p>
            <a:r>
              <a:rPr lang="en-US" dirty="0" smtClean="0">
                <a:solidFill>
                  <a:srgbClr val="FF00FF"/>
                </a:solidFill>
              </a:rPr>
              <a:t/>
            </a:r>
            <a:br>
              <a:rPr lang="en-US" dirty="0" smtClean="0">
                <a:solidFill>
                  <a:srgbClr val="FF00FF"/>
                </a:solidFill>
              </a:rPr>
            </a:br>
            <a:r>
              <a:rPr lang="en-US" dirty="0" smtClean="0"/>
              <a:t>Evaluating Designs 3.2 </a:t>
            </a:r>
            <a:r>
              <a:rPr lang="en-US" dirty="0" smtClean="0">
                <a:solidFill>
                  <a:srgbClr val="FF00FF"/>
                </a:solidFill>
              </a:rPr>
              <a:t/>
            </a:r>
            <a:br>
              <a:rPr lang="en-US" dirty="0" smtClean="0">
                <a:solidFill>
                  <a:srgbClr val="FF00FF"/>
                </a:solidFill>
              </a:rPr>
            </a:br>
            <a:endParaRPr lang="en-US" dirty="0">
              <a:solidFill>
                <a:srgbClr val="FF00FF"/>
              </a:solidFill>
            </a:endParaRPr>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274298" y="762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1976220"/>
      </p:ext>
    </p:extLst>
  </p:cSld>
  <p:clrMapOvr>
    <a:masterClrMapping/>
  </p:clrMapOvr>
  <mc:AlternateContent xmlns:mc="http://schemas.openxmlformats.org/markup-compatibility/2006" xmlns:p14="http://schemas.microsoft.com/office/powerpoint/2010/main">
    <mc:Choice Requires="p14">
      <p:transition spd="slow" p14:dur="2000" advTm="8419"/>
    </mc:Choice>
    <mc:Fallback xmlns="">
      <p:transition spd="slow" advTm="841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228600"/>
            <a:ext cx="2667000" cy="584775"/>
          </a:xfrm>
          <a:prstGeom prst="rect">
            <a:avLst/>
          </a:prstGeom>
          <a:noFill/>
        </p:spPr>
        <p:txBody>
          <a:bodyPr wrap="square" rtlCol="0">
            <a:spAutoFit/>
          </a:bodyPr>
          <a:lstStyle/>
          <a:p>
            <a:r>
              <a:rPr lang="en-US" sz="3200" dirty="0">
                <a:solidFill>
                  <a:srgbClr val="FFFF00"/>
                </a:solidFill>
              </a:rPr>
              <a:t>Velocity Check</a:t>
            </a:r>
          </a:p>
        </p:txBody>
      </p:sp>
      <p:sp>
        <p:nvSpPr>
          <p:cNvPr id="5" name="TextBox 4"/>
          <p:cNvSpPr txBox="1"/>
          <p:nvPr/>
        </p:nvSpPr>
        <p:spPr>
          <a:xfrm>
            <a:off x="304800" y="852706"/>
            <a:ext cx="8839200" cy="492443"/>
          </a:xfrm>
          <a:prstGeom prst="rect">
            <a:avLst/>
          </a:prstGeom>
          <a:noFill/>
        </p:spPr>
        <p:txBody>
          <a:bodyPr wrap="square" rtlCol="0">
            <a:spAutoFit/>
          </a:bodyPr>
          <a:lstStyle/>
          <a:p>
            <a:r>
              <a:rPr lang="en-US" sz="2600" dirty="0" smtClean="0">
                <a:solidFill>
                  <a:srgbClr val="FFFF00"/>
                </a:solidFill>
              </a:rPr>
              <a:t>Use the Size  8 x 8 and 300 CFM to find the  new design FR</a:t>
            </a:r>
          </a:p>
        </p:txBody>
      </p:sp>
      <p:pic>
        <p:nvPicPr>
          <p:cNvPr id="6" name="Picture 5"/>
          <p:cNvPicPr>
            <a:picLocks noChangeAspect="1"/>
          </p:cNvPicPr>
          <p:nvPr/>
        </p:nvPicPr>
        <p:blipFill>
          <a:blip r:embed="rId4"/>
          <a:stretch>
            <a:fillRect/>
          </a:stretch>
        </p:blipFill>
        <p:spPr>
          <a:xfrm>
            <a:off x="0" y="1384480"/>
            <a:ext cx="4239491" cy="5486400"/>
          </a:xfrm>
          <a:prstGeom prst="rect">
            <a:avLst/>
          </a:prstGeom>
        </p:spPr>
      </p:pic>
      <p:pic>
        <p:nvPicPr>
          <p:cNvPr id="7" name="Picture 6"/>
          <p:cNvPicPr>
            <a:picLocks noChangeAspect="1"/>
          </p:cNvPicPr>
          <p:nvPr/>
        </p:nvPicPr>
        <p:blipFill rotWithShape="1">
          <a:blip r:embed="rId4"/>
          <a:srcRect l="1798" t="5320" r="42484" b="51624"/>
          <a:stretch/>
        </p:blipFill>
        <p:spPr>
          <a:xfrm>
            <a:off x="4419600" y="1524000"/>
            <a:ext cx="4572000" cy="4571998"/>
          </a:xfrm>
          <a:prstGeom prst="rect">
            <a:avLst/>
          </a:prstGeom>
          <a:ln w="57150">
            <a:solidFill>
              <a:srgbClr val="FF0000"/>
            </a:solidFill>
          </a:ln>
        </p:spPr>
      </p:pic>
      <p:sp>
        <p:nvSpPr>
          <p:cNvPr id="8" name="Rectangle 7"/>
          <p:cNvSpPr/>
          <p:nvPr/>
        </p:nvSpPr>
        <p:spPr>
          <a:xfrm>
            <a:off x="76200" y="1676400"/>
            <a:ext cx="2438400" cy="2286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00800" y="5181598"/>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92993" y="2438399"/>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76800" y="3545097"/>
            <a:ext cx="3499548" cy="523220"/>
          </a:xfrm>
          <a:prstGeom prst="rect">
            <a:avLst/>
          </a:prstGeom>
          <a:solidFill>
            <a:schemeClr val="tx1"/>
          </a:solidFill>
        </p:spPr>
        <p:txBody>
          <a:bodyPr wrap="none" rtlCol="0">
            <a:spAutoFit/>
          </a:bodyPr>
          <a:lstStyle/>
          <a:p>
            <a:r>
              <a:rPr lang="en-US" sz="2800" dirty="0" smtClean="0">
                <a:solidFill>
                  <a:srgbClr val="FF0000"/>
                </a:solidFill>
              </a:rPr>
              <a:t>New Design FR =  0.19 </a:t>
            </a:r>
            <a:endParaRPr lang="en-US" sz="2800" dirty="0">
              <a:solidFill>
                <a:srgbClr val="FF0000"/>
              </a:solidFill>
            </a:endParaRPr>
          </a:p>
        </p:txBody>
      </p:sp>
    </p:spTree>
    <p:custDataLst>
      <p:tags r:id="rId1"/>
    </p:custDataLst>
    <p:extLst>
      <p:ext uri="{BB962C8B-B14F-4D97-AF65-F5344CB8AC3E}">
        <p14:creationId xmlns:p14="http://schemas.microsoft.com/office/powerpoint/2010/main" val="1314474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5992538" cy="5016758"/>
          </a:xfrm>
          <a:prstGeom prst="rect">
            <a:avLst/>
          </a:prstGeom>
          <a:noFill/>
        </p:spPr>
        <p:txBody>
          <a:bodyPr wrap="none" rtlCol="0">
            <a:spAutoFit/>
          </a:bodyPr>
          <a:lstStyle/>
          <a:p>
            <a:r>
              <a:rPr lang="en-US" sz="3200" dirty="0" smtClean="0">
                <a:solidFill>
                  <a:srgbClr val="FFFF00"/>
                </a:solidFill>
              </a:rPr>
              <a:t>Residential Duct Sizing</a:t>
            </a:r>
          </a:p>
          <a:p>
            <a:endParaRPr lang="en-US" sz="3200" dirty="0" smtClean="0">
              <a:solidFill>
                <a:srgbClr val="FFFF00"/>
              </a:solidFill>
            </a:endParaRPr>
          </a:p>
          <a:p>
            <a:pPr marL="457200" indent="-457200">
              <a:buFont typeface="Arial" panose="020B0604020202020204" pitchFamily="34" charset="0"/>
              <a:buChar char="•"/>
            </a:pPr>
            <a:r>
              <a:rPr lang="en-US" sz="3200" dirty="0" smtClean="0">
                <a:solidFill>
                  <a:srgbClr val="FFFF00"/>
                </a:solidFill>
              </a:rPr>
              <a:t>Flow Rate (CFM) Values</a:t>
            </a:r>
          </a:p>
          <a:p>
            <a:pPr marL="457200" indent="-457200">
              <a:buFont typeface="Arial" panose="020B0604020202020204" pitchFamily="34" charset="0"/>
              <a:buChar char="•"/>
            </a:pPr>
            <a:r>
              <a:rPr lang="en-US" sz="3200" dirty="0" smtClean="0">
                <a:solidFill>
                  <a:srgbClr val="FFFF00"/>
                </a:solidFill>
              </a:rPr>
              <a:t>Available Static Pressure</a:t>
            </a:r>
          </a:p>
          <a:p>
            <a:pPr marL="457200" indent="-457200">
              <a:buFont typeface="Arial" panose="020B0604020202020204" pitchFamily="34" charset="0"/>
              <a:buChar char="•"/>
            </a:pPr>
            <a:r>
              <a:rPr lang="en-US" sz="3200" dirty="0" smtClean="0">
                <a:solidFill>
                  <a:srgbClr val="FFFF00"/>
                </a:solidFill>
              </a:rPr>
              <a:t>Total Effective Length</a:t>
            </a:r>
          </a:p>
          <a:p>
            <a:pPr marL="457200" indent="-457200">
              <a:buFont typeface="Arial" panose="020B0604020202020204" pitchFamily="34" charset="0"/>
              <a:buChar char="•"/>
            </a:pPr>
            <a:r>
              <a:rPr lang="en-US" sz="3200" dirty="0" smtClean="0">
                <a:solidFill>
                  <a:srgbClr val="FFFF00"/>
                </a:solidFill>
              </a:rPr>
              <a:t>Design Friction-Rate Value</a:t>
            </a:r>
          </a:p>
          <a:p>
            <a:pPr marL="457200" indent="-457200">
              <a:buFont typeface="Arial" panose="020B0604020202020204" pitchFamily="34" charset="0"/>
              <a:buChar char="•"/>
            </a:pPr>
            <a:r>
              <a:rPr lang="en-US" sz="3200" dirty="0" smtClean="0">
                <a:solidFill>
                  <a:srgbClr val="FFFF00"/>
                </a:solidFill>
              </a:rPr>
              <a:t>Runout and Trunk Section Sizing</a:t>
            </a:r>
          </a:p>
          <a:p>
            <a:pPr marL="457200" indent="-457200">
              <a:buFont typeface="Arial" panose="020B0604020202020204" pitchFamily="34" charset="0"/>
              <a:buChar char="•"/>
            </a:pPr>
            <a:r>
              <a:rPr lang="en-US" sz="3200" dirty="0" smtClean="0">
                <a:solidFill>
                  <a:srgbClr val="FFFF00"/>
                </a:solidFill>
              </a:rPr>
              <a:t>Velocity Check</a:t>
            </a:r>
          </a:p>
          <a:p>
            <a:pPr marL="457200" indent="-457200">
              <a:buFont typeface="Arial" panose="020B0604020202020204" pitchFamily="34" charset="0"/>
              <a:buChar char="•"/>
            </a:pPr>
            <a:r>
              <a:rPr lang="en-US" sz="3200" dirty="0" smtClean="0">
                <a:solidFill>
                  <a:srgbClr val="FFFF00"/>
                </a:solidFill>
              </a:rPr>
              <a:t>Example – Residential System</a:t>
            </a: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1671570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228600"/>
            <a:ext cx="4102402" cy="584775"/>
          </a:xfrm>
          <a:prstGeom prst="rect">
            <a:avLst/>
          </a:prstGeom>
          <a:noFill/>
        </p:spPr>
        <p:txBody>
          <a:bodyPr wrap="square" rtlCol="0">
            <a:spAutoFit/>
          </a:bodyPr>
          <a:lstStyle/>
          <a:p>
            <a:r>
              <a:rPr lang="en-US" sz="3200" dirty="0" smtClean="0">
                <a:solidFill>
                  <a:srgbClr val="FFFF00"/>
                </a:solidFill>
              </a:rPr>
              <a:t>Flow </a:t>
            </a:r>
            <a:r>
              <a:rPr lang="en-US" sz="3200" dirty="0">
                <a:solidFill>
                  <a:srgbClr val="FFFF00"/>
                </a:solidFill>
              </a:rPr>
              <a:t>Rate (CFM) </a:t>
            </a:r>
            <a:r>
              <a:rPr lang="en-US" sz="3200" dirty="0" smtClean="0">
                <a:solidFill>
                  <a:srgbClr val="FFFF00"/>
                </a:solidFill>
              </a:rPr>
              <a:t>Values</a:t>
            </a:r>
            <a:endParaRPr lang="en-US" sz="3200" dirty="0">
              <a:solidFill>
                <a:srgbClr val="FFFF00"/>
              </a:solidFill>
            </a:endParaRPr>
          </a:p>
        </p:txBody>
      </p:sp>
      <p:sp>
        <p:nvSpPr>
          <p:cNvPr id="3" name="TextBox 2"/>
          <p:cNvSpPr txBox="1"/>
          <p:nvPr/>
        </p:nvSpPr>
        <p:spPr>
          <a:xfrm>
            <a:off x="152400" y="1066800"/>
            <a:ext cx="8839200" cy="7478970"/>
          </a:xfrm>
          <a:prstGeom prst="rect">
            <a:avLst/>
          </a:prstGeom>
          <a:noFill/>
        </p:spPr>
        <p:txBody>
          <a:bodyPr wrap="square" rtlCol="0">
            <a:spAutoFit/>
          </a:bodyPr>
          <a:lstStyle/>
          <a:p>
            <a:r>
              <a:rPr lang="en-US" sz="3200" dirty="0" smtClean="0">
                <a:solidFill>
                  <a:srgbClr val="FFFF00"/>
                </a:solidFill>
              </a:rPr>
              <a:t>Residential duct system designers generally start </a:t>
            </a:r>
          </a:p>
          <a:p>
            <a:r>
              <a:rPr lang="en-US" sz="3200" dirty="0" smtClean="0">
                <a:solidFill>
                  <a:srgbClr val="FFFF00"/>
                </a:solidFill>
              </a:rPr>
              <a:t>with a sketch or a drawing of the duct system needed to deliver airflow to and from each room or area. </a:t>
            </a:r>
          </a:p>
          <a:p>
            <a:endParaRPr lang="en-US" sz="3200" dirty="0">
              <a:solidFill>
                <a:srgbClr val="FFFF00"/>
              </a:solidFill>
            </a:endParaRPr>
          </a:p>
          <a:p>
            <a:r>
              <a:rPr lang="en-US" sz="3200" dirty="0" smtClean="0">
                <a:solidFill>
                  <a:srgbClr val="FFFF00"/>
                </a:solidFill>
              </a:rPr>
              <a:t>CFM values are assigned based on the CFM per BTU</a:t>
            </a:r>
          </a:p>
          <a:p>
            <a:r>
              <a:rPr lang="en-US" sz="3200" dirty="0" smtClean="0">
                <a:solidFill>
                  <a:srgbClr val="FFFF00"/>
                </a:solidFill>
              </a:rPr>
              <a:t>load calculation values assigned </a:t>
            </a:r>
            <a:r>
              <a:rPr lang="en-US" sz="3200" dirty="0">
                <a:solidFill>
                  <a:srgbClr val="FFFF00"/>
                </a:solidFill>
              </a:rPr>
              <a:t>to those rooms or </a:t>
            </a:r>
            <a:endParaRPr lang="en-US" sz="3200" dirty="0" smtClean="0">
              <a:solidFill>
                <a:srgbClr val="FFFF00"/>
              </a:solidFill>
            </a:endParaRPr>
          </a:p>
          <a:p>
            <a:r>
              <a:rPr lang="en-US" sz="3200" dirty="0">
                <a:solidFill>
                  <a:srgbClr val="FFFF00"/>
                </a:solidFill>
              </a:rPr>
              <a:t>a</a:t>
            </a:r>
            <a:r>
              <a:rPr lang="en-US" sz="3200" dirty="0" smtClean="0">
                <a:solidFill>
                  <a:srgbClr val="FFFF00"/>
                </a:solidFill>
              </a:rPr>
              <a:t>reas.</a:t>
            </a:r>
          </a:p>
          <a:p>
            <a:endParaRPr lang="en-US" sz="3200" dirty="0">
              <a:solidFill>
                <a:srgbClr val="FFFF00"/>
              </a:solidFill>
            </a:endParaRPr>
          </a:p>
          <a:p>
            <a:r>
              <a:rPr lang="en-US" sz="3200" dirty="0" smtClean="0">
                <a:solidFill>
                  <a:srgbClr val="FFFF00"/>
                </a:solidFill>
              </a:rPr>
              <a:t>The final CFM value should be based on a combination of Manual J and Manual S values</a:t>
            </a:r>
          </a:p>
          <a:p>
            <a:endParaRPr lang="en-US" sz="3200" dirty="0" smtClean="0">
              <a:solidFill>
                <a:srgbClr val="FFFF00"/>
              </a:solidFill>
            </a:endParaRPr>
          </a:p>
          <a:p>
            <a:endParaRPr lang="en-US" sz="3200" dirty="0" smtClean="0">
              <a:solidFill>
                <a:srgbClr val="FFFF00"/>
              </a:solidFill>
            </a:endParaRPr>
          </a:p>
          <a:p>
            <a:endParaRPr lang="en-US" sz="3200" dirty="0">
              <a:solidFill>
                <a:srgbClr val="FFFF00"/>
              </a:solidFill>
            </a:endParaRPr>
          </a:p>
          <a:p>
            <a:endParaRPr lang="en-US" sz="3200" dirty="0">
              <a:solidFill>
                <a:srgbClr val="FFFF00"/>
              </a:solidFill>
            </a:endParaRPr>
          </a:p>
        </p:txBody>
      </p:sp>
    </p:spTree>
    <p:custDataLst>
      <p:tags r:id="rId1"/>
    </p:custDataLst>
    <p:extLst>
      <p:ext uri="{BB962C8B-B14F-4D97-AF65-F5344CB8AC3E}">
        <p14:creationId xmlns:p14="http://schemas.microsoft.com/office/powerpoint/2010/main" val="3584669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228600"/>
            <a:ext cx="4102402" cy="584775"/>
          </a:xfrm>
          <a:prstGeom prst="rect">
            <a:avLst/>
          </a:prstGeom>
          <a:noFill/>
        </p:spPr>
        <p:txBody>
          <a:bodyPr wrap="square" rtlCol="0">
            <a:spAutoFit/>
          </a:bodyPr>
          <a:lstStyle/>
          <a:p>
            <a:r>
              <a:rPr lang="en-US" sz="3200" dirty="0" smtClean="0">
                <a:solidFill>
                  <a:srgbClr val="FFFF00"/>
                </a:solidFill>
              </a:rPr>
              <a:t>Flow </a:t>
            </a:r>
            <a:r>
              <a:rPr lang="en-US" sz="3200" dirty="0">
                <a:solidFill>
                  <a:srgbClr val="FFFF00"/>
                </a:solidFill>
              </a:rPr>
              <a:t>Rate (CFM) </a:t>
            </a:r>
            <a:r>
              <a:rPr lang="en-US" sz="3200" dirty="0" smtClean="0">
                <a:solidFill>
                  <a:srgbClr val="FFFF00"/>
                </a:solidFill>
              </a:rPr>
              <a:t>Values</a:t>
            </a:r>
            <a:endParaRPr lang="en-US" sz="3200" dirty="0">
              <a:solidFill>
                <a:srgbClr val="FFFF00"/>
              </a:solidFill>
            </a:endParaRPr>
          </a:p>
        </p:txBody>
      </p:sp>
      <p:sp>
        <p:nvSpPr>
          <p:cNvPr id="3" name="TextBox 2"/>
          <p:cNvSpPr txBox="1"/>
          <p:nvPr/>
        </p:nvSpPr>
        <p:spPr>
          <a:xfrm>
            <a:off x="228600" y="813375"/>
            <a:ext cx="8839200" cy="5909310"/>
          </a:xfrm>
          <a:prstGeom prst="rect">
            <a:avLst/>
          </a:prstGeom>
          <a:noFill/>
        </p:spPr>
        <p:txBody>
          <a:bodyPr wrap="square" rtlCol="0">
            <a:spAutoFit/>
          </a:bodyPr>
          <a:lstStyle/>
          <a:p>
            <a:r>
              <a:rPr lang="en-US" sz="2800" dirty="0" smtClean="0">
                <a:solidFill>
                  <a:srgbClr val="FFFF00"/>
                </a:solidFill>
              </a:rPr>
              <a:t>Example: </a:t>
            </a:r>
          </a:p>
          <a:p>
            <a:endParaRPr lang="en-US" sz="3200" dirty="0" smtClean="0">
              <a:solidFill>
                <a:srgbClr val="FFFF00"/>
              </a:solidFill>
            </a:endParaRPr>
          </a:p>
          <a:p>
            <a:r>
              <a:rPr lang="en-US" sz="2600" dirty="0" smtClean="0">
                <a:solidFill>
                  <a:srgbClr val="FFFF00"/>
                </a:solidFill>
              </a:rPr>
              <a:t>Room CFM = Blower CFM x Room Load ÷ Equipment Sizing Load</a:t>
            </a:r>
            <a:endParaRPr lang="en-US" sz="2600" dirty="0">
              <a:solidFill>
                <a:srgbClr val="FFFF00"/>
              </a:solidFill>
            </a:endParaRPr>
          </a:p>
          <a:p>
            <a:r>
              <a:rPr lang="en-US" sz="2600" dirty="0" smtClean="0">
                <a:solidFill>
                  <a:srgbClr val="FFFF00"/>
                </a:solidFill>
              </a:rPr>
              <a:t>Where: </a:t>
            </a:r>
            <a:endParaRPr lang="en-US" sz="2600" dirty="0">
              <a:solidFill>
                <a:srgbClr val="FFFF00"/>
              </a:solidFill>
            </a:endParaRPr>
          </a:p>
          <a:p>
            <a:r>
              <a:rPr lang="en-US" sz="2600" dirty="0" smtClean="0">
                <a:solidFill>
                  <a:srgbClr val="FFFF00"/>
                </a:solidFill>
              </a:rPr>
              <a:t>Blower CFM = the System’s total CFM </a:t>
            </a:r>
          </a:p>
          <a:p>
            <a:r>
              <a:rPr lang="en-US" sz="2600" dirty="0" smtClean="0">
                <a:solidFill>
                  <a:srgbClr val="FFFF00"/>
                </a:solidFill>
              </a:rPr>
              <a:t>Room Load = the designed total Load for the room or area</a:t>
            </a:r>
          </a:p>
          <a:p>
            <a:r>
              <a:rPr lang="en-US" sz="2600" dirty="0" smtClean="0">
                <a:solidFill>
                  <a:srgbClr val="FFFF00"/>
                </a:solidFill>
              </a:rPr>
              <a:t>Equipment sizing Load = the total Load for the system</a:t>
            </a:r>
          </a:p>
          <a:p>
            <a:endParaRPr lang="en-US" sz="2600" dirty="0">
              <a:solidFill>
                <a:srgbClr val="FFFF00"/>
              </a:solidFill>
            </a:endParaRPr>
          </a:p>
          <a:p>
            <a:r>
              <a:rPr lang="en-US" sz="2600" dirty="0" smtClean="0">
                <a:solidFill>
                  <a:srgbClr val="FFFF00"/>
                </a:solidFill>
              </a:rPr>
              <a:t>Find the Room CFM for a room with a 1,800 BTU load where the total load is 24,000 BTU and the Blower CFM total is 1,200</a:t>
            </a:r>
          </a:p>
          <a:p>
            <a:endParaRPr lang="en-US" sz="3200" dirty="0" smtClean="0">
              <a:solidFill>
                <a:srgbClr val="FFFF00"/>
              </a:solidFill>
            </a:endParaRPr>
          </a:p>
          <a:p>
            <a:r>
              <a:rPr lang="en-US" sz="2600" dirty="0" smtClean="0">
                <a:solidFill>
                  <a:srgbClr val="FFFF00"/>
                </a:solidFill>
              </a:rPr>
              <a:t> </a:t>
            </a:r>
            <a:r>
              <a:rPr lang="en-US" sz="2600" dirty="0">
                <a:solidFill>
                  <a:srgbClr val="FFFF00"/>
                </a:solidFill>
              </a:rPr>
              <a:t>Room CFM </a:t>
            </a:r>
            <a:r>
              <a:rPr lang="en-US" sz="2600" dirty="0" smtClean="0">
                <a:solidFill>
                  <a:srgbClr val="FFFF00"/>
                </a:solidFill>
              </a:rPr>
              <a:t>= 1,200 x 1,800 ÷ 24,000 = 90 CFM</a:t>
            </a:r>
          </a:p>
          <a:p>
            <a:pPr algn="ctr"/>
            <a:endParaRPr lang="en-US" sz="2600" i="1" dirty="0" smtClean="0">
              <a:solidFill>
                <a:srgbClr val="FFFF00"/>
              </a:solidFill>
            </a:endParaRPr>
          </a:p>
          <a:p>
            <a:pPr algn="ctr"/>
            <a:r>
              <a:rPr lang="en-US" sz="2600" i="1" dirty="0" smtClean="0">
                <a:solidFill>
                  <a:srgbClr val="FFFF00"/>
                </a:solidFill>
              </a:rPr>
              <a:t>Note: For more detail see Manuals J, D, and S</a:t>
            </a:r>
            <a:endParaRPr lang="en-US" sz="2600" i="1" dirty="0">
              <a:solidFill>
                <a:srgbClr val="FFFF00"/>
              </a:solidFill>
            </a:endParaRPr>
          </a:p>
        </p:txBody>
      </p:sp>
    </p:spTree>
    <p:custDataLst>
      <p:tags r:id="rId1"/>
    </p:custDataLst>
    <p:extLst>
      <p:ext uri="{BB962C8B-B14F-4D97-AF65-F5344CB8AC3E}">
        <p14:creationId xmlns:p14="http://schemas.microsoft.com/office/powerpoint/2010/main" val="636116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8600"/>
            <a:ext cx="4254802" cy="584775"/>
          </a:xfrm>
          <a:prstGeom prst="rect">
            <a:avLst/>
          </a:prstGeom>
          <a:noFill/>
        </p:spPr>
        <p:txBody>
          <a:bodyPr wrap="square" rtlCol="0">
            <a:spAutoFit/>
          </a:bodyPr>
          <a:lstStyle/>
          <a:p>
            <a:r>
              <a:rPr lang="en-US" sz="3200" dirty="0">
                <a:solidFill>
                  <a:srgbClr val="FFFF00"/>
                </a:solidFill>
              </a:rPr>
              <a:t>Available Static Pressure</a:t>
            </a:r>
          </a:p>
        </p:txBody>
      </p:sp>
      <p:sp>
        <p:nvSpPr>
          <p:cNvPr id="5" name="TextBox 4"/>
          <p:cNvSpPr txBox="1"/>
          <p:nvPr/>
        </p:nvSpPr>
        <p:spPr>
          <a:xfrm>
            <a:off x="286657" y="1219200"/>
            <a:ext cx="8839200" cy="1692771"/>
          </a:xfrm>
          <a:prstGeom prst="rect">
            <a:avLst/>
          </a:prstGeom>
          <a:noFill/>
        </p:spPr>
        <p:txBody>
          <a:bodyPr wrap="square" rtlCol="0">
            <a:spAutoFit/>
          </a:bodyPr>
          <a:lstStyle/>
          <a:p>
            <a:r>
              <a:rPr lang="en-US" sz="2600" dirty="0" smtClean="0">
                <a:solidFill>
                  <a:srgbClr val="FFFF00"/>
                </a:solidFill>
              </a:rPr>
              <a:t>The Static Pressure that is available to make the correct airflow </a:t>
            </a:r>
          </a:p>
          <a:p>
            <a:r>
              <a:rPr lang="en-US" sz="2600" dirty="0">
                <a:solidFill>
                  <a:srgbClr val="FFFF00"/>
                </a:solidFill>
              </a:rPr>
              <a:t>p</a:t>
            </a:r>
            <a:r>
              <a:rPr lang="en-US" sz="2600" dirty="0" smtClean="0">
                <a:solidFill>
                  <a:srgbClr val="FFFF00"/>
                </a:solidFill>
              </a:rPr>
              <a:t>ass through all of the duct and fittings is equal to the blower table pressure minus the pressure drops across everything in the duct system (that is not included in the blower table SP). </a:t>
            </a:r>
            <a:endParaRPr lang="en-US" sz="2600" dirty="0">
              <a:solidFill>
                <a:srgbClr val="FFFF00"/>
              </a:solidFill>
            </a:endParaRPr>
          </a:p>
        </p:txBody>
      </p:sp>
    </p:spTree>
    <p:custDataLst>
      <p:tags r:id="rId1"/>
    </p:custDataLst>
    <p:extLst>
      <p:ext uri="{BB962C8B-B14F-4D97-AF65-F5344CB8AC3E}">
        <p14:creationId xmlns:p14="http://schemas.microsoft.com/office/powerpoint/2010/main" val="1766642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8600"/>
            <a:ext cx="6934200" cy="584775"/>
          </a:xfrm>
          <a:prstGeom prst="rect">
            <a:avLst/>
          </a:prstGeom>
          <a:noFill/>
        </p:spPr>
        <p:txBody>
          <a:bodyPr wrap="square" rtlCol="0">
            <a:spAutoFit/>
          </a:bodyPr>
          <a:lstStyle/>
          <a:p>
            <a:r>
              <a:rPr lang="en-US" sz="3200" dirty="0">
                <a:solidFill>
                  <a:srgbClr val="FFFF00"/>
                </a:solidFill>
              </a:rPr>
              <a:t>Total Equivalent </a:t>
            </a:r>
            <a:r>
              <a:rPr lang="en-US" sz="3200" dirty="0" smtClean="0">
                <a:solidFill>
                  <a:srgbClr val="FFFF00"/>
                </a:solidFill>
              </a:rPr>
              <a:t>(or </a:t>
            </a:r>
            <a:r>
              <a:rPr lang="en-US" sz="3200" dirty="0">
                <a:solidFill>
                  <a:srgbClr val="FFFF00"/>
                </a:solidFill>
              </a:rPr>
              <a:t>Effective) </a:t>
            </a:r>
            <a:r>
              <a:rPr lang="en-US" sz="3200" dirty="0" smtClean="0">
                <a:solidFill>
                  <a:srgbClr val="FFFF00"/>
                </a:solidFill>
              </a:rPr>
              <a:t>Length</a:t>
            </a:r>
            <a:endParaRPr lang="en-US" sz="3200" dirty="0">
              <a:solidFill>
                <a:srgbClr val="FFFF00"/>
              </a:solidFill>
            </a:endParaRPr>
          </a:p>
        </p:txBody>
      </p:sp>
      <p:sp>
        <p:nvSpPr>
          <p:cNvPr id="3" name="TextBox 2"/>
          <p:cNvSpPr txBox="1"/>
          <p:nvPr/>
        </p:nvSpPr>
        <p:spPr>
          <a:xfrm>
            <a:off x="228600" y="813375"/>
            <a:ext cx="8839200" cy="7663636"/>
          </a:xfrm>
          <a:prstGeom prst="rect">
            <a:avLst/>
          </a:prstGeom>
          <a:noFill/>
        </p:spPr>
        <p:txBody>
          <a:bodyPr wrap="square" rtlCol="0">
            <a:spAutoFit/>
          </a:bodyPr>
          <a:lstStyle/>
          <a:p>
            <a:r>
              <a:rPr lang="en-US" sz="2800" dirty="0" smtClean="0">
                <a:solidFill>
                  <a:srgbClr val="FFFF00"/>
                </a:solidFill>
              </a:rPr>
              <a:t>Once the CFM airflow rates are known for each room and </a:t>
            </a:r>
          </a:p>
          <a:p>
            <a:r>
              <a:rPr lang="en-US" sz="2800" dirty="0">
                <a:solidFill>
                  <a:srgbClr val="FFFF00"/>
                </a:solidFill>
              </a:rPr>
              <a:t>t</a:t>
            </a:r>
            <a:r>
              <a:rPr lang="en-US" sz="2800" dirty="0" smtClean="0">
                <a:solidFill>
                  <a:srgbClr val="FFFF00"/>
                </a:solidFill>
              </a:rPr>
              <a:t>he</a:t>
            </a:r>
            <a:r>
              <a:rPr lang="en-US" sz="2800" i="1" dirty="0" smtClean="0">
                <a:solidFill>
                  <a:srgbClr val="FFFF00"/>
                </a:solidFill>
              </a:rPr>
              <a:t> </a:t>
            </a:r>
            <a:r>
              <a:rPr lang="en-US" sz="2800" dirty="0" smtClean="0">
                <a:solidFill>
                  <a:srgbClr val="FFFF00"/>
                </a:solidFill>
              </a:rPr>
              <a:t>duct sketch or drawing is done: </a:t>
            </a:r>
          </a:p>
          <a:p>
            <a:endParaRPr lang="en-US" sz="2800" dirty="0">
              <a:solidFill>
                <a:srgbClr val="FFFF00"/>
              </a:solidFill>
            </a:endParaRPr>
          </a:p>
          <a:p>
            <a:r>
              <a:rPr lang="en-US" sz="2800" dirty="0" smtClean="0">
                <a:solidFill>
                  <a:srgbClr val="FFFF00"/>
                </a:solidFill>
              </a:rPr>
              <a:t>The lengths of supply and return duct can be added up using the total equivalent length </a:t>
            </a:r>
            <a:r>
              <a:rPr lang="en-US" sz="2800" dirty="0">
                <a:solidFill>
                  <a:srgbClr val="FFFF00"/>
                </a:solidFill>
              </a:rPr>
              <a:t>m</a:t>
            </a:r>
            <a:r>
              <a:rPr lang="en-US" sz="2800" dirty="0" smtClean="0">
                <a:solidFill>
                  <a:srgbClr val="FFFF00"/>
                </a:solidFill>
              </a:rPr>
              <a:t>ethod (TEL).   </a:t>
            </a:r>
          </a:p>
          <a:p>
            <a:r>
              <a:rPr lang="en-US" sz="2800" dirty="0" smtClean="0">
                <a:solidFill>
                  <a:srgbClr val="FFFF00"/>
                </a:solidFill>
              </a:rPr>
              <a:t>Straight duct runs are simply measured by length. </a:t>
            </a:r>
          </a:p>
          <a:p>
            <a:r>
              <a:rPr lang="en-US" sz="2800" dirty="0" smtClean="0">
                <a:solidFill>
                  <a:srgbClr val="FFFF00"/>
                </a:solidFill>
              </a:rPr>
              <a:t>For fittings:</a:t>
            </a:r>
            <a:endParaRPr lang="en-US" sz="2800" dirty="0">
              <a:solidFill>
                <a:srgbClr val="FFFF00"/>
              </a:solidFill>
            </a:endParaRPr>
          </a:p>
          <a:p>
            <a:endParaRPr lang="en-US" sz="2800" dirty="0" smtClean="0">
              <a:solidFill>
                <a:srgbClr val="FFFF00"/>
              </a:solidFill>
            </a:endParaRPr>
          </a:p>
          <a:p>
            <a:r>
              <a:rPr lang="en-US" sz="2800" dirty="0" smtClean="0">
                <a:solidFill>
                  <a:srgbClr val="FFFF00"/>
                </a:solidFill>
              </a:rPr>
              <a:t>Manual D lists a fitting’s equivalent length (EL) value that can be used for determining a duct run’s TEL. </a:t>
            </a:r>
          </a:p>
          <a:p>
            <a:endParaRPr lang="en-US" sz="2800" dirty="0">
              <a:solidFill>
                <a:srgbClr val="FFFF00"/>
              </a:solidFill>
            </a:endParaRPr>
          </a:p>
          <a:p>
            <a:r>
              <a:rPr lang="en-US" sz="2800" dirty="0" smtClean="0">
                <a:solidFill>
                  <a:srgbClr val="FFFF00"/>
                </a:solidFill>
              </a:rPr>
              <a:t>Pictured:  A manual D fitting listed as 6K </a:t>
            </a:r>
          </a:p>
          <a:p>
            <a:r>
              <a:rPr lang="en-US" sz="2800" dirty="0">
                <a:solidFill>
                  <a:srgbClr val="FF00FF"/>
                </a:solidFill>
              </a:rPr>
              <a:t>	</a:t>
            </a:r>
            <a:r>
              <a:rPr lang="en-US" sz="2800" dirty="0" smtClean="0">
                <a:solidFill>
                  <a:srgbClr val="FFFF00"/>
                </a:solidFill>
              </a:rPr>
              <a:t>       with an EL of 10 for a return duct. </a:t>
            </a:r>
            <a:endParaRPr lang="en-US" sz="2600" dirty="0">
              <a:solidFill>
                <a:srgbClr val="FFFF00"/>
              </a:solidFill>
            </a:endParaRPr>
          </a:p>
          <a:p>
            <a:endParaRPr lang="en-US" sz="3200" dirty="0">
              <a:solidFill>
                <a:srgbClr val="FFFF00"/>
              </a:solidFill>
            </a:endParaRPr>
          </a:p>
          <a:p>
            <a:endParaRPr lang="en-US" sz="3200" dirty="0" smtClean="0">
              <a:solidFill>
                <a:srgbClr val="FFFF00"/>
              </a:solidFill>
            </a:endParaRPr>
          </a:p>
          <a:p>
            <a:endParaRPr lang="en-US" sz="3200" dirty="0">
              <a:solidFill>
                <a:srgbClr val="FFFF00"/>
              </a:solidFill>
            </a:endParaRPr>
          </a:p>
          <a:p>
            <a:endParaRPr lang="en-US" sz="3200" dirty="0">
              <a:solidFill>
                <a:srgbClr val="FFFF00"/>
              </a:solidFill>
            </a:endParaRPr>
          </a:p>
        </p:txBody>
      </p:sp>
      <p:pic>
        <p:nvPicPr>
          <p:cNvPr id="4" name="Picture 3"/>
          <p:cNvPicPr>
            <a:picLocks noChangeAspect="1"/>
          </p:cNvPicPr>
          <p:nvPr/>
        </p:nvPicPr>
        <p:blipFill rotWithShape="1">
          <a:blip r:embed="rId4"/>
          <a:srcRect l="45425" t="46312" r="35784" b="41062"/>
          <a:stretch/>
        </p:blipFill>
        <p:spPr>
          <a:xfrm>
            <a:off x="6865621" y="4876801"/>
            <a:ext cx="2278379" cy="1981199"/>
          </a:xfrm>
          <a:prstGeom prst="rect">
            <a:avLst/>
          </a:prstGeom>
        </p:spPr>
      </p:pic>
    </p:spTree>
    <p:custDataLst>
      <p:tags r:id="rId1"/>
    </p:custDataLst>
    <p:extLst>
      <p:ext uri="{BB962C8B-B14F-4D97-AF65-F5344CB8AC3E}">
        <p14:creationId xmlns:p14="http://schemas.microsoft.com/office/powerpoint/2010/main" val="974612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10235"/>
            <a:ext cx="3657600" cy="584775"/>
          </a:xfrm>
          <a:prstGeom prst="rect">
            <a:avLst/>
          </a:prstGeom>
          <a:noFill/>
        </p:spPr>
        <p:txBody>
          <a:bodyPr wrap="square" rtlCol="0">
            <a:spAutoFit/>
          </a:bodyPr>
          <a:lstStyle/>
          <a:p>
            <a:r>
              <a:rPr lang="en-US" sz="3200" dirty="0" smtClean="0">
                <a:solidFill>
                  <a:srgbClr val="FFFF00"/>
                </a:solidFill>
              </a:rPr>
              <a:t>Blower Performance</a:t>
            </a:r>
            <a:endParaRPr lang="en-US" sz="3200" dirty="0">
              <a:solidFill>
                <a:srgbClr val="FFFF00"/>
              </a:solidFill>
            </a:endParaRPr>
          </a:p>
        </p:txBody>
      </p:sp>
      <p:pic>
        <p:nvPicPr>
          <p:cNvPr id="6" name="Picture 5"/>
          <p:cNvPicPr>
            <a:picLocks noChangeAspect="1"/>
          </p:cNvPicPr>
          <p:nvPr/>
        </p:nvPicPr>
        <p:blipFill rotWithShape="1">
          <a:blip r:embed="rId4"/>
          <a:srcRect l="52298" t="11044" r="10042" b="64266"/>
          <a:stretch/>
        </p:blipFill>
        <p:spPr>
          <a:xfrm rot="10800000">
            <a:off x="132442" y="1905000"/>
            <a:ext cx="4310743" cy="3657600"/>
          </a:xfrm>
          <a:prstGeom prst="rect">
            <a:avLst/>
          </a:prstGeom>
          <a:ln w="57150">
            <a:solidFill>
              <a:srgbClr val="FF0000"/>
            </a:solidFill>
          </a:ln>
        </p:spPr>
      </p:pic>
      <p:pic>
        <p:nvPicPr>
          <p:cNvPr id="7" name="Picture 6"/>
          <p:cNvPicPr>
            <a:picLocks noChangeAspect="1"/>
          </p:cNvPicPr>
          <p:nvPr/>
        </p:nvPicPr>
        <p:blipFill rotWithShape="1">
          <a:blip r:embed="rId4"/>
          <a:srcRect l="10132" t="62500" r="50326" b="15278"/>
          <a:stretch/>
        </p:blipFill>
        <p:spPr>
          <a:xfrm rot="10800000">
            <a:off x="4332511" y="1905000"/>
            <a:ext cx="4735289" cy="3657600"/>
          </a:xfrm>
          <a:prstGeom prst="rect">
            <a:avLst/>
          </a:prstGeom>
          <a:ln w="57150">
            <a:solidFill>
              <a:srgbClr val="FF0000"/>
            </a:solidFill>
          </a:ln>
        </p:spPr>
      </p:pic>
      <p:cxnSp>
        <p:nvCxnSpPr>
          <p:cNvPr id="5" name="Straight Arrow Connector 4"/>
          <p:cNvCxnSpPr/>
          <p:nvPr/>
        </p:nvCxnSpPr>
        <p:spPr>
          <a:xfrm>
            <a:off x="4572000" y="2209800"/>
            <a:ext cx="32656" cy="1066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289954" y="2514600"/>
            <a:ext cx="2215246" cy="3505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038600" y="2209800"/>
            <a:ext cx="566058" cy="228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05200" y="5334000"/>
            <a:ext cx="31242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791200" y="2667000"/>
            <a:ext cx="2057400" cy="2057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65393" y="3276600"/>
            <a:ext cx="1605645" cy="15652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979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43113"/>
            <a:ext cx="3200400" cy="584775"/>
          </a:xfrm>
          <a:prstGeom prst="rect">
            <a:avLst/>
          </a:prstGeom>
          <a:noFill/>
        </p:spPr>
        <p:txBody>
          <a:bodyPr wrap="square" rtlCol="0">
            <a:spAutoFit/>
          </a:bodyPr>
          <a:lstStyle/>
          <a:p>
            <a:r>
              <a:rPr lang="en-US" sz="3200" dirty="0" smtClean="0">
                <a:solidFill>
                  <a:srgbClr val="FFFF00"/>
                </a:solidFill>
              </a:rPr>
              <a:t>Duct Performance</a:t>
            </a:r>
            <a:endParaRPr lang="en-US" sz="3200" dirty="0">
              <a:solidFill>
                <a:srgbClr val="FFFF00"/>
              </a:solidFill>
            </a:endParaRPr>
          </a:p>
        </p:txBody>
      </p:sp>
      <p:pic>
        <p:nvPicPr>
          <p:cNvPr id="8" name="Picture 7"/>
          <p:cNvPicPr>
            <a:picLocks noChangeAspect="1"/>
          </p:cNvPicPr>
          <p:nvPr/>
        </p:nvPicPr>
        <p:blipFill rotWithShape="1">
          <a:blip r:embed="rId4"/>
          <a:srcRect l="8334" t="20833" r="52123" b="54167"/>
          <a:stretch/>
        </p:blipFill>
        <p:spPr>
          <a:xfrm rot="10800000">
            <a:off x="1047798" y="1143000"/>
            <a:ext cx="6743604" cy="5517491"/>
          </a:xfrm>
          <a:prstGeom prst="rect">
            <a:avLst/>
          </a:prstGeom>
          <a:ln w="57150">
            <a:solidFill>
              <a:schemeClr val="bg1"/>
            </a:solidFill>
          </a:ln>
        </p:spPr>
      </p:pic>
      <p:cxnSp>
        <p:nvCxnSpPr>
          <p:cNvPr id="3" name="Straight Arrow Connector 2"/>
          <p:cNvCxnSpPr/>
          <p:nvPr/>
        </p:nvCxnSpPr>
        <p:spPr>
          <a:xfrm flipH="1">
            <a:off x="2006600" y="4800600"/>
            <a:ext cx="838200" cy="76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05000" y="1219200"/>
            <a:ext cx="838200" cy="76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95800" y="47244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28800" y="4737682"/>
            <a:ext cx="2667000" cy="741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056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LOGO" val="ComfortU_Logo.jpg"/>
  <p:tag name="ARTICULATE_PRESENTER" val="Donald Prather"/>
  <p:tag name="ARTICULATE_PRESENTER_GUID" val="0067420A16B5"/>
  <p:tag name="ARTICULATE_LMS" val="0"/>
  <p:tag name="ARTICULATE_TEMPLATE" val="Corporate Communications"/>
  <p:tag name="ARTICULATE_TEMPLATE_GUID" val="1a000000-6000-0000-b000-000000000001"/>
  <p:tag name="PRESENTER_PREVIEW_MODE" val="0"/>
  <p:tag name="PRESENTER_PREVIEW_START" val="1"/>
  <p:tag name="PLAYERLOGOHEIGHT" val="162"/>
  <p:tag name="PLAYERLOGOWIDTH" val="351"/>
  <p:tag name="LAUNCHINNEWWINDOW" val="0"/>
  <p:tag name="LASTPUBLISHED" val="C:\Users\Craig\Documents\My Articulate Projects\1.1 Static Pressure Measurement\player.html"/>
  <p:tag name="ARTICULATE_META_COURSE_VERSION" val="1.0"/>
  <p:tag name="ARTICULATE_META_COURSE_VERSION_SET" val="True"/>
  <p:tag name="ARTICULATE_SLIDE_COUNT" val="20"/>
  <p:tag name="ARTICULATE_REFERENCE_ID" val="76d81607-335a-4ba3-8083-2301c3bcad0f"/>
  <p:tag name="ARTICULATE_PROJECT_OPEN" val="1"/>
  <p:tag name="TAG_BACKING_FORM_KEY" val="2622514-c:\users\don\desktop\duct design basics\lesson 3 calculations 3.2.pptx"/>
  <p:tag name="ARTICULATE_PRESENTER_VERSION" val="7"/>
  <p:tag name="ARTICULATE_USED_PAGE_ORIENTATION" val="1"/>
  <p:tag name="ARTICULATE_USED_PAGE_SIZE" val="1"/>
  <p:tag name="ARTICULATE_META_DESCRIPTION" val="Design Evaluation"/>
  <p:tag name="ARTICULATE_META_COURSE_ID" val="1.1_Static_Pressure_Measuremen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RTICULATE_LOCK_SLIDE" val="0"/>
  <p:tag name="AUDIO_ID" val="410"/>
  <p:tag name="ARTICULATE_AUDIO_RECORDED" val="1"/>
  <p:tag name="ELAPSEDTIME" val="49.9"/>
  <p:tag name="ANNOTATION_COUNT" val="0"/>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RTICULATE_LOCK_SLIDE" val="0"/>
  <p:tag name="ANNOTATION_TYPE_1" val="0"/>
  <p:tag name="ANNOTATION_START_1" val="7.9"/>
  <p:tag name="ANNOTATION_TOP_1" val="86"/>
  <p:tag name="ANNOTATION_LEFT_1" val="235"/>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UDIO_ID" val="445"/>
  <p:tag name="ARTICULATE_AUDIO_RECORDED" val="1"/>
  <p:tag name="TIMELINE" val="28.3/32.3/35.5"/>
  <p:tag name="ELAPSEDTIME" val="107.4"/>
  <p:tag name="ANNOTATION_COUNT" val="0"/>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RTICULATE_LOCK_SLIDE" val="0"/>
  <p:tag name="AUDIO_ID" val="449"/>
  <p:tag name="ARTICULATE_AUDIO_RECORDED" val="1"/>
  <p:tag name="TIMELINE" val="36.2/48.7/55.9"/>
  <p:tag name="ELAPSEDTIME" val="112.7"/>
  <p:tag name="ANNOTATION_COUNT" val="0"/>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RTICULATE_LOCK_SLIDE" val="0"/>
  <p:tag name="AUDIO_ID" val="412"/>
  <p:tag name="ARTICULATE_AUDIO_RECORDED" val="1"/>
  <p:tag name="ELAPSEDTIME" val="30.8"/>
  <p:tag name="ANNOTATION_COUNT" val="0"/>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RTICULATE_LOCK_SLIDE" val="0"/>
  <p:tag name="AUDIO_ID" val="451"/>
  <p:tag name="ARTICULATE_AUDIO_RECORDED" val="1"/>
  <p:tag name="ELAPSEDTIME" val="35.5"/>
  <p:tag name="ANNOTATION_COUNT" val="0"/>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RTICULATE_LOCK_SLIDE" val="0"/>
  <p:tag name="AUDIO_ID" val="452"/>
  <p:tag name="ARTICULATE_AUDIO_RECORDED" val="1"/>
  <p:tag name="ELAPSEDTIME" val="33.1"/>
  <p:tag name="ANNOTATION_COUNT" val="0"/>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RTICULATE_LOCK_SLIDE" val="0"/>
  <p:tag name="AUDIO_ID" val="413"/>
  <p:tag name="ARTICULATE_AUDIO_RECORDED" val="1"/>
  <p:tag name="ELAPSEDTIME" val="39.1"/>
  <p:tag name="ANNOTATION_COUNT" val="0"/>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RTICULATE_LOCK_SLIDE" val="0"/>
  <p:tag name="AUDIO_ID" val="453"/>
  <p:tag name="ARTICULATE_AUDIO_RECORDED" val="1"/>
  <p:tag name="ELAPSEDTIME" val="15.3"/>
  <p:tag name="ANNOTATION_COUNT" val="0"/>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LOCK_SLIDE" val="0"/>
  <p:tag name="AUDIO_ID" val="454"/>
  <p:tag name="ARTICULATE_AUDIO_RECORDED" val="1"/>
  <p:tag name="ELAPSEDTIME" val="9"/>
  <p:tag name="ANNOTATION_COUNT" val="0"/>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RTICULATE_LOCK_SLIDE" val="0"/>
  <p:tag name="AUDIO_ID" val="455"/>
  <p:tag name="ARTICULATE_AUDIO_RECORDED" val="1"/>
  <p:tag name="ELAPSEDTIME" val="27.2"/>
  <p:tag name="ANNOTATION_COUNT" val="0"/>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d00b96a-4332-4155-8630-f18edca090c2"/>
  <p:tag name="ARTICULATE_SLIDE_NAV" val="1"/>
  <p:tag name="ARTICULATE_LOCK_SLIDE" val="0"/>
  <p:tag name="AUDIO_ID" val="329"/>
  <p:tag name="ARTICULATE_AUDIO_RECORDED" val="1"/>
  <p:tag name="ELAPSEDTIME" val="5.4"/>
  <p:tag name="ANNOTATION_COUNT" val="0"/>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RTICULATE_LOCK_SLIDE" val="0"/>
  <p:tag name="AUDIO_ID" val="414"/>
  <p:tag name="ARTICULATE_AUDIO_RECORDED" val="1"/>
  <p:tag name="ELAPSEDTIME" val="21.7"/>
  <p:tag name="ANNOTATION_COUNT" val="0"/>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RTICULATE_LOCK_SLIDE" val="0"/>
  <p:tag name="AUDIO_ID" val="456"/>
  <p:tag name="ARTICULATE_AUDIO_RECORDED" val="1"/>
  <p:tag name="ELAPSEDTIME" val="28.6"/>
  <p:tag name="ANNOTATION_COUNT" val="0"/>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RTICULATE_LOCK_SLIDE" val="0"/>
  <p:tag name="AUDIO_ID" val="458"/>
  <p:tag name="ARTICULATE_AUDIO_RECORDED" val="1"/>
  <p:tag name="ELAPSEDTIME" val="8"/>
  <p:tag name="ANNOTATION_COUNT" val="0"/>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RTICULATE_LOCK_SLIDE" val="0"/>
  <p:tag name="AUDIO_ID" val="459"/>
  <p:tag name="ARTICULATE_AUDIO_RECORDED" val="1"/>
  <p:tag name="ELAPSEDTIME" val="78.5"/>
  <p:tag name="ANNOTATION_COUNT" val="0"/>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c9FHs3lH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fd00b96a-4332-4155-8630-f18edca090c2"/>
  <p:tag name="ARTICULATE_SLIDE_NAV" val="1"/>
  <p:tag name="ARTICULATE_LOCK_SLIDE" val="0"/>
  <p:tag name="AUDIO_ID" val="486"/>
  <p:tag name="ARTICULATE_AUDIO_RECORDED" val="1"/>
  <p:tag name="ELAPSEDTIME" val="3.1"/>
  <p:tag name="ANNOTATION_COUNT" val="0"/>
  <p:tag name="ARTICULATE_USED_LAYOUT" val="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c9FHs3lH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LOCK_SLIDE" val="0"/>
  <p:tag name="AUDIO_ID" val="360"/>
  <p:tag name="ARTICULATE_AUDIO_RECORDED" val="1"/>
  <p:tag name="ELAPSEDTIME" val="17.3"/>
  <p:tag name="ANNOTATION_COUNT" val="0"/>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RTICULATE_LOCK_SLIDE" val="0"/>
  <p:tag name="AUDIO_ID" val="408"/>
  <p:tag name="ARTICULATE_AUDIO_RECORDED" val="1"/>
  <p:tag name="ELAPSEDTIME" val="83.3"/>
  <p:tag name="ANNOTATION_COUNT" val="0"/>
  <p:tag name="ARTICULATE_SLIDE_THUMBNAIL_REFRESH" val="1"/>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RTICULATE_LOCK_SLIDE" val="0"/>
  <p:tag name="AUDIO_ID" val="443"/>
  <p:tag name="ARTICULATE_AUDIO_RECORDED" val="1"/>
  <p:tag name="ELAPSEDTIME" val="90.1"/>
  <p:tag name="ANNOTATION_COUNT" val="0"/>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RTICULATE_LOCK_SLIDE" val="0"/>
  <p:tag name="AUDIO_ID" val="450"/>
  <p:tag name="ARTICULATE_AUDIO_RECORDED" val="1"/>
  <p:tag name="ELAPSEDTIME" val="42.5"/>
  <p:tag name="ANNOTATION_COUNT" val="0"/>
  <p:tag name="ARTICULATE_USED_LAYOUT"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3830</TotalTime>
  <Words>691</Words>
  <Application>Microsoft Office PowerPoint</Application>
  <PresentationFormat>On-screen Show (4:3)</PresentationFormat>
  <Paragraphs>129</Paragraphs>
  <Slides>20</Slides>
  <Notes>20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 Duct Design Basics Lesson 3 Calculations  </vt:lpstr>
      <vt:lpstr> Evaluating Designs 3.2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490</cp:revision>
  <cp:lastPrinted>2013-06-17T20:42:26Z</cp:lastPrinted>
  <dcterms:created xsi:type="dcterms:W3CDTF">2013-05-23T13:04:32Z</dcterms:created>
  <dcterms:modified xsi:type="dcterms:W3CDTF">2016-01-11T22:02:54Z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1.1 Static Pressure Measurement</vt:lpwstr>
  </property>
  <property fmtid="{D5CDD505-2E9C-101B-9397-08002B2CF9AE}" pid="4" name="ArticulateProjectVersion">
    <vt:lpwstr>7</vt:lpwstr>
  </property>
  <property fmtid="{D5CDD505-2E9C-101B-9397-08002B2CF9AE}" pid="5" name="ArticulateGUID">
    <vt:lpwstr>85D05286-81B6-4767-8406-4FF8A80801FB</vt:lpwstr>
  </property>
  <property fmtid="{D5CDD505-2E9C-101B-9397-08002B2CF9AE}" pid="6" name="ArticulateProjectFull">
    <vt:lpwstr>C:\Users\Don\Desktop\Duct Design Basics\Lesson 3 Calculations 3.2.ppta</vt:lpwstr>
  </property>
</Properties>
</file>