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485" r:id="rId2"/>
    <p:sldId id="486" r:id="rId3"/>
    <p:sldId id="481" r:id="rId4"/>
    <p:sldId id="483" r:id="rId5"/>
    <p:sldId id="482" r:id="rId6"/>
    <p:sldId id="480" r:id="rId7"/>
    <p:sldId id="467" r:id="rId8"/>
    <p:sldId id="468" r:id="rId9"/>
    <p:sldId id="484" r:id="rId10"/>
    <p:sldId id="469" r:id="rId11"/>
    <p:sldId id="470" r:id="rId12"/>
    <p:sldId id="473" r:id="rId13"/>
    <p:sldId id="471" r:id="rId14"/>
    <p:sldId id="474" r:id="rId15"/>
    <p:sldId id="472" r:id="rId16"/>
    <p:sldId id="492" r:id="rId17"/>
    <p:sldId id="487" r:id="rId18"/>
    <p:sldId id="488" r:id="rId19"/>
    <p:sldId id="489" r:id="rId20"/>
    <p:sldId id="490" r:id="rId21"/>
    <p:sldId id="491" r:id="rId22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45454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>
      <p:cViewPr varScale="1">
        <p:scale>
          <a:sx n="101" d="100"/>
          <a:sy n="101" d="100"/>
        </p:scale>
        <p:origin x="120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3A6E7-60DE-4005-B552-9C8674E4BA66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46B63-F3D0-4FCB-B9C7-2DF26E8B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89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72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13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8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0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1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46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5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62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5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3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0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hyperlink" Target="http://www.acca.org/speedshe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hyperlink" Target="http://www.acca.org/speedshe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acca.org/speedshe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hyperlink" Target="http://www.acca.org/speedshee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acca.org/speedshee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" y="50292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Duct Design Basics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/>
              <a:t>Lesson 4 Manual D Primer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4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511" y="381000"/>
            <a:ext cx="5841023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hlinkClick r:id="rId4"/>
              </a:rPr>
              <a:t>www.acca.org/speedsheet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219200"/>
            <a:ext cx="7541528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1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511" y="381000"/>
            <a:ext cx="5841023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hlinkClick r:id="rId4"/>
              </a:rPr>
              <a:t>www.acca.org/speedsheet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219200"/>
            <a:ext cx="4333875" cy="5469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5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511" y="381000"/>
            <a:ext cx="5841023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hlinkClick r:id="rId4"/>
              </a:rPr>
              <a:t>www.acca.org/speedsheet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219200"/>
            <a:ext cx="4333875" cy="546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219200"/>
            <a:ext cx="5500687" cy="51449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57400" y="2057400"/>
            <a:ext cx="571500" cy="3505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1524000"/>
            <a:ext cx="826293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0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511" y="381000"/>
            <a:ext cx="5841023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hlinkClick r:id="rId4"/>
              </a:rPr>
              <a:t>www.acca.org/speedsheet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447798"/>
            <a:ext cx="4829175" cy="4898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8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511" y="381000"/>
            <a:ext cx="5841023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hlinkClick r:id="rId4"/>
              </a:rPr>
              <a:t>www.acca.org/speedsheet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447798"/>
            <a:ext cx="4829175" cy="4898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826" y="1598548"/>
            <a:ext cx="4733925" cy="43050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6800" y="3575833"/>
            <a:ext cx="1219200" cy="3505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79780" y="1828800"/>
            <a:ext cx="2264019" cy="655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2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4572000" cy="5908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91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4572000" cy="5908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0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81000"/>
            <a:ext cx="637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Manual D Normative Sections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714811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Section 1 – Basic Duct Sizing Principles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Section 2 – System Operating Point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Section 3 – Blowers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Section 4 – System Performance Issues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Section 5 – Air Distribution System Design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Section 6 – Duct Sizing Calculations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Section 7 – Air-Zoned Systems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3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81000"/>
            <a:ext cx="6582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Manual D Informative Sections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4518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Section 8 – Sizing Rigid Constant CFM Duct Sys.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Section 9 – Sizing Flexible Constant CFM Duct Sys.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Section 10 – Sizing Rigid Air-Zoned Duct Sys.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Section 11 – Sizing Flexible Air-Zoned Duct Sys.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Section 12 – </a:t>
            </a:r>
            <a:r>
              <a:rPr lang="en-US" sz="3200" dirty="0">
                <a:solidFill>
                  <a:srgbClr val="FFFF00"/>
                </a:solidFill>
              </a:rPr>
              <a:t>Sizing </a:t>
            </a:r>
            <a:r>
              <a:rPr lang="en-US" sz="3200" dirty="0" smtClean="0">
                <a:solidFill>
                  <a:srgbClr val="FFFF00"/>
                </a:solidFill>
              </a:rPr>
              <a:t>Two-Zone Bi-Level Duct </a:t>
            </a:r>
            <a:r>
              <a:rPr lang="en-US" sz="3200" dirty="0">
                <a:solidFill>
                  <a:srgbClr val="FFFF00"/>
                </a:solidFill>
              </a:rPr>
              <a:t>Sys.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Section 13 – Zone Damper Retrofit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0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7053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Manual D Normative Appendices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7805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Appendix 1 – Tables and Equations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Appendix 2 – Friction Charts, Duct Slide Rules and </a:t>
            </a:r>
          </a:p>
          <a:p>
            <a:r>
              <a:rPr lang="en-US" sz="3200" dirty="0">
                <a:solidFill>
                  <a:srgbClr val="FF00FF"/>
                </a:solidFill>
              </a:rPr>
              <a:t>	</a:t>
            </a:r>
            <a:r>
              <a:rPr lang="en-US" sz="3200" dirty="0" smtClean="0">
                <a:solidFill>
                  <a:srgbClr val="FF00FF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    Equivalency Tables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Appendix 3 – Fitting Equivalent Lengths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Appendix 4 – Fitting Equivalent Length Adjustments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Appendix 5 – Terminology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6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/>
              <a:t>Available Static Pressure 4.4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6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7264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Manual D Informative Appendices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6172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Appendix 6 – Duct Construction Standards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Appendix 7 – Standard of Care and Continuity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Appendix 8 – Residential Air </a:t>
            </a:r>
            <a:r>
              <a:rPr lang="en-US" sz="3200" dirty="0">
                <a:solidFill>
                  <a:srgbClr val="FFFF00"/>
                </a:solidFill>
              </a:rPr>
              <a:t>D</a:t>
            </a:r>
            <a:r>
              <a:rPr lang="en-US" sz="3200" dirty="0" smtClean="0">
                <a:solidFill>
                  <a:srgbClr val="FFFF00"/>
                </a:solidFill>
              </a:rPr>
              <a:t>istribution Sys.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Appendix 9 – Equipment and Air-Side Components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Appendix 10 – Duct Sys. Efficiency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Appendix </a:t>
            </a:r>
            <a:r>
              <a:rPr lang="en-US" sz="3200" dirty="0" smtClean="0">
                <a:solidFill>
                  <a:srgbClr val="FFFF00"/>
                </a:solidFill>
              </a:rPr>
              <a:t>11 </a:t>
            </a:r>
            <a:r>
              <a:rPr lang="en-US" sz="3200" dirty="0">
                <a:solidFill>
                  <a:srgbClr val="FFFF00"/>
                </a:solidFill>
              </a:rPr>
              <a:t>– </a:t>
            </a:r>
            <a:r>
              <a:rPr lang="en-US" sz="3200" dirty="0" smtClean="0">
                <a:solidFill>
                  <a:srgbClr val="FFFF00"/>
                </a:solidFill>
              </a:rPr>
              <a:t>Duct Leakage and Sys. Interactions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Appendix </a:t>
            </a:r>
            <a:r>
              <a:rPr lang="en-US" sz="3200" dirty="0" smtClean="0">
                <a:solidFill>
                  <a:srgbClr val="FFFF00"/>
                </a:solidFill>
              </a:rPr>
              <a:t>12 </a:t>
            </a:r>
            <a:r>
              <a:rPr lang="en-US" sz="3200" dirty="0">
                <a:solidFill>
                  <a:srgbClr val="FFFF00"/>
                </a:solidFill>
              </a:rPr>
              <a:t>– </a:t>
            </a:r>
            <a:r>
              <a:rPr lang="en-US" sz="3200" dirty="0" smtClean="0">
                <a:solidFill>
                  <a:srgbClr val="FFFF00"/>
                </a:solidFill>
              </a:rPr>
              <a:t>Air Quality Issues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Appendix </a:t>
            </a:r>
            <a:r>
              <a:rPr lang="en-US" sz="3200" dirty="0" smtClean="0">
                <a:solidFill>
                  <a:srgbClr val="FFFF00"/>
                </a:solidFill>
              </a:rPr>
              <a:t>13 </a:t>
            </a:r>
            <a:r>
              <a:rPr lang="en-US" sz="3200" dirty="0">
                <a:solidFill>
                  <a:srgbClr val="FFFF00"/>
                </a:solidFill>
              </a:rPr>
              <a:t>– </a:t>
            </a:r>
            <a:r>
              <a:rPr lang="en-US" sz="3200" dirty="0" smtClean="0">
                <a:solidFill>
                  <a:srgbClr val="FFFF00"/>
                </a:solidFill>
              </a:rPr>
              <a:t>Noise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8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7264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Manual D Informative Appendices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48899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Appendix 14 </a:t>
            </a:r>
            <a:r>
              <a:rPr lang="en-US" sz="3200" dirty="0">
                <a:solidFill>
                  <a:srgbClr val="FFFF00"/>
                </a:solidFill>
              </a:rPr>
              <a:t>– </a:t>
            </a:r>
            <a:r>
              <a:rPr lang="en-US" sz="3200" dirty="0" smtClean="0">
                <a:solidFill>
                  <a:srgbClr val="FFFF00"/>
                </a:solidFill>
              </a:rPr>
              <a:t>Testing and Balancing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Appendix </a:t>
            </a:r>
            <a:r>
              <a:rPr lang="en-US" sz="3200" dirty="0" smtClean="0">
                <a:solidFill>
                  <a:srgbClr val="FFFF00"/>
                </a:solidFill>
              </a:rPr>
              <a:t>15 </a:t>
            </a:r>
            <a:r>
              <a:rPr lang="en-US" sz="3200" dirty="0">
                <a:solidFill>
                  <a:srgbClr val="FFFF00"/>
                </a:solidFill>
              </a:rPr>
              <a:t>– </a:t>
            </a:r>
            <a:r>
              <a:rPr lang="en-US" sz="3200" dirty="0" smtClean="0">
                <a:solidFill>
                  <a:srgbClr val="FFFF00"/>
                </a:solidFill>
              </a:rPr>
              <a:t>Air Velocity for Ducts and Grilles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Appendix </a:t>
            </a:r>
            <a:r>
              <a:rPr lang="en-US" sz="3200" dirty="0" smtClean="0">
                <a:solidFill>
                  <a:srgbClr val="FFFF00"/>
                </a:solidFill>
              </a:rPr>
              <a:t>16 </a:t>
            </a:r>
            <a:r>
              <a:rPr lang="en-US" sz="3200" dirty="0">
                <a:solidFill>
                  <a:srgbClr val="FFFF00"/>
                </a:solidFill>
              </a:rPr>
              <a:t>– </a:t>
            </a:r>
            <a:r>
              <a:rPr lang="en-US" sz="3200" dirty="0" smtClean="0">
                <a:solidFill>
                  <a:srgbClr val="FFFF00"/>
                </a:solidFill>
              </a:rPr>
              <a:t>Excess Length and Sag in Flex. Duct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Appendix </a:t>
            </a:r>
            <a:r>
              <a:rPr lang="en-US" sz="3200" dirty="0" smtClean="0">
                <a:solidFill>
                  <a:srgbClr val="FFFF00"/>
                </a:solidFill>
              </a:rPr>
              <a:t>17 </a:t>
            </a:r>
            <a:r>
              <a:rPr lang="en-US" sz="3200" dirty="0">
                <a:solidFill>
                  <a:srgbClr val="FFFF00"/>
                </a:solidFill>
              </a:rPr>
              <a:t>– </a:t>
            </a:r>
            <a:r>
              <a:rPr lang="en-US" sz="3200" dirty="0" smtClean="0">
                <a:solidFill>
                  <a:srgbClr val="FFFF00"/>
                </a:solidFill>
              </a:rPr>
              <a:t>Symbols and Abbreviations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Appendix </a:t>
            </a:r>
            <a:r>
              <a:rPr lang="en-US" sz="3200" dirty="0" smtClean="0">
                <a:solidFill>
                  <a:srgbClr val="FFFF00"/>
                </a:solidFill>
              </a:rPr>
              <a:t>18 </a:t>
            </a:r>
            <a:r>
              <a:rPr lang="en-US" sz="3200" dirty="0">
                <a:solidFill>
                  <a:srgbClr val="FFFF00"/>
                </a:solidFill>
              </a:rPr>
              <a:t>– </a:t>
            </a:r>
            <a:r>
              <a:rPr lang="en-US" sz="3200" dirty="0" smtClean="0">
                <a:solidFill>
                  <a:srgbClr val="FFFF00"/>
                </a:solidFill>
              </a:rPr>
              <a:t>Manual D Worksheets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4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4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Drop for Airside Components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34" y="1169587"/>
            <a:ext cx="89984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Only duct has been shown thus far!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Anything placed in the duct that is not included in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equipment manufacturer’s external static pressure (ESP)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ating needs to be included in the System friction loss total.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23245"/>
            <a:ext cx="2099631" cy="32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223245"/>
            <a:ext cx="1733724" cy="32529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4038600"/>
            <a:ext cx="792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ESP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362200" y="3505200"/>
            <a:ext cx="1676400" cy="8257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2585056" y="4330988"/>
            <a:ext cx="1453544" cy="18412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 flipV="1">
            <a:off x="4831574" y="3359006"/>
            <a:ext cx="1264426" cy="971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>
            <a:off x="4831574" y="4330988"/>
            <a:ext cx="1264426" cy="19936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134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4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Drop for Airside Components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34" y="1169587"/>
            <a:ext cx="899842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Only duct has been shown thus far!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Anything placed in the duct that is not included in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equipment manufacturer’s external static pressure (ESP)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ating needs to be included in the System friction loss total.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Filters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Coils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Diffusers &amp; Grilles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Heating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Humidifier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Balancing damper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52" y="3276600"/>
            <a:ext cx="2099631" cy="32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099656" y="3352799"/>
            <a:ext cx="1676400" cy="8257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293204" y="4178587"/>
            <a:ext cx="1453544" cy="18412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20356" y="3886199"/>
            <a:ext cx="1918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ESP = 0.50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7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717" y="381000"/>
            <a:ext cx="645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Available Static Pressure (ASP)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34" y="1169587"/>
            <a:ext cx="87791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Step 1: Manufacturer’s blower data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XYZ Brand ESP 0.50 @ 1,200 CFM (wet coil, filter included)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Step 2: Calculate Component Losses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Filters--------------------------- N/A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Coils----------------------------- N/A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Diffusers &amp; </a:t>
            </a:r>
            <a:r>
              <a:rPr lang="en-US" sz="2800" dirty="0" smtClean="0">
                <a:solidFill>
                  <a:srgbClr val="FFFF00"/>
                </a:solidFill>
              </a:rPr>
              <a:t>Grilles----------- 0.065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Heating </a:t>
            </a:r>
            <a:r>
              <a:rPr lang="en-US" sz="2800" dirty="0" smtClean="0">
                <a:solidFill>
                  <a:srgbClr val="FFFF00"/>
                </a:solidFill>
              </a:rPr>
              <a:t>Elements------------ 0.02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Humidifier--------------------- 0.03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Balancing </a:t>
            </a:r>
            <a:r>
              <a:rPr lang="en-US" sz="2800" dirty="0" smtClean="0">
                <a:solidFill>
                  <a:srgbClr val="FFFF00"/>
                </a:solidFill>
              </a:rPr>
              <a:t>damper----------- N/A (Bad Idea)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Total--------------------------------- 0.115 IWC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2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4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Drop for Airside Components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34" y="1169587"/>
            <a:ext cx="899842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Only duct has been shown thus far!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Anything placed in the duct that is not included in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equipment manufacturer’s external static pressure (ESP)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ating needs to be included in the System friction loss total.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Filters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Coils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Diffusers &amp; Grilles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Heating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Humidifier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Balancing damper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0356" y="3886199"/>
            <a:ext cx="1918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ESP = 0.70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5180" y="3166469"/>
            <a:ext cx="1733724" cy="325299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035061" y="3329353"/>
            <a:ext cx="1711687" cy="8492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49565" y="4178586"/>
            <a:ext cx="1697183" cy="17427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86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717" y="381000"/>
            <a:ext cx="645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Available Static Pressure (ASP)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34" y="1169587"/>
            <a:ext cx="87791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Step 1: Manufacturer’s blower data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XYZ Brand ESP 0.70 @ 1,200 CFM (wet coil, filter included)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Step 2: Calculate Component Losses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Filters--------------------------- N/A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Coils----------------------------- 0.13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Diffusers &amp; </a:t>
            </a:r>
            <a:r>
              <a:rPr lang="en-US" sz="2800" dirty="0" smtClean="0">
                <a:solidFill>
                  <a:srgbClr val="FFFF00"/>
                </a:solidFill>
              </a:rPr>
              <a:t>Grilles----------- 0.065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Heating </a:t>
            </a:r>
            <a:r>
              <a:rPr lang="en-US" sz="2800" dirty="0" smtClean="0">
                <a:solidFill>
                  <a:srgbClr val="FFFF00"/>
                </a:solidFill>
              </a:rPr>
              <a:t>Elements------------ 0.02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Humidifier--------------------- 0.03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Balancing </a:t>
            </a:r>
            <a:r>
              <a:rPr lang="en-US" sz="2800" dirty="0" smtClean="0">
                <a:solidFill>
                  <a:srgbClr val="FFFF00"/>
                </a:solidFill>
              </a:rPr>
              <a:t>damper----------- N/A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Total---------------------------    0.245 IWC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3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717" y="381000"/>
            <a:ext cx="645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Available Static Pressure (ASP)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34" y="1169587"/>
            <a:ext cx="87791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Step 3: Available Static Pressure (ASP)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ASP = ESP – CPL = 0.70 – 0.245 = 0.455 IWC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Step 4: Total Effective Length (TEL)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Supply Duct TEL + Return TEL =  121 + </a:t>
            </a:r>
            <a:r>
              <a:rPr lang="en-US" sz="2800" dirty="0" smtClean="0">
                <a:solidFill>
                  <a:srgbClr val="FFFF00"/>
                </a:solidFill>
              </a:rPr>
              <a:t>274 </a:t>
            </a:r>
            <a:r>
              <a:rPr lang="en-US" sz="2800" dirty="0">
                <a:solidFill>
                  <a:srgbClr val="FFFF00"/>
                </a:solidFill>
              </a:rPr>
              <a:t>= </a:t>
            </a:r>
            <a:r>
              <a:rPr lang="en-US" sz="2800" dirty="0" smtClean="0">
                <a:solidFill>
                  <a:srgbClr val="FFFF00"/>
                </a:solidFill>
              </a:rPr>
              <a:t>395 </a:t>
            </a:r>
            <a:r>
              <a:rPr lang="en-US" sz="2800" dirty="0">
                <a:solidFill>
                  <a:srgbClr val="FFFF00"/>
                </a:solidFill>
              </a:rPr>
              <a:t>Feet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Step 5: Friction Rate Design Value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FR = ASP x 100 ÷ TEL = </a:t>
            </a:r>
            <a:r>
              <a:rPr lang="en-US" sz="2800" dirty="0" smtClean="0">
                <a:solidFill>
                  <a:srgbClr val="FFFF00"/>
                </a:solidFill>
              </a:rPr>
              <a:t>0.455 </a:t>
            </a:r>
            <a:r>
              <a:rPr lang="en-US" sz="2800" dirty="0">
                <a:solidFill>
                  <a:srgbClr val="FFFF00"/>
                </a:solidFill>
              </a:rPr>
              <a:t>x 100 ÷ </a:t>
            </a:r>
            <a:r>
              <a:rPr lang="en-US" sz="2800" dirty="0" smtClean="0">
                <a:solidFill>
                  <a:srgbClr val="FFFF00"/>
                </a:solidFill>
              </a:rPr>
              <a:t>395 </a:t>
            </a:r>
            <a:r>
              <a:rPr lang="en-US" sz="2800" dirty="0">
                <a:solidFill>
                  <a:srgbClr val="FFFF00"/>
                </a:solidFill>
              </a:rPr>
              <a:t>= </a:t>
            </a:r>
            <a:r>
              <a:rPr lang="en-US" sz="2800" dirty="0" smtClean="0">
                <a:solidFill>
                  <a:srgbClr val="FFFF00"/>
                </a:solidFill>
              </a:rPr>
              <a:t>0.115 </a:t>
            </a:r>
            <a:r>
              <a:rPr lang="en-US" sz="2800" dirty="0">
                <a:solidFill>
                  <a:srgbClr val="FFFF00"/>
                </a:solidFill>
              </a:rPr>
              <a:t>IWC/100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4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717" y="381000"/>
            <a:ext cx="645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Available Static Pressure (ASP)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34" y="1169587"/>
            <a:ext cx="87791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Step 3: Available Static Pressure (ASP)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ASP = ESP – CPL = 0.70 – 0.245 = 0.455 IWC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Step 4: Total Effective Length (TEL)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Supply Duct TEL + Return TEL =  121 + </a:t>
            </a:r>
            <a:r>
              <a:rPr lang="en-US" sz="2800" dirty="0" smtClean="0">
                <a:solidFill>
                  <a:srgbClr val="FFFF00"/>
                </a:solidFill>
              </a:rPr>
              <a:t>274 </a:t>
            </a:r>
            <a:r>
              <a:rPr lang="en-US" sz="2800" dirty="0">
                <a:solidFill>
                  <a:srgbClr val="FFFF00"/>
                </a:solidFill>
              </a:rPr>
              <a:t>= </a:t>
            </a:r>
            <a:r>
              <a:rPr lang="en-US" sz="2800" dirty="0" smtClean="0">
                <a:solidFill>
                  <a:srgbClr val="FFFF00"/>
                </a:solidFill>
              </a:rPr>
              <a:t>395 </a:t>
            </a:r>
            <a:r>
              <a:rPr lang="en-US" sz="2800" dirty="0">
                <a:solidFill>
                  <a:srgbClr val="FFFF00"/>
                </a:solidFill>
              </a:rPr>
              <a:t>Feet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Step 5: Friction Rate Design Value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FR = ASP x 100 ÷ TEL = </a:t>
            </a:r>
            <a:r>
              <a:rPr lang="en-US" sz="2800" dirty="0" smtClean="0">
                <a:solidFill>
                  <a:srgbClr val="FFFF00"/>
                </a:solidFill>
              </a:rPr>
              <a:t>0.455 </a:t>
            </a:r>
            <a:r>
              <a:rPr lang="en-US" sz="2800" dirty="0">
                <a:solidFill>
                  <a:srgbClr val="FFFF00"/>
                </a:solidFill>
              </a:rPr>
              <a:t>x 100 ÷ </a:t>
            </a:r>
            <a:r>
              <a:rPr lang="en-US" sz="2800" dirty="0" smtClean="0">
                <a:solidFill>
                  <a:srgbClr val="FFFF00"/>
                </a:solidFill>
              </a:rPr>
              <a:t>395 </a:t>
            </a:r>
            <a:r>
              <a:rPr lang="en-US" sz="2800" dirty="0">
                <a:solidFill>
                  <a:srgbClr val="FFFF00"/>
                </a:solidFill>
              </a:rPr>
              <a:t>= </a:t>
            </a:r>
            <a:r>
              <a:rPr lang="en-US" sz="2800" dirty="0" smtClean="0">
                <a:solidFill>
                  <a:srgbClr val="FFFF00"/>
                </a:solidFill>
              </a:rPr>
              <a:t>0.115 </a:t>
            </a:r>
            <a:r>
              <a:rPr lang="en-US" sz="2800" dirty="0">
                <a:solidFill>
                  <a:srgbClr val="FFFF00"/>
                </a:solidFill>
              </a:rPr>
              <a:t>IWC/100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GO" val="ComfortU_Logo.jpg"/>
  <p:tag name="ARTICULATE_PRESENTER" val="Donald Prather"/>
  <p:tag name="ARTICULATE_PRESENTER_GUID" val="0067420A16B5"/>
  <p:tag name="ARTICULATE_LMS" val="0"/>
  <p:tag name="ARTICULATE_TEMPLATE" val="Corporate Communications"/>
  <p:tag name="ARTICULATE_TEMPLATE_GUID" val="1a000000-6000-0000-b000-000000000001"/>
  <p:tag name="PRESENTER_PREVIEW_MODE" val="0"/>
  <p:tag name="PRESENTER_PREVIEW_START" val="1"/>
  <p:tag name="PLAYERLOGOHEIGHT" val="162"/>
  <p:tag name="PLAYERLOGOWIDTH" val="351"/>
  <p:tag name="LAUNCHINNEWWINDOW" val="0"/>
  <p:tag name="LASTPUBLISHED" val="C:\Users\Craig\Documents\My Articulate Projects\1.1 Static Pressure Measurement\player.html"/>
  <p:tag name="ARTICULATE_META_COURSE_VERSION" val="1.0"/>
  <p:tag name="ARTICULATE_META_COURSE_VERSION_SET" val="True"/>
  <p:tag name="ARTICULATE_REFERENCE_ID" val="bb9c6c92-7397-414a-8dcc-4daa092b1f38"/>
  <p:tag name="ARTICULATE_SLIDE_COUNT" val="21"/>
  <p:tag name="ARTICULATE_PROJECT_OPEN" val="1"/>
  <p:tag name="TAG_BACKING_FORM_KEY" val="2820362-c:\users\don\desktop\duct design basics\lesson 4 manual d primer 4.4.pptx"/>
  <p:tag name="ARTICULATE_PRESENTER_VERSION" val="7"/>
  <p:tag name="ARTICULATE_USED_PAGE_ORIENTATION" val="1"/>
  <p:tag name="ARTICULATE_USED_PAGE_SIZE" val="1"/>
  <p:tag name="ARTICULATE_META_DESCRIPTION" val="Available Static Pressure and Review of Manual D materials"/>
  <p:tag name="ARTICULATE_META_COURSE_ID" val="1.1_Static_Pressure_Measurement"/>
  <p:tag name="ARTICULATE_META_NAME_SE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67"/>
  <p:tag name="ARTICULATE_AUDIO_RECORDED" val="1"/>
  <p:tag name="ELAPSEDTIME" val="15.7"/>
  <p:tag name="ANNOTATION_COUNT" val="0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68"/>
  <p:tag name="ARTICULATE_AUDIO_RECORDED" val="1"/>
  <p:tag name="ELAPSEDTIME" val="51.4"/>
  <p:tag name="ANNOTATION_COUNT" val="0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4"/>
  <p:tag name="ARTICULATE_AUDIO_RECORDED" val="1"/>
  <p:tag name="ELAPSEDTIME" val="45.5"/>
  <p:tag name="ANNOTATION_COUNT" val="0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69"/>
  <p:tag name="ARTICULATE_AUDIO_RECORDED" val="1"/>
  <p:tag name="ELAPSEDTIME" val="33.6"/>
  <p:tag name="ANNOTATION_COUNT" val="0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70"/>
  <p:tag name="ARTICULATE_AUDIO_RECORDED" val="1"/>
  <p:tag name="ELAPSEDTIME" val="32.2"/>
  <p:tag name="ANNOTATION_COUNT" val="0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73"/>
  <p:tag name="ARTICULATE_AUDIO_RECORDED" val="1"/>
  <p:tag name="ELAPSEDTIME" val="9.5"/>
  <p:tag name="ANNOTATION_COUNT" val="0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71"/>
  <p:tag name="ARTICULATE_AUDIO_RECORDED" val="1"/>
  <p:tag name="ELAPSEDTIME" val="9.7"/>
  <p:tag name="ANNOTATION_COUNT" val="0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74"/>
  <p:tag name="ARTICULATE_AUDIO_RECORDED" val="1"/>
  <p:tag name="ELAPSEDTIME" val="17.6"/>
  <p:tag name="ANNOTATION_COUNT" val="0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72"/>
  <p:tag name="ARTICULATE_AUDIO_RECORDED" val="1"/>
  <p:tag name="ELAPSEDTIME" val="35.8"/>
  <p:tag name="ANNOTATION_COUNT" val="0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92"/>
  <p:tag name="ARTICULATE_AUDIO_RECORDED" val="1"/>
  <p:tag name="ELAPSEDTIME" val="90.2"/>
  <p:tag name="ANNOTATION_COUNT" val="0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UDIO_ID" val="485"/>
  <p:tag name="ARTICULATE_AUDIO_RECORDED" val="1"/>
  <p:tag name="ELAPSEDTIME" val="6.3"/>
  <p:tag name="ANNOTATION_COUNT" val="0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7"/>
  <p:tag name="ARTICULATE_AUDIO_RECORDED" val="1"/>
  <p:tag name="ELAPSEDTIME" val="126.3"/>
  <p:tag name="ANNOTATION_COUNT" val="0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8"/>
  <p:tag name="ARTICULATE_AUDIO_RECORDED" val="1"/>
  <p:tag name="ELAPSEDTIME" val="62.9"/>
  <p:tag name="ANNOTATION_COUNT" val="0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9"/>
  <p:tag name="ARTICULATE_AUDIO_RECORDED" val="1"/>
  <p:tag name="ELAPSEDTIME" val="85.8"/>
  <p:tag name="ANNOTATION_COUNT" val="0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90"/>
  <p:tag name="ARTICULATE_AUDIO_RECORDED" val="1"/>
  <p:tag name="ELAPSEDTIME" val="119.2"/>
  <p:tag name="ANNOTATION_COUNT" val="0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91"/>
  <p:tag name="ARTICULATE_AUDIO_RECORDED" val="1"/>
  <p:tag name="ELAPSEDTIME" val="135.1"/>
  <p:tag name="ANNOTATION_COUNT" val="0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UDIO_ID" val="486"/>
  <p:tag name="ARTICULATE_AUDIO_RECORDED" val="1"/>
  <p:tag name="ELAPSEDTIME" val="13.3"/>
  <p:tag name="ANNOTATION_COUNT" val="0"/>
  <p:tag name="ARTICULATE_USED_LAYOU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1"/>
  <p:tag name="ARTICULATE_AUDIO_RECORDED" val="1"/>
  <p:tag name="ELAPSEDTIME" val="13.5"/>
  <p:tag name="ANNOTATION_COUNT" val="0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3"/>
  <p:tag name="ARTICULATE_AUDIO_RECORDED" val="1"/>
  <p:tag name="ELAPSEDTIME" val="15.5"/>
  <p:tag name="ANNOTATION_COUNT" val="0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2"/>
  <p:tag name="ARTICULATE_AUDIO_RECORDED" val="1"/>
  <p:tag name="ELAPSEDTIME" val="13.4"/>
  <p:tag name="ANNOTATION_COUNT" val="0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0"/>
  <p:tag name="ARTICULATE_AUDIO_RECORDED" val="1"/>
  <p:tag name="ELAPSEDTIME" val="10.2"/>
  <p:tag name="ANNOTATION_COUNT" val="0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3956</TotalTime>
  <Words>675</Words>
  <Application>Microsoft Office PowerPoint</Application>
  <PresentationFormat>On-screen Show (4:3)</PresentationFormat>
  <Paragraphs>145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Duct Design Basics Lesson 4 Manual D Primer </vt:lpstr>
      <vt:lpstr> Available Static Pressure 4.4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Donald Prather</cp:lastModifiedBy>
  <cp:revision>531</cp:revision>
  <cp:lastPrinted>2013-06-17T20:42:26Z</cp:lastPrinted>
  <dcterms:created xsi:type="dcterms:W3CDTF">2013-05-23T13:04:32Z</dcterms:created>
  <dcterms:modified xsi:type="dcterms:W3CDTF">2016-01-13T20:10:27Z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1.1 Static Pressure Measurement</vt:lpwstr>
  </property>
  <property fmtid="{D5CDD505-2E9C-101B-9397-08002B2CF9AE}" pid="4" name="ArticulateProjectVersion">
    <vt:lpwstr>7</vt:lpwstr>
  </property>
  <property fmtid="{D5CDD505-2E9C-101B-9397-08002B2CF9AE}" pid="5" name="ArticulateGUID">
    <vt:lpwstr>3ABF6331-DE18-4B75-881E-240855FA2471</vt:lpwstr>
  </property>
  <property fmtid="{D5CDD505-2E9C-101B-9397-08002B2CF9AE}" pid="6" name="ArticulateProjectFull">
    <vt:lpwstr>C:\Users\Don\Desktop\Duct Design Basics\Lesson 4 Manual D Primer 4.4.ppta</vt:lpwstr>
  </property>
</Properties>
</file>