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6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ppt/notesSlides/notesSlide20.xml" ContentType="application/vnd.openxmlformats-officedocument.presentationml.notesSlide+xml"/>
  <Override PartName="/ppt/tags/tag66.xml" ContentType="application/vnd.openxmlformats-officedocument.presentationml.tags+xml"/>
  <Override PartName="/ppt/notesSlides/notesSlide2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3.xml" ContentType="application/vnd.openxmlformats-officedocument.presentationml.notesSlide+xml"/>
  <Override PartName="/ppt/tags/tag71.xml" ContentType="application/vnd.openxmlformats-officedocument.presentationml.tags+xml"/>
  <Override PartName="/ppt/notesSlides/notesSlide24.xml" ContentType="application/vnd.openxmlformats-officedocument.presentationml.notesSlide+xml"/>
  <Override PartName="/ppt/tags/tag72.xml" ContentType="application/vnd.openxmlformats-officedocument.presentationml.tags+xml"/>
  <Override PartName="/ppt/notesSlides/notesSlide2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6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7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8.xml" ContentType="application/vnd.openxmlformats-officedocument.presentationml.notesSlide+xml"/>
  <Override PartName="/ppt/tags/tag79.xml" ContentType="application/vnd.openxmlformats-officedocument.presentationml.tags+xml"/>
  <Override PartName="/ppt/notesSlides/notesSlide29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0.xml" ContentType="application/vnd.openxmlformats-officedocument.presentationml.notesSlide+xml"/>
  <Override PartName="/ppt/tags/tag82.xml" ContentType="application/vnd.openxmlformats-officedocument.presentationml.tags+xml"/>
  <Override PartName="/ppt/notesSlides/notesSlide31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2.xml" ContentType="application/vnd.openxmlformats-officedocument.presentationml.notesSlide+xml"/>
  <Override PartName="/ppt/tags/tag85.xml" ContentType="application/vnd.openxmlformats-officedocument.presentationml.tags+xml"/>
  <Override PartName="/ppt/notesSlides/notesSlide33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3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5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7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sldIdLst>
    <p:sldId id="394" r:id="rId2"/>
    <p:sldId id="395" r:id="rId3"/>
    <p:sldId id="396" r:id="rId4"/>
    <p:sldId id="397" r:id="rId5"/>
    <p:sldId id="398" r:id="rId6"/>
    <p:sldId id="399" r:id="rId7"/>
    <p:sldId id="439" r:id="rId8"/>
    <p:sldId id="402" r:id="rId9"/>
    <p:sldId id="403" r:id="rId10"/>
    <p:sldId id="401" r:id="rId11"/>
    <p:sldId id="404" r:id="rId12"/>
    <p:sldId id="405" r:id="rId13"/>
    <p:sldId id="406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7" r:id="rId32"/>
    <p:sldId id="428" r:id="rId33"/>
    <p:sldId id="429" r:id="rId34"/>
    <p:sldId id="430" r:id="rId35"/>
    <p:sldId id="431" r:id="rId36"/>
    <p:sldId id="440" r:id="rId37"/>
    <p:sldId id="433" r:id="rId38"/>
    <p:sldId id="434" r:id="rId39"/>
    <p:sldId id="435" r:id="rId40"/>
    <p:sldId id="436" r:id="rId41"/>
    <p:sldId id="437" r:id="rId42"/>
    <p:sldId id="438" r:id="rId43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72" d="100"/>
          <a:sy n="72" d="100"/>
        </p:scale>
        <p:origin x="1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4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6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73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5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8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14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87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62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24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7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2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9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3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12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36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13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28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8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8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894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6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14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39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15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583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4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2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0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81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6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tags" Target="../tags/tag28.xml"/><Relationship Id="rId16" Type="http://schemas.openxmlformats.org/officeDocument/2006/relationships/image" Target="../media/image15.jpe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3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.jpe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0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2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1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46.xml"/><Relationship Id="rId7" Type="http://schemas.openxmlformats.org/officeDocument/2006/relationships/image" Target="../media/image24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50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jpeg"/><Relationship Id="rId5" Type="http://schemas.openxmlformats.org/officeDocument/2006/relationships/tags" Target="../tags/tag52.xml"/><Relationship Id="rId10" Type="http://schemas.openxmlformats.org/officeDocument/2006/relationships/image" Target="../media/image26.jpeg"/><Relationship Id="rId4" Type="http://schemas.openxmlformats.org/officeDocument/2006/relationships/tags" Target="../tags/tag51.xml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tags" Target="../tags/tag57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jpeg"/><Relationship Id="rId5" Type="http://schemas.openxmlformats.org/officeDocument/2006/relationships/tags" Target="../tags/tag59.xml"/><Relationship Id="rId10" Type="http://schemas.openxmlformats.org/officeDocument/2006/relationships/image" Target="../media/image31.jpeg"/><Relationship Id="rId4" Type="http://schemas.openxmlformats.org/officeDocument/2006/relationships/tags" Target="../tags/tag58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3.jpeg"/><Relationship Id="rId5" Type="http://schemas.openxmlformats.org/officeDocument/2006/relationships/hyperlink" Target="//upload.wikimedia.org/wikipedia/commons/9/99/Volta_A.jpg" TargetMode="Externa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5.jpe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65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66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71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72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44.gif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hyperlink" Target="http://upload.wikimedia.org/wikipedia/commons/2/2a/Georg_Simon_Ohm3.jpg" TargetMode="Externa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wmv"/><Relationship Id="rId2" Type="http://schemas.microsoft.com/office/2007/relationships/media" Target="../media/media5.wmv"/><Relationship Id="rId1" Type="http://schemas.openxmlformats.org/officeDocument/2006/relationships/tags" Target="../tags/tag79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46.jpeg"/><Relationship Id="rId5" Type="http://schemas.openxmlformats.org/officeDocument/2006/relationships/hyperlink" Target="http://en.wikipedia.org/wiki/File:Ampere_Andre_1825.jpg" TargetMode="External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wmv"/><Relationship Id="rId2" Type="http://schemas.microsoft.com/office/2007/relationships/media" Target="../media/media6.wmv"/><Relationship Id="rId1" Type="http://schemas.openxmlformats.org/officeDocument/2006/relationships/tags" Target="../tags/tag82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wmv"/><Relationship Id="rId2" Type="http://schemas.microsoft.com/office/2007/relationships/media" Target="../media/media7.wmv"/><Relationship Id="rId1" Type="http://schemas.openxmlformats.org/officeDocument/2006/relationships/tags" Target="../tags/tag85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89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1.xml"/><Relationship Id="rId7" Type="http://schemas.openxmlformats.org/officeDocument/2006/relationships/image" Target="../media/image3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5.xml"/><Relationship Id="rId7" Type="http://schemas.openxmlformats.org/officeDocument/2006/relationships/image" Target="../media/image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9.xml"/><Relationship Id="rId7" Type="http://schemas.openxmlformats.org/officeDocument/2006/relationships/image" Target="../media/image5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tags" Target="../tags/tag20.xml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8.jpeg"/><Relationship Id="rId5" Type="http://schemas.openxmlformats.org/officeDocument/2006/relationships/hyperlink" Target="http://en.wikipedia.org/wiki/File:Faraday-Millikan-Gale-1913.jpg" TargetMode="Externa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4.0 Equipment Installation Aspects</a:t>
            </a:r>
            <a:br>
              <a:rPr lang="en-US" dirty="0" smtClean="0"/>
            </a:br>
            <a:r>
              <a:rPr lang="en-US" sz="3600" dirty="0" smtClean="0"/>
              <a:t>(Section 4.4 Electrical Requirements)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5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4" name="Picture 10" descr="http://vrittiassociates.com/myAdmin/ProductImages/EI-Transformer-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29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Relays</a:t>
            </a:r>
            <a:endParaRPr lang="en-US" dirty="0"/>
          </a:p>
        </p:txBody>
      </p:sp>
      <p:pic>
        <p:nvPicPr>
          <p:cNvPr id="7170" name="Picture 2" descr="http://www.cnelectricals.com/products/electrical_relay/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4527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lliedelec.com/images/products/Small/7018552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electricalcomponentsdirect.co.uk/relays/4-06-3-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b="11069"/>
          <a:stretch/>
        </p:blipFill>
        <p:spPr bwMode="auto">
          <a:xfrm>
            <a:off x="7372621" y="2039442"/>
            <a:ext cx="1668749" cy="21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mobilehomerepair.com/media/img/nordyne/104381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r="11386"/>
          <a:stretch/>
        </p:blipFill>
        <p:spPr bwMode="auto">
          <a:xfrm>
            <a:off x="4850658" y="1839445"/>
            <a:ext cx="2319960" cy="21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eleelectric.com/pro_images/spst_relay/3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152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c.shld.net/rpx/i/s/pi/mp/10011/5996307413?src=http%3A%2F%2Fimages.drillspot.com%2Fpimages%2F25471%2F2547131_300.jpg&amp;d=629ac3bb69d8752b91f72701e5451ddd465778e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05429"/>
            <a:ext cx="1865884" cy="18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images.drillspot.com/pimages/24540/2454069_300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7006"/>
            <a:ext cx="2136749" cy="21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cloudfront.zorotools.com/product/full/6CWT7_AS01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1955357" cy="19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19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Compressor/Condenser Contactor</a:t>
            </a:r>
            <a:endParaRPr lang="en-US" dirty="0"/>
          </a:p>
        </p:txBody>
      </p:sp>
      <p:pic>
        <p:nvPicPr>
          <p:cNvPr id="2052" name="Picture 4" descr="http://www.synergyin.in/images/2p_30_a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105400" cy="42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133600" y="2895600"/>
            <a:ext cx="11430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9931" y="2526530"/>
            <a:ext cx="1693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Power In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1549" y="2310825"/>
            <a:ext cx="2004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Power Out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72201" y="2818917"/>
            <a:ext cx="1044682" cy="2923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334000" y="3886200"/>
            <a:ext cx="1044682" cy="4696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78682" y="4121695"/>
            <a:ext cx="2820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Control Voltage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8848" y="1257139"/>
            <a:ext cx="2643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Contact Points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6" name="Picture 8" descr="http://www.mobilehomerepair.com/media/img/nordyne/62166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7247" r="11730" b="41915"/>
          <a:stretch/>
        </p:blipFill>
        <p:spPr bwMode="auto">
          <a:xfrm rot="20585593">
            <a:off x="2971290" y="1994790"/>
            <a:ext cx="3148591" cy="12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>
            <a:off x="5132208" y="1636918"/>
            <a:ext cx="1039993" cy="84440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60917" y="2879188"/>
            <a:ext cx="12192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72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Motor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41120" y="1447800"/>
            <a:ext cx="28194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Ω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Resistance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2" name="Picture 4" descr="http://www.scrigroup.com/files/limba/engleza/electronics/22_poze/image002.g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432290"/>
            <a:ext cx="36290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tutorvista.com/content/magnetic-effects-electric-current/dc-motor-parts.jpe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3514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5400000">
            <a:off x="-45845" y="3535622"/>
            <a:ext cx="160496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4563" y="2756859"/>
            <a:ext cx="165223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222161" y="3975930"/>
            <a:ext cx="160496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38093" y="235675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Armature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027" y="3821066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Brush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9976" y="4343400"/>
            <a:ext cx="6810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149501" y="2680216"/>
            <a:ext cx="649483" cy="6276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3955" y="4239697"/>
            <a:ext cx="79433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0678" y="4051012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Commutator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037412" y="4339234"/>
            <a:ext cx="954375" cy="416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50096" y="4760634"/>
            <a:ext cx="1315388" cy="2925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75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International System Of Numbers (SI) Farad = Unit Of Capacitance </a:t>
            </a:r>
            <a:br>
              <a:rPr lang="en-US" dirty="0" smtClean="0"/>
            </a:br>
            <a:r>
              <a:rPr lang="en-US" dirty="0" smtClean="0"/>
              <a:t>                                       </a:t>
            </a:r>
            <a:r>
              <a:rPr lang="en-US" sz="3600" dirty="0" smtClean="0">
                <a:solidFill>
                  <a:srgbClr val="FFFF00"/>
                </a:solidFill>
              </a:rPr>
              <a:t>Josiah Latimer Clark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3505200"/>
            <a:ext cx="21852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F = A x s ÷ V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A= Ampere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s</a:t>
            </a:r>
            <a:r>
              <a:rPr lang="en-US" sz="3200" b="1" dirty="0" smtClean="0">
                <a:solidFill>
                  <a:srgbClr val="FFFF00"/>
                </a:solidFill>
              </a:rPr>
              <a:t> = second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V = Voltage</a:t>
            </a: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http://ts4.mm.bing.net/th?id=H.4526806545268851&amp;w=139&amp;h=180&amp;c=7&amp;rs=1&amp;pid=1.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17914"/>
            <a:ext cx="2085975" cy="270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1238" y="1828800"/>
            <a:ext cx="301633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Capacitance is a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bodies ability to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store a charge</a:t>
            </a: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16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</a:t>
            </a:r>
            <a:endParaRPr lang="en-US" dirty="0"/>
          </a:p>
        </p:txBody>
      </p:sp>
      <p:pic>
        <p:nvPicPr>
          <p:cNvPr id="1030" name="Picture 6" descr="http://ts2.mm.bing.net/th?id=H.4798162565923685&amp;w=168&amp;h=188&amp;c=7&amp;rs=1&amp;pid=1.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4" y="2057399"/>
            <a:ext cx="2066925" cy="23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ppliancecarestore.ipower.com/store/media/HVACSupplies/RCO41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3975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valleysolutions.net/uploads/capasitor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593101" cy="3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87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</a:t>
            </a:r>
            <a:endParaRPr lang="en-US" dirty="0"/>
          </a:p>
        </p:txBody>
      </p:sp>
      <p:pic>
        <p:nvPicPr>
          <p:cNvPr id="1030" name="Picture 6" descr="http://ts2.mm.bing.net/th?id=H.4798162565923685&amp;w=168&amp;h=188&amp;c=7&amp;rs=1&amp;pid=1.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4" y="2057399"/>
            <a:ext cx="2066925" cy="23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ppliancecarestore.ipower.com/store/media/HVACSupplies/RCO41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3975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valleysolutions.net/uploads/capasitor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593101" cy="3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1-news.softpedia-static.com/images/news2/How-Capacitors-Work-4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23975"/>
            <a:ext cx="3497704" cy="53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6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7123"/>
            <a:ext cx="8229600" cy="1143000"/>
          </a:xfrm>
        </p:spPr>
        <p:txBody>
          <a:bodyPr/>
          <a:lstStyle/>
          <a:p>
            <a:r>
              <a:rPr lang="en-US" dirty="0" smtClean="0"/>
              <a:t>Capacitor</a:t>
            </a:r>
            <a:endParaRPr lang="en-US" dirty="0"/>
          </a:p>
        </p:txBody>
      </p:sp>
      <p:pic>
        <p:nvPicPr>
          <p:cNvPr id="2050" name="Picture 2" descr="http://i.ebayimg.com/t/Capacitor-s-24MFD-24uf-24-F-400VAC-50-60Hz-by-York-/00/s/MTEyN1gxMDAw/$(KGrHqUOKkEE6UTU5Ts+BO)UBpikrg~~60_3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3" y="1164796"/>
            <a:ext cx="4164076" cy="46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3429000" y="3267075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1171073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MFD = 10</a:t>
            </a:r>
            <a:r>
              <a:rPr lang="en-US" sz="3200" baseline="30000" dirty="0" smtClean="0">
                <a:solidFill>
                  <a:srgbClr val="FFFF00"/>
                </a:solidFill>
              </a:rPr>
              <a:t>-6</a:t>
            </a:r>
            <a:r>
              <a:rPr lang="en-US" sz="3200" dirty="0" smtClean="0">
                <a:solidFill>
                  <a:srgbClr val="FFFF00"/>
                </a:solidFill>
              </a:rPr>
              <a:t> 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841211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Or 1 millionth of a Farad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70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Motor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676400"/>
            <a:ext cx="2971800" cy="838200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FFFF00"/>
                </a:solidFill>
              </a:rPr>
              <a:t>Ω</a:t>
            </a: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Resistance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076" name="Picture 4" descr="http://electrical-engineering-portal.com/wp-content/uploads/figure-2-assembly-details-of-a-typical-ac-induction-motor.g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971799"/>
            <a:ext cx="7593302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ub.allaboutcircuits.com/images/02487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41" y="2817643"/>
            <a:ext cx="2743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s1.mm.bing.net/th?id=H.4866985120303812&amp;w=200&amp;h=188&amp;c=7&amp;rs=1&amp;pid=1.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" y="46406"/>
            <a:ext cx="1905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ts2.mm.bing.net/th?id=H.4579875139619405&amp;w=200&amp;h=148&amp;c=7&amp;rs=1&amp;pid=1.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" y="1807993"/>
            <a:ext cx="1905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762000" y="673301"/>
            <a:ext cx="54964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572000" y="2512843"/>
            <a:ext cx="8382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917810" y="4419600"/>
            <a:ext cx="559190" cy="4827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495800" y="5029200"/>
            <a:ext cx="152400" cy="5472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8824798">
            <a:off x="6829836" y="4675738"/>
            <a:ext cx="1346395" cy="369332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03034" y="4117703"/>
            <a:ext cx="977998" cy="369332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54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85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Alessandro Giuseppe Antonio </a:t>
            </a:r>
            <a:r>
              <a:rPr lang="en-US" dirty="0" err="1" smtClean="0"/>
              <a:t>Anastasio</a:t>
            </a:r>
            <a:r>
              <a:rPr lang="en-US" dirty="0" smtClean="0"/>
              <a:t> Volta</a:t>
            </a:r>
            <a:br>
              <a:rPr lang="en-US" dirty="0" smtClean="0"/>
            </a:br>
            <a:r>
              <a:rPr lang="en-US" sz="3600" b="1" dirty="0" smtClean="0">
                <a:solidFill>
                  <a:srgbClr val="FFFF00"/>
                </a:solidFill>
              </a:rPr>
              <a:t>1745-1827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File:Volta A.jpg">
            <a:hlinkClick r:id="rId5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2800" cy="31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3962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V = A x </a:t>
            </a:r>
            <a:r>
              <a:rPr lang="el-GR" sz="4000" b="1" dirty="0" smtClean="0">
                <a:solidFill>
                  <a:srgbClr val="FFFF00"/>
                </a:solidFill>
              </a:rPr>
              <a:t>Ω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5484" y="1905000"/>
            <a:ext cx="557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E</a:t>
            </a:r>
            <a:r>
              <a:rPr lang="en-US" sz="3200" b="1" dirty="0" smtClean="0">
                <a:solidFill>
                  <a:srgbClr val="FFFF00"/>
                </a:solidFill>
              </a:rPr>
              <a:t>lectrical potential  is measured in a unit called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the volt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24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300" b="1" dirty="0" smtClean="0">
                <a:solidFill>
                  <a:srgbClr val="FFFF00"/>
                </a:solidFill>
              </a:rPr>
              <a:t>Electrical safety verification of the following is required:</a:t>
            </a:r>
            <a:endParaRPr lang="en-US" sz="3300" b="1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LINE </a:t>
            </a:r>
            <a:r>
              <a:rPr lang="en-US" dirty="0">
                <a:solidFill>
                  <a:srgbClr val="FFFF00"/>
                </a:solidFill>
              </a:rPr>
              <a:t>and LOW VOLTAGES are per equipment (single- and three-phase) rating nameplate - the percentage (or amount) below or above nameplate values are within OEM specifications and/or code requirements,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AMPERAGES </a:t>
            </a:r>
            <a:r>
              <a:rPr lang="en-US" dirty="0">
                <a:solidFill>
                  <a:srgbClr val="FFFF00"/>
                </a:solidFill>
              </a:rPr>
              <a:t>are per equipment (single- and three-phase) rating nameplate - the percentage (or amount) below or above nameplate values are within OEM specifications and/or code requirements,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LINE </a:t>
            </a:r>
            <a:r>
              <a:rPr lang="en-US" dirty="0">
                <a:solidFill>
                  <a:srgbClr val="FFFF00"/>
                </a:solidFill>
              </a:rPr>
              <a:t>and LOW-VOLTAGE wiring sizes per NEC (National Electric Code), or equivalent,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GROUNDING/BONDING </a:t>
            </a:r>
            <a:r>
              <a:rPr lang="en-US" dirty="0">
                <a:solidFill>
                  <a:srgbClr val="FFFF00"/>
                </a:solidFill>
              </a:rPr>
              <a:t>per NEC, or equivalent.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 Meter</a:t>
            </a:r>
            <a:endParaRPr lang="en-US" dirty="0"/>
          </a:p>
        </p:txBody>
      </p:sp>
      <p:pic>
        <p:nvPicPr>
          <p:cNvPr id="1028" name="Picture 4" descr="http://ts4.mm.bing.net/th?id=H.4960340486523647&amp;pid=1.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mponentsandparts.com/East-/New-clamp-on-amp-volt-meter-k-thermocouple-ac-hvac-tool-pictur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95487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9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To ground</a:t>
            </a:r>
            <a:endParaRPr lang="en-US" dirty="0"/>
          </a:p>
        </p:txBody>
      </p:sp>
      <p:pic>
        <p:nvPicPr>
          <p:cNvPr id="4" name="Fuse to groun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-346" t="12889" r="346" b="19795"/>
          <a:stretch/>
        </p:blipFill>
        <p:spPr>
          <a:xfrm>
            <a:off x="0" y="1524000"/>
            <a:ext cx="9144000" cy="461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64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23591" objId="4"/>
        <p14:stopEvt time="37915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Condenser/Compressor/Fan Voltage</a:t>
            </a:r>
          </a:p>
        </p:txBody>
      </p:sp>
      <p:pic>
        <p:nvPicPr>
          <p:cNvPr id="8" name="Cond Volt 211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4975" b="13641"/>
          <a:stretch/>
        </p:blipFill>
        <p:spPr>
          <a:xfrm>
            <a:off x="7034" y="1505244"/>
            <a:ext cx="9144000" cy="4895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48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8896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Condenser Fan Motor Voltage</a:t>
            </a:r>
            <a:endParaRPr lang="en-US" dirty="0"/>
          </a:p>
        </p:txBody>
      </p:sp>
      <p:pic>
        <p:nvPicPr>
          <p:cNvPr id="5" name="Picture 4" descr="C:\Users\Don\Pictures\2013-10-16 16 OCT\16 OCT 017.JPG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" y="1371600"/>
            <a:ext cx="7315200" cy="4819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838199" y="4481146"/>
            <a:ext cx="13716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0094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Compressor/Fan  Voltage</a:t>
            </a:r>
            <a:endParaRPr lang="en-US" dirty="0"/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2623"/>
            <a:ext cx="8077835" cy="38909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162300" y="3424394"/>
            <a:ext cx="741373" cy="82349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023607" y="3495868"/>
            <a:ext cx="571500" cy="72265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7200" y="5029200"/>
            <a:ext cx="1143000" cy="3376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8310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Furnace/Evaporator Fan Motor Voltage</a:t>
            </a:r>
            <a:endParaRPr lang="en-US" dirty="0"/>
          </a:p>
        </p:txBody>
      </p:sp>
      <p:pic>
        <p:nvPicPr>
          <p:cNvPr id="4" name="furnace volt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4154" b="13026"/>
          <a:stretch/>
        </p:blipFill>
        <p:spPr>
          <a:xfrm>
            <a:off x="9378" y="1879208"/>
            <a:ext cx="9144000" cy="4994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98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0477" objId="4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Furnace/Evaporator Fan Motor Voltage</a:t>
            </a:r>
            <a:endParaRPr lang="en-US" dirty="0"/>
          </a:p>
        </p:txBody>
      </p:sp>
      <p:pic>
        <p:nvPicPr>
          <p:cNvPr id="3" name="EVAP Nam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9461" t="5479" r="29347" b="64958"/>
          <a:stretch/>
        </p:blipFill>
        <p:spPr>
          <a:xfrm>
            <a:off x="685800" y="1968305"/>
            <a:ext cx="7553574" cy="31370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067300" y="3352800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728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7125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Strip Voltage</a:t>
            </a:r>
            <a:endParaRPr lang="en-US" dirty="0"/>
          </a:p>
        </p:txBody>
      </p:sp>
      <p:pic>
        <p:nvPicPr>
          <p:cNvPr id="4" name="Picture 3" descr="C:\Users\Don\Pictures\2013-10-16 16 OCT\16 OCT 032.JPG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943600" cy="39624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305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Strip Voltage</a:t>
            </a:r>
            <a:endParaRPr lang="en-US" dirty="0"/>
          </a:p>
        </p:txBody>
      </p:sp>
      <p:pic>
        <p:nvPicPr>
          <p:cNvPr id="5" name="Picture 4" descr="C:\Users\Don\Pictures\2013-10-16 16 OCT\16 OCT 033.JPG"/>
          <p:cNvPicPr/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" t="30083" r="8127" b="12261"/>
          <a:stretch/>
        </p:blipFill>
        <p:spPr bwMode="auto">
          <a:xfrm>
            <a:off x="609600" y="1752600"/>
            <a:ext cx="7808742" cy="441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590800" y="3581400"/>
            <a:ext cx="4953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86100" y="3581400"/>
            <a:ext cx="5334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72200" y="4004338"/>
            <a:ext cx="738011" cy="5676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067300" y="3810000"/>
            <a:ext cx="11049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81500" y="1981200"/>
            <a:ext cx="3810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62500" y="1981200"/>
            <a:ext cx="595489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512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Boards</a:t>
            </a:r>
            <a:endParaRPr lang="en-US" dirty="0"/>
          </a:p>
        </p:txBody>
      </p:sp>
      <p:pic>
        <p:nvPicPr>
          <p:cNvPr id="1026" name="Picture 2" descr="http://www.alpinehomeair.com/ewebeditpro4/upload/Goodman_2_Stage_Furnace_wit.g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15045"/>
          <a:stretch/>
        </p:blipFill>
        <p:spPr bwMode="auto">
          <a:xfrm>
            <a:off x="1371600" y="1143000"/>
            <a:ext cx="6460118" cy="556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38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33800" y="3168807"/>
            <a:ext cx="2119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rgbClr val="FFFF00"/>
                </a:solidFill>
              </a:rPr>
              <a:t>Ω</a:t>
            </a:r>
            <a:r>
              <a:rPr lang="en-US" sz="4000" b="1" dirty="0" smtClean="0">
                <a:solidFill>
                  <a:srgbClr val="FFFF00"/>
                </a:solidFill>
              </a:rPr>
              <a:t> = V ÷ 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8891" y="41910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V = A x </a:t>
            </a:r>
            <a:r>
              <a:rPr lang="el-GR" sz="4000" b="1" dirty="0" smtClean="0">
                <a:solidFill>
                  <a:srgbClr val="FFFF00"/>
                </a:solidFill>
              </a:rPr>
              <a:t>Ω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1035" y="5181600"/>
            <a:ext cx="24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A = V ÷ </a:t>
            </a:r>
            <a:r>
              <a:rPr lang="el-GR" sz="4000" b="1" dirty="0">
                <a:solidFill>
                  <a:srgbClr val="FFFF00"/>
                </a:solidFill>
              </a:rPr>
              <a:t>Ω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304711"/>
            <a:ext cx="23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1789-1854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  <p:pic>
        <p:nvPicPr>
          <p:cNvPr id="14" name="Content Placeholder 3" descr="File:Georg Simon Ohm3.jpg">
            <a:hlinkClick r:id="rId5"/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18304"/>
            <a:ext cx="2113788" cy="28088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808157" y="2085825"/>
            <a:ext cx="4324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George Simon Ohm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36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Contactor Voltage</a:t>
            </a:r>
            <a:endParaRPr lang="en-US" dirty="0"/>
          </a:p>
        </p:txBody>
      </p:sp>
      <p:pic>
        <p:nvPicPr>
          <p:cNvPr id="4" name="Cond Volt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6000" b="13231"/>
          <a:stretch/>
        </p:blipFill>
        <p:spPr>
          <a:xfrm>
            <a:off x="0" y="1600200"/>
            <a:ext cx="9144000" cy="4853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23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12232" objId="4"/>
        <p14:stopEvt time="17936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Andre-Mari Ampere</a:t>
            </a:r>
            <a:endParaRPr lang="en-US" dirty="0"/>
          </a:p>
        </p:txBody>
      </p:sp>
      <p:pic>
        <p:nvPicPr>
          <p:cNvPr id="1026" name="Picture 2" descr="Ampere Andre 1825.jpg">
            <a:hlinkClick r:id="rId5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95"/>
            <a:ext cx="2095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agonal Stripe 4"/>
          <p:cNvSpPr/>
          <p:nvPr/>
        </p:nvSpPr>
        <p:spPr>
          <a:xfrm>
            <a:off x="3581400" y="612102"/>
            <a:ext cx="190500" cy="95251"/>
          </a:xfrm>
          <a:prstGeom prst="diagStrip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iagonal Stripe 6"/>
          <p:cNvSpPr/>
          <p:nvPr/>
        </p:nvSpPr>
        <p:spPr>
          <a:xfrm rot="16200000">
            <a:off x="6123630" y="572751"/>
            <a:ext cx="95251" cy="173952"/>
          </a:xfrm>
          <a:prstGeom prst="diagStrip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438030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1775-1836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32766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SI Unit Symbol For Current (</a:t>
            </a:r>
            <a:r>
              <a:rPr lang="en-US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</a:t>
            </a:r>
            <a:r>
              <a:rPr lang="en-US" sz="3600" b="1" dirty="0" smtClean="0">
                <a:solidFill>
                  <a:srgbClr val="FFFF00"/>
                </a:solidFill>
                <a:latin typeface="Copperplate Gothic Bold" panose="020E07050202060204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or A)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The amount of electric charge per unit of time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71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Condenser Fan Amperage</a:t>
            </a:r>
            <a:endParaRPr lang="en-US" dirty="0"/>
          </a:p>
        </p:txBody>
      </p:sp>
      <p:pic>
        <p:nvPicPr>
          <p:cNvPr id="10" name="Cond Moto Amp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2846" r="2000" b="11768"/>
          <a:stretch/>
        </p:blipFill>
        <p:spPr>
          <a:xfrm>
            <a:off x="0" y="1724465"/>
            <a:ext cx="8633966" cy="4981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27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0833" objId="3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Condenser Fan Motor Amperage</a:t>
            </a:r>
            <a:endParaRPr lang="en-US" dirty="0"/>
          </a:p>
        </p:txBody>
      </p:sp>
      <p:pic>
        <p:nvPicPr>
          <p:cNvPr id="5" name="Picture 4" descr="C:\Users\Don\Pictures\2013-10-16 16 OCT\16 OCT 017.JPG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" y="1571772"/>
            <a:ext cx="7315200" cy="4819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2362200" y="4332617"/>
            <a:ext cx="13716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86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Compressor Amperage</a:t>
            </a:r>
            <a:endParaRPr lang="en-US" dirty="0"/>
          </a:p>
        </p:txBody>
      </p:sp>
      <p:pic>
        <p:nvPicPr>
          <p:cNvPr id="4" name="Comp AMP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2948" b="12898"/>
          <a:stretch/>
        </p:blipFill>
        <p:spPr>
          <a:xfrm>
            <a:off x="457200" y="1828800"/>
            <a:ext cx="7704315" cy="4284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1824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FLA- Full Load Amps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18288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</a:t>
            </a:r>
            <a:r>
              <a:rPr lang="en-US" sz="3600" b="1" dirty="0" smtClean="0">
                <a:solidFill>
                  <a:srgbClr val="FFFF00"/>
                </a:solidFill>
              </a:rPr>
              <a:t>LA- Rated Load Amps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2463408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LRA- Locked Rotor Amps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14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5808" objId="4"/>
        <p14:playEvt time="11576" objId="4"/>
        <p14:playEvt time="17355" objId="4"/>
        <p14:playEvt time="23125" objId="4"/>
        <p14:playEvt time="28887" objId="4"/>
        <p14:playEvt time="34646" objId="4"/>
        <p14:playEvt time="40424" objId="4"/>
        <p14:playEvt time="46195" objId="4"/>
        <p14:stopEvt time="47113" objId="4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Compressor Amperage</a:t>
            </a:r>
            <a:endParaRPr lang="en-US" dirty="0"/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2623"/>
            <a:ext cx="8077835" cy="38909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4158102"/>
            <a:ext cx="1143000" cy="3376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14800" y="4107655"/>
            <a:ext cx="1143000" cy="3376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553200" y="4088786"/>
            <a:ext cx="1143000" cy="3376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967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Evaporator Fan Motor Amperage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Don\Pictures\2013-10-16 16 OCT\16 OCT 032.JPG"/>
          <p:cNvPicPr/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17638"/>
            <a:ext cx="6477000" cy="45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010400" y="4876800"/>
            <a:ext cx="91440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Evaporator Fan Motor Amperage</a:t>
            </a:r>
            <a:endParaRPr lang="en-US" dirty="0"/>
          </a:p>
        </p:txBody>
      </p:sp>
      <p:pic>
        <p:nvPicPr>
          <p:cNvPr id="3" name="EVAP Nam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508" t="5479" r="29348" b="64958"/>
          <a:stretch/>
        </p:blipFill>
        <p:spPr>
          <a:xfrm>
            <a:off x="23734" y="1447800"/>
            <a:ext cx="9201226" cy="43332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114800" y="4038600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032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7146" objId="3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Heat Strip Amperage Needs To be Checked</a:t>
            </a:r>
            <a:endParaRPr lang="en-US" dirty="0"/>
          </a:p>
        </p:txBody>
      </p:sp>
      <p:pic>
        <p:nvPicPr>
          <p:cNvPr id="4" name="Picture 3" descr="C:\Users\Don\Pictures\2013-10-16 16 OCT\16 OCT 032.JPG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943600" cy="396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429000" y="3276600"/>
            <a:ext cx="914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804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Transformer Amperage </a:t>
            </a:r>
            <a:br>
              <a:rPr lang="en-US" dirty="0" smtClean="0"/>
            </a:br>
            <a:r>
              <a:rPr lang="en-US" sz="3600" dirty="0"/>
              <a:t>(</a:t>
            </a:r>
            <a:r>
              <a:rPr lang="en-US" sz="3600" dirty="0" smtClean="0"/>
              <a:t>high and low side)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6" name="Picture 12" descr="http://www.diyrecordingequipment.com/wp-content/uploads/2012/07/transformer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5" y="1828800"/>
            <a:ext cx="69715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34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Fuse</a:t>
            </a:r>
            <a:endParaRPr lang="en-US" dirty="0"/>
          </a:p>
        </p:txBody>
      </p:sp>
      <p:pic>
        <p:nvPicPr>
          <p:cNvPr id="6148" name="Picture 4" descr="http://www.electronicrepairguide.com/images/fus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1031"/>
            <a:ext cx="4217756" cy="218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hefusecompany.net/graphics/ClassCC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75667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572000" y="2266013"/>
            <a:ext cx="18288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70489" y="3922269"/>
            <a:ext cx="1430311" cy="6130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0538" y="5428827"/>
            <a:ext cx="8102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Fuses must be sized correctly also the complete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listing must be correct </a:t>
            </a:r>
            <a:r>
              <a:rPr lang="en-US" sz="3200" dirty="0" err="1" smtClean="0">
                <a:solidFill>
                  <a:srgbClr val="FFFF00"/>
                </a:solidFill>
              </a:rPr>
              <a:t>e.g</a:t>
            </a:r>
            <a:r>
              <a:rPr lang="en-US" sz="3200" dirty="0" smtClean="0">
                <a:solidFill>
                  <a:srgbClr val="FFFF00"/>
                </a:solidFill>
              </a:rPr>
              <a:t> Time delay  &amp; class.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3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Board Amperage</a:t>
            </a:r>
            <a:endParaRPr lang="en-US" dirty="0"/>
          </a:p>
        </p:txBody>
      </p:sp>
      <p:pic>
        <p:nvPicPr>
          <p:cNvPr id="1026" name="Picture 2" descr="http://www.icmcontrols.com/ProdImages/ICM287_zm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8" b="7829"/>
          <a:stretch/>
        </p:blipFill>
        <p:spPr bwMode="auto">
          <a:xfrm>
            <a:off x="1447800" y="1256261"/>
            <a:ext cx="6546754" cy="534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762000" y="4991101"/>
            <a:ext cx="944991" cy="8381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1493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The ground in the main wiring system provides  direct contact with the earth to allow voltages to discharge harmlessly into the ground.  This is generally done by attaching the non-conducting metal to a ground rod that is sunk into the ground.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14" y="4267200"/>
            <a:ext cx="703468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389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Is the act of joining two electrical conductors together generally associated with grounding and safety.</a:t>
            </a: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Methods for bonding are covered in the National Electrical codes.</a:t>
            </a: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Wiring used for grounding/bonding in HVAC equipment is generally green.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190345"/>
            <a:ext cx="1658911" cy="1658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5725" r="68497" b="50000"/>
          <a:stretch/>
        </p:blipFill>
        <p:spPr>
          <a:xfrm rot="16200000">
            <a:off x="5530746" y="4906156"/>
            <a:ext cx="167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Fuse</a:t>
            </a:r>
            <a:endParaRPr lang="en-US" dirty="0"/>
          </a:p>
        </p:txBody>
      </p:sp>
      <p:pic>
        <p:nvPicPr>
          <p:cNvPr id="6148" name="Picture 4" descr="http://www.electronicrepairguide.com/images/fus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1031"/>
            <a:ext cx="4217756" cy="218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hefusecompany.net/graphics/ClassCC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75667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PTShape_0" descr="http://thefusecompany.net/graphics/ClassCC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78" y="229209"/>
            <a:ext cx="6983644" cy="62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572000" y="2266013"/>
            <a:ext cx="18288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70489" y="3922269"/>
            <a:ext cx="1430311" cy="6130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997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Fuse</a:t>
            </a:r>
            <a:endParaRPr lang="en-US" dirty="0"/>
          </a:p>
        </p:txBody>
      </p:sp>
      <p:pic>
        <p:nvPicPr>
          <p:cNvPr id="1028" name="Picture 4" descr="Blown Fuse photo: blown fuse blown_fuse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10130" r="20365" b="8663"/>
          <a:stretch/>
        </p:blipFill>
        <p:spPr bwMode="auto">
          <a:xfrm>
            <a:off x="979714" y="1777610"/>
            <a:ext cx="1295400" cy="33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27957" y="2957738"/>
            <a:ext cx="1066800" cy="304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Blown Fuse photo: bad fuse - blown fuse fuse_blow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68611"/>
            <a:ext cx="18478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819775" y="2371724"/>
            <a:ext cx="1352550" cy="990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PTShape_0" descr="http://thefusecompany.net/graphics/ClassCC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1" t="2357" r="35451"/>
          <a:stretch/>
        </p:blipFill>
        <p:spPr bwMode="auto">
          <a:xfrm rot="19945094">
            <a:off x="3508872" y="1171847"/>
            <a:ext cx="1196566" cy="41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9485" y="5474222"/>
            <a:ext cx="70300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Some fuse types clearly show when they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are blown, others (center) not so much.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15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Fuse</a:t>
            </a:r>
            <a:endParaRPr lang="en-US" dirty="0"/>
          </a:p>
        </p:txBody>
      </p:sp>
      <p:pic>
        <p:nvPicPr>
          <p:cNvPr id="1028" name="Picture 4" descr="Blown Fuse photo: blown fuse blown_fuse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10130" r="20365" b="8663"/>
          <a:stretch/>
        </p:blipFill>
        <p:spPr bwMode="auto">
          <a:xfrm>
            <a:off x="979714" y="1777610"/>
            <a:ext cx="1295400" cy="33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27957" y="2957738"/>
            <a:ext cx="1066800" cy="304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Blown Fuse photo: bad fuse - blown fuse fuse_blow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68611"/>
            <a:ext cx="18478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819775" y="2371724"/>
            <a:ext cx="1352550" cy="990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PTShape_0" descr="http://thefusecompany.net/graphics/ClassCC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1" t="2357" r="35451"/>
          <a:stretch/>
        </p:blipFill>
        <p:spPr bwMode="auto">
          <a:xfrm rot="19945094">
            <a:off x="3508872" y="1171847"/>
            <a:ext cx="1196566" cy="41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8882" y="5349337"/>
            <a:ext cx="73262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Fuses can be tested with an ohm meter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When the power is removed or when they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Are removed from the circuit.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6"/>
          <a:stretch>
            <a:fillRect/>
          </a:stretch>
        </p:blipFill>
        <p:spPr bwMode="auto">
          <a:xfrm>
            <a:off x="1910055" y="1252438"/>
            <a:ext cx="4394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43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Michael Faraday</a:t>
            </a:r>
            <a:endParaRPr lang="en-US" dirty="0"/>
          </a:p>
        </p:txBody>
      </p:sp>
      <p:pic>
        <p:nvPicPr>
          <p:cNvPr id="1026" name="Picture 2" descr="Faraday-Millikan-Gale-1913.jpg">
            <a:hlinkClick r:id="rId5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1548825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1791- 1867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Electromagnetism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Electrochemistry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42672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His research laid the foundation for many electrical components we use today.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79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6" name="Picture 12" descr="http://www.diyrecordingequipment.com/wp-content/uploads/2012/07/transformer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399"/>
            <a:ext cx="7467600" cy="53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1829" y="3264610"/>
            <a:ext cx="24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 = V ÷ </a:t>
            </a:r>
            <a:r>
              <a:rPr lang="el-GR" sz="4000" b="1" dirty="0">
                <a:solidFill>
                  <a:srgbClr val="FF0000"/>
                </a:solidFill>
              </a:rPr>
              <a:t>Ω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14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LMS_COMPLETION_TITLE" val="1.6 Traversing Ducts"/>
  <p:tag name="LMS_COMPLETION_ID" val="1_6_Traversing_Ducts"/>
  <p:tag name="LMS_COMPLETION_VERSION" val="1.0"/>
  <p:tag name="LMS_COMPLETION_DURATION" val="01:00:00"/>
  <p:tag name="LMS_COMPLETION_SCO_TITLE" val="1.6 Traversing Ducts"/>
  <p:tag name="LMS_COMPLETION_SCO_ID" val="1_6_Traversing_Ducts"/>
  <p:tag name="LMS_COMPLETION_EDITION" val="0"/>
  <p:tag name="LMS_COMPLETION_THRESHOLD" val="15"/>
  <p:tag name="LMS_COMPLETION_METHOD" val="VIEW"/>
  <p:tag name="LMS_REPORTING" val="2"/>
  <p:tag name="LMS_DATA_SCORM" val="Yes"/>
  <p:tag name="PUBLISH_TITLE" val="1.6 Traversing Ducts"/>
  <p:tag name="ARTICULATE_PUBLISH_PATH" val="C:\Users\Craig\Documents\My Articulate Projects"/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162"/>
  <p:tag name="PLAYERLOGOWIDTH" val="351"/>
  <p:tag name="LAUNCHINNEWWINDOW" val="0"/>
  <p:tag name="LASTPUBLISHED" val="C:\Users\Craig\Documents\My Articulate Projects\1.6 Traversing Ducts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s3wePdq_files\slide0001_image0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23V3ORFV_files\slide0001_image0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I1saO8aa_files\slide0001_image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  <p:tag name="ARTICULATE_SLIDE_NAV" val="4"/>
  <p:tag name="ARTICULATE_SLIDE_GUID" val="ba4be0d0-1d32-4cbf-9c9d-46d576e304f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vKQeAuwV_files\slide0001_image001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  <p:tag name="ARTICULATE_SLIDE_NAV" val="4"/>
  <p:tag name="ARTICULATE_SLIDE_GUID" val="ba4be0d0-1d32-4cbf-9c9d-46d576e304f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vKQeAuwV_files\slide0001_image0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d370435c-de7f-4e8e-b80e-3f1d23dfcf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ICr95oGT_files\slide0001_image0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  <p:tag name="ARTICULATE_SLIDE_NAV" val="6"/>
  <p:tag name="ARTICULATE_SLIDE_GUID" val="5d0a4580-bd57-4af6-97ea-ff12b74a91a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t8KURE6B_files\slide0001_image001.p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09644664-35fe-48a3-82c0-5397626daf3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HKA9KOd6_files\slide0001_image001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  <p:tag name="ARTICULATE_SLIDE_NAV" val="8"/>
  <p:tag name="ARTICULATE_SLIDE_GUID" val="48cc58e2-9bca-4080-a690-260cb810cf9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WsDO2V4v_files\slide0001_image001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MNEMZ6AQ_files\slide0001_image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6QepR7hb_files\slide0001_image001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nmo9WGf0_files\slide0001_image002.pn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wLa0yMTl_files\slide0001_image001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wumEOKN7_files\slide0001_image0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  <p:tag name="ARTICULATE_SLIDE_NAV" val="11"/>
  <p:tag name="ARTICULATE_SLIDE_GUID" val="3fb599b0-cbb2-4af5-9e5c-8a2e4ce3501b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dvr6xZNR_files\slide0001_image001.p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2"/>
  <p:tag name="ARTICULATE_SLIDE_GUID" val="3029a06a-5912-4a5b-b991-dc8d9d4c2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.9|1.9"/>
  <p:tag name="ARTICULATE_SLIDE_NAV" val="2"/>
  <p:tag name="ARTICULATE_SLIDE_GUID" val="4d6af5e0-473e-41ec-9730-292557ec595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ZQVpn246_files\slide0001_image001.gif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ztZGEa_files\slide0001_image001.j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4.8"/>
  <p:tag name="ARTICULATE_SLIDE_NAV" val="14"/>
  <p:tag name="ARTICULATE_SLIDE_GUID" val="df7a4b67-1c70-402b-b519-84a9dcf0aa6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3johIiy2_files\slide0001_image002.pn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5"/>
  <p:tag name="ARTICULATE_SLIDE_GUID" val="95030508-f95a-4a90-9a7d-b940b64e7fb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4DF8Ck7O_files\slide0001_image002.pn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YmzFTei9_files\slide0001_image001.j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59W625Wy_files\slide0001_image001.jp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6"/>
  <p:tag name="ARTICULATE_SLIDE_GUID" val="a01aeb18-c202-475d-a3e9-935b6919d24b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iq8hMDO5_files\slide0001_image002.p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nXmzIZKh_files\slide0001_image001.jp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nrqqbvQ0_files\slide0001_image001.jp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xROmZH5N_files\slide0001_image001.jp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9m6yVLlA_files\slide0001_image001.jp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  <p:tag name="ARTICULATE_SLIDE_NAV" val="17"/>
  <p:tag name="ARTICULATE_SLIDE_GUID" val="9d765c2a-93b4-4bf8-8de2-d80fc77e973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aE0yrlbu_files\slide0001_image001.jp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11.7|9|2.4|4.3"/>
  <p:tag name="ARTICULATE_SLIDE_NAV" val="13"/>
  <p:tag name="ARTICULATE_SLIDE_GUID" val="d204ad45-d03c-410a-bde8-da0c3cb07c5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HnwtYs4T_files\slide0001_image002.pn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Bp1YIsvp_files\slide0001_image001.pn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yZM035r_files\slide0001_image001.jp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rlLBYhfz_files\slide0001_image0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7.1|20.1"/>
  <p:tag name="ARTICULATE_SLIDE_NAV" val="3"/>
  <p:tag name="ARTICULATE_SLIDE_GUID" val="6c51b860-fa46-4e4c-8363-a46467c3693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5.3"/>
  <p:tag name="ARTICULATE_SLIDE_NAV" val="2"/>
  <p:tag name="ARTICULATE_SLIDE_GUID" val="af81b33c-b69a-404e-94b7-8698469fbf8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yTUOb95w_files\slide0001_image001.jp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444c3421-c86f-4229-9c34-4ef9a4b8507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OzDwIYyW_files\slide0001_image001.jp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3VbRJStS_files\slide0001_image001.jp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8bcfc089-3653-42a7-ac81-8ac4a4b0527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d1518034-948b-4e03-b76c-e8fd4333a15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  <p:tag name="ARTICULATE_SLIDE_NAV" val="6"/>
  <p:tag name="ARTICULATE_SLIDE_GUID" val="bad0ebd7-f43f-4349-b0cb-05cd35f9eb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uBPyIHd3_files\slide0001_image001.j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|1.1"/>
  <p:tag name="ARTICULATE_SLIDE_NAV" val="7"/>
  <p:tag name="ARTICULATE_SLIDE_GUID" val="56b1c23f-83f4-4a86-9dff-2383864ca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s3wePdq_files\slide0001_image001.jp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mui87LDP_files\slide0001_image001.emz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18b87016-4132-4fe5-8b8b-e846a5162dc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  <p:tag name="ARTICULATE_SLIDE_NAV" val="9"/>
  <p:tag name="ARTICULATE_SLIDE_GUID" val="3db75043-e30c-478e-a520-36a87b0963f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0"/>
  <p:tag name="ARTICULATE_SLIDE_GUID" val="a61c1715-8504-4192-a222-5aead2acc7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R0dP73O_files\slide0001_image001.jp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7|2.7"/>
  <p:tag name="ARTICULATE_SLIDE_NAV" val="11"/>
  <p:tag name="ARTICULATE_SLIDE_GUID" val="81b174d3-3f6f-469d-9357-d618ce1ca89b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  <p:tag name="ARTICULATE_SLIDE_NAV" val="12"/>
  <p:tag name="ARTICULATE_SLIDE_GUID" val="c2f63771-8a32-4b31-a1a1-7636bc1199a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4"/>
  <p:tag name="ARTICULATE_SLIDE_GUID" val="f744e384-403a-4bac-8621-b9bfc41eece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23V3ORFV_files\slide0001_image001.jp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"/>
  <p:tag name="ARTICULATE_SLIDE_NAV" val="3"/>
  <p:tag name="ARTICULATE_SLIDE_GUID" val="6747bb78-f0e6-4cd5-9111-0e2eadbc9f1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e7bsaruZ_files\slide0001_image001.jp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8990fd4a-3238-4cad-b9f5-8667104af20c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  <p:tag name="ARTICULATE_SLIDE_NAV" val="6"/>
  <p:tag name="ARTICULATE_SLIDE_GUID" val="8b8a9e7e-e8f7-45f5-9c0a-6a1f2bacb05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dNgjJEeI_files\slide0001_image001.jp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8.4|3.7"/>
  <p:tag name="ARTICULATE_SLIDE_NAV" val="7"/>
  <p:tag name="ARTICULATE_SLIDE_GUID" val="bd4ee883-d681-41ab-967c-c7498587ec2b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9|4.6"/>
  <p:tag name="ARTICULATE_SLIDE_NAV" val="8"/>
  <p:tag name="ARTICULATE_SLIDE_GUID" val="bceb1483-106b-485a-85de-24e45a22efe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h8zRnW8K_files\slide0001_image001.emz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99s2Ceii_files\slide0001_image001.jp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  <p:tag name="ARTICULATE_SLIDE_NAV" val="10"/>
  <p:tag name="ARTICULATE_SLIDE_GUID" val="ed10fb25-8357-4d11-ba13-f06c7c6fd3a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7.1|20.1"/>
  <p:tag name="ARTICULATE_SLIDE_NAV" val="3"/>
  <p:tag name="ARTICULATE_SLIDE_GUID" val="6c51b860-fa46-4e4c-8363-a46467c3693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  <p:tag name="ARTICULATE_SLIDE_NAV" val="11"/>
  <p:tag name="ARTICULATE_SLIDE_GUID" val="35af7e97-0b81-4347-a965-2dc15faaf9a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99s2Ceii_files\slide0001_image001.jp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  <p:tag name="ARTICULATE_SLIDE_NAV" val="12"/>
  <p:tag name="ARTICULATE_SLIDE_GUID" val="742c1b59-62b6-4a0b-844a-09d0765b829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fenWU2HH_files\slide0001_image001.pn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  <p:tag name="ARTICULATE_SLIDE_NAV" val="13"/>
  <p:tag name="ARTICULATE_SLIDE_GUID" val="b41aaad7-3d06-422f-9ffe-745b6fbc01a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1982</TotalTime>
  <Words>522</Words>
  <Application>Microsoft Office PowerPoint</Application>
  <PresentationFormat>On-screen Show (4:3)</PresentationFormat>
  <Paragraphs>136</Paragraphs>
  <Slides>42</Slides>
  <Notes>38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Bookman Old Style</vt:lpstr>
      <vt:lpstr>Calibri</vt:lpstr>
      <vt:lpstr>Copperplate Gothic Bold</vt:lpstr>
      <vt:lpstr>Office Theme</vt:lpstr>
      <vt:lpstr>4.0 Equipment Installation Aspects (Section 4.4 Electrical Requirements) </vt:lpstr>
      <vt:lpstr>Electrical Requirements</vt:lpstr>
      <vt:lpstr>Quick Review</vt:lpstr>
      <vt:lpstr>Fuse</vt:lpstr>
      <vt:lpstr>Fuse</vt:lpstr>
      <vt:lpstr>Fuse</vt:lpstr>
      <vt:lpstr>Fuse</vt:lpstr>
      <vt:lpstr>Michael Faraday</vt:lpstr>
      <vt:lpstr>Transformers</vt:lpstr>
      <vt:lpstr>Transformers</vt:lpstr>
      <vt:lpstr>Relays</vt:lpstr>
      <vt:lpstr>Compressor/Condenser Contactor</vt:lpstr>
      <vt:lpstr>DC Motor</vt:lpstr>
      <vt:lpstr>International System Of Numbers (SI) Farad = Unit Of Capacitance                                         Josiah Latimer Clark</vt:lpstr>
      <vt:lpstr>Capacitor</vt:lpstr>
      <vt:lpstr>Capacitor</vt:lpstr>
      <vt:lpstr>Capacitor</vt:lpstr>
      <vt:lpstr>AC Motor Parts</vt:lpstr>
      <vt:lpstr>Alessandro Giuseppe Antonio Anastasio Volta 1745-1827 </vt:lpstr>
      <vt:lpstr>Volt Meter</vt:lpstr>
      <vt:lpstr>Voltage To ground</vt:lpstr>
      <vt:lpstr>Condenser/Compressor/Fan Voltage</vt:lpstr>
      <vt:lpstr>Condenser Fan Motor Voltage</vt:lpstr>
      <vt:lpstr>Compressor/Fan  Voltage</vt:lpstr>
      <vt:lpstr>Furnace/Evaporator Fan Motor Voltage</vt:lpstr>
      <vt:lpstr>Furnace/Evaporator Fan Motor Voltage</vt:lpstr>
      <vt:lpstr>Heat Strip Voltage</vt:lpstr>
      <vt:lpstr>Heat Strip Voltage</vt:lpstr>
      <vt:lpstr>Control Boards</vt:lpstr>
      <vt:lpstr>Contactor Voltage</vt:lpstr>
      <vt:lpstr>Andre-Mari Ampere</vt:lpstr>
      <vt:lpstr>Condenser Fan Amperage</vt:lpstr>
      <vt:lpstr>Condenser Fan Motor Amperage</vt:lpstr>
      <vt:lpstr>Compressor Amperage</vt:lpstr>
      <vt:lpstr>Compressor Amperage</vt:lpstr>
      <vt:lpstr>Evaporator Fan Motor Amperage</vt:lpstr>
      <vt:lpstr>Evaporator Fan Motor Amperage</vt:lpstr>
      <vt:lpstr>Heat Strip Amperage Needs To be Checked</vt:lpstr>
      <vt:lpstr>Transformer Amperage  (high and low side)</vt:lpstr>
      <vt:lpstr>Control Board Amperage</vt:lpstr>
      <vt:lpstr>Grounding</vt:lpstr>
      <vt:lpstr>Bonding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229</cp:revision>
  <dcterms:created xsi:type="dcterms:W3CDTF">2013-05-23T13:04:32Z</dcterms:created>
  <dcterms:modified xsi:type="dcterms:W3CDTF">2015-08-04T13:14:45Z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T:\1.0-ACTIVITIES &amp; PROJECTS\ACCA Guides\Tech Guide 5 QI\QI Training\QI Training\1 Airflow Basics\1.6 Traversing Ducts.ppta</vt:lpwstr>
  </property>
  <property fmtid="{D5CDD505-2E9C-101B-9397-08002B2CF9AE}" pid="4" name="ArticulateGUID">
    <vt:lpwstr>43D385A6-9C47-4E9A-AF31-B673734C0C13</vt:lpwstr>
  </property>
  <property fmtid="{D5CDD505-2E9C-101B-9397-08002B2CF9AE}" pid="5" name="ArticulatePath">
    <vt:lpwstr>1.6 Traversing Ducts</vt:lpwstr>
  </property>
</Properties>
</file>