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394" r:id="rId2"/>
    <p:sldId id="401" r:id="rId3"/>
    <p:sldId id="398" r:id="rId4"/>
    <p:sldId id="403" r:id="rId5"/>
    <p:sldId id="428" r:id="rId6"/>
    <p:sldId id="404" r:id="rId7"/>
    <p:sldId id="406" r:id="rId8"/>
    <p:sldId id="407" r:id="rId9"/>
    <p:sldId id="408" r:id="rId10"/>
    <p:sldId id="423" r:id="rId11"/>
    <p:sldId id="424" r:id="rId12"/>
    <p:sldId id="425" r:id="rId13"/>
    <p:sldId id="426" r:id="rId14"/>
    <p:sldId id="409" r:id="rId15"/>
    <p:sldId id="410" r:id="rId16"/>
    <p:sldId id="412" r:id="rId17"/>
    <p:sldId id="413" r:id="rId18"/>
    <p:sldId id="414" r:id="rId19"/>
    <p:sldId id="396" r:id="rId20"/>
    <p:sldId id="420" r:id="rId21"/>
    <p:sldId id="421" r:id="rId22"/>
    <p:sldId id="422" r:id="rId23"/>
    <p:sldId id="375" r:id="rId24"/>
    <p:sldId id="376" r:id="rId25"/>
    <p:sldId id="427" r:id="rId26"/>
    <p:sldId id="379" r:id="rId27"/>
    <p:sldId id="387" r:id="rId28"/>
    <p:sldId id="386" r:id="rId29"/>
    <p:sldId id="368" r:id="rId30"/>
    <p:sldId id="393" r:id="rId31"/>
    <p:sldId id="370" r:id="rId32"/>
    <p:sldId id="390" r:id="rId33"/>
    <p:sldId id="389" r:id="rId34"/>
    <p:sldId id="388" r:id="rId35"/>
    <p:sldId id="383" r:id="rId36"/>
    <p:sldId id="417" r:id="rId37"/>
    <p:sldId id="418" r:id="rId38"/>
    <p:sldId id="416" r:id="rId39"/>
    <p:sldId id="419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73" d="100"/>
          <a:sy n="73" d="100"/>
        </p:scale>
        <p:origin x="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4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62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8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3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9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91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26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1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686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48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52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048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132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447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732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1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4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0.xml"/><Relationship Id="rId7" Type="http://schemas.openxmlformats.org/officeDocument/2006/relationships/image" Target="../media/image22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9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28" y="48768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4.0 Equipment Installation Aspects</a:t>
            </a:r>
            <a:br>
              <a:rPr lang="en-US" dirty="0" smtClean="0"/>
            </a:br>
            <a:r>
              <a:rPr lang="en-US" sz="3100" dirty="0" smtClean="0"/>
              <a:t>(Section 4.1 Airflow Across the Indoor Heat Exchanger)</a:t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5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External Static Pressure (ESP)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ESP refers to the total difference between two SP measurements  that can be used to determine the amount of airflow through an operating HVAC system. 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Warning: </a:t>
            </a:r>
            <a:r>
              <a:rPr lang="en-US" sz="2800" b="1" dirty="0" smtClean="0"/>
              <a:t>Read </a:t>
            </a:r>
            <a:r>
              <a:rPr lang="en-US" sz="2800" b="1" dirty="0"/>
              <a:t>the fine print when dealing with the term External Static Pressure or ESP on engineered </a:t>
            </a:r>
            <a:r>
              <a:rPr lang="en-US" sz="2800" b="1" dirty="0" smtClean="0"/>
              <a:t>built up commercial designs: if the design involves pressurizing the building the ESP may be to the outside of the building. </a:t>
            </a:r>
            <a:endParaRPr lang="en-US" sz="2800" b="1" dirty="0"/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Static Pressure (ESP)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1"/>
            <a:ext cx="8686800" cy="5181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For residential applications, the </a:t>
            </a:r>
            <a:r>
              <a:rPr lang="en-US" b="1" dirty="0">
                <a:solidFill>
                  <a:srgbClr val="FFFF00"/>
                </a:solidFill>
              </a:rPr>
              <a:t>o</a:t>
            </a:r>
            <a:r>
              <a:rPr lang="en-US" b="1" dirty="0" smtClean="0">
                <a:solidFill>
                  <a:srgbClr val="FFFF00"/>
                </a:solidFill>
              </a:rPr>
              <a:t>riginal </a:t>
            </a:r>
            <a:r>
              <a:rPr lang="en-US" b="1" dirty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quipment manufacturer (OEM) airflow data tables represent the total difference between two SP measurements taken outside of the box provided (in one piece) by the OEM. 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Note: If the box includes the coil the</a:t>
            </a:r>
          </a:p>
          <a:p>
            <a:pPr marL="0" indent="0">
              <a:buNone/>
            </a:pPr>
            <a:r>
              <a:rPr lang="en-US" b="1" dirty="0" smtClean="0"/>
              <a:t>ESP includes the coil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40" y="3482975"/>
            <a:ext cx="17684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962400" y="5867400"/>
            <a:ext cx="3264408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External Static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Based on the OEM box ESP will be the difference between two of the following SP readings:</a:t>
            </a:r>
            <a:endParaRPr lang="en-US" sz="3000" b="1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In </a:t>
            </a:r>
            <a:r>
              <a:rPr lang="en-US" sz="3000" b="1" dirty="0">
                <a:solidFill>
                  <a:srgbClr val="FFFF00"/>
                </a:solidFill>
              </a:rPr>
              <a:t>the return </a:t>
            </a:r>
            <a:r>
              <a:rPr lang="en-US" sz="3000" b="1" dirty="0" smtClean="0">
                <a:solidFill>
                  <a:srgbClr val="FFFF00"/>
                </a:solidFill>
              </a:rPr>
              <a:t>duct</a:t>
            </a: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Before the filter</a:t>
            </a: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After the </a:t>
            </a:r>
            <a:r>
              <a:rPr lang="en-US" sz="3000" b="1" dirty="0" smtClean="0">
                <a:solidFill>
                  <a:srgbClr val="FFFF00"/>
                </a:solidFill>
              </a:rPr>
              <a:t>filter</a:t>
            </a: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B</a:t>
            </a:r>
            <a:r>
              <a:rPr lang="en-US" sz="3000" b="1" dirty="0" smtClean="0">
                <a:solidFill>
                  <a:srgbClr val="FFFF00"/>
                </a:solidFill>
              </a:rPr>
              <a:t>efore </a:t>
            </a:r>
            <a:r>
              <a:rPr lang="en-US" sz="3000" b="1" dirty="0">
                <a:solidFill>
                  <a:srgbClr val="FFFF00"/>
                </a:solidFill>
              </a:rPr>
              <a:t>the </a:t>
            </a:r>
            <a:r>
              <a:rPr lang="en-US" sz="3000" b="1" dirty="0" smtClean="0">
                <a:solidFill>
                  <a:srgbClr val="FFFF00"/>
                </a:solidFill>
              </a:rPr>
              <a:t>Blower</a:t>
            </a:r>
            <a:endParaRPr lang="en-US" sz="3000" b="1" dirty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After the blower </a:t>
            </a:r>
            <a:endParaRPr lang="en-US" sz="3000" b="1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B</a:t>
            </a:r>
            <a:r>
              <a:rPr lang="en-US" sz="3000" b="1" dirty="0" smtClean="0">
                <a:solidFill>
                  <a:srgbClr val="FFFF00"/>
                </a:solidFill>
              </a:rPr>
              <a:t>efore </a:t>
            </a:r>
            <a:r>
              <a:rPr lang="en-US" sz="3000" b="1" dirty="0">
                <a:solidFill>
                  <a:srgbClr val="FFFF00"/>
                </a:solidFill>
              </a:rPr>
              <a:t>the furnace heat exchanger </a:t>
            </a:r>
            <a:endParaRPr lang="en-US" sz="3000" b="1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After </a:t>
            </a:r>
            <a:r>
              <a:rPr lang="en-US" sz="3000" b="1" dirty="0">
                <a:solidFill>
                  <a:srgbClr val="FFFF00"/>
                </a:solidFill>
              </a:rPr>
              <a:t>the furnace heat </a:t>
            </a:r>
            <a:r>
              <a:rPr lang="en-US" sz="3000" b="1" dirty="0" smtClean="0">
                <a:solidFill>
                  <a:srgbClr val="FFFF00"/>
                </a:solidFill>
              </a:rPr>
              <a:t>exchanger</a:t>
            </a: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B</a:t>
            </a:r>
            <a:r>
              <a:rPr lang="en-US" sz="3000" b="1" dirty="0" smtClean="0">
                <a:solidFill>
                  <a:srgbClr val="FFFF00"/>
                </a:solidFill>
              </a:rPr>
              <a:t>efore </a:t>
            </a:r>
            <a:r>
              <a:rPr lang="en-US" sz="3000" b="1" dirty="0">
                <a:solidFill>
                  <a:srgbClr val="FFFF00"/>
                </a:solidFill>
              </a:rPr>
              <a:t>the coil</a:t>
            </a: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After the coil </a:t>
            </a:r>
            <a:endParaRPr lang="en-US" sz="3000" b="1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I</a:t>
            </a:r>
            <a:r>
              <a:rPr lang="en-US" sz="3000" b="1" dirty="0" smtClean="0">
                <a:solidFill>
                  <a:srgbClr val="FFFF00"/>
                </a:solidFill>
              </a:rPr>
              <a:t>n </a:t>
            </a:r>
            <a:r>
              <a:rPr lang="en-US" sz="3000" b="1" dirty="0">
                <a:solidFill>
                  <a:srgbClr val="FFFF00"/>
                </a:solidFill>
              </a:rPr>
              <a:t>the supply duct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Airflow values in CFM on most ESP fan performance charts is based on a known fan speed.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58227" y="3052131"/>
            <a:ext cx="9098626" cy="38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948432" y="2590800"/>
            <a:ext cx="2284491" cy="735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810939" y="2590800"/>
            <a:ext cx="421984" cy="6999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32923" y="2590800"/>
            <a:ext cx="1691877" cy="6947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20477" y="3052131"/>
            <a:ext cx="2286000" cy="380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Fan Speed </a:t>
            </a:r>
            <a:r>
              <a:rPr lang="en-US" smtClean="0"/>
              <a:t>Based On </a:t>
            </a:r>
            <a:r>
              <a:rPr lang="en-US" dirty="0" smtClean="0"/>
              <a:t>Wiring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03" t="3514"/>
          <a:stretch/>
        </p:blipFill>
        <p:spPr>
          <a:xfrm>
            <a:off x="4249925" y="1600198"/>
            <a:ext cx="4829442" cy="4337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118" r="9632" b="1512"/>
          <a:stretch/>
        </p:blipFill>
        <p:spPr>
          <a:xfrm>
            <a:off x="0" y="1600200"/>
            <a:ext cx="4496632" cy="4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5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FAN SPEED BASED ON PIN POSITION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77" y="1303338"/>
            <a:ext cx="6331383" cy="53260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971800" y="4191000"/>
            <a:ext cx="1129278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70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Fan Performance Chart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1" y="4889500"/>
            <a:ext cx="8686799" cy="15875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0" y="1676400"/>
            <a:ext cx="9098626" cy="38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800" y="46482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4800" y="44196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09974" y="3461062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371600" y="792007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04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Fan Performance Chart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1" y="4889500"/>
            <a:ext cx="8686799" cy="15875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0" y="1676400"/>
            <a:ext cx="9098626" cy="38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800" y="46482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4800" y="44196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77174" y="3473762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638800" y="960438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21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Fan Performance Chart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1" y="4889500"/>
            <a:ext cx="8686799" cy="15875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5356" r="8322" b="17285"/>
          <a:stretch>
            <a:fillRect/>
          </a:stretch>
        </p:blipFill>
        <p:spPr bwMode="auto">
          <a:xfrm>
            <a:off x="0" y="1676400"/>
            <a:ext cx="9098626" cy="38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800" y="46482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4800" y="4419600"/>
            <a:ext cx="8534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15200" y="3471141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848600" y="995412"/>
            <a:ext cx="36162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4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Traversing </a:t>
            </a:r>
            <a:r>
              <a:rPr lang="en-US" dirty="0">
                <a:solidFill>
                  <a:srgbClr val="FFFF00"/>
                </a:solidFill>
              </a:rPr>
              <a:t>using a manometer and probe or an anemometer per ACCA, AABC, ASHRAE, ASTM, NEBB, SMACNA, or TABB procedures, </a:t>
            </a:r>
          </a:p>
        </p:txBody>
      </p:sp>
    </p:spTree>
    <p:extLst>
      <p:ext uri="{BB962C8B-B14F-4D97-AF65-F5344CB8AC3E}">
        <p14:creationId xmlns:p14="http://schemas.microsoft.com/office/powerpoint/2010/main" val="7987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Airflow Across The Indoor </a:t>
            </a:r>
            <a:br>
              <a:rPr lang="en-US" dirty="0"/>
            </a:br>
            <a:r>
              <a:rPr lang="en-US" dirty="0"/>
              <a:t>Heat Exchanger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3" y="1333499"/>
            <a:ext cx="260669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1219200" y="2957898"/>
            <a:ext cx="178940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08608" y="2603212"/>
            <a:ext cx="3329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Heat Exchangers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9276" y="2438400"/>
            <a:ext cx="2261676" cy="4243598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6338559" y="2945085"/>
            <a:ext cx="1539820" cy="28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94922" y="5475893"/>
            <a:ext cx="6713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contractor shall ensure measured airflow through the indoor heat exchanger (with all accessories and system components in place). </a:t>
            </a:r>
          </a:p>
        </p:txBody>
      </p:sp>
    </p:spTree>
    <p:extLst>
      <p:ext uri="{BB962C8B-B14F-4D97-AF65-F5344CB8AC3E}">
        <p14:creationId xmlns:p14="http://schemas.microsoft.com/office/powerpoint/2010/main" val="239798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335088"/>
          </a:xfrm>
        </p:spPr>
        <p:txBody>
          <a:bodyPr>
            <a:normAutofit/>
          </a:bodyPr>
          <a:lstStyle/>
          <a:p>
            <a:r>
              <a:rPr lang="en-US" dirty="0" smtClean="0"/>
              <a:t>Laminar Airflow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Can 1"/>
          <p:cNvSpPr/>
          <p:nvPr/>
        </p:nvSpPr>
        <p:spPr>
          <a:xfrm rot="5400000">
            <a:off x="3180636" y="1472830"/>
            <a:ext cx="2173128" cy="5943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40819" y="2209800"/>
            <a:ext cx="8077200" cy="457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Even Airflow = Even Pressure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Required for Traversing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Notched Right Arrow 19"/>
          <p:cNvSpPr/>
          <p:nvPr/>
        </p:nvSpPr>
        <p:spPr>
          <a:xfrm rot="10800000">
            <a:off x="1752600" y="5190531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 rot="10800000">
            <a:off x="1631442" y="4724400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 rot="10800000">
            <a:off x="1631442" y="4298436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 rot="10800000">
            <a:off x="1640820" y="3886200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Notched Right Arrow 24"/>
          <p:cNvSpPr/>
          <p:nvPr/>
        </p:nvSpPr>
        <p:spPr>
          <a:xfrm rot="10800000">
            <a:off x="1752599" y="3458996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6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335088"/>
          </a:xfrm>
        </p:spPr>
        <p:txBody>
          <a:bodyPr>
            <a:normAutofit/>
          </a:bodyPr>
          <a:lstStyle/>
          <a:p>
            <a:r>
              <a:rPr lang="en-US" dirty="0" smtClean="0"/>
              <a:t>Stratification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Can 1"/>
          <p:cNvSpPr/>
          <p:nvPr/>
        </p:nvSpPr>
        <p:spPr>
          <a:xfrm rot="5400000">
            <a:off x="3180636" y="1472830"/>
            <a:ext cx="2173128" cy="5943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otched Right Arrow 19"/>
          <p:cNvSpPr/>
          <p:nvPr/>
        </p:nvSpPr>
        <p:spPr>
          <a:xfrm rot="10800000">
            <a:off x="1752600" y="5190531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 rot="10800000">
            <a:off x="1631442" y="4724400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 rot="10800000">
            <a:off x="1631442" y="4298436"/>
            <a:ext cx="5029199" cy="29238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 rot="10800000">
            <a:off x="1640820" y="3886200"/>
            <a:ext cx="5029199" cy="29238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Notched Right Arrow 24"/>
          <p:cNvSpPr/>
          <p:nvPr/>
        </p:nvSpPr>
        <p:spPr>
          <a:xfrm rot="10800000">
            <a:off x="1752599" y="3458996"/>
            <a:ext cx="5029199" cy="29238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640818" y="1600200"/>
            <a:ext cx="7045981" cy="38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en-US" b="1" dirty="0" smtClean="0">
                <a:solidFill>
                  <a:srgbClr val="FFFF00"/>
                </a:solidFill>
              </a:rPr>
              <a:t>Hot </a:t>
            </a:r>
            <a:r>
              <a:rPr lang="en-US" b="1" dirty="0">
                <a:solidFill>
                  <a:srgbClr val="FFFF00"/>
                </a:solidFill>
              </a:rPr>
              <a:t>and Cold divided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275" y="2652203"/>
            <a:ext cx="7661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OK for Traversing…Not so good for comfort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12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335088"/>
          </a:xfrm>
        </p:spPr>
        <p:txBody>
          <a:bodyPr>
            <a:normAutofit/>
          </a:bodyPr>
          <a:lstStyle/>
          <a:p>
            <a:r>
              <a:rPr lang="en-US" dirty="0" smtClean="0"/>
              <a:t>Using SP For Duct Blockage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Can 1"/>
          <p:cNvSpPr/>
          <p:nvPr/>
        </p:nvSpPr>
        <p:spPr>
          <a:xfrm rot="5400000">
            <a:off x="3180636" y="1424556"/>
            <a:ext cx="2173128" cy="5943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06842" y="2176638"/>
            <a:ext cx="484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         Turbulence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No Traversing can be done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" name="Notched Right Arrow 19"/>
          <p:cNvSpPr/>
          <p:nvPr/>
        </p:nvSpPr>
        <p:spPr>
          <a:xfrm rot="10800000">
            <a:off x="1752600" y="5190531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 rot="10800000">
            <a:off x="1631442" y="4298436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 rot="10800000">
            <a:off x="1640820" y="3886200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Notched Right Arrow 24"/>
          <p:cNvSpPr/>
          <p:nvPr/>
        </p:nvSpPr>
        <p:spPr>
          <a:xfrm rot="10800000">
            <a:off x="1752599" y="3458996"/>
            <a:ext cx="5029199" cy="292388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Left Arrow 11"/>
          <p:cNvSpPr/>
          <p:nvPr/>
        </p:nvSpPr>
        <p:spPr>
          <a:xfrm rot="10800000">
            <a:off x="2968282" y="4115857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5929121" y="4547777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 rot="13715140">
            <a:off x="4206240" y="4050156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 rot="3108711">
            <a:off x="4697872" y="4727715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10800000">
            <a:off x="5234053" y="3921108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Left Arrow 18"/>
          <p:cNvSpPr/>
          <p:nvPr/>
        </p:nvSpPr>
        <p:spPr>
          <a:xfrm>
            <a:off x="3535678" y="4727715"/>
            <a:ext cx="731520" cy="7889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8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Traversing Duct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 rot="5400000">
            <a:off x="2620688" y="-382834"/>
            <a:ext cx="2067873" cy="761405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/>
          <p:cNvSpPr/>
          <p:nvPr/>
        </p:nvSpPr>
        <p:spPr>
          <a:xfrm rot="10800000">
            <a:off x="7100371" y="3159577"/>
            <a:ext cx="1751255" cy="484632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4410" y="2658656"/>
            <a:ext cx="175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Airflow</a:t>
            </a:r>
            <a:endParaRPr lang="en-US" sz="2800" b="1" dirty="0"/>
          </a:p>
        </p:txBody>
      </p:sp>
      <p:sp>
        <p:nvSpPr>
          <p:cNvPr id="11" name="Explosion 2 10"/>
          <p:cNvSpPr/>
          <p:nvPr/>
        </p:nvSpPr>
        <p:spPr>
          <a:xfrm rot="19045796">
            <a:off x="2645898" y="2006182"/>
            <a:ext cx="2971800" cy="2836208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28515" y="1676400"/>
            <a:ext cx="37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Plane inside of the duct</a:t>
            </a:r>
            <a:endParaRPr lang="en-US" sz="28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71800" y="4104619"/>
            <a:ext cx="18288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68380" y="6172305"/>
            <a:ext cx="23322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674598" y="2390443"/>
            <a:ext cx="914400" cy="206768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6700" y="1938010"/>
            <a:ext cx="723900" cy="13608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00600" y="1938010"/>
            <a:ext cx="487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644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Placement For Traversing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 rot="5400000">
            <a:off x="2957107" y="-464635"/>
            <a:ext cx="2067873" cy="746165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otched Right Arrow 4"/>
          <p:cNvSpPr/>
          <p:nvPr/>
        </p:nvSpPr>
        <p:spPr>
          <a:xfrm rot="10800000">
            <a:off x="7238188" y="3088994"/>
            <a:ext cx="1751255" cy="484632"/>
          </a:xfrm>
          <a:prstGeom prst="notch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2745" y="2565774"/>
            <a:ext cx="175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Airflow</a:t>
            </a:r>
            <a:endParaRPr lang="en-US" sz="2800" b="1" dirty="0"/>
          </a:p>
        </p:txBody>
      </p:sp>
      <p:sp>
        <p:nvSpPr>
          <p:cNvPr id="11" name="Explosion 2 10"/>
          <p:cNvSpPr/>
          <p:nvPr/>
        </p:nvSpPr>
        <p:spPr>
          <a:xfrm rot="19045796">
            <a:off x="2549525" y="1670890"/>
            <a:ext cx="2971800" cy="2836208"/>
          </a:xfrm>
          <a:prstGeom prst="irregularSeal2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05215" y="1402392"/>
            <a:ext cx="370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Points on a plane</a:t>
            </a:r>
            <a:endParaRPr lang="en-US" sz="28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641617" y="1653377"/>
            <a:ext cx="487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>
            <p:custDataLst>
              <p:tags r:id="rId2"/>
            </p:custDataLst>
          </p:nvPr>
        </p:nvPicPr>
        <p:blipFill rotWithShape="1">
          <a:blip r:embed="rId6"/>
          <a:srcRect l="20726" t="10237" r="21368" b="10509"/>
          <a:stretch/>
        </p:blipFill>
        <p:spPr bwMode="auto">
          <a:xfrm>
            <a:off x="3556001" y="2240465"/>
            <a:ext cx="958849" cy="206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4070117" y="1664002"/>
            <a:ext cx="571500" cy="9785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14116" y="3875572"/>
            <a:ext cx="27432" cy="19918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0400" y="3909568"/>
            <a:ext cx="79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Users\Don\Desktop\IMG_20130528_201829_878.jpg"/>
          <p:cNvPicPr/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2499" r="21875" b="10459"/>
          <a:stretch/>
        </p:blipFill>
        <p:spPr bwMode="auto">
          <a:xfrm rot="16200000">
            <a:off x="5062439" y="4937776"/>
            <a:ext cx="1822851" cy="1859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33578" y="5638800"/>
            <a:ext cx="322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30017" y="4308151"/>
            <a:ext cx="18288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77450" y="2242810"/>
            <a:ext cx="18288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0800000" flipV="1">
            <a:off x="3423853" y="5460624"/>
            <a:ext cx="1864029" cy="725825"/>
          </a:xfrm>
          <a:prstGeom prst="curvedConnector3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227832" y="5867400"/>
            <a:ext cx="267286" cy="311087"/>
          </a:xfrm>
          <a:custGeom>
            <a:avLst/>
            <a:gdLst>
              <a:gd name="connsiteX0" fmla="*/ 0 w 267286"/>
              <a:gd name="connsiteY0" fmla="*/ 0 h 311087"/>
              <a:gd name="connsiteX1" fmla="*/ 28136 w 267286"/>
              <a:gd name="connsiteY1" fmla="*/ 225083 h 311087"/>
              <a:gd name="connsiteX2" fmla="*/ 56271 w 267286"/>
              <a:gd name="connsiteY2" fmla="*/ 267286 h 311087"/>
              <a:gd name="connsiteX3" fmla="*/ 126609 w 267286"/>
              <a:gd name="connsiteY3" fmla="*/ 309489 h 311087"/>
              <a:gd name="connsiteX4" fmla="*/ 267286 w 267286"/>
              <a:gd name="connsiteY4" fmla="*/ 309489 h 31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86" h="311087">
                <a:moveTo>
                  <a:pt x="0" y="0"/>
                </a:moveTo>
                <a:cubicBezTo>
                  <a:pt x="1539" y="16933"/>
                  <a:pt x="10693" y="178569"/>
                  <a:pt x="28136" y="225083"/>
                </a:cubicBezTo>
                <a:cubicBezTo>
                  <a:pt x="34073" y="240914"/>
                  <a:pt x="45709" y="254084"/>
                  <a:pt x="56271" y="267286"/>
                </a:cubicBezTo>
                <a:cubicBezTo>
                  <a:pt x="75951" y="291887"/>
                  <a:pt x="92999" y="306904"/>
                  <a:pt x="126609" y="309489"/>
                </a:cubicBezTo>
                <a:cubicBezTo>
                  <a:pt x="173363" y="313085"/>
                  <a:pt x="220394" y="309489"/>
                  <a:pt x="267286" y="30948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45058" y="4796944"/>
            <a:ext cx="3742007" cy="1885210"/>
          </a:xfrm>
          <a:custGeom>
            <a:avLst/>
            <a:gdLst>
              <a:gd name="connsiteX0" fmla="*/ 0 w 3742007"/>
              <a:gd name="connsiteY0" fmla="*/ 844201 h 1885210"/>
              <a:gd name="connsiteX1" fmla="*/ 154745 w 3742007"/>
              <a:gd name="connsiteY1" fmla="*/ 787930 h 1885210"/>
              <a:gd name="connsiteX2" fmla="*/ 196948 w 3742007"/>
              <a:gd name="connsiteY2" fmla="*/ 773862 h 1885210"/>
              <a:gd name="connsiteX3" fmla="*/ 225084 w 3742007"/>
              <a:gd name="connsiteY3" fmla="*/ 745727 h 1885210"/>
              <a:gd name="connsiteX4" fmla="*/ 309490 w 3742007"/>
              <a:gd name="connsiteY4" fmla="*/ 717591 h 1885210"/>
              <a:gd name="connsiteX5" fmla="*/ 337625 w 3742007"/>
              <a:gd name="connsiteY5" fmla="*/ 675388 h 1885210"/>
              <a:gd name="connsiteX6" fmla="*/ 422031 w 3742007"/>
              <a:gd name="connsiteY6" fmla="*/ 619118 h 1885210"/>
              <a:gd name="connsiteX7" fmla="*/ 464234 w 3742007"/>
              <a:gd name="connsiteY7" fmla="*/ 590982 h 1885210"/>
              <a:gd name="connsiteX8" fmla="*/ 548640 w 3742007"/>
              <a:gd name="connsiteY8" fmla="*/ 562847 h 1885210"/>
              <a:gd name="connsiteX9" fmla="*/ 590844 w 3742007"/>
              <a:gd name="connsiteY9" fmla="*/ 548779 h 1885210"/>
              <a:gd name="connsiteX10" fmla="*/ 647114 w 3742007"/>
              <a:gd name="connsiteY10" fmla="*/ 534711 h 1885210"/>
              <a:gd name="connsiteX11" fmla="*/ 689317 w 3742007"/>
              <a:gd name="connsiteY11" fmla="*/ 506576 h 1885210"/>
              <a:gd name="connsiteX12" fmla="*/ 717453 w 3742007"/>
              <a:gd name="connsiteY12" fmla="*/ 478441 h 1885210"/>
              <a:gd name="connsiteX13" fmla="*/ 801859 w 3742007"/>
              <a:gd name="connsiteY13" fmla="*/ 450305 h 1885210"/>
              <a:gd name="connsiteX14" fmla="*/ 844062 w 3742007"/>
              <a:gd name="connsiteY14" fmla="*/ 436238 h 1885210"/>
              <a:gd name="connsiteX15" fmla="*/ 886265 w 3742007"/>
              <a:gd name="connsiteY15" fmla="*/ 422170 h 1885210"/>
              <a:gd name="connsiteX16" fmla="*/ 956604 w 3742007"/>
              <a:gd name="connsiteY16" fmla="*/ 408102 h 1885210"/>
              <a:gd name="connsiteX17" fmla="*/ 1026942 w 3742007"/>
              <a:gd name="connsiteY17" fmla="*/ 365899 h 1885210"/>
              <a:gd name="connsiteX18" fmla="*/ 1069145 w 3742007"/>
              <a:gd name="connsiteY18" fmla="*/ 337764 h 1885210"/>
              <a:gd name="connsiteX19" fmla="*/ 1209822 w 3742007"/>
              <a:gd name="connsiteY19" fmla="*/ 295561 h 1885210"/>
              <a:gd name="connsiteX20" fmla="*/ 1308296 w 3742007"/>
              <a:gd name="connsiteY20" fmla="*/ 253358 h 1885210"/>
              <a:gd name="connsiteX21" fmla="*/ 1364567 w 3742007"/>
              <a:gd name="connsiteY21" fmla="*/ 225222 h 1885210"/>
              <a:gd name="connsiteX22" fmla="*/ 1448973 w 3742007"/>
              <a:gd name="connsiteY22" fmla="*/ 197087 h 1885210"/>
              <a:gd name="connsiteX23" fmla="*/ 1491176 w 3742007"/>
              <a:gd name="connsiteY23" fmla="*/ 183019 h 1885210"/>
              <a:gd name="connsiteX24" fmla="*/ 1533379 w 3742007"/>
              <a:gd name="connsiteY24" fmla="*/ 168951 h 1885210"/>
              <a:gd name="connsiteX25" fmla="*/ 1589650 w 3742007"/>
              <a:gd name="connsiteY25" fmla="*/ 140816 h 1885210"/>
              <a:gd name="connsiteX26" fmla="*/ 1702191 w 3742007"/>
              <a:gd name="connsiteY26" fmla="*/ 126748 h 1885210"/>
              <a:gd name="connsiteX27" fmla="*/ 1800665 w 3742007"/>
              <a:gd name="connsiteY27" fmla="*/ 98613 h 1885210"/>
              <a:gd name="connsiteX28" fmla="*/ 1856936 w 3742007"/>
              <a:gd name="connsiteY28" fmla="*/ 84545 h 1885210"/>
              <a:gd name="connsiteX29" fmla="*/ 2067951 w 3742007"/>
              <a:gd name="connsiteY29" fmla="*/ 56410 h 1885210"/>
              <a:gd name="connsiteX30" fmla="*/ 3348111 w 3742007"/>
              <a:gd name="connsiteY30" fmla="*/ 56410 h 1885210"/>
              <a:gd name="connsiteX31" fmla="*/ 3390314 w 3742007"/>
              <a:gd name="connsiteY31" fmla="*/ 70478 h 1885210"/>
              <a:gd name="connsiteX32" fmla="*/ 3446585 w 3742007"/>
              <a:gd name="connsiteY32" fmla="*/ 84545 h 1885210"/>
              <a:gd name="connsiteX33" fmla="*/ 3488788 w 3742007"/>
              <a:gd name="connsiteY33" fmla="*/ 112681 h 1885210"/>
              <a:gd name="connsiteX34" fmla="*/ 3559127 w 3742007"/>
              <a:gd name="connsiteY34" fmla="*/ 183019 h 1885210"/>
              <a:gd name="connsiteX35" fmla="*/ 3615397 w 3742007"/>
              <a:gd name="connsiteY35" fmla="*/ 323696 h 1885210"/>
              <a:gd name="connsiteX36" fmla="*/ 3643533 w 3742007"/>
              <a:gd name="connsiteY36" fmla="*/ 422170 h 1885210"/>
              <a:gd name="connsiteX37" fmla="*/ 3685736 w 3742007"/>
              <a:gd name="connsiteY37" fmla="*/ 576914 h 1885210"/>
              <a:gd name="connsiteX38" fmla="*/ 3699804 w 3742007"/>
              <a:gd name="connsiteY38" fmla="*/ 717591 h 1885210"/>
              <a:gd name="connsiteX39" fmla="*/ 3727939 w 3742007"/>
              <a:gd name="connsiteY39" fmla="*/ 830133 h 1885210"/>
              <a:gd name="connsiteX40" fmla="*/ 3742007 w 3742007"/>
              <a:gd name="connsiteY40" fmla="*/ 928607 h 1885210"/>
              <a:gd name="connsiteX41" fmla="*/ 3727939 w 3742007"/>
              <a:gd name="connsiteY41" fmla="*/ 1392841 h 1885210"/>
              <a:gd name="connsiteX42" fmla="*/ 3713871 w 3742007"/>
              <a:gd name="connsiteY42" fmla="*/ 1435044 h 1885210"/>
              <a:gd name="connsiteX43" fmla="*/ 3699804 w 3742007"/>
              <a:gd name="connsiteY43" fmla="*/ 1505382 h 1885210"/>
              <a:gd name="connsiteX44" fmla="*/ 3643533 w 3742007"/>
              <a:gd name="connsiteY44" fmla="*/ 1631991 h 1885210"/>
              <a:gd name="connsiteX45" fmla="*/ 3573194 w 3742007"/>
              <a:gd name="connsiteY45" fmla="*/ 1688262 h 1885210"/>
              <a:gd name="connsiteX46" fmla="*/ 3502856 w 3742007"/>
              <a:gd name="connsiteY46" fmla="*/ 1744533 h 1885210"/>
              <a:gd name="connsiteX47" fmla="*/ 3432517 w 3742007"/>
              <a:gd name="connsiteY47" fmla="*/ 1758601 h 1885210"/>
              <a:gd name="connsiteX48" fmla="*/ 3376247 w 3742007"/>
              <a:gd name="connsiteY48" fmla="*/ 1786736 h 1885210"/>
              <a:gd name="connsiteX49" fmla="*/ 3291840 w 3742007"/>
              <a:gd name="connsiteY49" fmla="*/ 1814871 h 1885210"/>
              <a:gd name="connsiteX50" fmla="*/ 3249637 w 3742007"/>
              <a:gd name="connsiteY50" fmla="*/ 1828939 h 1885210"/>
              <a:gd name="connsiteX51" fmla="*/ 3151164 w 3742007"/>
              <a:gd name="connsiteY51" fmla="*/ 1857074 h 1885210"/>
              <a:gd name="connsiteX52" fmla="*/ 2658794 w 3742007"/>
              <a:gd name="connsiteY52" fmla="*/ 1885210 h 1885210"/>
              <a:gd name="connsiteX53" fmla="*/ 2039816 w 3742007"/>
              <a:gd name="connsiteY53" fmla="*/ 1871142 h 1885210"/>
              <a:gd name="connsiteX54" fmla="*/ 1941342 w 3742007"/>
              <a:gd name="connsiteY54" fmla="*/ 1857074 h 1885210"/>
              <a:gd name="connsiteX55" fmla="*/ 1772530 w 3742007"/>
              <a:gd name="connsiteY55" fmla="*/ 1828939 h 1885210"/>
              <a:gd name="connsiteX56" fmla="*/ 1716259 w 3742007"/>
              <a:gd name="connsiteY56" fmla="*/ 1814871 h 1885210"/>
              <a:gd name="connsiteX57" fmla="*/ 1674056 w 3742007"/>
              <a:gd name="connsiteY57" fmla="*/ 1800804 h 1885210"/>
              <a:gd name="connsiteX58" fmla="*/ 1603717 w 3742007"/>
              <a:gd name="connsiteY58" fmla="*/ 1786736 h 1885210"/>
              <a:gd name="connsiteX59" fmla="*/ 1561514 w 3742007"/>
              <a:gd name="connsiteY59" fmla="*/ 1772668 h 1885210"/>
              <a:gd name="connsiteX60" fmla="*/ 1463040 w 3742007"/>
              <a:gd name="connsiteY60" fmla="*/ 1744533 h 1885210"/>
              <a:gd name="connsiteX61" fmla="*/ 1406770 w 3742007"/>
              <a:gd name="connsiteY61" fmla="*/ 1674194 h 1885210"/>
              <a:gd name="connsiteX62" fmla="*/ 1364567 w 3742007"/>
              <a:gd name="connsiteY62" fmla="*/ 1660127 h 1885210"/>
              <a:gd name="connsiteX63" fmla="*/ 1294228 w 3742007"/>
              <a:gd name="connsiteY63" fmla="*/ 1589788 h 1885210"/>
              <a:gd name="connsiteX64" fmla="*/ 1252025 w 3742007"/>
              <a:gd name="connsiteY64" fmla="*/ 1547585 h 1885210"/>
              <a:gd name="connsiteX65" fmla="*/ 1223890 w 3742007"/>
              <a:gd name="connsiteY65" fmla="*/ 1505382 h 1885210"/>
              <a:gd name="connsiteX66" fmla="*/ 1167619 w 3742007"/>
              <a:gd name="connsiteY66" fmla="*/ 1449111 h 1885210"/>
              <a:gd name="connsiteX67" fmla="*/ 1167619 w 3742007"/>
              <a:gd name="connsiteY67" fmla="*/ 1252164 h 1885210"/>
              <a:gd name="connsiteX68" fmla="*/ 1266093 w 3742007"/>
              <a:gd name="connsiteY68" fmla="*/ 1167758 h 1885210"/>
              <a:gd name="connsiteX69" fmla="*/ 1322364 w 3742007"/>
              <a:gd name="connsiteY69" fmla="*/ 1111487 h 1885210"/>
              <a:gd name="connsiteX70" fmla="*/ 1477108 w 3742007"/>
              <a:gd name="connsiteY70" fmla="*/ 1069284 h 1885210"/>
              <a:gd name="connsiteX71" fmla="*/ 1519311 w 3742007"/>
              <a:gd name="connsiteY71" fmla="*/ 1055216 h 1885210"/>
              <a:gd name="connsiteX72" fmla="*/ 1547447 w 3742007"/>
              <a:gd name="connsiteY72" fmla="*/ 1027081 h 188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742007" h="1885210">
                <a:moveTo>
                  <a:pt x="0" y="844201"/>
                </a:moveTo>
                <a:cubicBezTo>
                  <a:pt x="97880" y="805048"/>
                  <a:pt x="46376" y="824053"/>
                  <a:pt x="154745" y="787930"/>
                </a:cubicBezTo>
                <a:lnTo>
                  <a:pt x="196948" y="773862"/>
                </a:lnTo>
                <a:cubicBezTo>
                  <a:pt x="206327" y="764484"/>
                  <a:pt x="213221" y="751658"/>
                  <a:pt x="225084" y="745727"/>
                </a:cubicBezTo>
                <a:cubicBezTo>
                  <a:pt x="251610" y="732464"/>
                  <a:pt x="309490" y="717591"/>
                  <a:pt x="309490" y="717591"/>
                </a:cubicBezTo>
                <a:cubicBezTo>
                  <a:pt x="318868" y="703523"/>
                  <a:pt x="324901" y="686521"/>
                  <a:pt x="337625" y="675388"/>
                </a:cubicBezTo>
                <a:cubicBezTo>
                  <a:pt x="363073" y="653121"/>
                  <a:pt x="393896" y="637875"/>
                  <a:pt x="422031" y="619118"/>
                </a:cubicBezTo>
                <a:cubicBezTo>
                  <a:pt x="436099" y="609739"/>
                  <a:pt x="448194" y="596329"/>
                  <a:pt x="464234" y="590982"/>
                </a:cubicBezTo>
                <a:lnTo>
                  <a:pt x="548640" y="562847"/>
                </a:lnTo>
                <a:cubicBezTo>
                  <a:pt x="562708" y="558158"/>
                  <a:pt x="576458" y="552376"/>
                  <a:pt x="590844" y="548779"/>
                </a:cubicBezTo>
                <a:lnTo>
                  <a:pt x="647114" y="534711"/>
                </a:lnTo>
                <a:cubicBezTo>
                  <a:pt x="661182" y="525333"/>
                  <a:pt x="676115" y="517138"/>
                  <a:pt x="689317" y="506576"/>
                </a:cubicBezTo>
                <a:cubicBezTo>
                  <a:pt x="699674" y="498291"/>
                  <a:pt x="705590" y="484372"/>
                  <a:pt x="717453" y="478441"/>
                </a:cubicBezTo>
                <a:cubicBezTo>
                  <a:pt x="743979" y="465178"/>
                  <a:pt x="773724" y="459683"/>
                  <a:pt x="801859" y="450305"/>
                </a:cubicBezTo>
                <a:lnTo>
                  <a:pt x="844062" y="436238"/>
                </a:lnTo>
                <a:cubicBezTo>
                  <a:pt x="858130" y="431549"/>
                  <a:pt x="871724" y="425078"/>
                  <a:pt x="886265" y="422170"/>
                </a:cubicBezTo>
                <a:lnTo>
                  <a:pt x="956604" y="408102"/>
                </a:lnTo>
                <a:cubicBezTo>
                  <a:pt x="980050" y="394034"/>
                  <a:pt x="1003756" y="380390"/>
                  <a:pt x="1026942" y="365899"/>
                </a:cubicBezTo>
                <a:cubicBezTo>
                  <a:pt x="1041279" y="356938"/>
                  <a:pt x="1053605" y="344424"/>
                  <a:pt x="1069145" y="337764"/>
                </a:cubicBezTo>
                <a:cubicBezTo>
                  <a:pt x="1210471" y="277196"/>
                  <a:pt x="1020740" y="390104"/>
                  <a:pt x="1209822" y="295561"/>
                </a:cubicBezTo>
                <a:cubicBezTo>
                  <a:pt x="1396451" y="202245"/>
                  <a:pt x="1163400" y="315456"/>
                  <a:pt x="1308296" y="253358"/>
                </a:cubicBezTo>
                <a:cubicBezTo>
                  <a:pt x="1327571" y="245097"/>
                  <a:pt x="1345096" y="233010"/>
                  <a:pt x="1364567" y="225222"/>
                </a:cubicBezTo>
                <a:cubicBezTo>
                  <a:pt x="1392103" y="214208"/>
                  <a:pt x="1420838" y="206465"/>
                  <a:pt x="1448973" y="197087"/>
                </a:cubicBezTo>
                <a:lnTo>
                  <a:pt x="1491176" y="183019"/>
                </a:lnTo>
                <a:cubicBezTo>
                  <a:pt x="1505244" y="178330"/>
                  <a:pt x="1520116" y="175582"/>
                  <a:pt x="1533379" y="168951"/>
                </a:cubicBezTo>
                <a:cubicBezTo>
                  <a:pt x="1552136" y="159573"/>
                  <a:pt x="1569305" y="145902"/>
                  <a:pt x="1589650" y="140816"/>
                </a:cubicBezTo>
                <a:cubicBezTo>
                  <a:pt x="1626327" y="131647"/>
                  <a:pt x="1664900" y="132963"/>
                  <a:pt x="1702191" y="126748"/>
                </a:cubicBezTo>
                <a:cubicBezTo>
                  <a:pt x="1754974" y="117951"/>
                  <a:pt x="1753829" y="111995"/>
                  <a:pt x="1800665" y="98613"/>
                </a:cubicBezTo>
                <a:cubicBezTo>
                  <a:pt x="1819255" y="93301"/>
                  <a:pt x="1838062" y="88739"/>
                  <a:pt x="1856936" y="84545"/>
                </a:cubicBezTo>
                <a:cubicBezTo>
                  <a:pt x="1952288" y="63356"/>
                  <a:pt x="1945261" y="68679"/>
                  <a:pt x="2067951" y="56410"/>
                </a:cubicBezTo>
                <a:cubicBezTo>
                  <a:pt x="2517708" y="-56031"/>
                  <a:pt x="2153883" y="29871"/>
                  <a:pt x="3348111" y="56410"/>
                </a:cubicBezTo>
                <a:cubicBezTo>
                  <a:pt x="3362936" y="56739"/>
                  <a:pt x="3376056" y="66404"/>
                  <a:pt x="3390314" y="70478"/>
                </a:cubicBezTo>
                <a:cubicBezTo>
                  <a:pt x="3408904" y="75789"/>
                  <a:pt x="3427828" y="79856"/>
                  <a:pt x="3446585" y="84545"/>
                </a:cubicBezTo>
                <a:cubicBezTo>
                  <a:pt x="3460653" y="93924"/>
                  <a:pt x="3476064" y="101547"/>
                  <a:pt x="3488788" y="112681"/>
                </a:cubicBezTo>
                <a:cubicBezTo>
                  <a:pt x="3513742" y="134516"/>
                  <a:pt x="3559127" y="183019"/>
                  <a:pt x="3559127" y="183019"/>
                </a:cubicBezTo>
                <a:cubicBezTo>
                  <a:pt x="3623163" y="375128"/>
                  <a:pt x="3553303" y="178809"/>
                  <a:pt x="3615397" y="323696"/>
                </a:cubicBezTo>
                <a:cubicBezTo>
                  <a:pt x="3631157" y="360469"/>
                  <a:pt x="3631634" y="382508"/>
                  <a:pt x="3643533" y="422170"/>
                </a:cubicBezTo>
                <a:cubicBezTo>
                  <a:pt x="3686368" y="564955"/>
                  <a:pt x="3660096" y="448716"/>
                  <a:pt x="3685736" y="576914"/>
                </a:cubicBezTo>
                <a:cubicBezTo>
                  <a:pt x="3690425" y="623806"/>
                  <a:pt x="3692057" y="671106"/>
                  <a:pt x="3699804" y="717591"/>
                </a:cubicBezTo>
                <a:cubicBezTo>
                  <a:pt x="3706161" y="755733"/>
                  <a:pt x="3722470" y="791853"/>
                  <a:pt x="3727939" y="830133"/>
                </a:cubicBezTo>
                <a:lnTo>
                  <a:pt x="3742007" y="928607"/>
                </a:lnTo>
                <a:cubicBezTo>
                  <a:pt x="3737318" y="1083352"/>
                  <a:pt x="3736527" y="1238264"/>
                  <a:pt x="3727939" y="1392841"/>
                </a:cubicBezTo>
                <a:cubicBezTo>
                  <a:pt x="3727116" y="1407647"/>
                  <a:pt x="3717467" y="1420658"/>
                  <a:pt x="3713871" y="1435044"/>
                </a:cubicBezTo>
                <a:cubicBezTo>
                  <a:pt x="3708072" y="1458240"/>
                  <a:pt x="3706095" y="1482314"/>
                  <a:pt x="3699804" y="1505382"/>
                </a:cubicBezTo>
                <a:cubicBezTo>
                  <a:pt x="3683650" y="1564613"/>
                  <a:pt x="3678240" y="1588607"/>
                  <a:pt x="3643533" y="1631991"/>
                </a:cubicBezTo>
                <a:cubicBezTo>
                  <a:pt x="3613339" y="1669734"/>
                  <a:pt x="3613817" y="1655763"/>
                  <a:pt x="3573194" y="1688262"/>
                </a:cubicBezTo>
                <a:cubicBezTo>
                  <a:pt x="3542897" y="1712500"/>
                  <a:pt x="3543612" y="1729250"/>
                  <a:pt x="3502856" y="1744533"/>
                </a:cubicBezTo>
                <a:cubicBezTo>
                  <a:pt x="3480468" y="1752929"/>
                  <a:pt x="3455963" y="1753912"/>
                  <a:pt x="3432517" y="1758601"/>
                </a:cubicBezTo>
                <a:cubicBezTo>
                  <a:pt x="3413760" y="1767979"/>
                  <a:pt x="3395718" y="1778948"/>
                  <a:pt x="3376247" y="1786736"/>
                </a:cubicBezTo>
                <a:cubicBezTo>
                  <a:pt x="3348711" y="1797750"/>
                  <a:pt x="3319976" y="1805493"/>
                  <a:pt x="3291840" y="1814871"/>
                </a:cubicBezTo>
                <a:lnTo>
                  <a:pt x="3249637" y="1828939"/>
                </a:lnTo>
                <a:cubicBezTo>
                  <a:pt x="3218120" y="1839445"/>
                  <a:pt x="3183973" y="1852026"/>
                  <a:pt x="3151164" y="1857074"/>
                </a:cubicBezTo>
                <a:cubicBezTo>
                  <a:pt x="2995089" y="1881085"/>
                  <a:pt x="2803217" y="1879655"/>
                  <a:pt x="2658794" y="1885210"/>
                </a:cubicBezTo>
                <a:lnTo>
                  <a:pt x="2039816" y="1871142"/>
                </a:lnTo>
                <a:cubicBezTo>
                  <a:pt x="2006684" y="1869843"/>
                  <a:pt x="1974094" y="1862245"/>
                  <a:pt x="1941342" y="1857074"/>
                </a:cubicBezTo>
                <a:cubicBezTo>
                  <a:pt x="1884993" y="1848177"/>
                  <a:pt x="1827873" y="1842775"/>
                  <a:pt x="1772530" y="1828939"/>
                </a:cubicBezTo>
                <a:cubicBezTo>
                  <a:pt x="1753773" y="1824250"/>
                  <a:pt x="1734849" y="1820182"/>
                  <a:pt x="1716259" y="1814871"/>
                </a:cubicBezTo>
                <a:cubicBezTo>
                  <a:pt x="1702001" y="1810797"/>
                  <a:pt x="1688442" y="1804400"/>
                  <a:pt x="1674056" y="1800804"/>
                </a:cubicBezTo>
                <a:cubicBezTo>
                  <a:pt x="1650859" y="1795005"/>
                  <a:pt x="1626914" y="1792535"/>
                  <a:pt x="1603717" y="1786736"/>
                </a:cubicBezTo>
                <a:cubicBezTo>
                  <a:pt x="1589331" y="1783139"/>
                  <a:pt x="1575772" y="1776742"/>
                  <a:pt x="1561514" y="1772668"/>
                </a:cubicBezTo>
                <a:cubicBezTo>
                  <a:pt x="1437856" y="1737337"/>
                  <a:pt x="1564238" y="1778266"/>
                  <a:pt x="1463040" y="1744533"/>
                </a:cubicBezTo>
                <a:cubicBezTo>
                  <a:pt x="1450262" y="1725367"/>
                  <a:pt x="1429041" y="1687557"/>
                  <a:pt x="1406770" y="1674194"/>
                </a:cubicBezTo>
                <a:cubicBezTo>
                  <a:pt x="1394055" y="1666565"/>
                  <a:pt x="1378635" y="1664816"/>
                  <a:pt x="1364567" y="1660127"/>
                </a:cubicBezTo>
                <a:lnTo>
                  <a:pt x="1294228" y="1589788"/>
                </a:lnTo>
                <a:cubicBezTo>
                  <a:pt x="1280160" y="1575720"/>
                  <a:pt x="1263060" y="1564138"/>
                  <a:pt x="1252025" y="1547585"/>
                </a:cubicBezTo>
                <a:cubicBezTo>
                  <a:pt x="1242647" y="1533517"/>
                  <a:pt x="1234893" y="1518219"/>
                  <a:pt x="1223890" y="1505382"/>
                </a:cubicBezTo>
                <a:cubicBezTo>
                  <a:pt x="1206627" y="1485242"/>
                  <a:pt x="1167619" y="1449111"/>
                  <a:pt x="1167619" y="1449111"/>
                </a:cubicBezTo>
                <a:cubicBezTo>
                  <a:pt x="1149068" y="1374908"/>
                  <a:pt x="1134695" y="1344352"/>
                  <a:pt x="1167619" y="1252164"/>
                </a:cubicBezTo>
                <a:cubicBezTo>
                  <a:pt x="1182523" y="1210434"/>
                  <a:pt x="1235805" y="1193719"/>
                  <a:pt x="1266093" y="1167758"/>
                </a:cubicBezTo>
                <a:cubicBezTo>
                  <a:pt x="1286233" y="1150495"/>
                  <a:pt x="1296353" y="1116689"/>
                  <a:pt x="1322364" y="1111487"/>
                </a:cubicBezTo>
                <a:cubicBezTo>
                  <a:pt x="1421781" y="1091603"/>
                  <a:pt x="1370022" y="1104979"/>
                  <a:pt x="1477108" y="1069284"/>
                </a:cubicBezTo>
                <a:lnTo>
                  <a:pt x="1519311" y="1055216"/>
                </a:lnTo>
                <a:lnTo>
                  <a:pt x="1547447" y="1027081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9911" y="5101542"/>
            <a:ext cx="3703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VP using a </a:t>
            </a:r>
            <a:r>
              <a:rPr lang="en-US" sz="2800" b="1" dirty="0" err="1" smtClean="0"/>
              <a:t>Pitot</a:t>
            </a: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tube and a pressure differential gauge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52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Placement</a:t>
            </a:r>
          </a:p>
        </p:txBody>
      </p:sp>
      <p:pic>
        <p:nvPicPr>
          <p:cNvPr id="1026" name="Picture 2" descr="C:\Users\Don\Pictures\balancing tools\MG_0966 - TSI Model 9555 with pitot probe performing a duct travers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23509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543800" y="3352800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0" y="2514600"/>
            <a:ext cx="0" cy="213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855296">
            <a:off x="6062788" y="4839870"/>
            <a:ext cx="1947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2.5 Duct Diameters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41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Placement For Traversing</a:t>
            </a:r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6"/>
          <a:srcRect l="8494" t="1486" r="4968" b="8363"/>
          <a:stretch/>
        </p:blipFill>
        <p:spPr bwMode="auto">
          <a:xfrm>
            <a:off x="46101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0" y="3505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VS</a:t>
            </a:r>
            <a:endParaRPr lang="en-US" sz="3600" b="1" dirty="0"/>
          </a:p>
        </p:txBody>
      </p:sp>
      <p:pic>
        <p:nvPicPr>
          <p:cNvPr id="8" name="Picture 7"/>
          <p:cNvPicPr/>
          <p:nvPr>
            <p:custDataLst>
              <p:tags r:id="rId3"/>
            </p:custDataLst>
          </p:nvPr>
        </p:nvPicPr>
        <p:blipFill rotWithShape="1">
          <a:blip r:embed="rId7"/>
          <a:srcRect l="13782" t="5820" r="12660" b="6506"/>
          <a:stretch/>
        </p:blipFill>
        <p:spPr bwMode="auto">
          <a:xfrm>
            <a:off x="533400" y="1618095"/>
            <a:ext cx="3124199" cy="4820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3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Spacing Hole Placement</a:t>
            </a:r>
            <a:endParaRPr lang="en-US" dirty="0"/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28835"/>
          <a:stretch/>
        </p:blipFill>
        <p:spPr bwMode="auto">
          <a:xfrm>
            <a:off x="2971800" y="3886200"/>
            <a:ext cx="2895600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8628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π </a:t>
            </a:r>
            <a:r>
              <a:rPr lang="en-US" sz="3200" b="1" dirty="0">
                <a:solidFill>
                  <a:srgbClr val="FFFF00"/>
                </a:solidFill>
              </a:rPr>
              <a:t>multiplied by the diameter of the circle = circumference of a </a:t>
            </a:r>
            <a:r>
              <a:rPr lang="en-US" sz="3200" b="1" dirty="0" smtClean="0">
                <a:solidFill>
                  <a:srgbClr val="FFFF00"/>
                </a:solidFill>
              </a:rPr>
              <a:t>circle.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An 8” duct has a diameter of 8” its circumference is: 8 x 3.14 = 25.12 and the distance </a:t>
            </a:r>
            <a:r>
              <a:rPr lang="en-US" sz="3200" b="1" dirty="0">
                <a:solidFill>
                  <a:srgbClr val="FFFF00"/>
                </a:solidFill>
              </a:rPr>
              <a:t>between the two holes </a:t>
            </a:r>
            <a:r>
              <a:rPr lang="en-US" sz="3200" b="1" dirty="0" smtClean="0">
                <a:solidFill>
                  <a:srgbClr val="FFFF00"/>
                </a:solidFill>
              </a:rPr>
              <a:t>for the traverse </a:t>
            </a:r>
            <a:r>
              <a:rPr lang="en-US" sz="3200" b="1" dirty="0">
                <a:solidFill>
                  <a:srgbClr val="FFFF00"/>
                </a:solidFill>
              </a:rPr>
              <a:t>= 25.12” ÷ 4 = 6.28” 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91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Log-T Hole Placement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6288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π </a:t>
            </a:r>
            <a:r>
              <a:rPr lang="en-US" sz="3200" b="1" dirty="0">
                <a:solidFill>
                  <a:srgbClr val="FFFF00"/>
                </a:solidFill>
              </a:rPr>
              <a:t>multiplied by the diameter of the circle = circumference of a </a:t>
            </a:r>
            <a:r>
              <a:rPr lang="en-US" sz="3200" b="1" dirty="0" smtClean="0">
                <a:solidFill>
                  <a:srgbClr val="FFFF00"/>
                </a:solidFill>
              </a:rPr>
              <a:t>circle.  An 8” duct has a diameter of 8” its circumference is: 8 x 3.14 = 25.12 and the distance between the </a:t>
            </a:r>
            <a:r>
              <a:rPr lang="en-US" sz="3200" b="1" dirty="0">
                <a:solidFill>
                  <a:srgbClr val="FFFF00"/>
                </a:solidFill>
              </a:rPr>
              <a:t>three holes needed for the log-T method = 25.12 ÷ 6 = 4.1867</a:t>
            </a:r>
            <a:r>
              <a:rPr lang="en-US" sz="3200" dirty="0" smtClean="0">
                <a:solidFill>
                  <a:srgbClr val="FFFF00"/>
                </a:solidFill>
              </a:rPr>
              <a:t>”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>
            <p:custDataLst>
              <p:tags r:id="rId2"/>
            </p:custDataLst>
          </p:nvPr>
        </p:nvPicPr>
        <p:blipFill rotWithShape="1">
          <a:blip r:embed="rId5"/>
          <a:srcRect l="13782" t="5820" r="12660" b="28041"/>
          <a:stretch/>
        </p:blipFill>
        <p:spPr bwMode="auto">
          <a:xfrm>
            <a:off x="3124200" y="4038600"/>
            <a:ext cx="2602993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9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Traverse Readings/Measurements</a:t>
            </a:r>
            <a:endParaRPr lang="en-US" dirty="0"/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34011"/>
              </p:ext>
            </p:extLst>
          </p:nvPr>
        </p:nvGraphicFramePr>
        <p:xfrm>
          <a:off x="3654603" y="4123276"/>
          <a:ext cx="5336997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807"/>
                <a:gridCol w="1060807"/>
                <a:gridCol w="1060807"/>
                <a:gridCol w="1060807"/>
                <a:gridCol w="1093769"/>
              </a:tblGrid>
              <a:tr h="317183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d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340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373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320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394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366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352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391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171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362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336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365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331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19500" y="1371600"/>
            <a:ext cx="55245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Airflow measured in feet per minute (fpm) for 8” round duct.</a:t>
            </a: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Average value = Total ÷ 12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4263 ÷ 12 = 355 fpm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61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Airflow Across The Indoor </a:t>
            </a:r>
            <a:br>
              <a:rPr lang="en-US" dirty="0" smtClean="0"/>
            </a:br>
            <a:r>
              <a:rPr lang="en-US" dirty="0" smtClean="0"/>
              <a:t>Heat Exchanger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dirty="0" smtClean="0">
                <a:solidFill>
                  <a:srgbClr val="FFFF00"/>
                </a:solidFill>
              </a:rPr>
              <a:t>Airflow in = Airflow out = Airflow across the Heat Exchanger</a:t>
            </a:r>
            <a:endParaRPr lang="en-US" sz="2900" dirty="0">
              <a:solidFill>
                <a:srgbClr val="FFFF00"/>
              </a:solidFill>
            </a:endParaRPr>
          </a:p>
        </p:txBody>
      </p:sp>
      <p:pic>
        <p:nvPicPr>
          <p:cNvPr id="4" name="Picture 42" descr="Furnace w-out Humidifier or E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698403" cy="35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otched Right Arrow 4"/>
          <p:cNvSpPr/>
          <p:nvPr/>
        </p:nvSpPr>
        <p:spPr>
          <a:xfrm rot="16200000">
            <a:off x="4142834" y="2233898"/>
            <a:ext cx="1207010" cy="958279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>
            <a:off x="2743200" y="5486237"/>
            <a:ext cx="1207010" cy="958279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Traverse Readings/Measurements</a:t>
            </a:r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1948" y="1600200"/>
            <a:ext cx="55245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  <a:r>
              <a:rPr lang="en-US" sz="3200" b="1" dirty="0" smtClean="0">
                <a:solidFill>
                  <a:srgbClr val="FFFF00"/>
                </a:solidFill>
              </a:rPr>
              <a:t>irflow in cubic feet per minute (CFM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  <a:r>
              <a:rPr lang="en-US" sz="3200" b="1" dirty="0" smtClean="0">
                <a:solidFill>
                  <a:srgbClr val="FFFF00"/>
                </a:solidFill>
              </a:rPr>
              <a:t>=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Area </a:t>
            </a:r>
            <a:r>
              <a:rPr lang="en-US" sz="3200" b="1" dirty="0">
                <a:solidFill>
                  <a:srgbClr val="FFFF00"/>
                </a:solidFill>
              </a:rPr>
              <a:t>(A) in square feet (</a:t>
            </a:r>
            <a:r>
              <a:rPr lang="en-US" sz="3200" b="1" dirty="0" smtClean="0">
                <a:solidFill>
                  <a:srgbClr val="FFFF00"/>
                </a:solidFill>
              </a:rPr>
              <a:t>ft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)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x </a:t>
            </a:r>
            <a:r>
              <a:rPr lang="en-US" sz="3200" b="1" dirty="0">
                <a:solidFill>
                  <a:srgbClr val="FFFF00"/>
                </a:solidFill>
              </a:rPr>
              <a:t>fpm</a:t>
            </a:r>
            <a:r>
              <a:rPr lang="en-US" sz="3200" b="1" dirty="0" smtClean="0">
                <a:solidFill>
                  <a:srgbClr val="FFFF00"/>
                </a:solidFill>
              </a:rPr>
              <a:t>.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8” round duct area = </a:t>
            </a:r>
            <a:r>
              <a:rPr lang="el-GR" sz="3200" b="1" dirty="0" smtClean="0">
                <a:solidFill>
                  <a:srgbClr val="FFFF00"/>
                </a:solidFill>
              </a:rPr>
              <a:t>π</a:t>
            </a:r>
            <a:r>
              <a:rPr lang="en-US" sz="3200" b="1" dirty="0" smtClean="0">
                <a:solidFill>
                  <a:srgbClr val="FFFF00"/>
                </a:solidFill>
              </a:rPr>
              <a:t> r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Since the diameter is 8”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radius = 8 ÷ 2 = 4; </a:t>
            </a:r>
          </a:p>
          <a:p>
            <a:r>
              <a:rPr lang="el-GR" sz="3200" b="1" dirty="0" smtClean="0">
                <a:solidFill>
                  <a:srgbClr val="FFFF00"/>
                </a:solidFill>
              </a:rPr>
              <a:t>π</a:t>
            </a:r>
            <a:r>
              <a:rPr lang="en-US" sz="3200" b="1" dirty="0" smtClean="0">
                <a:solidFill>
                  <a:srgbClr val="FFFF00"/>
                </a:solidFill>
              </a:rPr>
              <a:t> = 3.14 Thus: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 = (3.14 x 4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) ÷ 144 = .349 ft</a:t>
            </a:r>
            <a:r>
              <a:rPr lang="en-US" sz="3200" b="1" baseline="30000" dirty="0">
                <a:solidFill>
                  <a:srgbClr val="FFFF00"/>
                </a:solidFill>
              </a:rPr>
              <a:t>2</a:t>
            </a:r>
          </a:p>
          <a:p>
            <a:endParaRPr lang="en-US" sz="3200" b="1" dirty="0">
              <a:solidFill>
                <a:srgbClr val="FFFF00"/>
              </a:solidFill>
            </a:endParaRP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41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Traverse Readings/Measurements</a:t>
            </a:r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1600200"/>
            <a:ext cx="539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Average airflow = 355 fp</a:t>
            </a:r>
            <a:r>
              <a:rPr lang="en-US" sz="3200" b="1" dirty="0">
                <a:solidFill>
                  <a:srgbClr val="FFFF00"/>
                </a:solidFill>
              </a:rPr>
              <a:t>m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Area of Duct = .</a:t>
            </a:r>
            <a:r>
              <a:rPr lang="en-US" sz="3200" b="1" dirty="0">
                <a:solidFill>
                  <a:srgbClr val="FFFF00"/>
                </a:solidFill>
              </a:rPr>
              <a:t>349 </a:t>
            </a:r>
            <a:r>
              <a:rPr lang="en-US" sz="3200" b="1" dirty="0" smtClean="0">
                <a:solidFill>
                  <a:srgbClr val="FFFF00"/>
                </a:solidFill>
              </a:rPr>
              <a:t>ft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CFM provided by the 8” round duct =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.349 x 355 = 124 CFM</a:t>
            </a: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81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Traverse Readings/Measurements</a:t>
            </a:r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1600200"/>
            <a:ext cx="539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Average airflow = 355 fp</a:t>
            </a:r>
            <a:r>
              <a:rPr lang="en-US" sz="3200" b="1" dirty="0">
                <a:solidFill>
                  <a:srgbClr val="FFFF00"/>
                </a:solidFill>
              </a:rPr>
              <a:t>m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Area of Duct = .</a:t>
            </a:r>
            <a:r>
              <a:rPr lang="en-US" sz="3200" b="1" dirty="0">
                <a:solidFill>
                  <a:srgbClr val="FFFF00"/>
                </a:solidFill>
              </a:rPr>
              <a:t>349 </a:t>
            </a:r>
            <a:r>
              <a:rPr lang="en-US" sz="3200" b="1" dirty="0" smtClean="0">
                <a:solidFill>
                  <a:srgbClr val="FFFF00"/>
                </a:solidFill>
              </a:rPr>
              <a:t>ft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CFM provided by the 8” round duct =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.349 x 355 = 124 CFM</a:t>
            </a: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5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Traverse Readings/Measurements</a:t>
            </a:r>
          </a:p>
        </p:txBody>
      </p:sp>
      <p:pic>
        <p:nvPicPr>
          <p:cNvPr id="6" name="Picture 5"/>
          <p:cNvPicPr/>
          <p:nvPr>
            <p:custDataLst>
              <p:tags r:id="rId2"/>
            </p:custDataLst>
          </p:nvPr>
        </p:nvPicPr>
        <p:blipFill rotWithShape="1">
          <a:blip r:embed="rId5"/>
          <a:srcRect l="8494" t="1486" r="4968" b="8363"/>
          <a:stretch/>
        </p:blipFill>
        <p:spPr bwMode="auto">
          <a:xfrm>
            <a:off x="76200" y="1600200"/>
            <a:ext cx="3543300" cy="483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1600200"/>
            <a:ext cx="539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Average airflow = 355 fp</a:t>
            </a:r>
            <a:r>
              <a:rPr lang="en-US" sz="3200" b="1" dirty="0">
                <a:solidFill>
                  <a:srgbClr val="FFFF00"/>
                </a:solidFill>
              </a:rPr>
              <a:t>m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Area of Duct = .</a:t>
            </a:r>
            <a:r>
              <a:rPr lang="en-US" sz="3200" b="1" dirty="0">
                <a:solidFill>
                  <a:srgbClr val="FFFF00"/>
                </a:solidFill>
              </a:rPr>
              <a:t>349 </a:t>
            </a:r>
            <a:r>
              <a:rPr lang="en-US" sz="3200" b="1" dirty="0" smtClean="0">
                <a:solidFill>
                  <a:srgbClr val="FFFF00"/>
                </a:solidFill>
              </a:rPr>
              <a:t>ft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CFM provided by the 8” round duct =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.349 x 355 = 124 CFM</a:t>
            </a: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82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1"/>
            <a:ext cx="8839200" cy="1189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Airflow Correction Factors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" y="1066800"/>
            <a:ext cx="8915400" cy="990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		124 x .81 = 100 CFM of standard air</a:t>
            </a:r>
          </a:p>
          <a:p>
            <a:pPr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45009"/>
              </p:ext>
            </p:extLst>
          </p:nvPr>
        </p:nvGraphicFramePr>
        <p:xfrm>
          <a:off x="16415" y="1676400"/>
          <a:ext cx="9127585" cy="7697626"/>
        </p:xfrm>
        <a:graphic>
          <a:graphicData uri="http://schemas.openxmlformats.org/drawingml/2006/table">
            <a:tbl>
              <a:tblPr/>
              <a:tblGrid>
                <a:gridCol w="750693"/>
                <a:gridCol w="752680"/>
                <a:gridCol w="753671"/>
                <a:gridCol w="753671"/>
                <a:gridCol w="753671"/>
                <a:gridCol w="753671"/>
                <a:gridCol w="753671"/>
                <a:gridCol w="753671"/>
                <a:gridCol w="753671"/>
                <a:gridCol w="753671"/>
                <a:gridCol w="797422"/>
                <a:gridCol w="797422"/>
              </a:tblGrid>
              <a:tr h="751631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Air Temp (ºF)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AIR DENSITY / TEMPERATURE CORRECTION FACTORS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Altitude In Feet 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- 40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1.26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1.22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-20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1.21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1.10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4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1.00*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.91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.63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.61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.84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.65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.62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.60</a:t>
                      </a: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.80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.70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.60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.54</a:t>
                      </a:r>
                      <a:endParaRPr lang="en-US" sz="11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.51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.44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.41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en-US" sz="11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.35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.33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.32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.31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.30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.29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.28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.27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.26</a:t>
                      </a:r>
                      <a:endParaRPr lang="en-US" sz="110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.25</a:t>
                      </a:r>
                      <a:endParaRPr lang="en-US" sz="11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3690">
                <a:tc gridSpan="1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/>
                          <a:ea typeface="Calibri"/>
                          <a:cs typeface="Times New Roman"/>
                        </a:rPr>
                        <a:t>Standard Air density for HVAC is 70ºF, 0.075 </a:t>
                      </a:r>
                      <a:r>
                        <a:rPr lang="en-US" sz="8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Lb</a:t>
                      </a:r>
                      <a:r>
                        <a:rPr lang="en-US" sz="800" baseline="-25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/Ft</a:t>
                      </a:r>
                      <a:r>
                        <a:rPr lang="en-US" sz="800" baseline="30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800" dirty="0">
                          <a:latin typeface="Times New Roman"/>
                          <a:ea typeface="Calibri"/>
                          <a:cs typeface="Times New Roman"/>
                        </a:rPr>
                        <a:t>, at sea level (or 0 ft), and 29.92 in Hg.</a:t>
                      </a:r>
                      <a:endParaRPr lang="en-US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586" marR="54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10299" y="4114800"/>
            <a:ext cx="533401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.81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476999" y="2819400"/>
            <a:ext cx="1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4294777"/>
            <a:ext cx="533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407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Traversing Tools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4434" r="19391" b="63423"/>
          <a:stretch>
            <a:fillRect/>
          </a:stretch>
        </p:blipFill>
        <p:spPr bwMode="auto">
          <a:xfrm>
            <a:off x="5614182" y="2507566"/>
            <a:ext cx="3321680" cy="207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PTShape_0" descr="C:\Users\Don\Pictures\balancing tools\MG_0952 - TSI Model 9555 with thermoanemometer probe performing a duct travers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26101"/>
          <a:stretch/>
        </p:blipFill>
        <p:spPr bwMode="auto">
          <a:xfrm>
            <a:off x="2743200" y="1900267"/>
            <a:ext cx="2672862" cy="29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o 416 Mini-Vane Anemometer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23978"/>
            <a:ext cx="219684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51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GRID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123236"/>
            <a:ext cx="8775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1. Static Pressure is measured in the supply Duct.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pl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0467"/>
            <a:ext cx="3024626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26" y="1720467"/>
            <a:ext cx="2877850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5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GRID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123236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2. Flow Grid is fitted and installed so no airflow         can bypass the Flow Grid (must go through it) 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2" descr="pl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0467"/>
            <a:ext cx="3024626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26" y="1720467"/>
            <a:ext cx="2877850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7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GRID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9254" y="5137925"/>
            <a:ext cx="8574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3. Pressure drop across the Flow Grid is measured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2" descr="pl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0467"/>
            <a:ext cx="3024626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26" y="1720467"/>
            <a:ext cx="2877850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9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GRID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9254" y="5137925"/>
            <a:ext cx="8793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4. </a:t>
            </a:r>
            <a:r>
              <a:rPr lang="en-US" sz="3200" dirty="0">
                <a:solidFill>
                  <a:srgbClr val="FFFF00"/>
                </a:solidFill>
              </a:rPr>
              <a:t>Static Pressure is measured in the supply </a:t>
            </a:r>
            <a:r>
              <a:rPr lang="en-US" sz="3200" dirty="0" smtClean="0">
                <a:solidFill>
                  <a:srgbClr val="FFFF00"/>
                </a:solidFill>
              </a:rPr>
              <a:t>Duct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if required Flow Grid Manufacturer’s correction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actors are applied to calculate the airflow.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2" descr="pl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0467"/>
            <a:ext cx="3024626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l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26" y="1720467"/>
            <a:ext cx="2877850" cy="332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Acceptable </a:t>
            </a:r>
            <a:r>
              <a:rPr lang="en-US" dirty="0"/>
              <a:t>Procedures</a:t>
            </a:r>
            <a:br>
              <a:rPr lang="en-US" dirty="0"/>
            </a:br>
            <a:r>
              <a:rPr lang="en-US" sz="3100" dirty="0"/>
              <a:t>(Covered In </a:t>
            </a:r>
            <a:r>
              <a:rPr lang="en-US" sz="3100" dirty="0" smtClean="0"/>
              <a:t>This </a:t>
            </a:r>
            <a:r>
              <a:rPr lang="en-US" sz="3100" dirty="0"/>
              <a:t>Section)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OEM CFM/ESP table method using an air pressure differential meter (e.g. manometer) and probe to determine the static pressure drop across a cooling coil, furnace, or fan coil unit, and compare with OEM provided values (use wet or dry coil information where applicable), </a:t>
            </a:r>
          </a:p>
          <a:p>
            <a:pPr lvl="0"/>
            <a:r>
              <a:rPr lang="en-US" dirty="0">
                <a:solidFill>
                  <a:srgbClr val="FFFF00"/>
                </a:solidFill>
              </a:rPr>
              <a:t>Traversing Method, using a manometer and probe or an anemometer,</a:t>
            </a:r>
          </a:p>
          <a:p>
            <a:pPr lvl="0"/>
            <a:r>
              <a:rPr lang="en-US" dirty="0">
                <a:solidFill>
                  <a:srgbClr val="FFFF00"/>
                </a:solidFill>
              </a:rPr>
              <a:t>Flow Grid measurement Method, </a:t>
            </a:r>
          </a:p>
        </p:txBody>
      </p:sp>
    </p:spTree>
    <p:extLst>
      <p:ext uri="{BB962C8B-B14F-4D97-AF65-F5344CB8AC3E}">
        <p14:creationId xmlns:p14="http://schemas.microsoft.com/office/powerpoint/2010/main" val="19583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Matching Method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981200"/>
            <a:ext cx="45781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Uses a Calibrated Fan with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a fixed orifice to establish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CFM.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472"/>
            <a:ext cx="3371850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65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848600" cy="1143000"/>
          </a:xfrm>
        </p:spPr>
        <p:txBody>
          <a:bodyPr/>
          <a:lstStyle/>
          <a:p>
            <a:r>
              <a:rPr lang="en-US" dirty="0" smtClean="0"/>
              <a:t>Daniel Bernoulli’ Principle </a:t>
            </a:r>
            <a:endParaRPr lang="en-US" dirty="0"/>
          </a:p>
        </p:txBody>
      </p:sp>
      <p:pic>
        <p:nvPicPr>
          <p:cNvPr id="2052" name="Picture 4" descr="Daniel Bernoulli, image from O'Hanian, H. C. Physics, vol. 1. p. 458.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9" y="-31652"/>
            <a:ext cx="20574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n 3"/>
          <p:cNvSpPr/>
          <p:nvPr/>
        </p:nvSpPr>
        <p:spPr>
          <a:xfrm rot="5400000">
            <a:off x="3467862" y="-115062"/>
            <a:ext cx="2208276" cy="8839200"/>
          </a:xfrm>
          <a:prstGeom prst="can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2056472" y="2309595"/>
            <a:ext cx="4885009" cy="1786305"/>
          </a:xfrm>
          <a:prstGeom prst="arc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2050488" y="4490904"/>
            <a:ext cx="4875872" cy="1786305"/>
          </a:xfrm>
          <a:prstGeom prst="arc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2196442" y="4490905"/>
            <a:ext cx="4656409" cy="1786305"/>
          </a:xfrm>
          <a:prstGeom prst="arc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0800000" flipH="1">
            <a:off x="2223102" y="2309596"/>
            <a:ext cx="4530646" cy="1786305"/>
          </a:xfrm>
          <a:prstGeom prst="arc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5400000">
            <a:off x="653024" y="3405378"/>
            <a:ext cx="1088045" cy="179832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 rot="5400000">
            <a:off x="6908338" y="3405378"/>
            <a:ext cx="1088045" cy="179832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5542" y="398401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airflow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401215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airflow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941481" y="4848561"/>
            <a:ext cx="0" cy="116971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96794" y="4799198"/>
            <a:ext cx="0" cy="116971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96442" y="4799197"/>
            <a:ext cx="0" cy="116971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241344" y="4848561"/>
            <a:ext cx="0" cy="116971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1924763" y="4965658"/>
            <a:ext cx="242316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6990822" y="4944214"/>
            <a:ext cx="242316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8291" y="5922622"/>
            <a:ext cx="2877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Pressure at Inlet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3970" y="6018276"/>
            <a:ext cx="343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Pressure at Outlet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>
            <a:stCxn id="14" idx="2"/>
          </p:cNvCxnSpPr>
          <p:nvPr/>
        </p:nvCxnSpPr>
        <p:spPr>
          <a:xfrm flipH="1">
            <a:off x="4464067" y="2978842"/>
            <a:ext cx="464435" cy="11106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64232" y="2394067"/>
            <a:ext cx="3328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Fixed Orifice (hole)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2042" y="1122733"/>
            <a:ext cx="5630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pressure drop across a fixed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orifice can be equated to CFM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62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Matching Method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981200"/>
            <a:ext cx="457811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Uses a Calibrated Fan with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a fixed orifice to establish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CFM.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Manufactures Instructions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or the tool need to be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followed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8715"/>
            <a:ext cx="3543300" cy="472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89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Matching Method</a:t>
            </a:r>
          </a:p>
        </p:txBody>
      </p:sp>
      <p:pic>
        <p:nvPicPr>
          <p:cNvPr id="8" name="Picture 5" descr="http://www.energyconservatory.com/sites/default/files/dg700_bd_contr_cable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2893850" cy="21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62502" y="3966304"/>
            <a:ext cx="552882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This procedure is often done in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Conjunction with duct leakage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Testing using the same tool and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Setup.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2615"/>
            <a:ext cx="323272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Matching Method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417638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For larger HVAC systems that exceed the airflow that can be produced by the calibrated fan, most tool manufacturers will have </a:t>
            </a:r>
            <a:r>
              <a:rPr lang="en-US" sz="3200" dirty="0">
                <a:solidFill>
                  <a:srgbClr val="FFFF00"/>
                </a:solidFill>
              </a:rPr>
              <a:t>correction </a:t>
            </a:r>
            <a:r>
              <a:rPr lang="en-US" sz="3200" dirty="0" smtClean="0">
                <a:solidFill>
                  <a:srgbClr val="FFFF00"/>
                </a:solidFill>
              </a:rPr>
              <a:t>factors.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correction factors will be based on the static pressure measured at the supply duct  before the test equipment was set up and a value at the top test fan speed.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222" r="22500" b="16667"/>
          <a:stretch/>
        </p:blipFill>
        <p:spPr>
          <a:xfrm>
            <a:off x="6885384" y="4488305"/>
            <a:ext cx="2258616" cy="23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Matching Method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417638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For larger HVAC systems that exceed the airflow that can be produced by the calibrated fan, most tool manufacturers will have </a:t>
            </a:r>
            <a:r>
              <a:rPr lang="en-US" sz="3200" dirty="0">
                <a:solidFill>
                  <a:srgbClr val="FFFF00"/>
                </a:solidFill>
              </a:rPr>
              <a:t>correction </a:t>
            </a:r>
            <a:r>
              <a:rPr lang="en-US" sz="3200" dirty="0" smtClean="0">
                <a:solidFill>
                  <a:srgbClr val="FFFF00"/>
                </a:solidFill>
              </a:rPr>
              <a:t>factors.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correction factors will be based on the static pressure measured at the supply duct  before the test equipment was set up and a value at the top test fan speed.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222" r="22500" b="16667"/>
          <a:stretch/>
        </p:blipFill>
        <p:spPr>
          <a:xfrm>
            <a:off x="6885384" y="4488305"/>
            <a:ext cx="2258616" cy="23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9808" y="1417638"/>
            <a:ext cx="6504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For Evaluating Heating Systems Only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Air temperature on both sides of the heat exchanger is measured.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050" name="Picture 4" descr="C:\Users\Don\Pictures\_MG_0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26340"/>
            <a:ext cx="2438400" cy="36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6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pic>
        <p:nvPicPr>
          <p:cNvPr id="6" name="Picture 42" descr="Furnace w-out Humidifier or EAC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77" y="2667000"/>
            <a:ext cx="1697497" cy="35908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360785" y="5410200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Return Temperature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219200" y="1946997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Supply Temperature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rot="5400000">
            <a:off x="5209032" y="2110209"/>
            <a:ext cx="813816" cy="868680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03192" y="5562600"/>
            <a:ext cx="978408" cy="3561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Rise Method</a:t>
            </a:r>
            <a:endParaRPr lang="en-US" dirty="0"/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785576" y="1416389"/>
            <a:ext cx="79012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Supply Temperature – Return Temperature</a:t>
            </a:r>
          </a:p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s compared to a Manufacturer’s table</a:t>
            </a:r>
          </a:p>
          <a:p>
            <a:pPr eaLnBrk="1" hangingPunct="1"/>
            <a:endParaRPr lang="en-US" sz="12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Two rules will always apply: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272" y="3170715"/>
            <a:ext cx="82807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The probes have to measure the average 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temperature accurately </a:t>
            </a:r>
            <a:r>
              <a:rPr lang="en-US" sz="3200" dirty="0">
                <a:solidFill>
                  <a:srgbClr val="FFFF00"/>
                </a:solidFill>
              </a:rPr>
              <a:t>for the table to work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The unit must be operating properly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(combustion process or electrical power)</a:t>
            </a:r>
          </a:p>
        </p:txBody>
      </p:sp>
      <p:pic>
        <p:nvPicPr>
          <p:cNvPr id="9" name="Picture 1" descr="http://www.designworldonline.com/uploads/ImageGallery/minco-chill-out-temperature-sens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77" y="5232818"/>
            <a:ext cx="2468923" cy="16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Acceptable Procedures</a:t>
            </a:r>
            <a:br>
              <a:rPr lang="en-US" dirty="0" smtClean="0"/>
            </a:br>
            <a:r>
              <a:rPr lang="en-US" sz="3100" dirty="0" smtClean="0"/>
              <a:t>(Covered In This Section)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rgbClr val="FFFF00"/>
                </a:solidFill>
              </a:rPr>
              <a:t>Pressure </a:t>
            </a:r>
            <a:r>
              <a:rPr lang="en-US" dirty="0">
                <a:solidFill>
                  <a:srgbClr val="FFFF00"/>
                </a:solidFill>
              </a:rPr>
              <a:t>Matching </a:t>
            </a:r>
            <a:r>
              <a:rPr lang="en-US" dirty="0" smtClean="0">
                <a:solidFill>
                  <a:srgbClr val="FFFF00"/>
                </a:solidFill>
              </a:rPr>
              <a:t>Method (calibrated Fan),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	Use </a:t>
            </a:r>
            <a:r>
              <a:rPr lang="en-US" dirty="0">
                <a:solidFill>
                  <a:srgbClr val="FFFF00"/>
                </a:solidFill>
              </a:rPr>
              <a:t>of a calibrated fan to match the supply </a:t>
            </a:r>
            <a:r>
              <a:rPr lang="en-US" dirty="0" smtClean="0">
                <a:solidFill>
                  <a:srgbClr val="FFFF00"/>
                </a:solidFill>
              </a:rPr>
              <a:t>	plenum </a:t>
            </a:r>
            <a:r>
              <a:rPr lang="en-US" dirty="0">
                <a:solidFill>
                  <a:srgbClr val="FFFF00"/>
                </a:solidFill>
              </a:rPr>
              <a:t>pressure and measurement of the </a:t>
            </a:r>
            <a:r>
              <a:rPr lang="en-US" dirty="0" smtClean="0">
                <a:solidFill>
                  <a:srgbClr val="FFFF00"/>
                </a:solidFill>
              </a:rPr>
              <a:t>	system </a:t>
            </a:r>
            <a:r>
              <a:rPr lang="en-US" dirty="0">
                <a:solidFill>
                  <a:srgbClr val="FFFF00"/>
                </a:solidFill>
              </a:rPr>
              <a:t>airflow through the active fan. Note: </a:t>
            </a:r>
            <a:r>
              <a:rPr lang="en-US" dirty="0" smtClean="0">
                <a:solidFill>
                  <a:srgbClr val="FFFF00"/>
                </a:solidFill>
              </a:rPr>
              <a:t>	Methods </a:t>
            </a:r>
            <a:r>
              <a:rPr lang="en-US" dirty="0">
                <a:solidFill>
                  <a:srgbClr val="FFFF00"/>
                </a:solidFill>
              </a:rPr>
              <a:t>for use with brushless DC or ECM </a:t>
            </a:r>
            <a:r>
              <a:rPr lang="en-US" dirty="0" smtClean="0">
                <a:solidFill>
                  <a:srgbClr val="FFFF00"/>
                </a:solidFill>
              </a:rPr>
              <a:t>	blowers </a:t>
            </a:r>
            <a:r>
              <a:rPr lang="en-US" dirty="0">
                <a:solidFill>
                  <a:srgbClr val="FFFF00"/>
                </a:solidFill>
              </a:rPr>
              <a:t>in accordance with the motor or OEM </a:t>
            </a:r>
            <a:r>
              <a:rPr lang="en-US" dirty="0" smtClean="0">
                <a:solidFill>
                  <a:srgbClr val="FFFF00"/>
                </a:solidFill>
              </a:rPr>
              <a:t>	instructions.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n-US" dirty="0">
                <a:solidFill>
                  <a:srgbClr val="FFFF00"/>
                </a:solidFill>
              </a:rPr>
              <a:t>Temperature Rise Method (for heating only: gas or oil furnace, electric resistance heat, geothermal and water source heat pump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419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Acceptable Procedures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rgbClr val="FFFF00"/>
                </a:solidFill>
              </a:rPr>
              <a:t>Pressure </a:t>
            </a:r>
            <a:r>
              <a:rPr lang="en-US" dirty="0">
                <a:solidFill>
                  <a:srgbClr val="FFFF00"/>
                </a:solidFill>
              </a:rPr>
              <a:t>Matching </a:t>
            </a:r>
            <a:r>
              <a:rPr lang="en-US" dirty="0" smtClean="0">
                <a:solidFill>
                  <a:srgbClr val="FFFF00"/>
                </a:solidFill>
              </a:rPr>
              <a:t>Method (calibrated Fan),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n-US" dirty="0">
                <a:solidFill>
                  <a:srgbClr val="FFFF00"/>
                </a:solidFill>
              </a:rPr>
              <a:t>Temperature Rise Method (for heating only: gas or oil furnace, electric resistance heat, geothermal and water source heat pump).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Use </a:t>
            </a:r>
            <a:r>
              <a:rPr lang="en-US" dirty="0">
                <a:solidFill>
                  <a:srgbClr val="FFFF00"/>
                </a:solidFill>
              </a:rPr>
              <a:t>of a calibrated fan to match the supply plenum pressure and measurement of the system airflow through the active fan. Note: Methods for use with brushless DC or ECM blowers in accordance with the motor or OEM instructions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4"/>
          <p:cNvSpPr txBox="1">
            <a:spLocks noChangeArrowheads="1"/>
          </p:cNvSpPr>
          <p:nvPr/>
        </p:nvSpPr>
        <p:spPr bwMode="auto">
          <a:xfrm>
            <a:off x="4149725" y="6553200"/>
            <a:ext cx="542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____</a:t>
            </a:r>
          </a:p>
        </p:txBody>
      </p:sp>
      <p:sp>
        <p:nvSpPr>
          <p:cNvPr id="61467" name="Text Box 27"/>
          <p:cNvSpPr txBox="1">
            <a:spLocks noChangeArrowheads="1"/>
          </p:cNvSpPr>
          <p:nvPr/>
        </p:nvSpPr>
        <p:spPr bwMode="auto">
          <a:xfrm>
            <a:off x="5503459" y="6122412"/>
            <a:ext cx="24225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0.60 </a:t>
            </a:r>
            <a:r>
              <a:rPr lang="en-US" sz="3200" dirty="0">
                <a:solidFill>
                  <a:srgbClr val="FFFF00"/>
                </a:solidFill>
              </a:rPr>
              <a:t>ESP</a:t>
            </a:r>
          </a:p>
        </p:txBody>
      </p:sp>
      <p:sp>
        <p:nvSpPr>
          <p:cNvPr id="61468" name="Text Box 28"/>
          <p:cNvSpPr txBox="1">
            <a:spLocks noChangeArrowheads="1"/>
          </p:cNvSpPr>
          <p:nvPr/>
        </p:nvSpPr>
        <p:spPr bwMode="auto">
          <a:xfrm>
            <a:off x="304800" y="6059488"/>
            <a:ext cx="3213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Return = </a:t>
            </a:r>
            <a:r>
              <a:rPr lang="en-US" sz="3200" dirty="0" smtClean="0">
                <a:solidFill>
                  <a:srgbClr val="FFFF00"/>
                </a:solidFill>
              </a:rPr>
              <a:t>- 0.40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4581" name="Picture 42" descr="Furnace w-out Humidifier or E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08230"/>
            <a:ext cx="2058621" cy="435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3" name="Text Box 43"/>
          <p:cNvSpPr txBox="1">
            <a:spLocks noChangeArrowheads="1"/>
          </p:cNvSpPr>
          <p:nvPr/>
        </p:nvSpPr>
        <p:spPr bwMode="auto">
          <a:xfrm>
            <a:off x="4576763" y="5154613"/>
            <a:ext cx="18533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   (+) </a:t>
            </a:r>
            <a:r>
              <a:rPr lang="en-US" sz="3200" dirty="0" smtClean="0">
                <a:solidFill>
                  <a:srgbClr val="FFFF00"/>
                </a:solidFill>
              </a:rPr>
              <a:t>0.20</a:t>
            </a:r>
            <a:endParaRPr lang="en-US" sz="32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3200" u="sng" dirty="0">
                <a:solidFill>
                  <a:srgbClr val="FFFF00"/>
                </a:solidFill>
              </a:rPr>
              <a:t>+  (-) </a:t>
            </a:r>
            <a:r>
              <a:rPr lang="en-US" sz="3200" u="sng" dirty="0" smtClean="0">
                <a:solidFill>
                  <a:srgbClr val="FFFF00"/>
                </a:solidFill>
              </a:rPr>
              <a:t>0.40</a:t>
            </a:r>
            <a:endParaRPr lang="en-US" sz="3200" u="sng" dirty="0">
              <a:solidFill>
                <a:srgbClr val="FFFF00"/>
              </a:solidFill>
            </a:endParaRPr>
          </a:p>
        </p:txBody>
      </p:sp>
      <p:sp>
        <p:nvSpPr>
          <p:cNvPr id="61484" name="Text Box 44"/>
          <p:cNvSpPr txBox="1">
            <a:spLocks noChangeArrowheads="1"/>
          </p:cNvSpPr>
          <p:nvPr/>
        </p:nvSpPr>
        <p:spPr bwMode="auto">
          <a:xfrm>
            <a:off x="4149725" y="2162218"/>
            <a:ext cx="2908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Supply = + </a:t>
            </a:r>
            <a:r>
              <a:rPr lang="en-US" sz="3200" dirty="0" smtClean="0">
                <a:solidFill>
                  <a:srgbClr val="FFFF00"/>
                </a:solidFill>
              </a:rPr>
              <a:t>0.20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584" name="Rectangle 45"/>
          <p:cNvSpPr>
            <a:spLocks noGrp="1" noChangeArrowheads="1"/>
          </p:cNvSpPr>
          <p:nvPr>
            <p:ph type="title"/>
          </p:nvPr>
        </p:nvSpPr>
        <p:spPr>
          <a:xfrm>
            <a:off x="0" y="354992"/>
            <a:ext cx="8996363" cy="355600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800" dirty="0"/>
              <a:t>OEM CFM/ESP Table Method 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 smtClean="0"/>
          </a:p>
        </p:txBody>
      </p:sp>
      <p:sp>
        <p:nvSpPr>
          <p:cNvPr id="24585" name="Oval 46"/>
          <p:cNvSpPr>
            <a:spLocks noChangeArrowheads="1"/>
          </p:cNvSpPr>
          <p:nvPr/>
        </p:nvSpPr>
        <p:spPr bwMode="auto">
          <a:xfrm>
            <a:off x="2387600" y="2971800"/>
            <a:ext cx="139700" cy="127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Freeform 25"/>
          <p:cNvSpPr>
            <a:spLocks/>
          </p:cNvSpPr>
          <p:nvPr/>
        </p:nvSpPr>
        <p:spPr bwMode="auto">
          <a:xfrm>
            <a:off x="2268538" y="2286678"/>
            <a:ext cx="1898650" cy="685122"/>
          </a:xfrm>
          <a:custGeom>
            <a:avLst/>
            <a:gdLst>
              <a:gd name="T0" fmla="*/ 0 w 1196"/>
              <a:gd name="T1" fmla="*/ 0 h 239"/>
              <a:gd name="T2" fmla="*/ 2147483647 w 1196"/>
              <a:gd name="T3" fmla="*/ 2147483647 h 239"/>
              <a:gd name="T4" fmla="*/ 2147483647 w 1196"/>
              <a:gd name="T5" fmla="*/ 2147483647 h 239"/>
              <a:gd name="T6" fmla="*/ 2147483647 w 1196"/>
              <a:gd name="T7" fmla="*/ 2147483647 h 239"/>
              <a:gd name="T8" fmla="*/ 2147483647 w 1196"/>
              <a:gd name="T9" fmla="*/ 2147483647 h 2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6" h="239">
                <a:moveTo>
                  <a:pt x="0" y="0"/>
                </a:moveTo>
                <a:cubicBezTo>
                  <a:pt x="60" y="21"/>
                  <a:pt x="246" y="91"/>
                  <a:pt x="352" y="128"/>
                </a:cubicBezTo>
                <a:cubicBezTo>
                  <a:pt x="448" y="170"/>
                  <a:pt x="556" y="212"/>
                  <a:pt x="635" y="224"/>
                </a:cubicBezTo>
                <a:cubicBezTo>
                  <a:pt x="714" y="236"/>
                  <a:pt x="803" y="207"/>
                  <a:pt x="896" y="209"/>
                </a:cubicBezTo>
                <a:cubicBezTo>
                  <a:pt x="989" y="211"/>
                  <a:pt x="1134" y="233"/>
                  <a:pt x="1196" y="239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Oval 47"/>
          <p:cNvSpPr>
            <a:spLocks noChangeArrowheads="1"/>
          </p:cNvSpPr>
          <p:nvPr/>
        </p:nvSpPr>
        <p:spPr bwMode="auto">
          <a:xfrm>
            <a:off x="1866900" y="5207000"/>
            <a:ext cx="139700" cy="127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6" name="Freeform 26"/>
          <p:cNvSpPr>
            <a:spLocks/>
          </p:cNvSpPr>
          <p:nvPr/>
        </p:nvSpPr>
        <p:spPr bwMode="auto">
          <a:xfrm>
            <a:off x="2006600" y="3141663"/>
            <a:ext cx="2143125" cy="2192337"/>
          </a:xfrm>
          <a:custGeom>
            <a:avLst/>
            <a:gdLst>
              <a:gd name="T0" fmla="*/ 0 w 1489"/>
              <a:gd name="T1" fmla="*/ 2147483647 h 1158"/>
              <a:gd name="T2" fmla="*/ 2147483647 w 1489"/>
              <a:gd name="T3" fmla="*/ 2147483647 h 1158"/>
              <a:gd name="T4" fmla="*/ 2147483647 w 1489"/>
              <a:gd name="T5" fmla="*/ 2147483647 h 1158"/>
              <a:gd name="T6" fmla="*/ 2147483647 w 1489"/>
              <a:gd name="T7" fmla="*/ 2147483647 h 1158"/>
              <a:gd name="T8" fmla="*/ 2147483647 w 1489"/>
              <a:gd name="T9" fmla="*/ 2147483647 h 1158"/>
              <a:gd name="T10" fmla="*/ 2147483647 w 1489"/>
              <a:gd name="T11" fmla="*/ 2147483647 h 1158"/>
              <a:gd name="T12" fmla="*/ 2147483647 w 1489"/>
              <a:gd name="T13" fmla="*/ 2147483647 h 11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89" h="1158">
                <a:moveTo>
                  <a:pt x="0" y="1067"/>
                </a:moveTo>
                <a:cubicBezTo>
                  <a:pt x="86" y="1081"/>
                  <a:pt x="355" y="1158"/>
                  <a:pt x="516" y="1149"/>
                </a:cubicBezTo>
                <a:cubicBezTo>
                  <a:pt x="677" y="1140"/>
                  <a:pt x="847" y="1123"/>
                  <a:pt x="965" y="1015"/>
                </a:cubicBezTo>
                <a:cubicBezTo>
                  <a:pt x="1083" y="907"/>
                  <a:pt x="1192" y="642"/>
                  <a:pt x="1227" y="499"/>
                </a:cubicBezTo>
                <a:cubicBezTo>
                  <a:pt x="1262" y="356"/>
                  <a:pt x="1165" y="235"/>
                  <a:pt x="1175" y="155"/>
                </a:cubicBezTo>
                <a:cubicBezTo>
                  <a:pt x="1185" y="75"/>
                  <a:pt x="1235" y="40"/>
                  <a:pt x="1287" y="20"/>
                </a:cubicBezTo>
                <a:cubicBezTo>
                  <a:pt x="1339" y="0"/>
                  <a:pt x="1447" y="32"/>
                  <a:pt x="1489" y="35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3"/>
          <a:srcRect l="12020" t="9659" r="2724" b="40931"/>
          <a:stretch/>
        </p:blipFill>
        <p:spPr bwMode="auto">
          <a:xfrm>
            <a:off x="4149725" y="2857711"/>
            <a:ext cx="2876550" cy="2055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3810000" y="1415842"/>
            <a:ext cx="4469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Medium Speed Fan Tap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7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335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Calibrated Accurate Pressure Differential Tool Can Measure SP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3688" y="596163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Magnehelic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Gauge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2570" y="5192329"/>
            <a:ext cx="362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Electronic Manometers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4" name="Picture 13" descr="C:\Users\Don\Desktop\IMG_20130528_201829_87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2499" r="21875" b="10459"/>
          <a:stretch/>
        </p:blipFill>
        <p:spPr bwMode="auto">
          <a:xfrm rot="16200000">
            <a:off x="709285" y="3714738"/>
            <a:ext cx="2263043" cy="2230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http://retrotecenergy.files.wordpress.com/2011/09/dm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4669"/>
            <a:ext cx="1411605" cy="27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trutechtools.com/assets/images/dg-70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778" r="4777" b="2221"/>
          <a:stretch/>
        </p:blipFill>
        <p:spPr bwMode="auto">
          <a:xfrm>
            <a:off x="5055926" y="1929970"/>
            <a:ext cx="1752600" cy="28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75" b="4409"/>
          <a:stretch/>
        </p:blipFill>
        <p:spPr bwMode="auto">
          <a:xfrm>
            <a:off x="7010400" y="1984669"/>
            <a:ext cx="1676400" cy="289213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547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82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Warning:</a:t>
            </a:r>
            <a:r>
              <a:rPr lang="en-US" dirty="0" smtClean="0"/>
              <a:t> Hoses must be securely attached and must not be kinked or pinched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Picture 7" descr="C:\Users\Don\Desktop\IMG_20130528_203717_5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9670"/>
            <a:ext cx="4797552" cy="316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Don\Desktop\IMG_20130528_203608_66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1" t="28775" r="30449" b="1424"/>
          <a:stretch/>
        </p:blipFill>
        <p:spPr bwMode="auto">
          <a:xfrm>
            <a:off x="5803900" y="2209800"/>
            <a:ext cx="2971800" cy="3642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281457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3700" y="22098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5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LMS_COMPLETION_TITLE" val="1.6 Traversing Ducts"/>
  <p:tag name="LMS_COMPLETION_ID" val="1_6_Traversing_Ducts"/>
  <p:tag name="LMS_COMPLETION_VERSION" val="1.0"/>
  <p:tag name="LMS_COMPLETION_DURATION" val="01:00:00"/>
  <p:tag name="LMS_COMPLETION_SCO_TITLE" val="1.6 Traversing Ducts"/>
  <p:tag name="LMS_COMPLETION_SCO_ID" val="1_6_Traversing_Ducts"/>
  <p:tag name="LMS_COMPLETION_EDITION" val="0"/>
  <p:tag name="LMS_COMPLETION_THRESHOLD" val="15"/>
  <p:tag name="LMS_COMPLETION_METHOD" val="VIEW"/>
  <p:tag name="LMS_REPORTING" val="2"/>
  <p:tag name="LMS_DATA_SCORM" val="Yes"/>
  <p:tag name="PUBLISH_TITLE" val="1.6 Traversing Ducts"/>
  <p:tag name="ARTICULATE_PUBLISH_PATH" val="C:\Users\Craig\Documents\My Articulate Projects"/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62"/>
  <p:tag name="PLAYERLOGOWIDTH" val="351"/>
  <p:tag name="LAUNCHINNEWWINDOW" val="0"/>
  <p:tag name="LASTPUBLISHED" val="C:\Users\Craig\Documents\My Articulate Projects\1.6 Traversing Ducts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c8aed68d-433e-44da-8038-64d2fbc4745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27ee6032-19ca-4e03-880c-f75d7bb3d0d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bc9f758c-f5f7-4208-b5e0-05fe9fe696b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874955b7-2819-4017-b02e-b23fdef109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14249c9b-67d0-4b34-bbb4-445047d991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8e270423-b705-4743-a394-41006d0150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0"/>
  <p:tag name="ARTICULATE_SLIDE_GUID" val="548de14b-aef7-442d-8063-eb0e8e0a83e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1"/>
  <p:tag name="ARTICULATE_SLIDE_GUID" val="d5f4f6d9-fccd-4bfd-9e36-d3be406fe1a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2"/>
  <p:tag name="ARTICULATE_SLIDE_GUID" val="e8a2b302-fe49-485a-9d62-ac1d9a6dc37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3"/>
  <p:tag name="ARTICULATE_SLIDE_GUID" val="389696c6-ac96-4908-9684-7b600221fe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XmEl9xjK_files\slide0001_image001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2"/>
  <p:tag name="ARTICULATE_SLIDE_GUID" val="8c3838c9-5b1f-4bcf-9e7f-1aabccb0058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44e0ed34-cbc1-4ea9-a729-e0b3685e3b6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Ch50wCl_files\slide0001_image002.p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2"/>
  <p:tag name="ARTICULATE_SLIDE_GUID" val="8c3838c9-5b1f-4bcf-9e7f-1aabccb0058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a85odBdR_files\slide0001_image0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fl3xaa9C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68346fd5-a55c-4507-8b3f-66bb7f04664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d2ba5fcb-d7b1-491b-9ada-f53f67754c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7d7bd3f3-039b-4356-8830-5d88ca0726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QwAbkp82_files\slide0001_image001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</TotalTime>
  <Words>1883</Words>
  <Application>Microsoft Office PowerPoint</Application>
  <PresentationFormat>On-screen Show (4:3)</PresentationFormat>
  <Paragraphs>539</Paragraphs>
  <Slides>48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Office Theme</vt:lpstr>
      <vt:lpstr>4.0 Equipment Installation Aspects (Section 4.1 Airflow Across the Indoor Heat Exchanger) </vt:lpstr>
      <vt:lpstr>Airflow Across The Indoor  Heat Exchanger</vt:lpstr>
      <vt:lpstr>Airflow Across The Indoor  Heat Exchanger</vt:lpstr>
      <vt:lpstr>Acceptable Procedures (Covered In This Section)</vt:lpstr>
      <vt:lpstr>Acceptable Procedures (Covered In This Section)</vt:lpstr>
      <vt:lpstr>Acceptable Procedures </vt:lpstr>
      <vt:lpstr>   OEM CFM/ESP Table Method   </vt:lpstr>
      <vt:lpstr>Any Calibrated Accurate Pressure Differential Tool Can Measure SP</vt:lpstr>
      <vt:lpstr>Warning: Hoses must be securely attached and must not be kinked or pinched</vt:lpstr>
      <vt:lpstr>External Static Pressure (ESP)</vt:lpstr>
      <vt:lpstr>External Static Pressure (ESP)</vt:lpstr>
      <vt:lpstr>Measuring External Static Pressure</vt:lpstr>
      <vt:lpstr>WARNING </vt:lpstr>
      <vt:lpstr>Finding Fan Speed Based On Wiring</vt:lpstr>
      <vt:lpstr>FAN SPEED BASED ON PIN POSITION</vt:lpstr>
      <vt:lpstr>Fan Performance Chart</vt:lpstr>
      <vt:lpstr>Fan Performance Chart</vt:lpstr>
      <vt:lpstr>Fan Performance Chart</vt:lpstr>
      <vt:lpstr>Traversing</vt:lpstr>
      <vt:lpstr>Laminar Airflow</vt:lpstr>
      <vt:lpstr>Stratification</vt:lpstr>
      <vt:lpstr>Using SP For Duct Blockage</vt:lpstr>
      <vt:lpstr>Traversing Duct</vt:lpstr>
      <vt:lpstr>Probe Placement For Traversing</vt:lpstr>
      <vt:lpstr>Probe Placement</vt:lpstr>
      <vt:lpstr>Probe Placement For Traversing</vt:lpstr>
      <vt:lpstr>Equal Spacing Hole Placement</vt:lpstr>
      <vt:lpstr>Log-T Hole Placement</vt:lpstr>
      <vt:lpstr>Traverse Readings/Measurements</vt:lpstr>
      <vt:lpstr>Traverse Readings/Measurements</vt:lpstr>
      <vt:lpstr>Traverse Readings/Measurements</vt:lpstr>
      <vt:lpstr>Traverse Readings/Measurements</vt:lpstr>
      <vt:lpstr>Traverse Readings/Measurements</vt:lpstr>
      <vt:lpstr>Airflow Correction Factors</vt:lpstr>
      <vt:lpstr>Other Traversing Tools </vt:lpstr>
      <vt:lpstr>FLOW GRID METHOD</vt:lpstr>
      <vt:lpstr>FLOW GRID METHOD</vt:lpstr>
      <vt:lpstr>FLOW GRID METHOD</vt:lpstr>
      <vt:lpstr>FLOW GRID METHOD</vt:lpstr>
      <vt:lpstr>Pressure Matching Method</vt:lpstr>
      <vt:lpstr>Daniel Bernoulli’ Principle </vt:lpstr>
      <vt:lpstr>Pressure Matching Method</vt:lpstr>
      <vt:lpstr>Pressure Matching Method</vt:lpstr>
      <vt:lpstr>Pressure Matching Method</vt:lpstr>
      <vt:lpstr>Pressure Matching Method</vt:lpstr>
      <vt:lpstr>Temperature Rise Method</vt:lpstr>
      <vt:lpstr>Temperature Rise Method</vt:lpstr>
      <vt:lpstr>Temperature Rise Method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203</cp:revision>
  <dcterms:created xsi:type="dcterms:W3CDTF">2013-05-23T13:04:32Z</dcterms:created>
  <dcterms:modified xsi:type="dcterms:W3CDTF">2015-08-04T13:07:36Z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T:\1.0-ACTIVITIES &amp; PROJECTS\ACCA Guides\Tech Guide 5 QI\QI Training\QI Training\1 Airflow Basics\1.6 Traversing Ducts.ppta</vt:lpwstr>
  </property>
  <property fmtid="{D5CDD505-2E9C-101B-9397-08002B2CF9AE}" pid="4" name="ArticulateGUID">
    <vt:lpwstr>43D385A6-9C47-4E9A-AF31-B673734C0C13</vt:lpwstr>
  </property>
  <property fmtid="{D5CDD505-2E9C-101B-9397-08002B2CF9AE}" pid="5" name="ArticulatePath">
    <vt:lpwstr>1.6 Traversing Ducts</vt:lpwstr>
  </property>
</Properties>
</file>