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16" r:id="rId2"/>
    <p:sldId id="323" r:id="rId3"/>
    <p:sldId id="345" r:id="rId4"/>
    <p:sldId id="346" r:id="rId5"/>
    <p:sldId id="347" r:id="rId6"/>
    <p:sldId id="349" r:id="rId7"/>
    <p:sldId id="350" r:id="rId8"/>
    <p:sldId id="351" r:id="rId9"/>
    <p:sldId id="352" r:id="rId10"/>
    <p:sldId id="353" r:id="rId11"/>
    <p:sldId id="344"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4660"/>
  </p:normalViewPr>
  <p:slideViewPr>
    <p:cSldViewPr>
      <p:cViewPr varScale="1">
        <p:scale>
          <a:sx n="90" d="100"/>
          <a:sy n="90" d="100"/>
        </p:scale>
        <p:origin x="90" y="474"/>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10</a:t>
            </a:fld>
            <a:endParaRPr lang="en-US"/>
          </a:p>
        </p:txBody>
      </p:sp>
    </p:spTree>
    <p:extLst>
      <p:ext uri="{BB962C8B-B14F-4D97-AF65-F5344CB8AC3E}">
        <p14:creationId xmlns:p14="http://schemas.microsoft.com/office/powerpoint/2010/main" val="247516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11</a:t>
            </a:fld>
            <a:endParaRPr lang="en-US"/>
          </a:p>
        </p:txBody>
      </p:sp>
    </p:spTree>
    <p:extLst>
      <p:ext uri="{BB962C8B-B14F-4D97-AF65-F5344CB8AC3E}">
        <p14:creationId xmlns:p14="http://schemas.microsoft.com/office/powerpoint/2010/main" val="370442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a:t>
            </a:fld>
            <a:endParaRPr lang="en-US"/>
          </a:p>
        </p:txBody>
      </p:sp>
    </p:spTree>
    <p:extLst>
      <p:ext uri="{BB962C8B-B14F-4D97-AF65-F5344CB8AC3E}">
        <p14:creationId xmlns:p14="http://schemas.microsoft.com/office/powerpoint/2010/main" val="265258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3</a:t>
            </a:fld>
            <a:endParaRPr lang="en-US"/>
          </a:p>
        </p:txBody>
      </p:sp>
    </p:spTree>
    <p:extLst>
      <p:ext uri="{BB962C8B-B14F-4D97-AF65-F5344CB8AC3E}">
        <p14:creationId xmlns:p14="http://schemas.microsoft.com/office/powerpoint/2010/main" val="141049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4</a:t>
            </a:fld>
            <a:endParaRPr lang="en-US"/>
          </a:p>
        </p:txBody>
      </p:sp>
    </p:spTree>
    <p:extLst>
      <p:ext uri="{BB962C8B-B14F-4D97-AF65-F5344CB8AC3E}">
        <p14:creationId xmlns:p14="http://schemas.microsoft.com/office/powerpoint/2010/main" val="199984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5</a:t>
            </a:fld>
            <a:endParaRPr lang="en-US"/>
          </a:p>
        </p:txBody>
      </p:sp>
    </p:spTree>
    <p:extLst>
      <p:ext uri="{BB962C8B-B14F-4D97-AF65-F5344CB8AC3E}">
        <p14:creationId xmlns:p14="http://schemas.microsoft.com/office/powerpoint/2010/main" val="50685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6</a:t>
            </a:fld>
            <a:endParaRPr lang="en-US"/>
          </a:p>
        </p:txBody>
      </p:sp>
    </p:spTree>
    <p:extLst>
      <p:ext uri="{BB962C8B-B14F-4D97-AF65-F5344CB8AC3E}">
        <p14:creationId xmlns:p14="http://schemas.microsoft.com/office/powerpoint/2010/main" val="297119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7</a:t>
            </a:fld>
            <a:endParaRPr lang="en-US"/>
          </a:p>
        </p:txBody>
      </p:sp>
    </p:spTree>
    <p:extLst>
      <p:ext uri="{BB962C8B-B14F-4D97-AF65-F5344CB8AC3E}">
        <p14:creationId xmlns:p14="http://schemas.microsoft.com/office/powerpoint/2010/main" val="3841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8</a:t>
            </a:fld>
            <a:endParaRPr lang="en-US"/>
          </a:p>
        </p:txBody>
      </p:sp>
    </p:spTree>
    <p:extLst>
      <p:ext uri="{BB962C8B-B14F-4D97-AF65-F5344CB8AC3E}">
        <p14:creationId xmlns:p14="http://schemas.microsoft.com/office/powerpoint/2010/main" val="211915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9</a:t>
            </a:fld>
            <a:endParaRPr lang="en-US"/>
          </a:p>
        </p:txBody>
      </p:sp>
    </p:spTree>
    <p:extLst>
      <p:ext uri="{BB962C8B-B14F-4D97-AF65-F5344CB8AC3E}">
        <p14:creationId xmlns:p14="http://schemas.microsoft.com/office/powerpoint/2010/main" val="31966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5.jpeg"/><Relationship Id="rId2" Type="http://schemas.openxmlformats.org/officeDocument/2006/relationships/tags" Target="../tags/tag10.xml"/><Relationship Id="rId16" Type="http://schemas.openxmlformats.org/officeDocument/2006/relationships/image" Target="../media/image4.jpe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3.jpe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solidFill>
                  <a:srgbClr val="FF00FF"/>
                </a:solidFill>
              </a:rPr>
              <a:t/>
            </a:r>
            <a:br>
              <a:rPr lang="en-US" dirty="0" smtClean="0">
                <a:solidFill>
                  <a:srgbClr val="FF00FF"/>
                </a:solidFill>
              </a:rPr>
            </a:br>
            <a:r>
              <a:rPr lang="en-US" dirty="0">
                <a:solidFill>
                  <a:srgbClr val="FF00FF"/>
                </a:solidFill>
              </a:rPr>
              <a:t/>
            </a:r>
            <a:br>
              <a:rPr lang="en-US" dirty="0">
                <a:solidFill>
                  <a:srgbClr val="FF00FF"/>
                </a:solidFill>
              </a:rPr>
            </a:br>
            <a:r>
              <a:rPr lang="en-US" dirty="0" smtClean="0"/>
              <a:t>Part 9</a:t>
            </a:r>
            <a:r>
              <a:rPr lang="en-US" dirty="0" smtClean="0">
                <a:solidFill>
                  <a:srgbClr val="FF00FF"/>
                </a:solidFill>
              </a:rPr>
              <a:t/>
            </a:r>
            <a:br>
              <a:rPr lang="en-US" dirty="0" smtClean="0">
                <a:solidFill>
                  <a:srgbClr val="FF00FF"/>
                </a:solidFill>
              </a:rPr>
            </a:br>
            <a:r>
              <a:rPr lang="en-US" dirty="0" smtClean="0"/>
              <a:t>Technician’s </a:t>
            </a:r>
            <a:r>
              <a:rPr lang="en-US" dirty="0" smtClean="0"/>
              <a:t>Guide &amp; Workbook for</a:t>
            </a:r>
            <a:r>
              <a:rPr lang="en-US" dirty="0" smtClean="0">
                <a:solidFill>
                  <a:srgbClr val="FF00FF"/>
                </a:solidFill>
              </a:rPr>
              <a:t/>
            </a:r>
            <a:br>
              <a:rPr lang="en-US" dirty="0" smtClean="0">
                <a:solidFill>
                  <a:srgbClr val="FF00FF"/>
                </a:solidFill>
              </a:rPr>
            </a:br>
            <a:r>
              <a:rPr lang="en-US" dirty="0" smtClean="0"/>
              <a:t>Duct Diagnostics and Repair</a:t>
            </a:r>
            <a:r>
              <a:rPr lang="en-US" dirty="0">
                <a:solidFill>
                  <a:srgbClr val="FF00FF"/>
                </a:solidFill>
              </a:rPr>
              <a:t/>
            </a:r>
            <a:br>
              <a:rPr lang="en-US" dirty="0">
                <a:solidFill>
                  <a:srgbClr val="FF00FF"/>
                </a:solidFill>
              </a:rPr>
            </a:b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 Blower </a:t>
            </a:r>
            <a:r>
              <a:rPr lang="en-US" dirty="0" smtClean="0"/>
              <a:t>Test Set Up</a:t>
            </a:r>
            <a:endParaRPr lang="en-US" dirty="0"/>
          </a:p>
        </p:txBody>
      </p:sp>
      <p:sp>
        <p:nvSpPr>
          <p:cNvPr id="4" name="TextBox 3"/>
          <p:cNvSpPr txBox="1"/>
          <p:nvPr/>
        </p:nvSpPr>
        <p:spPr>
          <a:xfrm>
            <a:off x="3198675" y="1600200"/>
            <a:ext cx="2746649" cy="584775"/>
          </a:xfrm>
          <a:prstGeom prst="rect">
            <a:avLst/>
          </a:prstGeom>
          <a:noFill/>
        </p:spPr>
        <p:txBody>
          <a:bodyPr wrap="none" rtlCol="0">
            <a:spAutoFit/>
          </a:bodyPr>
          <a:lstStyle/>
          <a:p>
            <a:r>
              <a:rPr lang="en-US" sz="3200" b="1" dirty="0" smtClean="0">
                <a:solidFill>
                  <a:srgbClr val="FFFF00"/>
                </a:solidFill>
              </a:rPr>
              <a:t>Sealing Outlets</a:t>
            </a:r>
            <a:endParaRPr lang="en-US" sz="3200" b="1" dirty="0">
              <a:solidFill>
                <a:srgbClr val="FFFF00"/>
              </a:solidFill>
            </a:endParaRPr>
          </a:p>
        </p:txBody>
      </p:sp>
      <p:sp>
        <p:nvSpPr>
          <p:cNvPr id="5" name="Rectangle 2"/>
          <p:cNvSpPr>
            <a:spLocks noChangeArrowheads="1"/>
          </p:cNvSpPr>
          <p:nvPr/>
        </p:nvSpPr>
        <p:spPr bwMode="auto">
          <a:xfrm>
            <a:off x="685800" y="2376098"/>
            <a:ext cx="78535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1" name="Picture 3"/>
          <p:cNvPicPr>
            <a:picLocks noChangeAspect="1" noChangeArrowheads="1"/>
          </p:cNvPicPr>
          <p:nvPr/>
        </p:nvPicPr>
        <p:blipFill>
          <a:blip r:embed="rId4">
            <a:grayscl/>
            <a:extLst>
              <a:ext uri="{28A0092B-C50C-407E-A947-70E740481C1C}">
                <a14:useLocalDpi xmlns:a14="http://schemas.microsoft.com/office/drawing/2010/main" val="0"/>
              </a:ext>
            </a:extLst>
          </a:blip>
          <a:srcRect l="8453" t="20967" r="6401" b="8286"/>
          <a:stretch>
            <a:fillRect/>
          </a:stretch>
        </p:blipFill>
        <p:spPr bwMode="auto">
          <a:xfrm>
            <a:off x="685800" y="2376098"/>
            <a:ext cx="4140873" cy="2500701"/>
          </a:xfrm>
          <a:prstGeom prst="rect">
            <a:avLst/>
          </a:prstGeom>
          <a:noFill/>
          <a:extLst>
            <a:ext uri="{909E8E84-426E-40DD-AFC4-6F175D3DCCD1}">
              <a14:hiddenFill xmlns:a14="http://schemas.microsoft.com/office/drawing/2010/main">
                <a:solidFill>
                  <a:srgbClr val="5B9BD5"/>
                </a:solidFill>
              </a14:hiddenFill>
            </a:ext>
          </a:extLst>
        </p:spPr>
      </p:pic>
      <p:pic>
        <p:nvPicPr>
          <p:cNvPr id="5123" name="Picture 1"/>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826673" y="2367537"/>
            <a:ext cx="3710378" cy="250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stretch>
            <a:fillRect/>
          </a:stretch>
        </p:blipFill>
        <p:spPr>
          <a:xfrm>
            <a:off x="3474170" y="4572000"/>
            <a:ext cx="2700337" cy="1961516"/>
          </a:xfrm>
          <a:prstGeom prst="rect">
            <a:avLst/>
          </a:prstGeom>
        </p:spPr>
      </p:pic>
    </p:spTree>
    <p:custDataLst>
      <p:tags r:id="rId1"/>
    </p:custDataLst>
    <p:extLst>
      <p:ext uri="{BB962C8B-B14F-4D97-AF65-F5344CB8AC3E}">
        <p14:creationId xmlns:p14="http://schemas.microsoft.com/office/powerpoint/2010/main" val="29698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26720" y="1417638"/>
            <a:ext cx="8229600" cy="5257800"/>
          </a:xfrm>
        </p:spPr>
        <p:txBody>
          <a:bodyPr>
            <a:normAutofit/>
          </a:bodyPr>
          <a:lstStyle/>
          <a:p>
            <a:pPr marL="0" indent="0">
              <a:buNone/>
            </a:pPr>
            <a:r>
              <a:rPr lang="en-US" dirty="0" smtClean="0">
                <a:solidFill>
                  <a:srgbClr val="FFFF00"/>
                </a:solidFill>
              </a:rPr>
              <a:t>You should now be able to explain what to look for during a duct inspection.</a:t>
            </a:r>
          </a:p>
          <a:p>
            <a:pPr marL="0" indent="0">
              <a:buNone/>
            </a:pPr>
            <a:r>
              <a:rPr lang="en-US" dirty="0" smtClean="0">
                <a:solidFill>
                  <a:srgbClr val="FFFF00"/>
                </a:solidFill>
              </a:rPr>
              <a:t>You should be able to name the 4 steps for Testing and diagnosing Duct Systems.</a:t>
            </a:r>
          </a:p>
          <a:p>
            <a:pPr marL="0" indent="0">
              <a:buNone/>
            </a:pPr>
            <a:endParaRPr lang="en-US" sz="1000" dirty="0">
              <a:solidFill>
                <a:srgbClr val="FFFF00"/>
              </a:solidFill>
            </a:endParaRPr>
          </a:p>
          <a:p>
            <a:pPr marL="0" indent="0">
              <a:buNone/>
            </a:pPr>
            <a:r>
              <a:rPr lang="en-US" dirty="0" smtClean="0">
                <a:solidFill>
                  <a:srgbClr val="FFFF00"/>
                </a:solidFill>
              </a:rPr>
              <a:t>You should now be able to explain how to set up a basic duct leakage test using a calibrated fan.</a:t>
            </a:r>
            <a:endParaRPr lang="en-US" sz="1100" dirty="0" smtClean="0">
              <a:solidFill>
                <a:srgbClr val="FFFF00"/>
              </a:solidFill>
            </a:endParaRPr>
          </a:p>
          <a:p>
            <a:pPr marL="0" indent="0">
              <a:buNone/>
            </a:pPr>
            <a:endParaRPr lang="en-US" sz="1000" dirty="0">
              <a:solidFill>
                <a:srgbClr val="FFFF00"/>
              </a:solidFill>
            </a:endParaRPr>
          </a:p>
          <a:p>
            <a:pPr marL="0" indent="0">
              <a:buNone/>
            </a:pPr>
            <a:r>
              <a:rPr lang="en-US" dirty="0" smtClean="0">
                <a:solidFill>
                  <a:srgbClr val="FFFF00"/>
                </a:solidFill>
              </a:rPr>
              <a:t>You should be able to explain where you may use left over duct tape on the truck.</a:t>
            </a:r>
            <a:endParaRPr lang="en-US" dirty="0">
              <a:solidFill>
                <a:srgbClr val="FFFF00"/>
              </a:solidFill>
            </a:endParaRPr>
          </a:p>
        </p:txBody>
      </p:sp>
    </p:spTree>
    <p:custDataLst>
      <p:tags r:id="rId1"/>
    </p:custDataLst>
    <p:extLst>
      <p:ext uri="{BB962C8B-B14F-4D97-AF65-F5344CB8AC3E}">
        <p14:creationId xmlns:p14="http://schemas.microsoft.com/office/powerpoint/2010/main" val="33244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8991600" cy="609600"/>
          </a:xfrm>
        </p:spPr>
        <p:txBody>
          <a:bodyPr>
            <a:normAutofit fontScale="90000"/>
          </a:bodyPr>
          <a:lstStyle/>
          <a:p>
            <a:r>
              <a:rPr lang="en-US" dirty="0" smtClean="0">
                <a:solidFill>
                  <a:srgbClr val="FF00FF"/>
                </a:solidFill>
              </a:rPr>
              <a:t/>
            </a:r>
            <a:br>
              <a:rPr lang="en-US" dirty="0" smtClean="0">
                <a:solidFill>
                  <a:srgbClr val="FF00FF"/>
                </a:solidFill>
              </a:rPr>
            </a:br>
            <a:r>
              <a:rPr lang="en-US" dirty="0">
                <a:solidFill>
                  <a:srgbClr val="FF00FF"/>
                </a:solidFill>
              </a:rPr>
              <a:t/>
            </a:r>
            <a:br>
              <a:rPr lang="en-US" dirty="0">
                <a:solidFill>
                  <a:srgbClr val="FF00FF"/>
                </a:solidFill>
              </a:rPr>
            </a:br>
            <a:r>
              <a:rPr lang="en-US" dirty="0" smtClean="0"/>
              <a:t>Section 4.1: Inspection &amp; Testing</a:t>
            </a:r>
            <a:r>
              <a:rPr lang="en-US" dirty="0">
                <a:solidFill>
                  <a:srgbClr val="FF00FF"/>
                </a:solidFill>
              </a:rPr>
              <a:t/>
            </a:r>
            <a:br>
              <a:rPr lang="en-US" dirty="0">
                <a:solidFill>
                  <a:srgbClr val="FF00FF"/>
                </a:solidFill>
              </a:rPr>
            </a:b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428025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and Testing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843566"/>
              </p:ext>
            </p:extLst>
          </p:nvPr>
        </p:nvGraphicFramePr>
        <p:xfrm>
          <a:off x="76201" y="1600200"/>
          <a:ext cx="8991600" cy="4724400"/>
        </p:xfrm>
        <a:graphic>
          <a:graphicData uri="http://schemas.openxmlformats.org/drawingml/2006/table">
            <a:tbl>
              <a:tblPr firstRow="1" firstCol="1" lastRow="1" lastCol="1" bandRow="1" bandCol="1">
                <a:tableStyleId>{5C22544A-7EE6-4342-B048-85BDC9FD1C3A}</a:tableStyleId>
              </a:tblPr>
              <a:tblGrid>
                <a:gridCol w="762000"/>
                <a:gridCol w="1924050"/>
                <a:gridCol w="6305550"/>
              </a:tblGrid>
              <a:tr h="314960">
                <a:tc>
                  <a:txBody>
                    <a:bodyPr/>
                    <a:lstStyle/>
                    <a:p>
                      <a:pPr marL="0" marR="0" algn="ctr">
                        <a:spcBef>
                          <a:spcPts val="0"/>
                        </a:spcBef>
                        <a:spcAft>
                          <a:spcPts val="0"/>
                        </a:spcAft>
                      </a:pPr>
                      <a:r>
                        <a:rPr lang="en-US" sz="2000" dirty="0">
                          <a:solidFill>
                            <a:srgbClr val="FFFF00"/>
                          </a:solidFill>
                          <a:effectLst/>
                        </a:rPr>
                        <a:t>Step</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dirty="0">
                          <a:solidFill>
                            <a:srgbClr val="FFFF00"/>
                          </a:solidFill>
                          <a:effectLst/>
                        </a:rPr>
                        <a:t>Description</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dirty="0">
                          <a:solidFill>
                            <a:srgbClr val="FFFF00"/>
                          </a:solidFill>
                          <a:effectLst/>
                        </a:rPr>
                        <a:t>Discussion</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r>
              <a:tr h="944880">
                <a:tc>
                  <a:txBody>
                    <a:bodyPr/>
                    <a:lstStyle/>
                    <a:p>
                      <a:pPr marL="0" marR="0" algn="ctr">
                        <a:spcBef>
                          <a:spcPts val="0"/>
                        </a:spcBef>
                        <a:spcAft>
                          <a:spcPts val="0"/>
                        </a:spcAft>
                      </a:pPr>
                      <a:r>
                        <a:rPr lang="en-US" sz="2000">
                          <a:solidFill>
                            <a:srgbClr val="FFFF00"/>
                          </a:solidFill>
                          <a:effectLst/>
                        </a:rPr>
                        <a:t>1</a:t>
                      </a:r>
                      <a:endParaRPr lang="en-US" sz="20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b="1" dirty="0">
                          <a:solidFill>
                            <a:srgbClr val="FFFF00"/>
                          </a:solidFill>
                          <a:effectLst/>
                        </a:rPr>
                        <a:t>Inspect the duct system</a:t>
                      </a:r>
                      <a:endParaRPr lang="en-US"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2000" dirty="0">
                          <a:solidFill>
                            <a:srgbClr val="FFFF00"/>
                          </a:solidFill>
                          <a:effectLst/>
                        </a:rPr>
                        <a:t>Evaluating a duct system’s efficiency begins with visual inspection.  This means looking for telltale signs that a duct system needs repair.</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r>
              <a:tr h="1259840">
                <a:tc>
                  <a:txBody>
                    <a:bodyPr/>
                    <a:lstStyle/>
                    <a:p>
                      <a:pPr marL="0" marR="0" algn="ctr">
                        <a:spcBef>
                          <a:spcPts val="0"/>
                        </a:spcBef>
                        <a:spcAft>
                          <a:spcPts val="0"/>
                        </a:spcAft>
                      </a:pPr>
                      <a:r>
                        <a:rPr lang="en-US" sz="2000">
                          <a:solidFill>
                            <a:srgbClr val="FFFF00"/>
                          </a:solidFill>
                          <a:effectLst/>
                        </a:rPr>
                        <a:t>2</a:t>
                      </a:r>
                      <a:endParaRPr lang="en-US" sz="20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b="1" dirty="0">
                          <a:solidFill>
                            <a:srgbClr val="FFFF00"/>
                          </a:solidFill>
                          <a:effectLst/>
                        </a:rPr>
                        <a:t>Test for duct leakage</a:t>
                      </a:r>
                      <a:endParaRPr lang="en-US"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2000" dirty="0">
                          <a:solidFill>
                            <a:srgbClr val="FFFF00"/>
                          </a:solidFill>
                          <a:effectLst/>
                        </a:rPr>
                        <a:t>Air leakage from ducts is important not only because of its energy costs, but also because many of the comfort, health and safety problems that arise in duct systems are caused by air leakage.</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r>
              <a:tr h="1259840">
                <a:tc>
                  <a:txBody>
                    <a:bodyPr/>
                    <a:lstStyle/>
                    <a:p>
                      <a:pPr marL="0" marR="0" algn="ctr">
                        <a:spcBef>
                          <a:spcPts val="0"/>
                        </a:spcBef>
                        <a:spcAft>
                          <a:spcPts val="0"/>
                        </a:spcAft>
                      </a:pPr>
                      <a:r>
                        <a:rPr lang="en-US" sz="2000">
                          <a:solidFill>
                            <a:srgbClr val="FFFF00"/>
                          </a:solidFill>
                          <a:effectLst/>
                        </a:rPr>
                        <a:t>3</a:t>
                      </a:r>
                      <a:endParaRPr lang="en-US" sz="20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b="1" dirty="0">
                          <a:solidFill>
                            <a:srgbClr val="FFFF00"/>
                          </a:solidFill>
                          <a:effectLst/>
                        </a:rPr>
                        <a:t>Measure the system airflow rate</a:t>
                      </a:r>
                      <a:endParaRPr lang="en-US" sz="2000" b="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2000" dirty="0">
                          <a:solidFill>
                            <a:srgbClr val="FFFF00"/>
                          </a:solidFill>
                          <a:effectLst/>
                        </a:rPr>
                        <a:t>Efficiency of the duct system depends not only on duct leakage, but also on duct leakage as a fraction of fan flow.  Low fan flow is one of the major causes of poor air conditioner performance.</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r>
              <a:tr h="944880">
                <a:tc>
                  <a:txBody>
                    <a:bodyPr/>
                    <a:lstStyle/>
                    <a:p>
                      <a:pPr marL="0" marR="0" algn="ctr">
                        <a:spcBef>
                          <a:spcPts val="0"/>
                        </a:spcBef>
                        <a:spcAft>
                          <a:spcPts val="0"/>
                        </a:spcAft>
                      </a:pPr>
                      <a:r>
                        <a:rPr lang="en-US" sz="2000">
                          <a:solidFill>
                            <a:srgbClr val="FFFF00"/>
                          </a:solidFill>
                          <a:effectLst/>
                        </a:rPr>
                        <a:t>4</a:t>
                      </a:r>
                      <a:endParaRPr lang="en-US" sz="20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dirty="0">
                          <a:solidFill>
                            <a:srgbClr val="FFFF00"/>
                          </a:solidFill>
                          <a:effectLst/>
                        </a:rPr>
                        <a:t>Determine what actions to take</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2000" dirty="0">
                          <a:solidFill>
                            <a:srgbClr val="FFFF00"/>
                          </a:solidFill>
                          <a:effectLst/>
                        </a:rPr>
                        <a:t>Sometimes it will be obvious what needs to be done.  Other times, there will be a question of how much effort to put into duct repair.</a:t>
                      </a:r>
                      <a:endParaRPr lang="en-US" sz="20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75000"/>
                      </a:schemeClr>
                    </a:solidFill>
                  </a:tcPr>
                </a:tc>
              </a:tr>
            </a:tbl>
          </a:graphicData>
        </a:graphic>
      </p:graphicFrame>
    </p:spTree>
    <p:custDataLst>
      <p:tags r:id="rId1"/>
    </p:custDataLst>
    <p:extLst>
      <p:ext uri="{BB962C8B-B14F-4D97-AF65-F5344CB8AC3E}">
        <p14:creationId xmlns:p14="http://schemas.microsoft.com/office/powerpoint/2010/main" val="341170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Section 1 Visual Inspection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FF00"/>
                </a:solidFill>
              </a:rPr>
              <a:t>Section 1 </a:t>
            </a:r>
            <a:r>
              <a:rPr lang="en-US" dirty="0">
                <a:solidFill>
                  <a:srgbClr val="FFFF00"/>
                </a:solidFill>
              </a:rPr>
              <a:t>d</a:t>
            </a:r>
            <a:r>
              <a:rPr lang="en-US" dirty="0" smtClean="0">
                <a:solidFill>
                  <a:srgbClr val="FFFF00"/>
                </a:solidFill>
              </a:rPr>
              <a:t>rawing the duct system sketches should include the locations of the following:</a:t>
            </a:r>
          </a:p>
          <a:p>
            <a:r>
              <a:rPr lang="en-US" dirty="0" smtClean="0">
                <a:solidFill>
                  <a:srgbClr val="FFFF00"/>
                </a:solidFill>
              </a:rPr>
              <a:t>Damaged insulation or uninsulated ducts;</a:t>
            </a:r>
          </a:p>
          <a:p>
            <a:r>
              <a:rPr lang="en-US" dirty="0" smtClean="0">
                <a:solidFill>
                  <a:srgbClr val="FFFF00"/>
                </a:solidFill>
              </a:rPr>
              <a:t>Disconnected, torn, or damaged ducts,</a:t>
            </a:r>
          </a:p>
          <a:p>
            <a:r>
              <a:rPr lang="en-US" dirty="0" smtClean="0">
                <a:solidFill>
                  <a:srgbClr val="FFFF00"/>
                </a:solidFill>
              </a:rPr>
              <a:t>Abandoned ducts;</a:t>
            </a:r>
          </a:p>
          <a:p>
            <a:r>
              <a:rPr lang="en-US" dirty="0" smtClean="0">
                <a:solidFill>
                  <a:srgbClr val="FFFF00"/>
                </a:solidFill>
              </a:rPr>
              <a:t>Inadequate return ducting;</a:t>
            </a:r>
          </a:p>
          <a:p>
            <a:r>
              <a:rPr lang="en-US" dirty="0" smtClean="0">
                <a:solidFill>
                  <a:srgbClr val="FFFF00"/>
                </a:solidFill>
              </a:rPr>
              <a:t>Inadequate supply ducting;</a:t>
            </a:r>
          </a:p>
          <a:p>
            <a:r>
              <a:rPr lang="en-US" dirty="0" smtClean="0">
                <a:solidFill>
                  <a:srgbClr val="FFFF00"/>
                </a:solidFill>
              </a:rPr>
              <a:t>Evidence of leakage</a:t>
            </a: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269806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Section 3 Duct Location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FF00"/>
                </a:solidFill>
              </a:rPr>
              <a:t>Points to consider when developing duct design strategies:</a:t>
            </a:r>
          </a:p>
          <a:p>
            <a:r>
              <a:rPr lang="en-US" dirty="0" smtClean="0">
                <a:solidFill>
                  <a:srgbClr val="FFFF00"/>
                </a:solidFill>
              </a:rPr>
              <a:t>Consider changing duct locations to conditioned space.</a:t>
            </a:r>
          </a:p>
          <a:p>
            <a:r>
              <a:rPr lang="en-US" dirty="0" smtClean="0">
                <a:solidFill>
                  <a:srgbClr val="FFFF00"/>
                </a:solidFill>
              </a:rPr>
              <a:t>Consider upgrading insulation</a:t>
            </a:r>
          </a:p>
          <a:p>
            <a:r>
              <a:rPr lang="en-US" dirty="0" smtClean="0">
                <a:solidFill>
                  <a:srgbClr val="FFFF00"/>
                </a:solidFill>
              </a:rPr>
              <a:t>Consider moving equipment to conditioned space.</a:t>
            </a:r>
          </a:p>
          <a:p>
            <a:r>
              <a:rPr lang="en-US" dirty="0" smtClean="0">
                <a:solidFill>
                  <a:srgbClr val="FFFF00"/>
                </a:solidFill>
              </a:rPr>
              <a:t>Evaluate return and supply airflow paths for each conditioned space.</a:t>
            </a:r>
          </a:p>
          <a:p>
            <a:endParaRPr lang="en-US" dirty="0">
              <a:solidFill>
                <a:srgbClr val="FFFF00"/>
              </a:solidFill>
            </a:endParaRPr>
          </a:p>
        </p:txBody>
      </p:sp>
    </p:spTree>
    <p:custDataLst>
      <p:tags r:id="rId1"/>
    </p:custDataLst>
    <p:extLst>
      <p:ext uri="{BB962C8B-B14F-4D97-AF65-F5344CB8AC3E}">
        <p14:creationId xmlns:p14="http://schemas.microsoft.com/office/powerpoint/2010/main" val="122778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32" y="265154"/>
            <a:ext cx="8229600" cy="1143000"/>
          </a:xfrm>
        </p:spPr>
        <p:txBody>
          <a:bodyPr>
            <a:normAutofit/>
          </a:bodyPr>
          <a:lstStyle/>
          <a:p>
            <a:r>
              <a:rPr lang="en-US" dirty="0" smtClean="0"/>
              <a:t>Static Pressure Testing Tools</a:t>
            </a:r>
            <a:endParaRPr lang="en-US" dirty="0"/>
          </a:p>
        </p:txBody>
      </p:sp>
      <p:sp>
        <p:nvSpPr>
          <p:cNvPr id="3" name="Content Placeholder 2"/>
          <p:cNvSpPr>
            <a:spLocks noGrp="1"/>
          </p:cNvSpPr>
          <p:nvPr>
            <p:ph idx="1"/>
          </p:nvPr>
        </p:nvSpPr>
        <p:spPr>
          <a:xfrm>
            <a:off x="441789" y="1336583"/>
            <a:ext cx="8229600" cy="762000"/>
          </a:xfrm>
        </p:spPr>
        <p:txBody>
          <a:bodyPr/>
          <a:lstStyle/>
          <a:p>
            <a:pPr marL="0" indent="0">
              <a:buNone/>
            </a:pPr>
            <a:r>
              <a:rPr lang="en-US" dirty="0" smtClean="0">
                <a:solidFill>
                  <a:srgbClr val="FFFF00"/>
                </a:solidFill>
              </a:rPr>
              <a:t>Static Pressure Testing</a:t>
            </a:r>
            <a:endParaRPr lang="en-US" dirty="0">
              <a:solidFill>
                <a:srgbClr val="FFFF00"/>
              </a:solidFill>
            </a:endParaRPr>
          </a:p>
        </p:txBody>
      </p:sp>
      <p:sp>
        <p:nvSpPr>
          <p:cNvPr id="5" name="Cube 4"/>
          <p:cNvSpPr/>
          <p:nvPr/>
        </p:nvSpPr>
        <p:spPr>
          <a:xfrm>
            <a:off x="2590800" y="2743200"/>
            <a:ext cx="3657600" cy="3420606"/>
          </a:xfrm>
          <a:prstGeom prst="cube">
            <a:avLst/>
          </a:prstGeom>
          <a:solidFill>
            <a:schemeClr val="tx1">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12-Point Star 5"/>
          <p:cNvSpPr/>
          <p:nvPr/>
        </p:nvSpPr>
        <p:spPr>
          <a:xfrm>
            <a:off x="2609636" y="3647277"/>
            <a:ext cx="2743200" cy="2533653"/>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6026" y="4453503"/>
            <a:ext cx="1738312" cy="7959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Arial Black" pitchFamily="34" charset="0"/>
              </a:rPr>
              <a:t>AIR PRESSURE</a:t>
            </a:r>
            <a:endParaRPr lang="en-US" sz="2000" b="1" dirty="0">
              <a:solidFill>
                <a:srgbClr val="FFFF00"/>
              </a:solidFill>
              <a:latin typeface="Arial Black" pitchFamily="34" charset="0"/>
            </a:endParaRPr>
          </a:p>
        </p:txBody>
      </p:sp>
      <p:pic>
        <p:nvPicPr>
          <p:cNvPr id="8" name="Picture 6" descr="http://www.trutechtools.com/assets/images/DSC00096.JPG"/>
          <p:cNvPicPr>
            <a:picLocks noChangeAspect="1" noChangeArrowheads="1"/>
          </p:cNvPicPr>
          <p:nvPr>
            <p:custDataLst>
              <p:tags r:id="rId2"/>
            </p:custDataLst>
          </p:nvPr>
        </p:nvPicPr>
        <p:blipFill rotWithShape="1">
          <a:blip r:embed="rId14">
            <a:extLst>
              <a:ext uri="{28A0092B-C50C-407E-A947-70E740481C1C}">
                <a14:useLocalDpi xmlns:a14="http://schemas.microsoft.com/office/drawing/2010/main" val="0"/>
              </a:ext>
            </a:extLst>
          </a:blip>
          <a:srcRect l="7527" r="15898" b="5154"/>
          <a:stretch/>
        </p:blipFill>
        <p:spPr bwMode="auto">
          <a:xfrm>
            <a:off x="2893540" y="2098583"/>
            <a:ext cx="3052119" cy="434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on\Desktop\IMG_20130528_201829_878.jpg"/>
          <p:cNvPicPr/>
          <p:nvPr>
            <p:custDataLst>
              <p:tags r:id="rId3"/>
            </p:custDataLst>
          </p:nvPr>
        </p:nvPicPr>
        <p:blipFill rotWithShape="1">
          <a:blip r:embed="rId15" cstate="print">
            <a:extLst>
              <a:ext uri="{28A0092B-C50C-407E-A947-70E740481C1C}">
                <a14:useLocalDpi xmlns:a14="http://schemas.microsoft.com/office/drawing/2010/main" val="0"/>
              </a:ext>
            </a:extLst>
          </a:blip>
          <a:srcRect l="24112" t="2499" r="21875" b="10459"/>
          <a:stretch/>
        </p:blipFill>
        <p:spPr bwMode="auto">
          <a:xfrm rot="16200000">
            <a:off x="389402" y="1949744"/>
            <a:ext cx="2263043" cy="2230755"/>
          </a:xfrm>
          <a:prstGeom prst="rect">
            <a:avLst/>
          </a:prstGeom>
          <a:noFill/>
          <a:ln>
            <a:noFill/>
          </a:ln>
          <a:extLst>
            <a:ext uri="{53640926-AAD7-44D8-BBD7-CCE9431645EC}">
              <a14:shadowObscured xmlns:a14="http://schemas.microsoft.com/office/drawing/2010/main"/>
            </a:ext>
          </a:extLst>
        </p:spPr>
      </p:pic>
      <p:pic>
        <p:nvPicPr>
          <p:cNvPr id="10" name="Picture 9" descr="C:\Users\Don\Desktop\IMG_20130528_202336_850.jpg"/>
          <p:cNvPicPr/>
          <p:nvPr>
            <p:custDataLst>
              <p:tags r:id="rId4"/>
            </p:custDataLst>
          </p:nvPr>
        </p:nvPicPr>
        <p:blipFill rotWithShape="1">
          <a:blip r:embed="rId16" cstate="print">
            <a:extLst>
              <a:ext uri="{28A0092B-C50C-407E-A947-70E740481C1C}">
                <a14:useLocalDpi xmlns:a14="http://schemas.microsoft.com/office/drawing/2010/main" val="0"/>
              </a:ext>
            </a:extLst>
          </a:blip>
          <a:srcRect l="28044" t="5698" r="18590" b="14245"/>
          <a:stretch/>
        </p:blipFill>
        <p:spPr bwMode="auto">
          <a:xfrm rot="10800000">
            <a:off x="0" y="4031660"/>
            <a:ext cx="3382155" cy="2822575"/>
          </a:xfrm>
          <a:prstGeom prst="rect">
            <a:avLst/>
          </a:prstGeom>
          <a:noFill/>
          <a:ln>
            <a:noFill/>
          </a:ln>
          <a:extLst>
            <a:ext uri="{53640926-AAD7-44D8-BBD7-CCE9431645EC}">
              <a14:shadowObscured xmlns:a14="http://schemas.microsoft.com/office/drawing/2010/main"/>
            </a:ext>
          </a:extLst>
        </p:spPr>
      </p:pic>
      <p:pic>
        <p:nvPicPr>
          <p:cNvPr id="11" name="Picture 10" descr="C:\Users\Don\Desktop\IMG_20130528_202829_008.jpg"/>
          <p:cNvPicPr/>
          <p:nvPr>
            <p:custDataLst>
              <p:tags r:id="rId5"/>
            </p:custDataLst>
          </p:nvPr>
        </p:nvPicPr>
        <p:blipFill rotWithShape="1">
          <a:blip r:embed="rId17" cstate="print">
            <a:extLst>
              <a:ext uri="{28A0092B-C50C-407E-A947-70E740481C1C}">
                <a14:useLocalDpi xmlns:a14="http://schemas.microsoft.com/office/drawing/2010/main" val="0"/>
              </a:ext>
            </a:extLst>
          </a:blip>
          <a:srcRect l="37820" t="7976" r="18429" b="10826"/>
          <a:stretch/>
        </p:blipFill>
        <p:spPr bwMode="auto">
          <a:xfrm rot="10800000">
            <a:off x="5696848" y="2835692"/>
            <a:ext cx="3121785" cy="3095625"/>
          </a:xfrm>
          <a:prstGeom prst="rect">
            <a:avLst/>
          </a:prstGeom>
          <a:noFill/>
          <a:ln>
            <a:noFill/>
          </a:ln>
          <a:extLst>
            <a:ext uri="{53640926-AAD7-44D8-BBD7-CCE9431645EC}">
              <a14:shadowObscured xmlns:a14="http://schemas.microsoft.com/office/drawing/2010/main"/>
            </a:ext>
          </a:extLst>
        </p:spPr>
      </p:pic>
      <p:pic>
        <p:nvPicPr>
          <p:cNvPr id="12" name="Picture 11" descr="C:\Users\Don\Desktop\IMG_20130528_202336_850.jpg"/>
          <p:cNvPicPr/>
          <p:nvPr>
            <p:custDataLst>
              <p:tags r:id="rId6"/>
            </p:custDataLst>
          </p:nvPr>
        </p:nvPicPr>
        <p:blipFill rotWithShape="1">
          <a:blip r:embed="rId16" cstate="print">
            <a:extLst>
              <a:ext uri="{28A0092B-C50C-407E-A947-70E740481C1C}">
                <a14:useLocalDpi xmlns:a14="http://schemas.microsoft.com/office/drawing/2010/main" val="0"/>
              </a:ext>
            </a:extLst>
          </a:blip>
          <a:srcRect l="50022" t="71969" r="35550" b="23709"/>
          <a:stretch/>
        </p:blipFill>
        <p:spPr bwMode="auto">
          <a:xfrm rot="10800000">
            <a:off x="861140" y="4470975"/>
            <a:ext cx="782703" cy="410075"/>
          </a:xfrm>
          <a:prstGeom prst="rect">
            <a:avLst/>
          </a:prstGeom>
          <a:noFill/>
          <a:ln>
            <a:noFill/>
          </a:ln>
          <a:extLst>
            <a:ext uri="{53640926-AAD7-44D8-BBD7-CCE9431645EC}">
              <a14:shadowObscured xmlns:a14="http://schemas.microsoft.com/office/drawing/2010/main"/>
            </a:ext>
          </a:extLst>
        </p:spPr>
      </p:pic>
      <p:pic>
        <p:nvPicPr>
          <p:cNvPr id="13" name="Picture 12" descr="C:\Users\Don\Desktop\IMG_20130528_201829_878.jpg"/>
          <p:cNvPicPr/>
          <p:nvPr>
            <p:custDataLst>
              <p:tags r:id="rId7"/>
            </p:custDataLst>
          </p:nvPr>
        </p:nvPicPr>
        <p:blipFill rotWithShape="1">
          <a:blip r:embed="rId15" cstate="print">
            <a:extLst>
              <a:ext uri="{28A0092B-C50C-407E-A947-70E740481C1C}">
                <a14:useLocalDpi xmlns:a14="http://schemas.microsoft.com/office/drawing/2010/main" val="0"/>
              </a:ext>
            </a:extLst>
          </a:blip>
          <a:srcRect l="56067" t="31979" r="41377" b="36423"/>
          <a:stretch/>
        </p:blipFill>
        <p:spPr bwMode="auto">
          <a:xfrm rot="16200000">
            <a:off x="1523127" y="2589927"/>
            <a:ext cx="155628" cy="760521"/>
          </a:xfrm>
          <a:prstGeom prst="rect">
            <a:avLst/>
          </a:prstGeom>
          <a:noFill/>
          <a:ln>
            <a:noFill/>
          </a:ln>
          <a:extLst>
            <a:ext uri="{53640926-AAD7-44D8-BBD7-CCE9431645EC}">
              <a14:shadowObscured xmlns:a14="http://schemas.microsoft.com/office/drawing/2010/main"/>
            </a:ext>
          </a:extLst>
        </p:spPr>
      </p:pic>
      <p:pic>
        <p:nvPicPr>
          <p:cNvPr id="14" name="Picture 13" descr="C:\Users\Don\Desktop\IMG_20130528_202829_008.jpg"/>
          <p:cNvPicPr/>
          <p:nvPr>
            <p:custDataLst>
              <p:tags r:id="rId8"/>
            </p:custDataLst>
          </p:nvPr>
        </p:nvPicPr>
        <p:blipFill rotWithShape="1">
          <a:blip r:embed="rId17" cstate="print">
            <a:extLst>
              <a:ext uri="{28A0092B-C50C-407E-A947-70E740481C1C}">
                <a14:useLocalDpi xmlns:a14="http://schemas.microsoft.com/office/drawing/2010/main" val="0"/>
              </a:ext>
            </a:extLst>
          </a:blip>
          <a:srcRect l="43960" t="35860" r="54148" b="54929"/>
          <a:stretch/>
        </p:blipFill>
        <p:spPr bwMode="auto">
          <a:xfrm rot="5400000">
            <a:off x="7150483" y="3133016"/>
            <a:ext cx="167887" cy="2295144"/>
          </a:xfrm>
          <a:prstGeom prst="rect">
            <a:avLst/>
          </a:prstGeom>
          <a:noFill/>
          <a:ln>
            <a:noFill/>
          </a:ln>
          <a:extLst>
            <a:ext uri="{53640926-AAD7-44D8-BBD7-CCE9431645EC}">
              <a14:shadowObscured xmlns:a14="http://schemas.microsoft.com/office/drawing/2010/main"/>
            </a:ext>
          </a:extLst>
        </p:spPr>
      </p:pic>
      <p:pic>
        <p:nvPicPr>
          <p:cNvPr id="15" name="Picture 14" descr="C:\Users\Don\Desktop\IMG_20130528_202829_008.jpg"/>
          <p:cNvPicPr/>
          <p:nvPr>
            <p:custDataLst>
              <p:tags r:id="rId9"/>
            </p:custDataLst>
          </p:nvPr>
        </p:nvPicPr>
        <p:blipFill rotWithShape="1">
          <a:blip r:embed="rId17" cstate="print">
            <a:extLst>
              <a:ext uri="{28A0092B-C50C-407E-A947-70E740481C1C}">
                <a14:useLocalDpi xmlns:a14="http://schemas.microsoft.com/office/drawing/2010/main" val="0"/>
              </a:ext>
            </a:extLst>
          </a:blip>
          <a:srcRect l="63213" t="44557" r="28552" b="52629"/>
          <a:stretch/>
        </p:blipFill>
        <p:spPr bwMode="auto">
          <a:xfrm rot="10800000">
            <a:off x="7010400" y="4394775"/>
            <a:ext cx="914400" cy="152400"/>
          </a:xfrm>
          <a:prstGeom prst="rect">
            <a:avLst/>
          </a:prstGeom>
          <a:noFill/>
          <a:ln>
            <a:noFill/>
          </a:ln>
          <a:extLst>
            <a:ext uri="{53640926-AAD7-44D8-BBD7-CCE9431645EC}">
              <a14:shadowObscured xmlns:a14="http://schemas.microsoft.com/office/drawing/2010/main"/>
            </a:ext>
          </a:extLst>
        </p:spPr>
      </p:pic>
      <p:pic>
        <p:nvPicPr>
          <p:cNvPr id="16" name="Picture 15" descr="C:\Users\Don\Desktop\IMG_20130528_202829_008.jpg"/>
          <p:cNvPicPr/>
          <p:nvPr>
            <p:custDataLst>
              <p:tags r:id="rId10"/>
            </p:custDataLst>
          </p:nvPr>
        </p:nvPicPr>
        <p:blipFill rotWithShape="1">
          <a:blip r:embed="rId17" cstate="print">
            <a:extLst>
              <a:ext uri="{28A0092B-C50C-407E-A947-70E740481C1C}">
                <a14:useLocalDpi xmlns:a14="http://schemas.microsoft.com/office/drawing/2010/main" val="0"/>
              </a:ext>
            </a:extLst>
          </a:blip>
          <a:srcRect l="63213" t="44557" r="28552" b="52629"/>
          <a:stretch/>
        </p:blipFill>
        <p:spPr bwMode="auto">
          <a:xfrm rot="10800000">
            <a:off x="6987045" y="4520525"/>
            <a:ext cx="914400" cy="152400"/>
          </a:xfrm>
          <a:prstGeom prst="rect">
            <a:avLst/>
          </a:prstGeom>
          <a:noFill/>
          <a:ln>
            <a:noFill/>
          </a:ln>
          <a:extLst>
            <a:ext uri="{53640926-AAD7-44D8-BBD7-CCE9431645EC}">
              <a14:shadowObscured xmlns:a14="http://schemas.microsoft.com/office/drawing/2010/main"/>
            </a:ext>
          </a:extLst>
        </p:spPr>
      </p:pic>
      <p:pic>
        <p:nvPicPr>
          <p:cNvPr id="17" name="Picture 16" descr="C:\Users\Don\Desktop\IMG_20130528_202829_008.jpg"/>
          <p:cNvPicPr/>
          <p:nvPr>
            <p:custDataLst>
              <p:tags r:id="rId11"/>
            </p:custDataLst>
          </p:nvPr>
        </p:nvPicPr>
        <p:blipFill rotWithShape="1">
          <a:blip r:embed="rId17" cstate="print">
            <a:extLst>
              <a:ext uri="{28A0092B-C50C-407E-A947-70E740481C1C}">
                <a14:useLocalDpi xmlns:a14="http://schemas.microsoft.com/office/drawing/2010/main" val="0"/>
              </a:ext>
            </a:extLst>
          </a:blip>
          <a:srcRect l="43960" t="35860" r="54148" b="54929"/>
          <a:stretch/>
        </p:blipFill>
        <p:spPr bwMode="auto">
          <a:xfrm rot="5400000">
            <a:off x="7202875" y="2837163"/>
            <a:ext cx="109728" cy="107553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820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Measurement </a:t>
            </a:r>
            <a:endParaRPr lang="en-US" dirty="0"/>
          </a:p>
        </p:txBody>
      </p:sp>
      <p:sp>
        <p:nvSpPr>
          <p:cNvPr id="3" name="Content Placeholder 2"/>
          <p:cNvSpPr>
            <a:spLocks noGrp="1"/>
          </p:cNvSpPr>
          <p:nvPr>
            <p:ph idx="1"/>
          </p:nvPr>
        </p:nvSpPr>
        <p:spPr>
          <a:xfrm>
            <a:off x="457200" y="1296572"/>
            <a:ext cx="8229600" cy="762000"/>
          </a:xfrm>
        </p:spPr>
        <p:txBody>
          <a:bodyPr/>
          <a:lstStyle/>
          <a:p>
            <a:pPr marL="0" indent="0">
              <a:buNone/>
            </a:pPr>
            <a:r>
              <a:rPr lang="en-US" dirty="0" smtClean="0">
                <a:solidFill>
                  <a:srgbClr val="FFFF00"/>
                </a:solidFill>
              </a:rPr>
              <a:t>Static Pressure Testing</a:t>
            </a:r>
            <a:endParaRPr lang="en-US" dirty="0">
              <a:solidFill>
                <a:srgbClr val="FFFF00"/>
              </a:solidFill>
            </a:endParaRPr>
          </a:p>
        </p:txBody>
      </p:sp>
      <p:sp>
        <p:nvSpPr>
          <p:cNvPr id="20" name="Cube 19"/>
          <p:cNvSpPr/>
          <p:nvPr/>
        </p:nvSpPr>
        <p:spPr>
          <a:xfrm>
            <a:off x="3470015" y="5917516"/>
            <a:ext cx="600168" cy="346620"/>
          </a:xfrm>
          <a:prstGeom prst="cub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p:cNvSpPr/>
          <p:nvPr/>
        </p:nvSpPr>
        <p:spPr>
          <a:xfrm>
            <a:off x="2018804" y="2019421"/>
            <a:ext cx="3657600" cy="3954006"/>
          </a:xfrm>
          <a:prstGeom prst="cube">
            <a:avLst/>
          </a:prstGeom>
          <a:solidFill>
            <a:schemeClr val="tx1">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Rectangle 21"/>
          <p:cNvSpPr/>
          <p:nvPr/>
        </p:nvSpPr>
        <p:spPr>
          <a:xfrm flipV="1">
            <a:off x="3581400" y="6019800"/>
            <a:ext cx="333119" cy="188742"/>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4" name="Rectangle 23"/>
          <p:cNvSpPr/>
          <p:nvPr/>
        </p:nvSpPr>
        <p:spPr>
          <a:xfrm>
            <a:off x="2948274" y="2967643"/>
            <a:ext cx="1798659" cy="2243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Arial Black" pitchFamily="34" charset="0"/>
              </a:rPr>
              <a:t>AIR FLOW</a:t>
            </a:r>
            <a:endParaRPr lang="en-US" sz="2000" b="1" dirty="0">
              <a:solidFill>
                <a:srgbClr val="FFFF00"/>
              </a:solidFill>
              <a:latin typeface="Arial Black" pitchFamily="34" charset="0"/>
            </a:endParaRPr>
          </a:p>
        </p:txBody>
      </p:sp>
      <p:cxnSp>
        <p:nvCxnSpPr>
          <p:cNvPr id="25" name="Straight Connector 24"/>
          <p:cNvCxnSpPr/>
          <p:nvPr/>
        </p:nvCxnSpPr>
        <p:spPr>
          <a:xfrm flipH="1" flipV="1">
            <a:off x="2915009" y="2967643"/>
            <a:ext cx="24672" cy="22528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93214" y="5206528"/>
            <a:ext cx="978068" cy="75171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64433" y="5219683"/>
            <a:ext cx="1792605" cy="3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143061" y="4976368"/>
            <a:ext cx="590550" cy="477919"/>
          </a:xfrm>
          <a:prstGeom prst="line">
            <a:avLst/>
          </a:prstGeom>
          <a:ln w="76200">
            <a:solidFill>
              <a:srgbClr val="CC99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20408463">
            <a:off x="3643850" y="5680653"/>
            <a:ext cx="196636" cy="145062"/>
          </a:xfrm>
          <a:prstGeom prst="ellipse">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3733611" y="4947811"/>
            <a:ext cx="0" cy="838200"/>
          </a:xfrm>
          <a:prstGeom prst="line">
            <a:avLst/>
          </a:prstGeom>
          <a:ln w="762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56728" y="6264136"/>
            <a:ext cx="0" cy="251342"/>
          </a:xfrm>
          <a:prstGeom prst="line">
            <a:avLst/>
          </a:prstGeom>
          <a:ln w="76200">
            <a:solidFill>
              <a:srgbClr val="CC9900"/>
            </a:solidFill>
          </a:ln>
        </p:spPr>
        <p:style>
          <a:lnRef idx="1">
            <a:schemeClr val="accent1"/>
          </a:lnRef>
          <a:fillRef idx="0">
            <a:schemeClr val="accent1"/>
          </a:fillRef>
          <a:effectRef idx="0">
            <a:schemeClr val="accent1"/>
          </a:effectRef>
          <a:fontRef idx="minor">
            <a:schemeClr val="tx1"/>
          </a:fontRef>
        </p:style>
      </p:cxnSp>
      <p:sp>
        <p:nvSpPr>
          <p:cNvPr id="33" name="Notched Right Arrow 32"/>
          <p:cNvSpPr/>
          <p:nvPr/>
        </p:nvSpPr>
        <p:spPr>
          <a:xfrm rot="19378472">
            <a:off x="1024980" y="4868229"/>
            <a:ext cx="2741832" cy="48463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840821" y="3895310"/>
            <a:ext cx="1275939" cy="1959491"/>
          </a:xfrm>
          <a:prstGeom prst="rect">
            <a:avLst/>
          </a:prstGeom>
        </p:spPr>
      </p:pic>
      <p:sp>
        <p:nvSpPr>
          <p:cNvPr id="39" name="Freeform 38"/>
          <p:cNvSpPr/>
          <p:nvPr/>
        </p:nvSpPr>
        <p:spPr>
          <a:xfrm>
            <a:off x="3751798" y="3255446"/>
            <a:ext cx="2907587" cy="3441843"/>
          </a:xfrm>
          <a:custGeom>
            <a:avLst/>
            <a:gdLst>
              <a:gd name="connsiteX0" fmla="*/ 0 w 2907587"/>
              <a:gd name="connsiteY0" fmla="*/ 3215811 h 3441843"/>
              <a:gd name="connsiteX1" fmla="*/ 20549 w 2907587"/>
              <a:gd name="connsiteY1" fmla="*/ 3380198 h 3441843"/>
              <a:gd name="connsiteX2" fmla="*/ 71920 w 2907587"/>
              <a:gd name="connsiteY2" fmla="*/ 3421294 h 3441843"/>
              <a:gd name="connsiteX3" fmla="*/ 113016 w 2907587"/>
              <a:gd name="connsiteY3" fmla="*/ 3431568 h 3441843"/>
              <a:gd name="connsiteX4" fmla="*/ 452063 w 2907587"/>
              <a:gd name="connsiteY4" fmla="*/ 3441843 h 3441843"/>
              <a:gd name="connsiteX5" fmla="*/ 1027416 w 2907587"/>
              <a:gd name="connsiteY5" fmla="*/ 3431568 h 3441843"/>
              <a:gd name="connsiteX6" fmla="*/ 1078787 w 2907587"/>
              <a:gd name="connsiteY6" fmla="*/ 3421294 h 3441843"/>
              <a:gd name="connsiteX7" fmla="*/ 1171254 w 2907587"/>
              <a:gd name="connsiteY7" fmla="*/ 3390472 h 3441843"/>
              <a:gd name="connsiteX8" fmla="*/ 1263722 w 2907587"/>
              <a:gd name="connsiteY8" fmla="*/ 3359649 h 3441843"/>
              <a:gd name="connsiteX9" fmla="*/ 1294544 w 2907587"/>
              <a:gd name="connsiteY9" fmla="*/ 3349375 h 3441843"/>
              <a:gd name="connsiteX10" fmla="*/ 1325367 w 2907587"/>
              <a:gd name="connsiteY10" fmla="*/ 3328827 h 3441843"/>
              <a:gd name="connsiteX11" fmla="*/ 1366463 w 2907587"/>
              <a:gd name="connsiteY11" fmla="*/ 3318553 h 3441843"/>
              <a:gd name="connsiteX12" fmla="*/ 1397286 w 2907587"/>
              <a:gd name="connsiteY12" fmla="*/ 3308278 h 3441843"/>
              <a:gd name="connsiteX13" fmla="*/ 1438382 w 2907587"/>
              <a:gd name="connsiteY13" fmla="*/ 3287730 h 3441843"/>
              <a:gd name="connsiteX14" fmla="*/ 1541124 w 2907587"/>
              <a:gd name="connsiteY14" fmla="*/ 3256908 h 3441843"/>
              <a:gd name="connsiteX15" fmla="*/ 1654140 w 2907587"/>
              <a:gd name="connsiteY15" fmla="*/ 3195263 h 3441843"/>
              <a:gd name="connsiteX16" fmla="*/ 1684962 w 2907587"/>
              <a:gd name="connsiteY16" fmla="*/ 3174714 h 3441843"/>
              <a:gd name="connsiteX17" fmla="*/ 1746607 w 2907587"/>
              <a:gd name="connsiteY17" fmla="*/ 3143892 h 3441843"/>
              <a:gd name="connsiteX18" fmla="*/ 1849349 w 2907587"/>
              <a:gd name="connsiteY18" fmla="*/ 3071973 h 3441843"/>
              <a:gd name="connsiteX19" fmla="*/ 1890445 w 2907587"/>
              <a:gd name="connsiteY19" fmla="*/ 2979505 h 3441843"/>
              <a:gd name="connsiteX20" fmla="*/ 1941816 w 2907587"/>
              <a:gd name="connsiteY20" fmla="*/ 2928135 h 3441843"/>
              <a:gd name="connsiteX21" fmla="*/ 1962364 w 2907587"/>
              <a:gd name="connsiteY21" fmla="*/ 2907586 h 3441843"/>
              <a:gd name="connsiteX22" fmla="*/ 1982913 w 2907587"/>
              <a:gd name="connsiteY22" fmla="*/ 2876764 h 3441843"/>
              <a:gd name="connsiteX23" fmla="*/ 1993187 w 2907587"/>
              <a:gd name="connsiteY23" fmla="*/ 2835667 h 3441843"/>
              <a:gd name="connsiteX24" fmla="*/ 2044558 w 2907587"/>
              <a:gd name="connsiteY24" fmla="*/ 2794571 h 3441843"/>
              <a:gd name="connsiteX25" fmla="*/ 2065106 w 2907587"/>
              <a:gd name="connsiteY25" fmla="*/ 2691829 h 3441843"/>
              <a:gd name="connsiteX26" fmla="*/ 2085654 w 2907587"/>
              <a:gd name="connsiteY26" fmla="*/ 2661007 h 3441843"/>
              <a:gd name="connsiteX27" fmla="*/ 2095929 w 2907587"/>
              <a:gd name="connsiteY27" fmla="*/ 2619910 h 3441843"/>
              <a:gd name="connsiteX28" fmla="*/ 2106203 w 2907587"/>
              <a:gd name="connsiteY28" fmla="*/ 2589087 h 3441843"/>
              <a:gd name="connsiteX29" fmla="*/ 2116477 w 2907587"/>
              <a:gd name="connsiteY29" fmla="*/ 2496620 h 3441843"/>
              <a:gd name="connsiteX30" fmla="*/ 2137025 w 2907587"/>
              <a:gd name="connsiteY30" fmla="*/ 2414427 h 3441843"/>
              <a:gd name="connsiteX31" fmla="*/ 2157573 w 2907587"/>
              <a:gd name="connsiteY31" fmla="*/ 2280863 h 3441843"/>
              <a:gd name="connsiteX32" fmla="*/ 2147299 w 2907587"/>
              <a:gd name="connsiteY32" fmla="*/ 1777429 h 3441843"/>
              <a:gd name="connsiteX33" fmla="*/ 2126751 w 2907587"/>
              <a:gd name="connsiteY33" fmla="*/ 1684962 h 3441843"/>
              <a:gd name="connsiteX34" fmla="*/ 2106203 w 2907587"/>
              <a:gd name="connsiteY34" fmla="*/ 1571946 h 3441843"/>
              <a:gd name="connsiteX35" fmla="*/ 2095929 w 2907587"/>
              <a:gd name="connsiteY35" fmla="*/ 1520575 h 3441843"/>
              <a:gd name="connsiteX36" fmla="*/ 2065106 w 2907587"/>
              <a:gd name="connsiteY36" fmla="*/ 1202076 h 3441843"/>
              <a:gd name="connsiteX37" fmla="*/ 2054832 w 2907587"/>
              <a:gd name="connsiteY37" fmla="*/ 1078786 h 3441843"/>
              <a:gd name="connsiteX38" fmla="*/ 2044558 w 2907587"/>
              <a:gd name="connsiteY38" fmla="*/ 996593 h 3441843"/>
              <a:gd name="connsiteX39" fmla="*/ 2054832 w 2907587"/>
              <a:gd name="connsiteY39" fmla="*/ 924674 h 3441843"/>
              <a:gd name="connsiteX40" fmla="*/ 2034284 w 2907587"/>
              <a:gd name="connsiteY40" fmla="*/ 647272 h 3441843"/>
              <a:gd name="connsiteX41" fmla="*/ 2024009 w 2907587"/>
              <a:gd name="connsiteY41" fmla="*/ 554804 h 3441843"/>
              <a:gd name="connsiteX42" fmla="*/ 2003461 w 2907587"/>
              <a:gd name="connsiteY42" fmla="*/ 452063 h 3441843"/>
              <a:gd name="connsiteX43" fmla="*/ 2013735 w 2907587"/>
              <a:gd name="connsiteY43" fmla="*/ 92467 h 3441843"/>
              <a:gd name="connsiteX44" fmla="*/ 2034284 w 2907587"/>
              <a:gd name="connsiteY44" fmla="*/ 71919 h 3441843"/>
              <a:gd name="connsiteX45" fmla="*/ 2044558 w 2907587"/>
              <a:gd name="connsiteY45" fmla="*/ 41096 h 3441843"/>
              <a:gd name="connsiteX46" fmla="*/ 2106203 w 2907587"/>
              <a:gd name="connsiteY46" fmla="*/ 20548 h 3441843"/>
              <a:gd name="connsiteX47" fmla="*/ 2250041 w 2907587"/>
              <a:gd name="connsiteY47" fmla="*/ 0 h 3441843"/>
              <a:gd name="connsiteX48" fmla="*/ 2455524 w 2907587"/>
              <a:gd name="connsiteY48" fmla="*/ 10274 h 3441843"/>
              <a:gd name="connsiteX49" fmla="*/ 2568540 w 2907587"/>
              <a:gd name="connsiteY49" fmla="*/ 30822 h 3441843"/>
              <a:gd name="connsiteX50" fmla="*/ 2650733 w 2907587"/>
              <a:gd name="connsiteY50" fmla="*/ 51371 h 3441843"/>
              <a:gd name="connsiteX51" fmla="*/ 2722652 w 2907587"/>
              <a:gd name="connsiteY51" fmla="*/ 71919 h 3441843"/>
              <a:gd name="connsiteX52" fmla="*/ 2753475 w 2907587"/>
              <a:gd name="connsiteY52" fmla="*/ 102741 h 3441843"/>
              <a:gd name="connsiteX53" fmla="*/ 2763749 w 2907587"/>
              <a:gd name="connsiteY53" fmla="*/ 133564 h 3441843"/>
              <a:gd name="connsiteX54" fmla="*/ 2784297 w 2907587"/>
              <a:gd name="connsiteY54" fmla="*/ 174660 h 3441843"/>
              <a:gd name="connsiteX55" fmla="*/ 2794571 w 2907587"/>
              <a:gd name="connsiteY55" fmla="*/ 205483 h 3441843"/>
              <a:gd name="connsiteX56" fmla="*/ 2815120 w 2907587"/>
              <a:gd name="connsiteY56" fmla="*/ 226031 h 3441843"/>
              <a:gd name="connsiteX57" fmla="*/ 2856216 w 2907587"/>
              <a:gd name="connsiteY57" fmla="*/ 328773 h 3441843"/>
              <a:gd name="connsiteX58" fmla="*/ 2866490 w 2907587"/>
              <a:gd name="connsiteY58" fmla="*/ 359595 h 3441843"/>
              <a:gd name="connsiteX59" fmla="*/ 2876764 w 2907587"/>
              <a:gd name="connsiteY59" fmla="*/ 390418 h 3441843"/>
              <a:gd name="connsiteX60" fmla="*/ 2887039 w 2907587"/>
              <a:gd name="connsiteY60" fmla="*/ 462337 h 3441843"/>
              <a:gd name="connsiteX61" fmla="*/ 2907587 w 2907587"/>
              <a:gd name="connsiteY61" fmla="*/ 585627 h 3441843"/>
              <a:gd name="connsiteX62" fmla="*/ 2907587 w 2907587"/>
              <a:gd name="connsiteY62" fmla="*/ 667820 h 344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907587" h="3441843">
                <a:moveTo>
                  <a:pt x="0" y="3215811"/>
                </a:moveTo>
                <a:cubicBezTo>
                  <a:pt x="800" y="3223009"/>
                  <a:pt x="15377" y="3362957"/>
                  <a:pt x="20549" y="3380198"/>
                </a:cubicBezTo>
                <a:cubicBezTo>
                  <a:pt x="30372" y="3412941"/>
                  <a:pt x="44059" y="3413334"/>
                  <a:pt x="71920" y="3421294"/>
                </a:cubicBezTo>
                <a:cubicBezTo>
                  <a:pt x="85497" y="3425173"/>
                  <a:pt x="98916" y="3430806"/>
                  <a:pt x="113016" y="3431568"/>
                </a:cubicBezTo>
                <a:cubicBezTo>
                  <a:pt x="225919" y="3437671"/>
                  <a:pt x="339047" y="3438418"/>
                  <a:pt x="452063" y="3441843"/>
                </a:cubicBezTo>
                <a:lnTo>
                  <a:pt x="1027416" y="3431568"/>
                </a:lnTo>
                <a:cubicBezTo>
                  <a:pt x="1044869" y="3430996"/>
                  <a:pt x="1061940" y="3425889"/>
                  <a:pt x="1078787" y="3421294"/>
                </a:cubicBezTo>
                <a:cubicBezTo>
                  <a:pt x="1078796" y="3421292"/>
                  <a:pt x="1155838" y="3395611"/>
                  <a:pt x="1171254" y="3390472"/>
                </a:cubicBezTo>
                <a:lnTo>
                  <a:pt x="1263722" y="3359649"/>
                </a:lnTo>
                <a:cubicBezTo>
                  <a:pt x="1273996" y="3356224"/>
                  <a:pt x="1285533" y="3355382"/>
                  <a:pt x="1294544" y="3349375"/>
                </a:cubicBezTo>
                <a:cubicBezTo>
                  <a:pt x="1304818" y="3342526"/>
                  <a:pt x="1314017" y="3333691"/>
                  <a:pt x="1325367" y="3328827"/>
                </a:cubicBezTo>
                <a:cubicBezTo>
                  <a:pt x="1338346" y="3323265"/>
                  <a:pt x="1352886" y="3322432"/>
                  <a:pt x="1366463" y="3318553"/>
                </a:cubicBezTo>
                <a:cubicBezTo>
                  <a:pt x="1376876" y="3315578"/>
                  <a:pt x="1387332" y="3312544"/>
                  <a:pt x="1397286" y="3308278"/>
                </a:cubicBezTo>
                <a:cubicBezTo>
                  <a:pt x="1411363" y="3302245"/>
                  <a:pt x="1424162" y="3293418"/>
                  <a:pt x="1438382" y="3287730"/>
                </a:cubicBezTo>
                <a:cubicBezTo>
                  <a:pt x="1480071" y="3271054"/>
                  <a:pt x="1500757" y="3267000"/>
                  <a:pt x="1541124" y="3256908"/>
                </a:cubicBezTo>
                <a:cubicBezTo>
                  <a:pt x="1698596" y="3162423"/>
                  <a:pt x="1475234" y="3294656"/>
                  <a:pt x="1654140" y="3195263"/>
                </a:cubicBezTo>
                <a:cubicBezTo>
                  <a:pt x="1664934" y="3189266"/>
                  <a:pt x="1674168" y="3180711"/>
                  <a:pt x="1684962" y="3174714"/>
                </a:cubicBezTo>
                <a:cubicBezTo>
                  <a:pt x="1705045" y="3163557"/>
                  <a:pt x="1726763" y="3155468"/>
                  <a:pt x="1746607" y="3143892"/>
                </a:cubicBezTo>
                <a:cubicBezTo>
                  <a:pt x="1784546" y="3121761"/>
                  <a:pt x="1814811" y="3097876"/>
                  <a:pt x="1849349" y="3071973"/>
                </a:cubicBezTo>
                <a:cubicBezTo>
                  <a:pt x="1862816" y="3031570"/>
                  <a:pt x="1864145" y="3009562"/>
                  <a:pt x="1890445" y="2979505"/>
                </a:cubicBezTo>
                <a:cubicBezTo>
                  <a:pt x="1906392" y="2961280"/>
                  <a:pt x="1924692" y="2945259"/>
                  <a:pt x="1941816" y="2928135"/>
                </a:cubicBezTo>
                <a:cubicBezTo>
                  <a:pt x="1948666" y="2921285"/>
                  <a:pt x="1956991" y="2915646"/>
                  <a:pt x="1962364" y="2907586"/>
                </a:cubicBezTo>
                <a:lnTo>
                  <a:pt x="1982913" y="2876764"/>
                </a:lnTo>
                <a:cubicBezTo>
                  <a:pt x="1986338" y="2863065"/>
                  <a:pt x="1984715" y="2846963"/>
                  <a:pt x="1993187" y="2835667"/>
                </a:cubicBezTo>
                <a:cubicBezTo>
                  <a:pt x="2006344" y="2818124"/>
                  <a:pt x="2034751" y="2814185"/>
                  <a:pt x="2044558" y="2794571"/>
                </a:cubicBezTo>
                <a:cubicBezTo>
                  <a:pt x="2060177" y="2763333"/>
                  <a:pt x="2045733" y="2720889"/>
                  <a:pt x="2065106" y="2691829"/>
                </a:cubicBezTo>
                <a:lnTo>
                  <a:pt x="2085654" y="2661007"/>
                </a:lnTo>
                <a:cubicBezTo>
                  <a:pt x="2089079" y="2647308"/>
                  <a:pt x="2092050" y="2633487"/>
                  <a:pt x="2095929" y="2619910"/>
                </a:cubicBezTo>
                <a:cubicBezTo>
                  <a:pt x="2098904" y="2609497"/>
                  <a:pt x="2104423" y="2599770"/>
                  <a:pt x="2106203" y="2589087"/>
                </a:cubicBezTo>
                <a:cubicBezTo>
                  <a:pt x="2111301" y="2558497"/>
                  <a:pt x="2112091" y="2527320"/>
                  <a:pt x="2116477" y="2496620"/>
                </a:cubicBezTo>
                <a:cubicBezTo>
                  <a:pt x="2129100" y="2408255"/>
                  <a:pt x="2121089" y="2478172"/>
                  <a:pt x="2137025" y="2414427"/>
                </a:cubicBezTo>
                <a:cubicBezTo>
                  <a:pt x="2148791" y="2367360"/>
                  <a:pt x="2151335" y="2330769"/>
                  <a:pt x="2157573" y="2280863"/>
                </a:cubicBezTo>
                <a:cubicBezTo>
                  <a:pt x="2154148" y="2113052"/>
                  <a:pt x="2153511" y="1945160"/>
                  <a:pt x="2147299" y="1777429"/>
                </a:cubicBezTo>
                <a:cubicBezTo>
                  <a:pt x="2146610" y="1758835"/>
                  <a:pt x="2131271" y="1705300"/>
                  <a:pt x="2126751" y="1684962"/>
                </a:cubicBezTo>
                <a:cubicBezTo>
                  <a:pt x="2114062" y="1627863"/>
                  <a:pt x="2117355" y="1633281"/>
                  <a:pt x="2106203" y="1571946"/>
                </a:cubicBezTo>
                <a:cubicBezTo>
                  <a:pt x="2103079" y="1554765"/>
                  <a:pt x="2098584" y="1537835"/>
                  <a:pt x="2095929" y="1520575"/>
                </a:cubicBezTo>
                <a:cubicBezTo>
                  <a:pt x="2081933" y="1429603"/>
                  <a:pt x="2070616" y="1266366"/>
                  <a:pt x="2065106" y="1202076"/>
                </a:cubicBezTo>
                <a:cubicBezTo>
                  <a:pt x="2061584" y="1160988"/>
                  <a:pt x="2059947" y="1119707"/>
                  <a:pt x="2054832" y="1078786"/>
                </a:cubicBezTo>
                <a:lnTo>
                  <a:pt x="2044558" y="996593"/>
                </a:lnTo>
                <a:cubicBezTo>
                  <a:pt x="2080424" y="942793"/>
                  <a:pt x="2059540" y="990591"/>
                  <a:pt x="2054832" y="924674"/>
                </a:cubicBezTo>
                <a:cubicBezTo>
                  <a:pt x="2034357" y="638024"/>
                  <a:pt x="2071856" y="759988"/>
                  <a:pt x="2034284" y="647272"/>
                </a:cubicBezTo>
                <a:cubicBezTo>
                  <a:pt x="2030859" y="616449"/>
                  <a:pt x="2028846" y="585437"/>
                  <a:pt x="2024009" y="554804"/>
                </a:cubicBezTo>
                <a:cubicBezTo>
                  <a:pt x="2018562" y="520306"/>
                  <a:pt x="2003461" y="452063"/>
                  <a:pt x="2003461" y="452063"/>
                </a:cubicBezTo>
                <a:cubicBezTo>
                  <a:pt x="2006886" y="332198"/>
                  <a:pt x="2004044" y="211989"/>
                  <a:pt x="2013735" y="92467"/>
                </a:cubicBezTo>
                <a:cubicBezTo>
                  <a:pt x="2014518" y="82812"/>
                  <a:pt x="2029300" y="80225"/>
                  <a:pt x="2034284" y="71919"/>
                </a:cubicBezTo>
                <a:cubicBezTo>
                  <a:pt x="2039856" y="62632"/>
                  <a:pt x="2035745" y="47391"/>
                  <a:pt x="2044558" y="41096"/>
                </a:cubicBezTo>
                <a:cubicBezTo>
                  <a:pt x="2062183" y="28506"/>
                  <a:pt x="2085190" y="25801"/>
                  <a:pt x="2106203" y="20548"/>
                </a:cubicBezTo>
                <a:cubicBezTo>
                  <a:pt x="2180689" y="1926"/>
                  <a:pt x="2133249" y="11679"/>
                  <a:pt x="2250041" y="0"/>
                </a:cubicBezTo>
                <a:cubicBezTo>
                  <a:pt x="2318535" y="3425"/>
                  <a:pt x="2387146" y="5014"/>
                  <a:pt x="2455524" y="10274"/>
                </a:cubicBezTo>
                <a:cubicBezTo>
                  <a:pt x="2471255" y="11484"/>
                  <a:pt x="2549670" y="26467"/>
                  <a:pt x="2568540" y="30822"/>
                </a:cubicBezTo>
                <a:cubicBezTo>
                  <a:pt x="2596058" y="37172"/>
                  <a:pt x="2623335" y="44521"/>
                  <a:pt x="2650733" y="51371"/>
                </a:cubicBezTo>
                <a:cubicBezTo>
                  <a:pt x="2702343" y="64274"/>
                  <a:pt x="2678429" y="57178"/>
                  <a:pt x="2722652" y="71919"/>
                </a:cubicBezTo>
                <a:cubicBezTo>
                  <a:pt x="2732926" y="82193"/>
                  <a:pt x="2745415" y="90651"/>
                  <a:pt x="2753475" y="102741"/>
                </a:cubicBezTo>
                <a:cubicBezTo>
                  <a:pt x="2759482" y="111752"/>
                  <a:pt x="2759483" y="123610"/>
                  <a:pt x="2763749" y="133564"/>
                </a:cubicBezTo>
                <a:cubicBezTo>
                  <a:pt x="2769782" y="147641"/>
                  <a:pt x="2778264" y="160583"/>
                  <a:pt x="2784297" y="174660"/>
                </a:cubicBezTo>
                <a:cubicBezTo>
                  <a:pt x="2788563" y="184614"/>
                  <a:pt x="2788999" y="196196"/>
                  <a:pt x="2794571" y="205483"/>
                </a:cubicBezTo>
                <a:cubicBezTo>
                  <a:pt x="2799555" y="213789"/>
                  <a:pt x="2808270" y="219182"/>
                  <a:pt x="2815120" y="226031"/>
                </a:cubicBezTo>
                <a:cubicBezTo>
                  <a:pt x="2845355" y="286502"/>
                  <a:pt x="2830824" y="252597"/>
                  <a:pt x="2856216" y="328773"/>
                </a:cubicBezTo>
                <a:lnTo>
                  <a:pt x="2866490" y="359595"/>
                </a:lnTo>
                <a:lnTo>
                  <a:pt x="2876764" y="390418"/>
                </a:lnTo>
                <a:cubicBezTo>
                  <a:pt x="2880189" y="414391"/>
                  <a:pt x="2883262" y="438417"/>
                  <a:pt x="2887039" y="462337"/>
                </a:cubicBezTo>
                <a:cubicBezTo>
                  <a:pt x="2893537" y="503491"/>
                  <a:pt x="2907587" y="543963"/>
                  <a:pt x="2907587" y="585627"/>
                </a:cubicBezTo>
                <a:lnTo>
                  <a:pt x="2907587" y="667820"/>
                </a:ln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226236" y="4267200"/>
            <a:ext cx="548640" cy="548640"/>
          </a:xfrm>
          <a:prstGeom prst="rect">
            <a:avLst/>
          </a:prstGeom>
          <a:solidFill>
            <a:schemeClr val="accent1">
              <a:lumMod val="20000"/>
              <a:lumOff val="80000"/>
            </a:schemeClr>
          </a:solidFill>
        </p:spPr>
        <p:txBody>
          <a:bodyPr wrap="square" rtlCol="0">
            <a:spAutoFit/>
          </a:bodyPr>
          <a:lstStyle/>
          <a:p>
            <a:pPr algn="ctr"/>
            <a:r>
              <a:rPr lang="en-US" sz="1600" dirty="0" smtClean="0">
                <a:solidFill>
                  <a:schemeClr val="bg1"/>
                </a:solidFill>
              </a:rPr>
              <a:t>0.20</a:t>
            </a:r>
            <a:r>
              <a:rPr lang="en-US" sz="3000" dirty="0" smtClean="0"/>
              <a:t> </a:t>
            </a:r>
          </a:p>
        </p:txBody>
      </p:sp>
      <p:sp>
        <p:nvSpPr>
          <p:cNvPr id="41" name="TextBox 40"/>
          <p:cNvSpPr txBox="1"/>
          <p:nvPr/>
        </p:nvSpPr>
        <p:spPr>
          <a:xfrm>
            <a:off x="6656154" y="3716436"/>
            <a:ext cx="274640" cy="461665"/>
          </a:xfrm>
          <a:prstGeom prst="rect">
            <a:avLst/>
          </a:prstGeom>
          <a:noFill/>
        </p:spPr>
        <p:txBody>
          <a:bodyPr wrap="square" rtlCol="0">
            <a:spAutoFit/>
          </a:bodyPr>
          <a:lstStyle/>
          <a:p>
            <a:r>
              <a:rPr lang="en-US" sz="2400" dirty="0" smtClean="0">
                <a:solidFill>
                  <a:schemeClr val="bg1"/>
                </a:solidFill>
              </a:rPr>
              <a:t>+</a:t>
            </a:r>
            <a:endParaRPr lang="en-US" sz="2400" dirty="0">
              <a:solidFill>
                <a:schemeClr val="bg1"/>
              </a:solidFill>
            </a:endParaRPr>
          </a:p>
        </p:txBody>
      </p:sp>
      <p:sp>
        <p:nvSpPr>
          <p:cNvPr id="42" name="TextBox 41"/>
          <p:cNvSpPr txBox="1"/>
          <p:nvPr/>
        </p:nvSpPr>
        <p:spPr>
          <a:xfrm>
            <a:off x="6003819" y="3585508"/>
            <a:ext cx="274640" cy="461665"/>
          </a:xfrm>
          <a:prstGeom prst="rect">
            <a:avLst/>
          </a:prstGeom>
          <a:noFill/>
        </p:spPr>
        <p:txBody>
          <a:bodyPr wrap="square" rtlCol="0">
            <a:spAutoFit/>
          </a:bodyPr>
          <a:lstStyle/>
          <a:p>
            <a:r>
              <a:rPr lang="en-US" sz="2400" dirty="0" smtClean="0">
                <a:solidFill>
                  <a:schemeClr val="bg1"/>
                </a:solidFill>
              </a:rPr>
              <a:t>_</a:t>
            </a:r>
            <a:endParaRPr lang="en-US" sz="2400" dirty="0">
              <a:solidFill>
                <a:schemeClr val="bg1"/>
              </a:solidFill>
            </a:endParaRPr>
          </a:p>
        </p:txBody>
      </p:sp>
    </p:spTree>
    <p:custDataLst>
      <p:tags r:id="rId1"/>
    </p:custDataLst>
    <p:extLst>
      <p:ext uri="{BB962C8B-B14F-4D97-AF65-F5344CB8AC3E}">
        <p14:creationId xmlns:p14="http://schemas.microsoft.com/office/powerpoint/2010/main" val="33242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 Blower Installation</a:t>
            </a:r>
            <a:endParaRPr lang="en-US" dirty="0"/>
          </a:p>
        </p:txBody>
      </p:sp>
      <p:pic>
        <p:nvPicPr>
          <p:cNvPr id="3074" name="Picture 2" descr="100_0886"/>
          <p:cNvPicPr>
            <a:picLocks noChangeAspect="1" noChangeArrowheads="1"/>
          </p:cNvPicPr>
          <p:nvPr/>
        </p:nvPicPr>
        <p:blipFill>
          <a:blip r:embed="rId4" cstate="print">
            <a:extLst>
              <a:ext uri="{28A0092B-C50C-407E-A947-70E740481C1C}">
                <a14:useLocalDpi xmlns:a14="http://schemas.microsoft.com/office/drawing/2010/main" val="0"/>
              </a:ext>
            </a:extLst>
          </a:blip>
          <a:srcRect l="14873" t="4965"/>
          <a:stretch>
            <a:fillRect/>
          </a:stretch>
        </p:blipFill>
        <p:spPr bwMode="auto">
          <a:xfrm>
            <a:off x="2488283" y="1417634"/>
            <a:ext cx="3276600" cy="486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descr="http://evergreenhomeenergy.net/wp-content/uploads/2012/09/Minneapolis-Duct-Blaster-at-furnace.jpg"/>
          <p:cNvPicPr>
            <a:picLocks noChangeAspect="1" noChangeArrowheads="1"/>
          </p:cNvPicPr>
          <p:nvPr/>
        </p:nvPicPr>
        <p:blipFill>
          <a:blip r:embed="rId5" cstate="print">
            <a:extLst>
              <a:ext uri="{28A0092B-C50C-407E-A947-70E740481C1C}">
                <a14:useLocalDpi xmlns:a14="http://schemas.microsoft.com/office/drawing/2010/main" val="0"/>
              </a:ext>
            </a:extLst>
          </a:blip>
          <a:srcRect l="12758" b="3380"/>
          <a:stretch>
            <a:fillRect/>
          </a:stretch>
        </p:blipFill>
        <p:spPr bwMode="auto">
          <a:xfrm>
            <a:off x="5776870" y="1417635"/>
            <a:ext cx="2921917" cy="486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8193" y="4412750"/>
            <a:ext cx="776366" cy="584775"/>
          </a:xfrm>
          <a:prstGeom prst="rect">
            <a:avLst/>
          </a:prstGeom>
          <a:noFill/>
        </p:spPr>
        <p:txBody>
          <a:bodyPr wrap="none" rtlCol="0">
            <a:spAutoFit/>
          </a:bodyPr>
          <a:lstStyle/>
          <a:p>
            <a:r>
              <a:rPr lang="en-US" sz="3200" dirty="0" smtClean="0">
                <a:solidFill>
                  <a:srgbClr val="FFFF00"/>
                </a:solidFill>
              </a:rPr>
              <a:t>Fan</a:t>
            </a:r>
            <a:endParaRPr lang="en-US" sz="3200" dirty="0">
              <a:solidFill>
                <a:srgbClr val="FFFF00"/>
              </a:solidFill>
            </a:endParaRPr>
          </a:p>
        </p:txBody>
      </p:sp>
      <p:cxnSp>
        <p:nvCxnSpPr>
          <p:cNvPr id="6" name="Straight Arrow Connector 5"/>
          <p:cNvCxnSpPr/>
          <p:nvPr/>
        </p:nvCxnSpPr>
        <p:spPr>
          <a:xfrm>
            <a:off x="1141067" y="4724400"/>
            <a:ext cx="3583333" cy="8382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74919" y="4712744"/>
            <a:ext cx="5397783" cy="83224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2401" y="3533477"/>
            <a:ext cx="1717330" cy="584775"/>
          </a:xfrm>
          <a:prstGeom prst="rect">
            <a:avLst/>
          </a:prstGeom>
          <a:noFill/>
        </p:spPr>
        <p:txBody>
          <a:bodyPr wrap="none" rtlCol="0">
            <a:spAutoFit/>
          </a:bodyPr>
          <a:lstStyle/>
          <a:p>
            <a:r>
              <a:rPr lang="en-US" sz="3200" dirty="0" smtClean="0">
                <a:solidFill>
                  <a:srgbClr val="FFFF00"/>
                </a:solidFill>
              </a:rPr>
              <a:t>Flex Duct</a:t>
            </a:r>
            <a:endParaRPr lang="en-US" sz="3200" dirty="0">
              <a:solidFill>
                <a:srgbClr val="FFFF00"/>
              </a:solidFill>
            </a:endParaRPr>
          </a:p>
        </p:txBody>
      </p:sp>
      <p:cxnSp>
        <p:nvCxnSpPr>
          <p:cNvPr id="16" name="Straight Arrow Connector 15"/>
          <p:cNvCxnSpPr>
            <a:stCxn id="15" idx="3"/>
          </p:cNvCxnSpPr>
          <p:nvPr/>
        </p:nvCxnSpPr>
        <p:spPr>
          <a:xfrm>
            <a:off x="1999731" y="3825865"/>
            <a:ext cx="5086869" cy="127827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a:off x="1999731" y="3825865"/>
            <a:ext cx="1172419" cy="9200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401" y="1460248"/>
            <a:ext cx="1216808" cy="584775"/>
          </a:xfrm>
          <a:prstGeom prst="rect">
            <a:avLst/>
          </a:prstGeom>
          <a:noFill/>
        </p:spPr>
        <p:txBody>
          <a:bodyPr wrap="none" rtlCol="0">
            <a:spAutoFit/>
          </a:bodyPr>
          <a:lstStyle/>
          <a:p>
            <a:r>
              <a:rPr lang="en-US" sz="3200" dirty="0" smtClean="0">
                <a:solidFill>
                  <a:srgbClr val="FFFF00"/>
                </a:solidFill>
              </a:rPr>
              <a:t>Meter</a:t>
            </a:r>
            <a:endParaRPr lang="en-US" sz="3200" dirty="0">
              <a:solidFill>
                <a:srgbClr val="FFFF00"/>
              </a:solidFill>
            </a:endParaRPr>
          </a:p>
        </p:txBody>
      </p:sp>
      <p:cxnSp>
        <p:nvCxnSpPr>
          <p:cNvPr id="24" name="Straight Arrow Connector 23"/>
          <p:cNvCxnSpPr/>
          <p:nvPr/>
        </p:nvCxnSpPr>
        <p:spPr>
          <a:xfrm>
            <a:off x="1518148" y="1761645"/>
            <a:ext cx="5568452" cy="5926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3"/>
          </p:cNvCxnSpPr>
          <p:nvPr/>
        </p:nvCxnSpPr>
        <p:spPr>
          <a:xfrm>
            <a:off x="1499209" y="1752636"/>
            <a:ext cx="3055156" cy="223323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2401" y="2434890"/>
            <a:ext cx="2095445" cy="1077218"/>
          </a:xfrm>
          <a:prstGeom prst="rect">
            <a:avLst/>
          </a:prstGeom>
          <a:noFill/>
        </p:spPr>
        <p:txBody>
          <a:bodyPr wrap="none" rtlCol="0">
            <a:spAutoFit/>
          </a:bodyPr>
          <a:lstStyle/>
          <a:p>
            <a:r>
              <a:rPr lang="en-US" sz="3200" dirty="0" smtClean="0">
                <a:solidFill>
                  <a:srgbClr val="FFFF00"/>
                </a:solidFill>
              </a:rPr>
              <a:t>Connection</a:t>
            </a:r>
          </a:p>
          <a:p>
            <a:r>
              <a:rPr lang="en-US" sz="3200" dirty="0" smtClean="0">
                <a:solidFill>
                  <a:srgbClr val="FFFF00"/>
                </a:solidFill>
              </a:rPr>
              <a:t>Fitting</a:t>
            </a:r>
            <a:endParaRPr lang="en-US" sz="3200" dirty="0">
              <a:solidFill>
                <a:srgbClr val="FFFF00"/>
              </a:solidFill>
            </a:endParaRPr>
          </a:p>
        </p:txBody>
      </p:sp>
      <p:cxnSp>
        <p:nvCxnSpPr>
          <p:cNvPr id="30" name="Straight Arrow Connector 29"/>
          <p:cNvCxnSpPr/>
          <p:nvPr/>
        </p:nvCxnSpPr>
        <p:spPr>
          <a:xfrm>
            <a:off x="1600200" y="3232720"/>
            <a:ext cx="5637628" cy="132055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588213" y="3214806"/>
            <a:ext cx="1574229" cy="123868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0675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3"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 Blower Orifice Rings</a:t>
            </a:r>
            <a:endParaRPr lang="en-US" dirty="0"/>
          </a:p>
        </p:txBody>
      </p:sp>
      <p:pic>
        <p:nvPicPr>
          <p:cNvPr id="4098" name="Picture 1"/>
          <p:cNvPicPr>
            <a:picLocks noChangeAspect="1" noChangeArrowheads="1"/>
          </p:cNvPicPr>
          <p:nvPr/>
        </p:nvPicPr>
        <p:blipFill>
          <a:blip r:embed="rId4">
            <a:extLst>
              <a:ext uri="{28A0092B-C50C-407E-A947-70E740481C1C}">
                <a14:useLocalDpi xmlns:a14="http://schemas.microsoft.com/office/drawing/2010/main" val="0"/>
              </a:ext>
            </a:extLst>
          </a:blip>
          <a:srcRect l="10471" t="6084" r="24359" b="7985"/>
          <a:stretch>
            <a:fillRect/>
          </a:stretch>
        </p:blipFill>
        <p:spPr bwMode="auto">
          <a:xfrm>
            <a:off x="228600" y="2209799"/>
            <a:ext cx="4694318" cy="350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noChangeArrowheads="1"/>
          </p:cNvPicPr>
          <p:nvPr/>
        </p:nvPicPr>
        <p:blipFill>
          <a:blip r:embed="rId5">
            <a:extLst>
              <a:ext uri="{28A0092B-C50C-407E-A947-70E740481C1C}">
                <a14:useLocalDpi xmlns:a14="http://schemas.microsoft.com/office/drawing/2010/main" val="0"/>
              </a:ext>
            </a:extLst>
          </a:blip>
          <a:srcRect l="19444" t="12547" r="22864" b="19772"/>
          <a:stretch>
            <a:fillRect/>
          </a:stretch>
        </p:blipFill>
        <p:spPr bwMode="auto">
          <a:xfrm>
            <a:off x="4922918" y="2628739"/>
            <a:ext cx="400670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10200" y="1470894"/>
            <a:ext cx="2319866" cy="584775"/>
          </a:xfrm>
          <a:prstGeom prst="rect">
            <a:avLst/>
          </a:prstGeom>
          <a:noFill/>
        </p:spPr>
        <p:txBody>
          <a:bodyPr wrap="none" rtlCol="0">
            <a:spAutoFit/>
          </a:bodyPr>
          <a:lstStyle/>
          <a:p>
            <a:r>
              <a:rPr lang="en-US" sz="3200" b="1" dirty="0" smtClean="0">
                <a:solidFill>
                  <a:srgbClr val="FFFF00"/>
                </a:solidFill>
              </a:rPr>
              <a:t>Orifice Rings</a:t>
            </a:r>
            <a:endParaRPr lang="en-US" sz="3200" b="1" dirty="0">
              <a:solidFill>
                <a:srgbClr val="FFFF00"/>
              </a:solidFill>
            </a:endParaRPr>
          </a:p>
        </p:txBody>
      </p:sp>
      <p:cxnSp>
        <p:nvCxnSpPr>
          <p:cNvPr id="7" name="Straight Arrow Connector 6"/>
          <p:cNvCxnSpPr/>
          <p:nvPr/>
        </p:nvCxnSpPr>
        <p:spPr>
          <a:xfrm flipH="1">
            <a:off x="2057401" y="1600200"/>
            <a:ext cx="3199989" cy="28956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05600" y="2042159"/>
            <a:ext cx="1371600" cy="134241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51727" t="56763" r="42983" b="37632"/>
          <a:stretch/>
        </p:blipFill>
        <p:spPr bwMode="auto">
          <a:xfrm rot="1165053">
            <a:off x="2969184" y="3903482"/>
            <a:ext cx="738818" cy="41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380021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SLIDE_COUNT" val="11"/>
  <p:tag name="TAG_BACKING_FORM_KEY" val="1378256-c:\users\don\desktop\power points\4.1 inspection  &amp; testing .pptx"/>
  <p:tag name="ARTICULATE_PRESENTER_VERSION" val="7"/>
  <p:tag name="ARTICULATE_USED_PAGE_ORIENTATION" val="1"/>
  <p:tag name="ARTICULATE_USED_PAGE_SIZE" val="1"/>
  <p:tag name="ARTICULATE_REFERENCE_ID" val="b2ba1465-ff90-4882-978c-d1806cca4eef"/>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Four Steps for Testing and Diagnosing Duct Systems and Calibrated Fan Test basics"/>
  <p:tag name="ARTICULATE_META_COURSE_ID" val="2_1_Why_Balance_a_House"/>
  <p:tag name="ARTICULATE_META_NAME_SET" val="True"/>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5.5"/>
  <p:tag name="ANNOTATION_COUNT" val="0"/>
  <p:tag name="ARTICULATE_USED_LAYOUT" val="1"/>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350"/>
  <p:tag name="ARTICULATE_AUDIO_RECORDED" val="1"/>
  <p:tag name="ELAPSEDTIME" val="12.5"/>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Lst>
</file>

<file path=ppt/tags/tag21.xml><?xml version="1.0" encoding="utf-8"?>
<p:tagLst xmlns:a="http://schemas.openxmlformats.org/drawingml/2006/main" xmlns:r="http://schemas.openxmlformats.org/officeDocument/2006/relationships" xmlns:p="http://schemas.openxmlformats.org/presentationml/2006/main">
  <p:tag name="AUDIO_ID" val="351"/>
  <p:tag name="ARTICULATE_AUDIO_RECORDED" val="1"/>
  <p:tag name="TIMELINE" val="5.2/13.6/34.4/43.8"/>
  <p:tag name="ELAPSEDTIME" val="63.2"/>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Lst>
</file>

<file path=ppt/tags/tag22.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54.7"/>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353"/>
  <p:tag name="ARTICULATE_AUDIO_RECORDED" val="1"/>
  <p:tag name="TIMELINE" val="23.4"/>
  <p:tag name="ELAPSEDTIME" val="34.7"/>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344"/>
  <p:tag name="ARTICULATE_AUDIO_RECORDED" val="1"/>
  <p:tag name="ELAPSEDTIME" val="20.6"/>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23"/>
  <p:tag name="ARTICULATE_AUDIO_RECORDED" val="1"/>
  <p:tag name="ELAPSEDTIME" val="4"/>
  <p:tag name="ANNOTATION_COUNT" val="0"/>
  <p:tag name="ARTICULATE_USED_LAYOUT" val="1"/>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UDIO_ID" val="345"/>
  <p:tag name="ARTICULATE_AUDIO_RECORDED" val="1"/>
  <p:tag name="ELAPSEDTIME" val="106.5"/>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46"/>
  <p:tag name="ARTICULATE_AUDIO_RECORDED" val="1"/>
  <p:tag name="ELAPSEDTIME" val="50.7"/>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Lst>
</file>

<file path=ppt/tags/tag8.xml><?xml version="1.0" encoding="utf-8"?>
<p:tagLst xmlns:a="http://schemas.openxmlformats.org/drawingml/2006/main" xmlns:r="http://schemas.openxmlformats.org/officeDocument/2006/relationships" xmlns:p="http://schemas.openxmlformats.org/presentationml/2006/main">
  <p:tag name="AUDIO_ID" val="347"/>
  <p:tag name="ARTICULATE_AUDIO_RECORDED" val="1"/>
  <p:tag name="ELAPSEDTIME" val="41.9"/>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349"/>
  <p:tag name="ARTICULATE_AUDIO_RECORDED" val="1"/>
  <p:tag name="TIMELINE" val="51.8/88.5/148.0"/>
  <p:tag name="ELAPSEDTIME" val="151"/>
  <p:tag name="ANNOTATION_COUNT" val="0"/>
  <p:tag name="ARTICULATE_USED_LAYOUT" val="2"/>
  <p:tag name="ARTICULATE_NAV_LEVEL" val="1"/>
  <p:tag name="ARTICULATE_SLIDE_PRESENTER_GUID" val="e3ff4394-82c8-429d-9b88-56f7f8d000d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2035</TotalTime>
  <Words>372</Words>
  <Application>Microsoft Office PowerPoint</Application>
  <PresentationFormat>On-screen Show (4:3)</PresentationFormat>
  <Paragraphs>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Times New Roman</vt:lpstr>
      <vt:lpstr>Office Theme</vt:lpstr>
      <vt:lpstr>  Part 9 Technician’s Guide &amp; Workbook for Duct Diagnostics and Repair  </vt:lpstr>
      <vt:lpstr>  Section 4.1: Inspection &amp; Testing  </vt:lpstr>
      <vt:lpstr>Inspection and Testing</vt:lpstr>
      <vt:lpstr>Review Section 1 Visual Inspection</vt:lpstr>
      <vt:lpstr>Review Section 3 Duct Location</vt:lpstr>
      <vt:lpstr>Static Pressure Testing Tools</vt:lpstr>
      <vt:lpstr>SP Measurement </vt:lpstr>
      <vt:lpstr>Duct Blower Installation</vt:lpstr>
      <vt:lpstr>Duct Blower Orifice Rings</vt:lpstr>
      <vt:lpstr>Duct Blower Test Set Up</vt:lpstr>
      <vt:lpstr>Lessons Learned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cp:lastModifiedBy>
  <cp:revision>259</cp:revision>
  <dcterms:created xsi:type="dcterms:W3CDTF">2013-05-23T13:04:32Z</dcterms:created>
  <dcterms:modified xsi:type="dcterms:W3CDTF">2016-07-27T12:41:18Z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8EB07E3C-C25D-4E45-889E-31D1DF65B562</vt:lpwstr>
  </property>
  <property fmtid="{D5CDD505-2E9C-101B-9397-08002B2CF9AE}" pid="6" name="ArticulateProjectFull">
    <vt:lpwstr>C:\Users\Don\Desktop\Power Points\4.1 Inspection  &amp; Testing .ppta</vt:lpwstr>
  </property>
</Properties>
</file>