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22.xml" ContentType="application/vnd.openxmlformats-officedocument.presentationml.tags+xml"/>
  <Override PartName="/ppt/tags/tag20.xml" ContentType="application/vnd.openxmlformats-officedocument.presentationml.tags+xml"/>
  <Override PartName="/ppt/tags/tag14.xml" ContentType="application/vnd.openxmlformats-officedocument.presentationml.tags+xml"/>
  <Override PartName="/ppt/tags/tag17.xml" ContentType="application/vnd.openxmlformats-officedocument.presentationml.tags+xml"/>
  <Override PartName="/ppt/tags/tag21.xml" ContentType="application/vnd.openxmlformats-officedocument.presentationml.tags+xml"/>
  <Override PartName="/ppt/tags/tag12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ppt/tags/tag6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tags/tag15.xml" ContentType="application/vnd.openxmlformats-officedocument.presentationml.tags+xml"/>
  <Override PartName="/docProps/custom.xml" ContentType="application/vnd.openxmlformats-officedocument.custom-propertie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13.xml" ContentType="application/vnd.openxmlformats-officedocument.presentationml.tags+xml"/>
  <Override PartName="/ppt/tags/tag1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2"/>
  </p:notesMasterIdLst>
  <p:sldIdLst>
    <p:sldId id="316" r:id="rId2"/>
    <p:sldId id="396" r:id="rId3"/>
    <p:sldId id="397" r:id="rId4"/>
    <p:sldId id="414" r:id="rId5"/>
    <p:sldId id="318" r:id="rId6"/>
    <p:sldId id="399" r:id="rId7"/>
    <p:sldId id="398" r:id="rId8"/>
    <p:sldId id="400" r:id="rId9"/>
    <p:sldId id="402" r:id="rId10"/>
    <p:sldId id="401" r:id="rId11"/>
    <p:sldId id="403" r:id="rId12"/>
    <p:sldId id="406" r:id="rId13"/>
    <p:sldId id="407" r:id="rId14"/>
    <p:sldId id="405" r:id="rId15"/>
    <p:sldId id="409" r:id="rId16"/>
    <p:sldId id="408" r:id="rId17"/>
    <p:sldId id="411" r:id="rId18"/>
    <p:sldId id="410" r:id="rId19"/>
    <p:sldId id="413" r:id="rId20"/>
    <p:sldId id="346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CC"/>
    <a:srgbClr val="002F99"/>
    <a:srgbClr val="293C99"/>
    <a:srgbClr val="0033CC"/>
    <a:srgbClr val="0000FF"/>
    <a:srgbClr val="CEB33E"/>
    <a:srgbClr val="3F3F3F"/>
    <a:srgbClr val="CC9900"/>
    <a:srgbClr val="D6367B"/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0" autoAdjust="0"/>
    <p:restoredTop sz="94660"/>
  </p:normalViewPr>
  <p:slideViewPr>
    <p:cSldViewPr>
      <p:cViewPr varScale="1">
        <p:scale>
          <a:sx n="94" d="100"/>
          <a:sy n="94" d="100"/>
        </p:scale>
        <p:origin x="78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3A6E7-60DE-4005-B552-9C8674E4BA6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46B63-F3D0-4FCB-B9C7-2DF26E8B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2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6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2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5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4F02-61AA-4C81-BD1C-511DDA14D55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05400"/>
            <a:ext cx="9144000" cy="6096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00FF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Technician’s First Guide and Workbook</a:t>
            </a:r>
            <a:br>
              <a:rPr lang="en-US" dirty="0">
                <a:solidFill>
                  <a:srgbClr val="FF00FF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Section 5: HVAC Maintenance Tools (2)</a:t>
            </a:r>
            <a:br>
              <a:rPr lang="en-US" dirty="0">
                <a:solidFill>
                  <a:srgbClr val="FF00FF"/>
                </a:solidFill>
              </a:rPr>
            </a:br>
            <a:br>
              <a:rPr lang="en-US" dirty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140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3"/>
    </mc:Choice>
    <mc:Fallback xmlns="">
      <p:transition spd="slow" advTm="2145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B9EF-6C09-4EA2-960D-AB9C13E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Battery Powered Drill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78D0A-76A9-4376-AA39-57313F251271}"/>
              </a:ext>
            </a:extLst>
          </p:cNvPr>
          <p:cNvPicPr/>
          <p:nvPr/>
        </p:nvPicPr>
        <p:blipFill rotWithShape="1">
          <a:blip r:embed="rId3"/>
          <a:srcRect l="3847" t="3419" r="37018" b="3988"/>
          <a:stretch/>
        </p:blipFill>
        <p:spPr bwMode="auto">
          <a:xfrm>
            <a:off x="1600200" y="1676400"/>
            <a:ext cx="4800600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614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B9EF-6C09-4EA2-960D-AB9C13E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Multi-Meter With True 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30661-A5D2-42E7-8F41-27365C6373BE}"/>
              </a:ext>
            </a:extLst>
          </p:cNvPr>
          <p:cNvPicPr/>
          <p:nvPr/>
        </p:nvPicPr>
        <p:blipFill rotWithShape="1">
          <a:blip r:embed="rId3"/>
          <a:srcRect b="3510"/>
          <a:stretch/>
        </p:blipFill>
        <p:spPr bwMode="auto">
          <a:xfrm>
            <a:off x="0" y="1752600"/>
            <a:ext cx="3505200" cy="3802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78222F-D790-4A09-9C44-6D8F70BFB624}"/>
              </a:ext>
            </a:extLst>
          </p:cNvPr>
          <p:cNvPicPr/>
          <p:nvPr/>
        </p:nvPicPr>
        <p:blipFill rotWithShape="1">
          <a:blip r:embed="rId4"/>
          <a:srcRect t="1" r="-470" b="-22869"/>
          <a:stretch/>
        </p:blipFill>
        <p:spPr bwMode="auto">
          <a:xfrm>
            <a:off x="3276600" y="1752600"/>
            <a:ext cx="57912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98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B9EF-6C09-4EA2-960D-AB9C13E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Refrigerant Gauges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EFFB8-432A-44D1-9DCC-7711462BE8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4343400" cy="388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7E9264-8638-4E1E-A6F8-DE591556D80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1752600"/>
            <a:ext cx="3886200" cy="388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49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B9EF-6C09-4EA2-960D-AB9C13E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Refrigerant Leak Detection</a:t>
            </a:r>
          </a:p>
        </p:txBody>
      </p:sp>
      <p:pic>
        <p:nvPicPr>
          <p:cNvPr id="3" name="Picture 2" descr="https://www.rx7club.com/attachments/3rd-generation-specific-1993-2002-16/393967d1278429564-c-compressor-big-leak-leaklarge1.jpg">
            <a:extLst>
              <a:ext uri="{FF2B5EF4-FFF2-40B4-BE49-F238E27FC236}">
                <a16:creationId xmlns:a16="http://schemas.microsoft.com/office/drawing/2014/main" id="{47979A63-6DF0-4F47-A19E-0A0F7BC047B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t="-2" b="-32076"/>
          <a:stretch/>
        </p:blipFill>
        <p:spPr bwMode="auto">
          <a:xfrm>
            <a:off x="152400" y="2057400"/>
            <a:ext cx="4343400" cy="4305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E8F4DF-C486-439B-87DD-3AEEADAB5C5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48200" y="1676400"/>
            <a:ext cx="4343400" cy="4305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755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B9EF-6C09-4EA2-960D-AB9C13E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Brazing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6D22B-DBBC-429A-AA91-8B9208E56F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3200400" cy="4297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7494AB-DBA4-4865-8888-FB4F64597BC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077579" y="1489740"/>
            <a:ext cx="3200400" cy="4297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3CE80F-2C5D-41C7-8958-13801E26691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7322748">
            <a:off x="1888767" y="3269790"/>
            <a:ext cx="4652845" cy="817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25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B9EF-6C09-4EA2-960D-AB9C13E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Leak, Pressure Test and Brazing</a:t>
            </a:r>
          </a:p>
        </p:txBody>
      </p:sp>
      <p:pic>
        <p:nvPicPr>
          <p:cNvPr id="3" name="Picture 2" descr="Nitrogen Cylinder - 20 Cu. Ft. (Empty)">
            <a:extLst>
              <a:ext uri="{FF2B5EF4-FFF2-40B4-BE49-F238E27FC236}">
                <a16:creationId xmlns:a16="http://schemas.microsoft.com/office/drawing/2014/main" id="{B1C1D925-5679-4600-AADC-F9F2FCE9AB3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7" r="20727" b="523"/>
          <a:stretch/>
        </p:blipFill>
        <p:spPr bwMode="auto">
          <a:xfrm>
            <a:off x="990600" y="1600200"/>
            <a:ext cx="2819400" cy="45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71DB5E-55AC-4B56-8240-AC9E17996B4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67200" y="1676400"/>
            <a:ext cx="3733800" cy="3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39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B9EF-6C09-4EA2-960D-AB9C13E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Pressure Differential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01470-C6F3-4FA5-8FE3-036BD98081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1613217"/>
            <a:ext cx="3124200" cy="472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321BC2-0027-445E-B1F8-49CEAFD88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633537"/>
            <a:ext cx="4905375" cy="4352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100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B9EF-6C09-4EA2-960D-AB9C13E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Temperature &amp; Humidity Measuring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E1EB1-7A16-4775-8534-9BE6B965C1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7700" y="1752600"/>
            <a:ext cx="4191000" cy="396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F1EC59-BA95-4EE6-AE9B-845391BB5EA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57800" y="1402398"/>
            <a:ext cx="2552700" cy="5026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90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B9EF-6C09-4EA2-960D-AB9C13E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Vacuum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3A4E0-9FCE-4E44-9EA0-0B0E3D579D0C}"/>
              </a:ext>
            </a:extLst>
          </p:cNvPr>
          <p:cNvPicPr/>
          <p:nvPr/>
        </p:nvPicPr>
        <p:blipFill rotWithShape="1">
          <a:blip r:embed="rId3"/>
          <a:srcRect l="20851" t="13869" r="22972" b="24912"/>
          <a:stretch/>
        </p:blipFill>
        <p:spPr bwMode="auto">
          <a:xfrm>
            <a:off x="1066800" y="1600200"/>
            <a:ext cx="6477000" cy="4126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2385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B9EF-6C09-4EA2-960D-AB9C13E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Refrigerant Recovery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C3D73-5F26-4AC7-AC4F-99B86B7896E2}"/>
              </a:ext>
            </a:extLst>
          </p:cNvPr>
          <p:cNvPicPr/>
          <p:nvPr/>
        </p:nvPicPr>
        <p:blipFill rotWithShape="1">
          <a:blip r:embed="rId3"/>
          <a:srcRect l="23397" t="1994" r="22916" b="1994"/>
          <a:stretch/>
        </p:blipFill>
        <p:spPr bwMode="auto">
          <a:xfrm>
            <a:off x="2209800" y="1676400"/>
            <a:ext cx="4724400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978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B9EF-6C09-4EA2-960D-AB9C13E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Sheet Metal Snips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069C2-41D0-4AA6-A2D2-4FA764C322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1981200"/>
            <a:ext cx="1828800" cy="3840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933D9-080F-416F-9066-47EF560F621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24200" y="1805940"/>
            <a:ext cx="2895600" cy="4191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23AB08-0D70-4BC1-90BA-268227179475}"/>
              </a:ext>
            </a:extLst>
          </p:cNvPr>
          <p:cNvSpPr/>
          <p:nvPr/>
        </p:nvSpPr>
        <p:spPr>
          <a:xfrm>
            <a:off x="6400800" y="2006600"/>
            <a:ext cx="1828800" cy="3840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EDFE0B-CCA3-428E-88AB-BF31A7E0E406}"/>
              </a:ext>
            </a:extLst>
          </p:cNvPr>
          <p:cNvPicPr/>
          <p:nvPr/>
        </p:nvPicPr>
        <p:blipFill rotWithShape="1">
          <a:blip r:embed="rId5"/>
          <a:srcRect r="1699" b="3755"/>
          <a:stretch/>
        </p:blipFill>
        <p:spPr>
          <a:xfrm>
            <a:off x="6699567" y="2006600"/>
            <a:ext cx="1231266" cy="3840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311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C6602-AA69-42C0-BC84-03D6234C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158B6-1C2A-4A68-8CA7-1B1BE5ADB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You should now be able to identify common types of sheet metal snips.</a:t>
            </a:r>
          </a:p>
          <a:p>
            <a:r>
              <a:rPr lang="en-US" dirty="0">
                <a:solidFill>
                  <a:srgbClr val="FFFF00"/>
                </a:solidFill>
              </a:rPr>
              <a:t>You should now be able to identify types of brazing tools.</a:t>
            </a:r>
          </a:p>
          <a:p>
            <a:r>
              <a:rPr lang="en-US" dirty="0">
                <a:solidFill>
                  <a:srgbClr val="FFFF00"/>
                </a:solidFill>
              </a:rPr>
              <a:t>You should now be able to explain why a vacuum needs to be pulled on an HVAC system that has been opened up for repairs.</a:t>
            </a:r>
          </a:p>
          <a:p>
            <a:r>
              <a:rPr lang="en-US" dirty="0">
                <a:solidFill>
                  <a:srgbClr val="FFFF00"/>
                </a:solidFill>
              </a:rPr>
              <a:t>You should now be able to recognize tools used for HVACR repairs and evaluations.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84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B9EF-6C09-4EA2-960D-AB9C13E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Common Sheet Metal Tools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8B510B-7AD1-4A6B-99B0-035BFB34790A}"/>
              </a:ext>
            </a:extLst>
          </p:cNvPr>
          <p:cNvPicPr/>
          <p:nvPr/>
        </p:nvPicPr>
        <p:blipFill rotWithShape="1">
          <a:blip r:embed="rId3"/>
          <a:srcRect l="4968" t="15100" b="14530"/>
          <a:stretch/>
        </p:blipFill>
        <p:spPr bwMode="auto">
          <a:xfrm>
            <a:off x="114300" y="1676400"/>
            <a:ext cx="89154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873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B9EF-6C09-4EA2-960D-AB9C13E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Common Duct Board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F926D-D3E4-420F-9621-30FDFA4E9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5" y="2362200"/>
            <a:ext cx="8022585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225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E10D4-7BAB-499D-9925-265EF579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HVACR Specialty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2CFD9-A456-4F98-B4C3-41D5EA0D4B3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" y="1600200"/>
            <a:ext cx="7467600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15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E10D4-7BAB-499D-9925-265EF579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Valve Stem Removal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32BB6-E60A-4F29-BD30-DDF75266F58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5244" y="1600200"/>
            <a:ext cx="8081749" cy="464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70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B9EF-6C09-4EA2-960D-AB9C13E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Refrigerant Pipe Bending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2BF01-C963-46CB-95D2-8BE1A8EBA7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7620000" cy="4300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79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B9EF-6C09-4EA2-960D-AB9C13E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Pipe Cutting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9E847-E024-44DE-B179-F6CA9DBDB6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8229600" cy="502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780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B9EF-6C09-4EA2-960D-AB9C13E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Common Saw Types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79C41-1553-43A4-8E9C-18CB379A3D71}"/>
              </a:ext>
            </a:extLst>
          </p:cNvPr>
          <p:cNvPicPr/>
          <p:nvPr/>
        </p:nvPicPr>
        <p:blipFill rotWithShape="1">
          <a:blip r:embed="rId3"/>
          <a:srcRect t="22222" b="19373"/>
          <a:stretch/>
        </p:blipFill>
        <p:spPr bwMode="auto">
          <a:xfrm>
            <a:off x="323850" y="2209800"/>
            <a:ext cx="8496300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7408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GO" val="ComfortU_Logo.jpg"/>
  <p:tag name="ARTICULATE_PRESENTER" val="Donald Prather"/>
  <p:tag name="ARTICULATE_PRESENTER_GUID" val="0067420A16B5"/>
  <p:tag name="ARTICULATE_LMS" val="0"/>
  <p:tag name="ARTICULATE_TEMPLATE" val="Corporate Communications"/>
  <p:tag name="ARTICULATE_TEMPLATE_GUID" val="1a000000-6000-0000-b000-000000000001"/>
  <p:tag name="PRESENTER_PREVIEW_MODE" val="0"/>
  <p:tag name="PRESENTER_PREVIEW_START" val="1"/>
  <p:tag name="PLAYERLOGOHEIGHT" val="162"/>
  <p:tag name="PLAYERLOGOWIDTH" val="351"/>
  <p:tag name="LAUNCHINNEWWINDOW" val="0"/>
  <p:tag name="LASTPUBLISHED" val="C:\Users\Craig\Documents\My Articulate Projects\2.1 Why Balance a House\player.html"/>
  <p:tag name="ARTICULATE_META_COURSE_VERSION" val="1.0"/>
  <p:tag name="ARTICULATE_META_COURSE_VERSION_SET" val="True"/>
  <p:tag name="ARTICULATE_REFERENCE_ID" val="0b2ae246-c608-48c8-b00f-180ba22f995d"/>
  <p:tag name="TAG_BACKING_FORM_KEY" val="197756-c:\users\don\desktop\608 2018\section 1 608 introduction .pptx"/>
  <p:tag name="ARTICULATE_PRESENTER_VERSION" val="7"/>
  <p:tag name="ARTICULATE_USED_PAGE_ORIENTATION" val="1"/>
  <p:tag name="ARTICULATE_USED_PAGE_SIZE" val="1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META_DESCRIPTION" val="Introduction to EPA 608 Test Course"/>
  <p:tag name="ARTICULATE_META_COURSE_ID" val="2_1_Why_Balance_a_House"/>
  <p:tag name="ARTICULATE_META_NAME_SET" val="True"/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1"/>
  <p:tag name="ARTICULATE_SLIDE_GUID" val="6aac7893-bf6d-4d34-9e8a-5d85bbcdb0ad"/>
  <p:tag name="ANNOTATION_COUNT" val="0"/>
  <p:tag name="AUDIO_ID" val="316"/>
  <p:tag name="ARTICULATE_AUDIO_RECORDED" val="1"/>
  <p:tag name="ELAPSEDTIME" val="8.5"/>
  <p:tag name="ARTICULATE_USED_LAYOUT" val="1"/>
  <p:tag name="ARTICULATE_NAV_LEVEL" val="1"/>
  <p:tag name="ARTICULATE_SLIDE_PRESENTER_GUID" val="ac88c683-3488-4a09-8d0d-7ca6e5a2ca1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tODGD1uj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8"/>
  <p:tag name="ARTICULATE_AUDIO_RECORDED" val="1"/>
  <p:tag name="ELAPSEDTIME" val="34.5"/>
  <p:tag name="ARTICULATE_USED_LAYOUT" val="2"/>
  <p:tag name="ARTICULATE_NAV_LEVEL" val="1"/>
  <p:tag name="ARTICULATE_SLIDE_PRESENTER_GUID" val="ac88c683-3488-4a09-8d0d-7ca6e5a2ca1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8"/>
  <p:tag name="ARTICULATE_AUDIO_RECORDED" val="1"/>
  <p:tag name="ELAPSEDTIME" val="34.5"/>
  <p:tag name="ARTICULATE_USED_LAYOUT" val="2"/>
  <p:tag name="ARTICULATE_NAV_LEVEL" val="1"/>
  <p:tag name="ARTICULATE_SLIDE_PRESENTER_GUID" val="ac88c683-3488-4a09-8d0d-7ca6e5a2ca1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28C60A0AAC744A39BD09724F90806" ma:contentTypeVersion="12" ma:contentTypeDescription="Create a new document." ma:contentTypeScope="" ma:versionID="72348bdaa130c70725f091d73d89bbf3">
  <xsd:schema xmlns:xsd="http://www.w3.org/2001/XMLSchema" xmlns:xs="http://www.w3.org/2001/XMLSchema" xmlns:p="http://schemas.microsoft.com/office/2006/metadata/properties" xmlns:ns2="e407539f-4a2c-448e-ae4a-4137066021f3" xmlns:ns3="c1421d90-3cd2-4bd2-a4a6-d5d6a3f754b7" targetNamespace="http://schemas.microsoft.com/office/2006/metadata/properties" ma:root="true" ma:fieldsID="a6fff5ec915745db903b9f398fa2ae94" ns2:_="" ns3:_="">
    <xsd:import namespace="e407539f-4a2c-448e-ae4a-4137066021f3"/>
    <xsd:import namespace="c1421d90-3cd2-4bd2-a4a6-d5d6a3f754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7539f-4a2c-448e-ae4a-4137066021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21d90-3cd2-4bd2-a4a6-d5d6a3f754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9B8329-9AA6-4C1F-B2B9-1A41EA7E1980}"/>
</file>

<file path=customXml/itemProps2.xml><?xml version="1.0" encoding="utf-8"?>
<ds:datastoreItem xmlns:ds="http://schemas.openxmlformats.org/officeDocument/2006/customXml" ds:itemID="{43A20B77-6769-4858-9CF5-B2E8041C954B}"/>
</file>

<file path=customXml/itemProps3.xml><?xml version="1.0" encoding="utf-8"?>
<ds:datastoreItem xmlns:ds="http://schemas.openxmlformats.org/officeDocument/2006/customXml" ds:itemID="{E4F0D9FC-9F4B-4FCF-917A-B4E897BC0F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5190</TotalTime>
  <Words>133</Words>
  <Application>Microsoft Office PowerPoint</Application>
  <PresentationFormat>On-screen Show (4:3)</PresentationFormat>
  <Paragraphs>27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 Technician’s First Guide and Workbook Section 5: HVAC Maintenance Tools (2)  </vt:lpstr>
      <vt:lpstr>Sheet Metal Snips</vt:lpstr>
      <vt:lpstr>Common Sheet Metal Tools</vt:lpstr>
      <vt:lpstr>Common Duct Board Tools</vt:lpstr>
      <vt:lpstr>HVACR Specialty Tools</vt:lpstr>
      <vt:lpstr>Valve Stem Removal Tool</vt:lpstr>
      <vt:lpstr>Refrigerant Pipe Bending Tools</vt:lpstr>
      <vt:lpstr>Pipe Cutting Tools</vt:lpstr>
      <vt:lpstr>Common Saw Types</vt:lpstr>
      <vt:lpstr>Battery Powered Drill</vt:lpstr>
      <vt:lpstr>Multi-Meter With True RMS</vt:lpstr>
      <vt:lpstr>Refrigerant Gauges</vt:lpstr>
      <vt:lpstr>Refrigerant Leak Detection</vt:lpstr>
      <vt:lpstr>Brazing Tools</vt:lpstr>
      <vt:lpstr>Leak, Pressure Test and Brazing</vt:lpstr>
      <vt:lpstr>Pressure Differential Tools</vt:lpstr>
      <vt:lpstr>Temperature &amp; Humidity Measuring Tools</vt:lpstr>
      <vt:lpstr>Vacuum Tools</vt:lpstr>
      <vt:lpstr>Refrigerant Recovery Tools</vt:lpstr>
      <vt:lpstr>Lessons Learned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Donald Prather</cp:lastModifiedBy>
  <cp:revision>628</cp:revision>
  <dcterms:created xsi:type="dcterms:W3CDTF">2013-05-23T13:04:32Z</dcterms:created>
  <dcterms:modified xsi:type="dcterms:W3CDTF">2019-06-11T15:14:47Z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2.1 Why Balance a House  </vt:lpwstr>
  </property>
  <property fmtid="{D5CDD505-2E9C-101B-9397-08002B2CF9AE}" pid="4" name="ArticulateProjectVersion">
    <vt:lpwstr>7</vt:lpwstr>
  </property>
  <property fmtid="{D5CDD505-2E9C-101B-9397-08002B2CF9AE}" pid="5" name="ArticulateGUID">
    <vt:lpwstr>21364E69-291C-4245-9E65-FE1F9A836738</vt:lpwstr>
  </property>
  <property fmtid="{D5CDD505-2E9C-101B-9397-08002B2CF9AE}" pid="6" name="ArticulateProjectFull">
    <vt:lpwstr>C:\Users\Don\Desktop\Technicians First Guide and Workbook\Power Points\Section 5Tech First .ppta</vt:lpwstr>
  </property>
  <property fmtid="{D5CDD505-2E9C-101B-9397-08002B2CF9AE}" pid="7" name="ContentTypeId">
    <vt:lpwstr>0x0101009FB28C60A0AAC744A39BD09724F90806</vt:lpwstr>
  </property>
</Properties>
</file>