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404" r:id="rId2"/>
    <p:sldId id="405"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4660"/>
  </p:normalViewPr>
  <p:slideViewPr>
    <p:cSldViewPr>
      <p:cViewPr varScale="1">
        <p:scale>
          <a:sx n="50" d="100"/>
          <a:sy n="50" d="100"/>
        </p:scale>
        <p:origin x="48" y="792"/>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images.lowes.com/product/converted/033056/033056913420lg.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energystar.gov/index.cfm?c=bldrs_lenders_raters.nh_v3_guidelin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7620"/>
            <a:ext cx="9144000" cy="609600"/>
          </a:xfrm>
        </p:spPr>
        <p:txBody>
          <a:bodyPr>
            <a:normAutofit fontScale="90000"/>
          </a:bodyPr>
          <a:lstStyle/>
          <a:p>
            <a:r>
              <a:rPr lang="en-US" dirty="0" smtClean="0"/>
              <a:t/>
            </a:r>
            <a:br>
              <a:rPr lang="en-US" dirty="0" smtClean="0"/>
            </a:br>
            <a:r>
              <a:rPr lang="en-US" dirty="0" smtClean="0"/>
              <a:t>Day 4 Part </a:t>
            </a:r>
            <a:r>
              <a:rPr lang="en-US" dirty="0" smtClean="0"/>
              <a:t>3</a:t>
            </a:r>
            <a:r>
              <a:rPr lang="en-US" dirty="0" smtClean="0"/>
              <a:t/>
            </a:r>
            <a:br>
              <a:rPr lang="en-US" dirty="0" smtClean="0"/>
            </a:br>
            <a:r>
              <a:rPr lang="en-US" dirty="0" smtClean="0"/>
              <a:t>Technician’s Guide &amp; Workbook for Home Evaluation and Performance Improvement</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0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228600" y="1692276"/>
            <a:ext cx="8763000" cy="5013324"/>
          </a:xfrm>
        </p:spPr>
        <p:txBody>
          <a:bodyPr>
            <a:normAutofit/>
          </a:bodyPr>
          <a:lstStyle/>
          <a:p>
            <a:pPr lvl="0"/>
            <a:r>
              <a:rPr lang="en-US" dirty="0" smtClean="0">
                <a:solidFill>
                  <a:srgbClr val="FFFF00"/>
                </a:solidFill>
              </a:rPr>
              <a:t>Using </a:t>
            </a:r>
            <a:r>
              <a:rPr lang="en-US" dirty="0">
                <a:solidFill>
                  <a:srgbClr val="FFFF00"/>
                </a:solidFill>
              </a:rPr>
              <a:t>fill tube, for dense pack over pitched ceilings, requires that 100% of each cavity will be completely filled to a consistent density that meets the following requirements: </a:t>
            </a:r>
            <a:endParaRPr lang="en-US" sz="3600" dirty="0">
              <a:solidFill>
                <a:srgbClr val="FFFF00"/>
              </a:solidFill>
            </a:endParaRPr>
          </a:p>
          <a:p>
            <a:pPr lvl="1">
              <a:buFont typeface="Courier New" panose="02070309020205020404" pitchFamily="49" charset="0"/>
              <a:buChar char="o"/>
            </a:pPr>
            <a:r>
              <a:rPr lang="en-US" dirty="0" smtClean="0">
                <a:solidFill>
                  <a:srgbClr val="FFFF00"/>
                </a:solidFill>
              </a:rPr>
              <a:t>Cellulose </a:t>
            </a:r>
            <a:r>
              <a:rPr lang="en-US" dirty="0">
                <a:solidFill>
                  <a:srgbClr val="FFFF00"/>
                </a:solidFill>
              </a:rPr>
              <a:t>material will be installed to a minimum density of 3.5 pounds per cubic </a:t>
            </a:r>
            <a:r>
              <a:rPr lang="en-US" dirty="0" smtClean="0">
                <a:solidFill>
                  <a:srgbClr val="FFFF00"/>
                </a:solidFill>
              </a:rPr>
              <a:t>foot.</a:t>
            </a:r>
            <a:endParaRPr lang="en-US" sz="2000" dirty="0">
              <a:solidFill>
                <a:srgbClr val="FFFF00"/>
              </a:solidFill>
            </a:endParaRPr>
          </a:p>
          <a:p>
            <a:pPr lvl="1">
              <a:buFont typeface="Courier New" panose="02070309020205020404" pitchFamily="49" charset="0"/>
              <a:buChar char="o"/>
            </a:pPr>
            <a:r>
              <a:rPr lang="en-US" dirty="0" smtClean="0">
                <a:solidFill>
                  <a:srgbClr val="FFFF00"/>
                </a:solidFill>
              </a:rPr>
              <a:t>Loose </a:t>
            </a:r>
            <a:r>
              <a:rPr lang="en-US" dirty="0">
                <a:solidFill>
                  <a:srgbClr val="FFFF00"/>
                </a:solidFill>
              </a:rPr>
              <a:t>fiberglass material will be installed and will be specifically </a:t>
            </a:r>
            <a:r>
              <a:rPr lang="en-US" dirty="0" smtClean="0">
                <a:solidFill>
                  <a:srgbClr val="FFFF00"/>
                </a:solidFill>
              </a:rPr>
              <a:t>approved </a:t>
            </a:r>
            <a:r>
              <a:rPr lang="en-US" dirty="0">
                <a:solidFill>
                  <a:srgbClr val="FFFF00"/>
                </a:solidFill>
              </a:rPr>
              <a:t>for airflow resistance to a minimum density of 2.2 pounds per cubic foot.</a:t>
            </a:r>
            <a:endParaRPr lang="en-US" sz="2000" dirty="0">
              <a:solidFill>
                <a:srgbClr val="FFFF00"/>
              </a:solidFill>
            </a:endParaRPr>
          </a:p>
          <a:p>
            <a:pPr marL="0" indent="0">
              <a:buNone/>
            </a:pPr>
            <a:r>
              <a:rPr lang="en-US" dirty="0" smtClean="0"/>
              <a:t>	</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0" y="6986"/>
            <a:ext cx="2815590" cy="1685290"/>
          </a:xfrm>
          <a:prstGeom prst="rect">
            <a:avLst/>
          </a:prstGeom>
        </p:spPr>
      </p:pic>
    </p:spTree>
    <p:extLst>
      <p:ext uri="{BB962C8B-B14F-4D97-AF65-F5344CB8AC3E}">
        <p14:creationId xmlns:p14="http://schemas.microsoft.com/office/powerpoint/2010/main" val="98979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IIPI Insulation</a:t>
            </a:r>
            <a:endParaRPr lang="en-US" dirty="0"/>
          </a:p>
        </p:txBody>
      </p:sp>
      <p:sp>
        <p:nvSpPr>
          <p:cNvPr id="3" name="Content Placeholder 2"/>
          <p:cNvSpPr>
            <a:spLocks noGrp="1"/>
          </p:cNvSpPr>
          <p:nvPr>
            <p:ph idx="1"/>
          </p:nvPr>
        </p:nvSpPr>
        <p:spPr>
          <a:xfrm>
            <a:off x="228600" y="1692276"/>
            <a:ext cx="8763000" cy="5013324"/>
          </a:xfrm>
        </p:spPr>
        <p:txBody>
          <a:bodyPr>
            <a:normAutofit/>
          </a:bodyPr>
          <a:lstStyle/>
          <a:p>
            <a:pPr marL="0" indent="0">
              <a:buNone/>
            </a:pPr>
            <a:r>
              <a:rPr lang="en-US" dirty="0" smtClean="0">
                <a:solidFill>
                  <a:srgbClr val="FFFF00"/>
                </a:solidFill>
              </a:rPr>
              <a:t>Note</a:t>
            </a:r>
            <a:r>
              <a:rPr lang="en-US" dirty="0">
                <a:solidFill>
                  <a:srgbClr val="FFFF00"/>
                </a:solidFill>
              </a:rPr>
              <a:t>: The number of bags installed will be confirmed </a:t>
            </a:r>
            <a:r>
              <a:rPr lang="en-US" dirty="0" smtClean="0">
                <a:solidFill>
                  <a:srgbClr val="FFFF00"/>
                </a:solidFill>
              </a:rPr>
              <a:t>	and </a:t>
            </a:r>
            <a:r>
              <a:rPr lang="en-US" dirty="0">
                <a:solidFill>
                  <a:srgbClr val="FFFF00"/>
                </a:solidFill>
              </a:rPr>
              <a:t>will match the number required based on the </a:t>
            </a:r>
            <a:r>
              <a:rPr lang="en-US" dirty="0" smtClean="0">
                <a:solidFill>
                  <a:srgbClr val="FFFF00"/>
                </a:solidFill>
              </a:rPr>
              <a:t>insulation </a:t>
            </a:r>
            <a:r>
              <a:rPr lang="en-US" dirty="0">
                <a:solidFill>
                  <a:srgbClr val="FFFF00"/>
                </a:solidFill>
              </a:rPr>
              <a:t>manufacturer’s coverage chart. Additionally, </a:t>
            </a:r>
            <a:r>
              <a:rPr lang="en-US" dirty="0" smtClean="0">
                <a:solidFill>
                  <a:srgbClr val="FFFF00"/>
                </a:solidFill>
              </a:rPr>
              <a:t>for </a:t>
            </a:r>
            <a:r>
              <a:rPr lang="en-US" dirty="0">
                <a:solidFill>
                  <a:srgbClr val="FFFF00"/>
                </a:solidFill>
              </a:rPr>
              <a:t>this type of application, insulation will be verified </a:t>
            </a:r>
            <a:r>
              <a:rPr lang="en-US" dirty="0" smtClean="0">
                <a:solidFill>
                  <a:srgbClr val="FFFF00"/>
                </a:solidFill>
              </a:rPr>
              <a:t>to </a:t>
            </a:r>
            <a:r>
              <a:rPr lang="en-US" dirty="0">
                <a:solidFill>
                  <a:srgbClr val="FFFF00"/>
                </a:solidFill>
              </a:rPr>
              <a:t>prevent visible air movement using chemical smoke </a:t>
            </a:r>
            <a:r>
              <a:rPr lang="en-US" dirty="0" smtClean="0">
                <a:solidFill>
                  <a:srgbClr val="FFFF00"/>
                </a:solidFill>
              </a:rPr>
              <a:t>at </a:t>
            </a:r>
            <a:r>
              <a:rPr lang="en-US" dirty="0">
                <a:solidFill>
                  <a:srgbClr val="FFFF00"/>
                </a:solidFill>
              </a:rPr>
              <a:t>50 Pa of pressure difference</a:t>
            </a:r>
            <a:r>
              <a:rPr lang="en-US" dirty="0"/>
              <a:t>.</a:t>
            </a:r>
            <a:endParaRPr lang="en-US" sz="3600" dirty="0"/>
          </a:p>
          <a:p>
            <a:endParaRPr lang="en-US" dirty="0"/>
          </a:p>
        </p:txBody>
      </p:sp>
      <p:pic>
        <p:nvPicPr>
          <p:cNvPr id="5" name="Picture 4"/>
          <p:cNvPicPr>
            <a:picLocks noChangeAspect="1"/>
          </p:cNvPicPr>
          <p:nvPr/>
        </p:nvPicPr>
        <p:blipFill>
          <a:blip r:embed="rId2"/>
          <a:stretch>
            <a:fillRect/>
          </a:stretch>
        </p:blipFill>
        <p:spPr>
          <a:xfrm>
            <a:off x="30480" y="0"/>
            <a:ext cx="2736660" cy="15875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000" t="24000" r="10000" b="26000"/>
          <a:stretch/>
        </p:blipFill>
        <p:spPr>
          <a:xfrm>
            <a:off x="6858000" y="0"/>
            <a:ext cx="2286000" cy="1587500"/>
          </a:xfrm>
          <a:prstGeom prst="rect">
            <a:avLst/>
          </a:prstGeom>
        </p:spPr>
      </p:pic>
    </p:spTree>
    <p:extLst>
      <p:ext uri="{BB962C8B-B14F-4D97-AF65-F5344CB8AC3E}">
        <p14:creationId xmlns:p14="http://schemas.microsoft.com/office/powerpoint/2010/main" val="157956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228600" y="1692276"/>
            <a:ext cx="8763000" cy="5013324"/>
          </a:xfrm>
        </p:spPr>
        <p:txBody>
          <a:bodyPr>
            <a:normAutofit/>
          </a:bodyPr>
          <a:lstStyle/>
          <a:p>
            <a:pPr lvl="0"/>
            <a:r>
              <a:rPr lang="en-US" dirty="0">
                <a:solidFill>
                  <a:srgbClr val="FFFF00"/>
                </a:solidFill>
              </a:rPr>
              <a:t>Unvented flat roof cavities with existing insulation may be repaired using blown-in, loose fill insulation to fill all gaps, voids, compressions, misalignments or wind intrusions.  The blown-in insulation will be installed to the prescribed R-value for the entire roof cavity where the repairs are being made.</a:t>
            </a:r>
          </a:p>
          <a:p>
            <a:endParaRPr lang="en-US" dirty="0"/>
          </a:p>
        </p:txBody>
      </p:sp>
    </p:spTree>
    <p:extLst>
      <p:ext uri="{BB962C8B-B14F-4D97-AF65-F5344CB8AC3E}">
        <p14:creationId xmlns:p14="http://schemas.microsoft.com/office/powerpoint/2010/main" val="395264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Insulation Documentation </a:t>
            </a:r>
          </a:p>
        </p:txBody>
      </p:sp>
      <p:sp>
        <p:nvSpPr>
          <p:cNvPr id="3" name="Content Placeholder 2"/>
          <p:cNvSpPr>
            <a:spLocks noGrp="1"/>
          </p:cNvSpPr>
          <p:nvPr>
            <p:ph idx="1"/>
          </p:nvPr>
        </p:nvSpPr>
        <p:spPr>
          <a:xfrm>
            <a:off x="457200" y="1692276"/>
            <a:ext cx="8229600" cy="4433887"/>
          </a:xfrm>
        </p:spPr>
        <p:txBody>
          <a:bodyPr>
            <a:normAutofit/>
          </a:bodyPr>
          <a:lstStyle/>
          <a:p>
            <a:pPr lvl="0"/>
            <a:r>
              <a:rPr lang="en-US" dirty="0">
                <a:solidFill>
                  <a:srgbClr val="FFFF00"/>
                </a:solidFill>
              </a:rPr>
              <a:t>Documentation of type of insulating material and it’s R-value  (see Appendix 2) will be provided to the homeowners in accordance with 16 CFR 460-17 (CFR).  The CFR is a law that states the installer must give the customer a contract or receipt that states the following for each area insulated and for each different type of insulation:</a:t>
            </a:r>
          </a:p>
          <a:p>
            <a:endParaRPr lang="en-US" dirty="0"/>
          </a:p>
        </p:txBody>
      </p:sp>
    </p:spTree>
    <p:extLst>
      <p:ext uri="{BB962C8B-B14F-4D97-AF65-F5344CB8AC3E}">
        <p14:creationId xmlns:p14="http://schemas.microsoft.com/office/powerpoint/2010/main" val="121947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Insulation Documentation </a:t>
            </a:r>
          </a:p>
        </p:txBody>
      </p:sp>
      <p:sp>
        <p:nvSpPr>
          <p:cNvPr id="3" name="Content Placeholder 2"/>
          <p:cNvSpPr>
            <a:spLocks noGrp="1"/>
          </p:cNvSpPr>
          <p:nvPr>
            <p:ph idx="1"/>
          </p:nvPr>
        </p:nvSpPr>
        <p:spPr>
          <a:xfrm>
            <a:off x="1371600" y="1692276"/>
            <a:ext cx="7315200" cy="4433887"/>
          </a:xfrm>
        </p:spPr>
        <p:txBody>
          <a:bodyPr>
            <a:normAutofit/>
          </a:bodyPr>
          <a:lstStyle/>
          <a:p>
            <a:pPr lvl="0">
              <a:buFont typeface="Courier New" panose="02070309020205020404" pitchFamily="49" charset="0"/>
              <a:buChar char="o"/>
            </a:pPr>
            <a:r>
              <a:rPr lang="en-US" dirty="0" smtClean="0">
                <a:solidFill>
                  <a:srgbClr val="FFFF00"/>
                </a:solidFill>
              </a:rPr>
              <a:t>Coverage </a:t>
            </a:r>
            <a:r>
              <a:rPr lang="en-US" dirty="0">
                <a:solidFill>
                  <a:srgbClr val="FFFF00"/>
                </a:solidFill>
              </a:rPr>
              <a:t>Area.</a:t>
            </a:r>
          </a:p>
          <a:p>
            <a:pPr lvl="0">
              <a:buFont typeface="Courier New" panose="02070309020205020404" pitchFamily="49" charset="0"/>
              <a:buChar char="o"/>
            </a:pPr>
            <a:r>
              <a:rPr lang="en-US" dirty="0">
                <a:solidFill>
                  <a:srgbClr val="FFFF00"/>
                </a:solidFill>
              </a:rPr>
              <a:t>Thickness.</a:t>
            </a:r>
          </a:p>
          <a:p>
            <a:pPr lvl="0">
              <a:buFont typeface="Courier New" panose="02070309020205020404" pitchFamily="49" charset="0"/>
              <a:buChar char="o"/>
            </a:pPr>
            <a:r>
              <a:rPr lang="en-US" dirty="0">
                <a:solidFill>
                  <a:srgbClr val="FFFF00"/>
                </a:solidFill>
              </a:rPr>
              <a:t>R-Value.</a:t>
            </a:r>
          </a:p>
          <a:p>
            <a:pPr lvl="0">
              <a:buFont typeface="Courier New" panose="02070309020205020404" pitchFamily="49" charset="0"/>
              <a:buChar char="o"/>
            </a:pPr>
            <a:r>
              <a:rPr lang="en-US" dirty="0">
                <a:solidFill>
                  <a:srgbClr val="FFFF00"/>
                </a:solidFill>
              </a:rPr>
              <a:t>Date. </a:t>
            </a:r>
          </a:p>
          <a:p>
            <a:pPr lvl="0">
              <a:buFont typeface="Courier New" panose="02070309020205020404" pitchFamily="49" charset="0"/>
              <a:buChar char="o"/>
            </a:pPr>
            <a:r>
              <a:rPr lang="en-US" dirty="0">
                <a:solidFill>
                  <a:srgbClr val="FFFF00"/>
                </a:solidFill>
              </a:rPr>
              <a:t>Installers Signature.</a:t>
            </a:r>
          </a:p>
          <a:p>
            <a:endParaRPr lang="en-US" dirty="0"/>
          </a:p>
        </p:txBody>
      </p:sp>
    </p:spTree>
    <p:extLst>
      <p:ext uri="{BB962C8B-B14F-4D97-AF65-F5344CB8AC3E}">
        <p14:creationId xmlns:p14="http://schemas.microsoft.com/office/powerpoint/2010/main" val="243258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Documentation </a:t>
            </a:r>
            <a:endParaRPr lang="en-US" dirty="0"/>
          </a:p>
        </p:txBody>
      </p:sp>
      <p:sp>
        <p:nvSpPr>
          <p:cNvPr id="3" name="Content Placeholder 2"/>
          <p:cNvSpPr>
            <a:spLocks noGrp="1"/>
          </p:cNvSpPr>
          <p:nvPr>
            <p:ph idx="1"/>
          </p:nvPr>
        </p:nvSpPr>
        <p:spPr>
          <a:xfrm>
            <a:off x="457200" y="1692276"/>
            <a:ext cx="8229600" cy="4433887"/>
          </a:xfrm>
        </p:spPr>
        <p:txBody>
          <a:bodyPr>
            <a:normAutofit fontScale="92500" lnSpcReduction="20000"/>
          </a:bodyPr>
          <a:lstStyle/>
          <a:p>
            <a:pPr marL="0" indent="0">
              <a:buNone/>
            </a:pPr>
            <a:r>
              <a:rPr lang="en-US" dirty="0">
                <a:solidFill>
                  <a:srgbClr val="FFFF00"/>
                </a:solidFill>
              </a:rPr>
              <a:t>For Loose fill Insulation, the additional requirements that must be included are:</a:t>
            </a:r>
          </a:p>
          <a:p>
            <a:pPr lvl="0"/>
            <a:r>
              <a:rPr lang="en-US" dirty="0">
                <a:solidFill>
                  <a:srgbClr val="FFFF00"/>
                </a:solidFill>
              </a:rPr>
              <a:t>Installed thickness.</a:t>
            </a:r>
          </a:p>
          <a:p>
            <a:pPr lvl="0"/>
            <a:r>
              <a:rPr lang="en-US" dirty="0">
                <a:solidFill>
                  <a:srgbClr val="FFFF00"/>
                </a:solidFill>
              </a:rPr>
              <a:t>Minimum settled thickness.</a:t>
            </a:r>
          </a:p>
          <a:p>
            <a:pPr lvl="0"/>
            <a:r>
              <a:rPr lang="en-US" dirty="0">
                <a:solidFill>
                  <a:srgbClr val="FFFF00"/>
                </a:solidFill>
              </a:rPr>
              <a:t>Number of bags used (copy of receipt when available).</a:t>
            </a:r>
          </a:p>
          <a:p>
            <a:pPr marL="0" indent="0">
              <a:buNone/>
            </a:pPr>
            <a:r>
              <a:rPr lang="en-US" dirty="0">
                <a:solidFill>
                  <a:srgbClr val="FFFF00"/>
                </a:solidFill>
              </a:rPr>
              <a:t>For aluminum foil the additional requirements that must be included are:</a:t>
            </a:r>
          </a:p>
          <a:p>
            <a:pPr lvl="0"/>
            <a:r>
              <a:rPr lang="en-US" dirty="0">
                <a:solidFill>
                  <a:srgbClr val="FFFF00"/>
                </a:solidFill>
              </a:rPr>
              <a:t>Number and thicknesses of air spaces.</a:t>
            </a:r>
          </a:p>
          <a:p>
            <a:pPr lvl="0"/>
            <a:r>
              <a:rPr lang="en-US" dirty="0">
                <a:solidFill>
                  <a:srgbClr val="FFFF00"/>
                </a:solidFill>
              </a:rPr>
              <a:t>The direction of the heat flow.</a:t>
            </a:r>
          </a:p>
          <a:p>
            <a:endParaRPr lang="en-US" dirty="0"/>
          </a:p>
        </p:txBody>
      </p:sp>
    </p:spTree>
    <p:extLst>
      <p:ext uri="{BB962C8B-B14F-4D97-AF65-F5344CB8AC3E}">
        <p14:creationId xmlns:p14="http://schemas.microsoft.com/office/powerpoint/2010/main" val="427262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IIPI HVAC 6.5</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3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HVAC</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New HVAC systems must be installed in accordance with the ANSI/ACCA 5 QI - 2015 (</a:t>
            </a:r>
            <a:r>
              <a:rPr lang="en-US" i="1" dirty="0">
                <a:solidFill>
                  <a:srgbClr val="FFFF00"/>
                </a:solidFill>
              </a:rPr>
              <a:t>HVAC Quality Installation Specification</a:t>
            </a:r>
            <a:r>
              <a:rPr lang="en-US" dirty="0">
                <a:solidFill>
                  <a:srgbClr val="FFFF00"/>
                </a:solidFill>
              </a:rPr>
              <a:t>).  Technicians should use the Technician’s Guide &amp; Handbook for Quality </a:t>
            </a:r>
            <a:r>
              <a:rPr lang="en-US" dirty="0" smtClean="0">
                <a:solidFill>
                  <a:srgbClr val="FFFF00"/>
                </a:solidFill>
              </a:rPr>
              <a:t>Installations </a:t>
            </a:r>
            <a:r>
              <a:rPr lang="en-US" dirty="0">
                <a:solidFill>
                  <a:srgbClr val="FFFF00"/>
                </a:solidFill>
              </a:rPr>
              <a:t>as a reference for HVAC design, installation, testing, and </a:t>
            </a:r>
            <a:r>
              <a:rPr lang="en-US" dirty="0" smtClean="0">
                <a:solidFill>
                  <a:srgbClr val="FFFF00"/>
                </a:solidFill>
              </a:rPr>
              <a:t>documentation requirements and approved procedures. </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3970">
            <a:off x="5390300" y="5175878"/>
            <a:ext cx="1192339" cy="152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2458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HVAC</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Additionally</a:t>
            </a:r>
            <a:r>
              <a:rPr lang="en-US" dirty="0">
                <a:solidFill>
                  <a:srgbClr val="FFFF00"/>
                </a:solidFill>
              </a:rPr>
              <a:t>, when maintenance items or cleaning of an existing system is required, the following methods should be used:</a:t>
            </a:r>
          </a:p>
          <a:p>
            <a:pPr lvl="0"/>
            <a:r>
              <a:rPr lang="en-US" dirty="0">
                <a:solidFill>
                  <a:srgbClr val="FFFF00"/>
                </a:solidFill>
              </a:rPr>
              <a:t>Maintenance performed on existing HVAC systems shall be in accordance with ACCA 4 QM Standard (</a:t>
            </a:r>
            <a:r>
              <a:rPr lang="en-US" i="1" dirty="0">
                <a:solidFill>
                  <a:srgbClr val="FFFF00"/>
                </a:solidFill>
              </a:rPr>
              <a:t>Maintenance of Residential HVAC Systems</a:t>
            </a:r>
            <a:r>
              <a:rPr lang="en-US" dirty="0">
                <a:solidFill>
                  <a:srgbClr val="FFFF00"/>
                </a:solidFill>
              </a:rPr>
              <a:t>).</a:t>
            </a:r>
          </a:p>
          <a:p>
            <a:endParaRPr lang="en-US" dirty="0"/>
          </a:p>
        </p:txBody>
      </p:sp>
      <p:pic>
        <p:nvPicPr>
          <p:cNvPr id="4" name="Picture 3" descr="Residential HVAC Mainte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1799">
            <a:off x="4805770" y="4997536"/>
            <a:ext cx="1296987" cy="1682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4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HVAC</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smtClean="0">
                <a:solidFill>
                  <a:srgbClr val="FFFF00"/>
                </a:solidFill>
              </a:rPr>
              <a:t>Restoration </a:t>
            </a:r>
            <a:r>
              <a:rPr lang="en-US" dirty="0">
                <a:solidFill>
                  <a:srgbClr val="FFFF00"/>
                </a:solidFill>
              </a:rPr>
              <a:t>of existing HVAC systems beyond the scope of the ACCA 4 QM Standard shall be conducted in accordance with ACCA 6 Quality Restoration.</a:t>
            </a:r>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80286">
            <a:off x="6275611" y="3513238"/>
            <a:ext cx="22733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esidential HVAC Mainte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5017">
            <a:off x="2945573" y="3521477"/>
            <a:ext cx="2347913" cy="30464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9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75" y="4800600"/>
            <a:ext cx="8991600" cy="609600"/>
          </a:xfrm>
        </p:spPr>
        <p:txBody>
          <a:bodyPr>
            <a:normAutofit fontScale="90000"/>
          </a:bodyPr>
          <a:lstStyle/>
          <a:p>
            <a:r>
              <a:rPr lang="en-US" dirty="0" smtClean="0"/>
              <a:t/>
            </a:r>
            <a:br>
              <a:rPr lang="en-US" dirty="0" smtClean="0"/>
            </a:br>
            <a:r>
              <a:rPr lang="en-US" dirty="0" smtClean="0"/>
              <a:t>Implementing Identified </a:t>
            </a:r>
            <a:r>
              <a:rPr lang="en-US" smtClean="0"/>
              <a:t>Performance  Improvements 6.0 </a:t>
            </a:r>
            <a:r>
              <a:rPr lang="en-US" dirty="0" smtClean="0"/>
              <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80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HVAC</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smtClean="0">
                <a:solidFill>
                  <a:srgbClr val="FFFF00"/>
                </a:solidFill>
              </a:rPr>
              <a:t>The </a:t>
            </a:r>
            <a:r>
              <a:rPr lang="en-US" dirty="0">
                <a:solidFill>
                  <a:srgbClr val="FFFF00"/>
                </a:solidFill>
              </a:rPr>
              <a:t>leakage rate of heating/cooling ducts specified for sealing shall meet the tightness standards specified in §5 of the ANSI/ACCA 5 QI – 2015, or by the AHJ, and shall be established by measurements post-remediation.</a:t>
            </a:r>
            <a:r>
              <a:rPr lang="en-US" baseline="30000" dirty="0">
                <a:solidFill>
                  <a:srgbClr val="FFFF00"/>
                </a:solidFill>
              </a:rPr>
              <a:t> </a:t>
            </a:r>
            <a:endParaRPr lang="en-US" dirty="0">
              <a:solidFill>
                <a:srgbClr val="FFFF00"/>
              </a:solidFill>
            </a:endParaRP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3970">
            <a:off x="4823290" y="4672462"/>
            <a:ext cx="13382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7959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HVAC</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smtClean="0">
                <a:solidFill>
                  <a:srgbClr val="FFFF00"/>
                </a:solidFill>
              </a:rPr>
              <a:t>Heating/cooling </a:t>
            </a:r>
            <a:r>
              <a:rPr lang="en-US" dirty="0">
                <a:solidFill>
                  <a:srgbClr val="FFFF00"/>
                </a:solidFill>
              </a:rPr>
              <a:t>ducts specified for sealing and located outside the building’s envelope, or cooling ducts that are located in attic spaces, shall be sealed at the air barrier at all accessible connections and insulated in accordance with IECC 2012.</a:t>
            </a:r>
          </a:p>
          <a:p>
            <a:endParaRPr lang="en-US" dirty="0"/>
          </a:p>
        </p:txBody>
      </p:sp>
    </p:spTree>
    <p:extLst>
      <p:ext uri="{BB962C8B-B14F-4D97-AF65-F5344CB8AC3E}">
        <p14:creationId xmlns:p14="http://schemas.microsoft.com/office/powerpoint/2010/main" val="59880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HVAC</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a:solidFill>
                  <a:srgbClr val="FFFF00"/>
                </a:solidFill>
              </a:rPr>
              <a:t>New ventilation systems shall be installed per the OEM instructions, and leakage rates must meet §5 of the ANSI/ACCA 5 QI – 2015/ or the AHJ’s requirements. </a:t>
            </a:r>
          </a:p>
          <a:p>
            <a:pPr lvl="0"/>
            <a:r>
              <a:rPr lang="en-US" dirty="0">
                <a:solidFill>
                  <a:srgbClr val="FFFF00"/>
                </a:solidFill>
              </a:rPr>
              <a:t>Where specified in the contract, the ducts must be balance in accordance with the designer’s intent utilizing procedures specified in the ANSI/ACCA 5 QI – 2015.  Note: the Technician’s Guide &amp; Workbook for Quality Installations covers these procedures.</a:t>
            </a:r>
          </a:p>
          <a:p>
            <a:endParaRPr lang="en-US" dirty="0"/>
          </a:p>
        </p:txBody>
      </p:sp>
    </p:spTree>
    <p:extLst>
      <p:ext uri="{BB962C8B-B14F-4D97-AF65-F5344CB8AC3E}">
        <p14:creationId xmlns:p14="http://schemas.microsoft.com/office/powerpoint/2010/main" val="70306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pPr algn="l"/>
            <a:r>
              <a:rPr lang="en-US" dirty="0" smtClean="0"/>
              <a:t>           IIPI HVAC</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a:solidFill>
                  <a:srgbClr val="FFFF00"/>
                </a:solidFill>
              </a:rPr>
              <a:t>Existing venting for bathrooms and kitchens shall comply with the 2012 International Residential Code §M1507 which for residential applications requires: </a:t>
            </a:r>
          </a:p>
          <a:p>
            <a:pPr lvl="1">
              <a:buFont typeface="Courier New" panose="02070309020205020404" pitchFamily="49" charset="0"/>
              <a:buChar char="o"/>
            </a:pPr>
            <a:r>
              <a:rPr lang="en-US" sz="3000" dirty="0">
                <a:solidFill>
                  <a:srgbClr val="FFFF00"/>
                </a:solidFill>
              </a:rPr>
              <a:t>bathroom venting minimums of 50 CFM intermittent, or 20 CFM for continuous fan operation.</a:t>
            </a:r>
          </a:p>
          <a:p>
            <a:pPr lvl="1">
              <a:buFont typeface="Courier New" panose="02070309020205020404" pitchFamily="49" charset="0"/>
              <a:buChar char="o"/>
            </a:pPr>
            <a:r>
              <a:rPr lang="en-US" sz="3000" dirty="0">
                <a:solidFill>
                  <a:srgbClr val="FFFF00"/>
                </a:solidFill>
              </a:rPr>
              <a:t>kitchen venting minimums of 100 CFM intermittent, or 25 CFM for continuous fan operation.</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905" t="25000" r="19047" b="32143"/>
          <a:stretch/>
        </p:blipFill>
        <p:spPr>
          <a:xfrm>
            <a:off x="4945380" y="15240"/>
            <a:ext cx="4198620" cy="173736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222" t="19983" r="26389" b="19601"/>
          <a:stretch/>
        </p:blipFill>
        <p:spPr>
          <a:xfrm>
            <a:off x="1" y="0"/>
            <a:ext cx="2057400" cy="1612556"/>
          </a:xfrm>
          <a:prstGeom prst="rect">
            <a:avLst/>
          </a:prstGeom>
        </p:spPr>
      </p:pic>
    </p:spTree>
    <p:extLst>
      <p:ext uri="{BB962C8B-B14F-4D97-AF65-F5344CB8AC3E}">
        <p14:creationId xmlns:p14="http://schemas.microsoft.com/office/powerpoint/2010/main" val="168471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IIPI Moisture and Pools &amp; Spas 6.6 &amp; 6.7</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1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Moisture</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W</a:t>
            </a:r>
            <a:r>
              <a:rPr lang="en-US" dirty="0" smtClean="0">
                <a:solidFill>
                  <a:srgbClr val="FFFF00"/>
                </a:solidFill>
              </a:rPr>
              <a:t>ater </a:t>
            </a:r>
            <a:r>
              <a:rPr lang="en-US" dirty="0">
                <a:solidFill>
                  <a:srgbClr val="FFFF00"/>
                </a:solidFill>
              </a:rPr>
              <a:t>savings may be addressed through fixture upgrades or through other water saving measures. For example, rain water storage for landscape watering where allowable by </a:t>
            </a:r>
            <a:r>
              <a:rPr lang="en-US" dirty="0" smtClean="0">
                <a:solidFill>
                  <a:srgbClr val="FFFF00"/>
                </a:solidFill>
              </a:rPr>
              <a:t>code.</a:t>
            </a:r>
            <a:endParaRPr lang="en-US" dirty="0">
              <a:solidFill>
                <a:srgbClr val="FFFF00"/>
              </a:solidFill>
            </a:endParaRPr>
          </a:p>
        </p:txBody>
      </p:sp>
      <p:pic>
        <p:nvPicPr>
          <p:cNvPr id="4" name="Picture 3" descr="C:\Users\Don\AppData\Local\Microsoft\Windows\Temporary Internet Files\Content.Outlook\1BDE2P2G\IMG_20141201_131259_625.jpg"/>
          <p:cNvPicPr/>
          <p:nvPr/>
        </p:nvPicPr>
        <p:blipFill rotWithShape="1">
          <a:blip r:embed="rId2" cstate="print">
            <a:extLst>
              <a:ext uri="{28A0092B-C50C-407E-A947-70E740481C1C}">
                <a14:useLocalDpi xmlns:a14="http://schemas.microsoft.com/office/drawing/2010/main" val="0"/>
              </a:ext>
            </a:extLst>
          </a:blip>
          <a:srcRect l="16680" t="2964" r="38546" b="46913"/>
          <a:stretch/>
        </p:blipFill>
        <p:spPr bwMode="auto">
          <a:xfrm>
            <a:off x="7315200" y="3794760"/>
            <a:ext cx="1828800" cy="3048000"/>
          </a:xfrm>
          <a:prstGeom prst="rect">
            <a:avLst/>
          </a:prstGeom>
          <a:noFill/>
          <a:ln>
            <a:noFill/>
          </a:ln>
          <a:extLst>
            <a:ext uri="{53640926-AAD7-44D8-BBD7-CCE9431645EC}">
              <a14:shadowObscured xmlns:a14="http://schemas.microsoft.com/office/drawing/2010/main"/>
            </a:ext>
          </a:extLst>
        </p:spPr>
      </p:pic>
      <p:pic>
        <p:nvPicPr>
          <p:cNvPr id="5" name="Picture 4" descr="http://www.rainbird.com/images/products/diy/timers/SST-1200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495" y="4897598"/>
            <a:ext cx="1581150" cy="1242695"/>
          </a:xfrm>
          <a:prstGeom prst="rect">
            <a:avLst/>
          </a:prstGeom>
          <a:noFill/>
          <a:ln>
            <a:noFill/>
          </a:ln>
        </p:spPr>
      </p:pic>
      <p:pic>
        <p:nvPicPr>
          <p:cNvPr id="6" name="prodPrimaryImg" descr="American Standard H2Option White 1.6; 1.1-GPF 12-in Rough-In WaterSense Round Dual-Flush 2-Piece Comfort Height Toilet">
            <a:hlinkClick r:id="rId4" tgtFrame="&quot;_blank&quot;" tooltip="&quot;American Standard H2Option White 1.6; 1.1-GPF 12-in Rough-In WaterSense Round Dual-Flush 2-Piece Comfort Height Toilet&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2425" y="3959861"/>
            <a:ext cx="1495425" cy="1495425"/>
          </a:xfrm>
          <a:prstGeom prst="rect">
            <a:avLst/>
          </a:prstGeom>
          <a:noFill/>
          <a:ln>
            <a:noFill/>
          </a:ln>
        </p:spPr>
      </p:pic>
      <p:pic>
        <p:nvPicPr>
          <p:cNvPr id="7" name="superPIP__productImage" descr="http://www.homedepot.com/catalog/productImages/400/73/73e820ea-bc8e-46b5-bb8d-80ecccdd6b15_40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1740" y="4287998"/>
            <a:ext cx="1219200" cy="1219200"/>
          </a:xfrm>
          <a:prstGeom prst="rect">
            <a:avLst/>
          </a:prstGeom>
          <a:noFill/>
          <a:ln>
            <a:noFill/>
          </a:ln>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2174240" y="5093652"/>
            <a:ext cx="1130300" cy="1130300"/>
          </a:xfrm>
          <a:prstGeom prst="rect">
            <a:avLst/>
          </a:prstGeom>
        </p:spPr>
      </p:pic>
    </p:spTree>
    <p:extLst>
      <p:ext uri="{BB962C8B-B14F-4D97-AF65-F5344CB8AC3E}">
        <p14:creationId xmlns:p14="http://schemas.microsoft.com/office/powerpoint/2010/main" val="53166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Moisture</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Where moisture problems exist, the Technician must recommend a fix for the moisture-related problems through the elimination of the source, isolation of the source, or ventilation of the space around the source before other envelope/shell-related measures are started during the home performance </a:t>
            </a:r>
            <a:r>
              <a:rPr lang="en-US" dirty="0" smtClean="0">
                <a:solidFill>
                  <a:srgbClr val="FFFF00"/>
                </a:solidFill>
              </a:rPr>
              <a:t>upgrades. </a:t>
            </a:r>
            <a:endParaRPr lang="en-US" dirty="0">
              <a:solidFill>
                <a:srgbClr val="FFFF00"/>
              </a:solidFill>
            </a:endParaRPr>
          </a:p>
        </p:txBody>
      </p:sp>
    </p:spTree>
    <p:extLst>
      <p:ext uri="{BB962C8B-B14F-4D97-AF65-F5344CB8AC3E}">
        <p14:creationId xmlns:p14="http://schemas.microsoft.com/office/powerpoint/2010/main" val="221690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Moisture</a:t>
            </a:r>
            <a:endParaRPr lang="en-US" dirty="0"/>
          </a:p>
        </p:txBody>
      </p:sp>
      <p:pic>
        <p:nvPicPr>
          <p:cNvPr id="4" name="Picture 3"/>
          <p:cNvPicPr/>
          <p:nvPr/>
        </p:nvPicPr>
        <p:blipFill>
          <a:blip r:embed="rId2"/>
          <a:stretch>
            <a:fillRect/>
          </a:stretch>
        </p:blipFill>
        <p:spPr>
          <a:xfrm>
            <a:off x="838200" y="2209800"/>
            <a:ext cx="3886200" cy="3581400"/>
          </a:xfrm>
          <a:prstGeom prst="rect">
            <a:avLst/>
          </a:prstGeom>
        </p:spPr>
      </p:pic>
      <p:pic>
        <p:nvPicPr>
          <p:cNvPr id="5" name="Picture 4"/>
          <p:cNvPicPr/>
          <p:nvPr/>
        </p:nvPicPr>
        <p:blipFill>
          <a:blip r:embed="rId3"/>
          <a:stretch>
            <a:fillRect/>
          </a:stretch>
        </p:blipFill>
        <p:spPr>
          <a:xfrm>
            <a:off x="4724400" y="2225040"/>
            <a:ext cx="3200400" cy="3581400"/>
          </a:xfrm>
          <a:prstGeom prst="rect">
            <a:avLst/>
          </a:prstGeom>
        </p:spPr>
      </p:pic>
      <p:sp>
        <p:nvSpPr>
          <p:cNvPr id="3" name="TextBox 2"/>
          <p:cNvSpPr txBox="1"/>
          <p:nvPr/>
        </p:nvSpPr>
        <p:spPr>
          <a:xfrm>
            <a:off x="2106517" y="1432878"/>
            <a:ext cx="4930965" cy="584775"/>
          </a:xfrm>
          <a:prstGeom prst="rect">
            <a:avLst/>
          </a:prstGeom>
          <a:noFill/>
        </p:spPr>
        <p:txBody>
          <a:bodyPr wrap="none" rtlCol="0">
            <a:spAutoFit/>
          </a:bodyPr>
          <a:lstStyle/>
          <a:p>
            <a:r>
              <a:rPr lang="en-US" sz="3200" dirty="0" smtClean="0">
                <a:solidFill>
                  <a:srgbClr val="FFFF00"/>
                </a:solidFill>
              </a:rPr>
              <a:t>Samples of Moisture Repairs</a:t>
            </a:r>
            <a:endParaRPr lang="en-US" sz="3200" dirty="0">
              <a:solidFill>
                <a:srgbClr val="FFFF00"/>
              </a:solidFill>
            </a:endParaRPr>
          </a:p>
        </p:txBody>
      </p:sp>
    </p:spTree>
    <p:extLst>
      <p:ext uri="{BB962C8B-B14F-4D97-AF65-F5344CB8AC3E}">
        <p14:creationId xmlns:p14="http://schemas.microsoft.com/office/powerpoint/2010/main" val="64083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Pools &amp; Spas</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Safety first for pools and spas. All of the suction outlet covers need to be installed in accordance with ASME A112.19.8.</a:t>
            </a:r>
          </a:p>
          <a:p>
            <a:endParaRPr lang="en-US" dirty="0"/>
          </a:p>
        </p:txBody>
      </p:sp>
      <p:pic>
        <p:nvPicPr>
          <p:cNvPr id="4" name="Picture 3"/>
          <p:cNvPicPr/>
          <p:nvPr/>
        </p:nvPicPr>
        <p:blipFill>
          <a:blip r:embed="rId2"/>
          <a:stretch>
            <a:fillRect/>
          </a:stretch>
        </p:blipFill>
        <p:spPr>
          <a:xfrm>
            <a:off x="3124200" y="3505200"/>
            <a:ext cx="2362200" cy="2438400"/>
          </a:xfrm>
          <a:prstGeom prst="rect">
            <a:avLst/>
          </a:prstGeom>
        </p:spPr>
      </p:pic>
    </p:spTree>
    <p:extLst>
      <p:ext uri="{BB962C8B-B14F-4D97-AF65-F5344CB8AC3E}">
        <p14:creationId xmlns:p14="http://schemas.microsoft.com/office/powerpoint/2010/main" val="265432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Pools &amp; Spas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When upgrading for efficiency is part of the home’s contract, the energy efficiency of pool filter pumps, controls, and heaters must be in accordance with Association of Pool and Spa Professionals (APSP) 15 standard.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191000"/>
            <a:ext cx="2667000" cy="2667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353" y="4191000"/>
            <a:ext cx="2375647" cy="26670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9999" t="863" r="14286" b="-862"/>
          <a:stretch/>
        </p:blipFill>
        <p:spPr>
          <a:xfrm>
            <a:off x="2348754" y="4191000"/>
            <a:ext cx="1793838" cy="27297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4" y="4482353"/>
            <a:ext cx="2375648" cy="2375648"/>
          </a:xfrm>
          <a:prstGeom prst="rect">
            <a:avLst/>
          </a:prstGeom>
        </p:spPr>
      </p:pic>
    </p:spTree>
    <p:extLst>
      <p:ext uri="{BB962C8B-B14F-4D97-AF65-F5344CB8AC3E}">
        <p14:creationId xmlns:p14="http://schemas.microsoft.com/office/powerpoint/2010/main" val="508665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IIPI Insulation 6.4</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7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Pools &amp; Spas</a:t>
            </a:r>
            <a:endParaRPr lang="en-US" dirty="0"/>
          </a:p>
        </p:txBody>
      </p:sp>
      <p:sp>
        <p:nvSpPr>
          <p:cNvPr id="3" name="Content Placeholder 2"/>
          <p:cNvSpPr>
            <a:spLocks noGrp="1"/>
          </p:cNvSpPr>
          <p:nvPr>
            <p:ph idx="1"/>
          </p:nvPr>
        </p:nvSpPr>
        <p:spPr>
          <a:xfrm>
            <a:off x="457200" y="2128320"/>
            <a:ext cx="8229600" cy="4577280"/>
          </a:xfrm>
        </p:spPr>
        <p:txBody>
          <a:bodyPr>
            <a:normAutofit/>
          </a:bodyPr>
          <a:lstStyle/>
          <a:p>
            <a:pPr marL="0" indent="0">
              <a:buNone/>
            </a:pPr>
            <a:r>
              <a:rPr lang="en-US" dirty="0" smtClean="0">
                <a:solidFill>
                  <a:srgbClr val="FFFF00"/>
                </a:solidFill>
              </a:rPr>
              <a:t>Generally</a:t>
            </a:r>
            <a:r>
              <a:rPr lang="en-US" dirty="0">
                <a:solidFill>
                  <a:srgbClr val="FFFF00"/>
                </a:solidFill>
              </a:rPr>
              <a:t>, the Technician will install the pumps and filters provided by the pool supply house.  Thus, the Technician needs to make sure that the purchased equipment’s documentation states that the equipment meets the APSP energy efficiency requirements for the pipe sizing and GPM as found/built for the home’s pool/spa. </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00" t="26000" r="2000" b="18000"/>
          <a:stretch/>
        </p:blipFill>
        <p:spPr>
          <a:xfrm>
            <a:off x="0" y="-102870"/>
            <a:ext cx="2971800" cy="1733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318" y="0"/>
            <a:ext cx="1853682" cy="1853682"/>
          </a:xfrm>
          <a:prstGeom prst="rect">
            <a:avLst/>
          </a:prstGeom>
        </p:spPr>
      </p:pic>
    </p:spTree>
    <p:extLst>
      <p:ext uri="{BB962C8B-B14F-4D97-AF65-F5344CB8AC3E}">
        <p14:creationId xmlns:p14="http://schemas.microsoft.com/office/powerpoint/2010/main" val="396154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Pools &amp; Spas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solidFill>
                  <a:srgbClr val="FFFF00"/>
                </a:solidFill>
              </a:rPr>
              <a:t> Related equipment includes the following:</a:t>
            </a:r>
          </a:p>
          <a:p>
            <a:pPr lvl="0"/>
            <a:r>
              <a:rPr lang="en-US" dirty="0">
                <a:solidFill>
                  <a:srgbClr val="FFFF00"/>
                </a:solidFill>
              </a:rPr>
              <a:t>Controls, timer switches, and covers shall be per 2012 IECC (2009) §403.9 </a:t>
            </a:r>
            <a:r>
              <a:rPr lang="en-US" i="1" dirty="0">
                <a:solidFill>
                  <a:srgbClr val="FFFF00"/>
                </a:solidFill>
              </a:rPr>
              <a:t>Pools (Mandatory)</a:t>
            </a:r>
            <a:r>
              <a:rPr lang="en-US" dirty="0">
                <a:solidFill>
                  <a:srgbClr val="FFFF00"/>
                </a:solidFill>
              </a:rPr>
              <a:t>:</a:t>
            </a:r>
          </a:p>
          <a:p>
            <a:pPr lvl="1">
              <a:buFont typeface="Courier New" panose="02070309020205020404" pitchFamily="49" charset="0"/>
              <a:buChar char="o"/>
            </a:pPr>
            <a:r>
              <a:rPr lang="en-US" dirty="0">
                <a:solidFill>
                  <a:srgbClr val="FFFF00"/>
                </a:solidFill>
              </a:rPr>
              <a:t>Gas pool heaters must not have a standing pilot, and all pool heaters must have a shut off switch that is separate from the control thermostat.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29" t="8573" r="-1429" b="8571"/>
          <a:stretch/>
        </p:blipFill>
        <p:spPr>
          <a:xfrm>
            <a:off x="7151239" y="5181600"/>
            <a:ext cx="2023241" cy="1676400"/>
          </a:xfrm>
          <a:prstGeom prst="rect">
            <a:avLst/>
          </a:prstGeom>
        </p:spPr>
      </p:pic>
    </p:spTree>
    <p:extLst>
      <p:ext uri="{BB962C8B-B14F-4D97-AF65-F5344CB8AC3E}">
        <p14:creationId xmlns:p14="http://schemas.microsoft.com/office/powerpoint/2010/main" val="272301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Pools &amp; Spas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1">
              <a:buFont typeface="Courier New" panose="02070309020205020404" pitchFamily="49" charset="0"/>
              <a:buChar char="o"/>
            </a:pPr>
            <a:r>
              <a:rPr lang="en-US" dirty="0" smtClean="0">
                <a:solidFill>
                  <a:srgbClr val="FFFF00"/>
                </a:solidFill>
              </a:rPr>
              <a:t>Heaters </a:t>
            </a:r>
            <a:r>
              <a:rPr lang="en-US" dirty="0">
                <a:solidFill>
                  <a:srgbClr val="FFFF00"/>
                </a:solidFill>
              </a:rPr>
              <a:t>and pumps must have timer switches installed so they can be operated based on time of day, unless they are required for solar heating, waste-heat-recovery, or when 24-hour pumping is required by code. </a:t>
            </a:r>
          </a:p>
          <a:p>
            <a:pPr lvl="1">
              <a:buFont typeface="Courier New" panose="02070309020205020404" pitchFamily="49" charset="0"/>
              <a:buChar char="o"/>
            </a:pPr>
            <a:r>
              <a:rPr lang="en-US" dirty="0">
                <a:solidFill>
                  <a:srgbClr val="FFFF00"/>
                </a:solidFill>
              </a:rPr>
              <a:t>All heated pools need to have a vapor-retardant pool cover that contacts the surface of the water. Covers for pools/spas heated 90</a:t>
            </a:r>
            <a:r>
              <a:rPr lang="en-US" baseline="30000" dirty="0">
                <a:solidFill>
                  <a:srgbClr val="FFFF00"/>
                </a:solidFill>
              </a:rPr>
              <a:t>O</a:t>
            </a:r>
            <a:r>
              <a:rPr lang="en-US" dirty="0">
                <a:solidFill>
                  <a:srgbClr val="FFFF00"/>
                </a:solidFill>
              </a:rPr>
              <a:t>F, or warmer, need to have an insulation value of at least R-12, unless 60% or more of the heat comes from a solar collector.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0"/>
            <a:ext cx="1615440" cy="1615440"/>
          </a:xfrm>
          <a:prstGeom prst="rect">
            <a:avLst/>
          </a:prstGeom>
        </p:spPr>
      </p:pic>
    </p:spTree>
    <p:extLst>
      <p:ext uri="{BB962C8B-B14F-4D97-AF65-F5344CB8AC3E}">
        <p14:creationId xmlns:p14="http://schemas.microsoft.com/office/powerpoint/2010/main" val="394933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Pools &amp; Spas</a:t>
            </a:r>
            <a:endParaRPr lang="en-US" dirty="0"/>
          </a:p>
        </p:txBody>
      </p:sp>
      <p:sp>
        <p:nvSpPr>
          <p:cNvPr id="3" name="Content Placeholder 2"/>
          <p:cNvSpPr>
            <a:spLocks noGrp="1"/>
          </p:cNvSpPr>
          <p:nvPr>
            <p:ph idx="1"/>
          </p:nvPr>
        </p:nvSpPr>
        <p:spPr>
          <a:xfrm>
            <a:off x="304800" y="1600200"/>
            <a:ext cx="8382000" cy="5257800"/>
          </a:xfrm>
        </p:spPr>
        <p:txBody>
          <a:bodyPr>
            <a:normAutofit fontScale="92500"/>
          </a:bodyPr>
          <a:lstStyle/>
          <a:p>
            <a:pPr lvl="0"/>
            <a:r>
              <a:rPr lang="en-US" dirty="0">
                <a:solidFill>
                  <a:srgbClr val="FFFF00"/>
                </a:solidFill>
              </a:rPr>
              <a:t>Vapor retardant covers on heated pools shall be tested and listed in accordance with ASTM F1346-91 – 2010 </a:t>
            </a:r>
            <a:r>
              <a:rPr lang="en-US" i="1" dirty="0">
                <a:solidFill>
                  <a:srgbClr val="FFFF00"/>
                </a:solidFill>
              </a:rPr>
              <a:t>Standard Performance Specification for Safety Covers and Labeling Requirements for All Covers for Swimming Pools, Spas and Hot Tubs</a:t>
            </a:r>
            <a:r>
              <a:rPr lang="en-US" dirty="0">
                <a:solidFill>
                  <a:srgbClr val="FFFF00"/>
                </a:solidFill>
              </a:rPr>
              <a:t>.  The Technician needs to check and see if existing covers have the ASTM labels, and to make sure any new cover being installed has an ASTM label</a:t>
            </a:r>
            <a:endParaRPr lang="en-US" sz="3600" dirty="0">
              <a:solidFill>
                <a:srgbClr val="FFFF00"/>
              </a:solidFill>
            </a:endParaRPr>
          </a:p>
          <a:p>
            <a:pPr lvl="0"/>
            <a:r>
              <a:rPr lang="en-US" dirty="0">
                <a:solidFill>
                  <a:srgbClr val="FFFF00"/>
                </a:solidFill>
              </a:rPr>
              <a:t>New or replacement HVAC systems serving indoor pools and spas shall be designed per ACCA Manual SPS 2010 </a:t>
            </a:r>
            <a:r>
              <a:rPr lang="en-US" i="1" dirty="0">
                <a:solidFill>
                  <a:srgbClr val="FFFF00"/>
                </a:solidFill>
              </a:rPr>
              <a:t>HVAC Design for Pools and </a:t>
            </a:r>
            <a:r>
              <a:rPr lang="en-US" i="1" dirty="0" smtClean="0">
                <a:solidFill>
                  <a:srgbClr val="FFFF00"/>
                </a:solidFill>
              </a:rPr>
              <a:t>Spas.</a:t>
            </a:r>
            <a:endParaRPr lang="en-US" sz="36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222" t="23979" r="1919" b="22055"/>
          <a:stretch/>
        </p:blipFill>
        <p:spPr>
          <a:xfrm>
            <a:off x="6477000" y="0"/>
            <a:ext cx="2667000" cy="1600200"/>
          </a:xfrm>
          <a:prstGeom prst="rect">
            <a:avLst/>
          </a:prstGeom>
        </p:spPr>
      </p:pic>
    </p:spTree>
    <p:extLst>
      <p:ext uri="{BB962C8B-B14F-4D97-AF65-F5344CB8AC3E}">
        <p14:creationId xmlns:p14="http://schemas.microsoft.com/office/powerpoint/2010/main" val="99019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Pools &amp; Spas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smtClean="0">
                <a:solidFill>
                  <a:srgbClr val="FFFF00"/>
                </a:solidFill>
              </a:rPr>
              <a:t>New </a:t>
            </a:r>
            <a:r>
              <a:rPr lang="en-US" dirty="0">
                <a:solidFill>
                  <a:srgbClr val="FFFF00"/>
                </a:solidFill>
              </a:rPr>
              <a:t>pools or spas shall be constructed in accordance with the applicable APSP standard.  The Technician needs to make sure that the pool construction company understands this requirement and builds a pool that meets this requirement.  Note: if you get a call to build a pool, you might want to pass. Building a new pool is beyond the scope of home performance upgrades and will not save energy or water.</a:t>
            </a:r>
            <a:endParaRPr lang="en-US" sz="3600" dirty="0">
              <a:solidFill>
                <a:srgbClr val="FFFF00"/>
              </a:solidFill>
            </a:endParaRPr>
          </a:p>
        </p:txBody>
      </p:sp>
    </p:spTree>
    <p:extLst>
      <p:ext uri="{BB962C8B-B14F-4D97-AF65-F5344CB8AC3E}">
        <p14:creationId xmlns:p14="http://schemas.microsoft.com/office/powerpoint/2010/main" val="262470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Pools &amp; Spas Design Guidance</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8151" y="1417638"/>
            <a:ext cx="4087697" cy="5257800"/>
          </a:xfrm>
          <a:prstGeom prst="rect">
            <a:avLst/>
          </a:prstGeom>
          <a:noFill/>
          <a:ln>
            <a:noFill/>
          </a:ln>
        </p:spPr>
      </p:pic>
    </p:spTree>
    <p:extLst>
      <p:ext uri="{BB962C8B-B14F-4D97-AF65-F5344CB8AC3E}">
        <p14:creationId xmlns:p14="http://schemas.microsoft.com/office/powerpoint/2010/main" val="230958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Procedures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Install water saving devices as listed on the proposal.</a:t>
            </a:r>
          </a:p>
          <a:p>
            <a:r>
              <a:rPr lang="en-US" dirty="0" smtClean="0">
                <a:solidFill>
                  <a:srgbClr val="FFFF00"/>
                </a:solidFill>
              </a:rPr>
              <a:t>Repair all moisture related problems before other shell repairs are made.</a:t>
            </a:r>
          </a:p>
          <a:p>
            <a:r>
              <a:rPr lang="en-US" dirty="0" smtClean="0">
                <a:solidFill>
                  <a:srgbClr val="FFFF00"/>
                </a:solidFill>
              </a:rPr>
              <a:t>Make sure that all pool safety drains are in compliance with </a:t>
            </a:r>
            <a:r>
              <a:rPr lang="en-US" dirty="0">
                <a:solidFill>
                  <a:srgbClr val="FFFF00"/>
                </a:solidFill>
              </a:rPr>
              <a:t>ASME </a:t>
            </a:r>
            <a:r>
              <a:rPr lang="en-US" dirty="0" smtClean="0">
                <a:solidFill>
                  <a:srgbClr val="FFFF00"/>
                </a:solidFill>
              </a:rPr>
              <a:t>A112.19.8.</a:t>
            </a:r>
          </a:p>
          <a:p>
            <a:r>
              <a:rPr lang="en-US" dirty="0" smtClean="0">
                <a:solidFill>
                  <a:srgbClr val="FFFF00"/>
                </a:solidFill>
              </a:rPr>
              <a:t>Make sure a pool cover is installed when required.</a:t>
            </a:r>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70544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 </a:t>
            </a:r>
            <a:br>
              <a:rPr lang="en-US" dirty="0" smtClean="0"/>
            </a:br>
            <a:r>
              <a:rPr lang="en-US" dirty="0" smtClean="0"/>
              <a:t>Test Out Procedures 7.0</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3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Out Procedures</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For all test-outs, the Technician responsible for the accepted contract’s completion, or an independent Auditor, </a:t>
            </a:r>
            <a:r>
              <a:rPr lang="en-US" dirty="0" smtClean="0">
                <a:solidFill>
                  <a:srgbClr val="FFFF00"/>
                </a:solidFill>
              </a:rPr>
              <a:t>needs </a:t>
            </a:r>
            <a:r>
              <a:rPr lang="en-US" dirty="0">
                <a:solidFill>
                  <a:srgbClr val="FFFF00"/>
                </a:solidFill>
              </a:rPr>
              <a:t>to verify that all of the improvement objectives covered in the contract were met. In order to accomplish this the following items must be done:</a:t>
            </a:r>
          </a:p>
          <a:p>
            <a:endParaRPr lang="en-US" dirty="0"/>
          </a:p>
        </p:txBody>
      </p:sp>
    </p:spTree>
    <p:extLst>
      <p:ext uri="{BB962C8B-B14F-4D97-AF65-F5344CB8AC3E}">
        <p14:creationId xmlns:p14="http://schemas.microsoft.com/office/powerpoint/2010/main" val="222537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Out Procedures</a:t>
            </a:r>
            <a:endParaRPr lang="en-US" dirty="0"/>
          </a:p>
        </p:txBody>
      </p:sp>
      <p:sp>
        <p:nvSpPr>
          <p:cNvPr id="3" name="Content Placeholder 2"/>
          <p:cNvSpPr>
            <a:spLocks noGrp="1"/>
          </p:cNvSpPr>
          <p:nvPr>
            <p:ph idx="1"/>
          </p:nvPr>
        </p:nvSpPr>
        <p:spPr/>
        <p:txBody>
          <a:bodyPr>
            <a:normAutofit lnSpcReduction="10000"/>
          </a:bodyPr>
          <a:lstStyle/>
          <a:p>
            <a:pPr lvl="0"/>
            <a:r>
              <a:rPr lang="en-US" dirty="0">
                <a:solidFill>
                  <a:srgbClr val="FFFF00"/>
                </a:solidFill>
              </a:rPr>
              <a:t>The qualified Technician, or independent Auditor, needs to review the scope of work and the signed proposal in order to familiarize themselves with the work so items to be verified can be identified. The independent Auditor shall have the discretion to report oversights, errors, miscalculations and other issues to the lead Technician, the Project Manager, and any quality control agencies providing oversight. </a:t>
            </a:r>
          </a:p>
          <a:p>
            <a:endParaRPr lang="en-US" dirty="0"/>
          </a:p>
        </p:txBody>
      </p:sp>
    </p:spTree>
    <p:extLst>
      <p:ext uri="{BB962C8B-B14F-4D97-AF65-F5344CB8AC3E}">
        <p14:creationId xmlns:p14="http://schemas.microsoft.com/office/powerpoint/2010/main" val="2758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228600" y="1600200"/>
            <a:ext cx="8763000" cy="4525963"/>
          </a:xfrm>
        </p:spPr>
        <p:txBody>
          <a:bodyPr/>
          <a:lstStyle/>
          <a:p>
            <a:pPr marL="0" indent="0">
              <a:buNone/>
            </a:pPr>
            <a:r>
              <a:rPr lang="en-US" dirty="0">
                <a:solidFill>
                  <a:srgbClr val="FFFF00"/>
                </a:solidFill>
              </a:rPr>
              <a:t>The Technician must make sure that the insulation is installed using the insulation manufacturer’s procedures and instructions.  Applicable recommendations should be followed when provided by</a:t>
            </a:r>
            <a:r>
              <a:rPr lang="en-US" dirty="0" smtClean="0">
                <a:solidFill>
                  <a:srgbClr val="FFFF00"/>
                </a:solidFill>
              </a:rPr>
              <a:t>:</a:t>
            </a:r>
            <a:endParaRPr lang="en-US" dirty="0"/>
          </a:p>
        </p:txBody>
      </p:sp>
      <p:pic>
        <p:nvPicPr>
          <p:cNvPr id="5" name="Picture 4" descr="Water 1.5 damproofing good.JPG"/>
          <p:cNvPicPr/>
          <p:nvPr/>
        </p:nvPicPr>
        <p:blipFill rotWithShape="1">
          <a:blip r:embed="rId2">
            <a:extLst>
              <a:ext uri="{28A0092B-C50C-407E-A947-70E740481C1C}">
                <a14:useLocalDpi xmlns:a14="http://schemas.microsoft.com/office/drawing/2010/main" val="0"/>
              </a:ext>
            </a:extLst>
          </a:blip>
          <a:srcRect l="747" t="14924" r="2082" b="10457"/>
          <a:stretch/>
        </p:blipFill>
        <p:spPr>
          <a:xfrm>
            <a:off x="1341120" y="4267200"/>
            <a:ext cx="3672840" cy="2362200"/>
          </a:xfrm>
          <a:prstGeom prst="rect">
            <a:avLst/>
          </a:prstGeom>
          <a:ln>
            <a:miter lim="800000"/>
            <a:headEnd/>
            <a:tailEnd/>
          </a:ln>
        </p:spPr>
      </p:pic>
      <p:pic>
        <p:nvPicPr>
          <p:cNvPr id="6" name="Picture 5" descr="F:\Building Performance\Foam\Photos\DSC00837.JPG"/>
          <p:cNvPicPr/>
          <p:nvPr/>
        </p:nvPicPr>
        <p:blipFill>
          <a:blip r:embed="rId3" cstate="print"/>
          <a:srcRect/>
          <a:stretch>
            <a:fillRect/>
          </a:stretch>
        </p:blipFill>
        <p:spPr bwMode="auto">
          <a:xfrm>
            <a:off x="5013960" y="4267200"/>
            <a:ext cx="3101340" cy="2362200"/>
          </a:xfrm>
          <a:prstGeom prst="rect">
            <a:avLst/>
          </a:prstGeom>
          <a:noFill/>
        </p:spPr>
      </p:pic>
    </p:spTree>
    <p:extLst>
      <p:ext uri="{BB962C8B-B14F-4D97-AF65-F5344CB8AC3E}">
        <p14:creationId xmlns:p14="http://schemas.microsoft.com/office/powerpoint/2010/main" val="19127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Out Procedures</a:t>
            </a:r>
            <a:endParaRPr lang="en-US" dirty="0"/>
          </a:p>
        </p:txBody>
      </p:sp>
      <p:sp>
        <p:nvSpPr>
          <p:cNvPr id="3" name="Content Placeholder 2"/>
          <p:cNvSpPr>
            <a:spLocks noGrp="1"/>
          </p:cNvSpPr>
          <p:nvPr>
            <p:ph idx="1"/>
          </p:nvPr>
        </p:nvSpPr>
        <p:spPr/>
        <p:txBody>
          <a:bodyPr>
            <a:normAutofit/>
          </a:bodyPr>
          <a:lstStyle/>
          <a:p>
            <a:pPr lvl="0"/>
            <a:r>
              <a:rPr lang="en-US" dirty="0">
                <a:solidFill>
                  <a:srgbClr val="FFFF00"/>
                </a:solidFill>
              </a:rPr>
              <a:t>Per the requirement for the completion of the retrofit work approved in the signed proposal, the improvement(s) must be evaluated in accordance with the requirements and applicable procedures in §3.0 and to the performance standard listed in §6.0, or the standard specified.</a:t>
            </a:r>
          </a:p>
          <a:p>
            <a:endParaRPr lang="en-US" dirty="0"/>
          </a:p>
        </p:txBody>
      </p:sp>
    </p:spTree>
    <p:extLst>
      <p:ext uri="{BB962C8B-B14F-4D97-AF65-F5344CB8AC3E}">
        <p14:creationId xmlns:p14="http://schemas.microsoft.com/office/powerpoint/2010/main" val="168113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Out Procedures</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N</a:t>
            </a:r>
            <a:r>
              <a:rPr lang="en-US" cap="small" dirty="0" smtClean="0">
                <a:solidFill>
                  <a:srgbClr val="FFFF00"/>
                </a:solidFill>
              </a:rPr>
              <a:t>ote</a:t>
            </a:r>
            <a:r>
              <a:rPr lang="en-US" dirty="0" smtClean="0">
                <a:solidFill>
                  <a:srgbClr val="FFFF00"/>
                </a:solidFill>
              </a:rPr>
              <a:t>: For </a:t>
            </a:r>
            <a:r>
              <a:rPr lang="en-US" dirty="0">
                <a:solidFill>
                  <a:srgbClr val="FFFF00"/>
                </a:solidFill>
              </a:rPr>
              <a:t>homes under construction, verify new HVAC equipment in accordance with ENERGY STAR Certified Homes HVAC System Quality Installation Rater Checklist.  Available at the EPA web site</a:t>
            </a:r>
            <a:r>
              <a:rPr lang="en-US" dirty="0"/>
              <a:t>: </a:t>
            </a:r>
            <a:r>
              <a:rPr lang="en-US" u="sng" dirty="0">
                <a:hlinkClick r:id="rId2"/>
              </a:rPr>
              <a:t>http://www.energystar.gov/index.cfm?c=bldrs_lenders_raters.nh_v3_guidelines</a:t>
            </a:r>
            <a:r>
              <a:rPr lang="en-US" u="sng" dirty="0"/>
              <a:t>   </a:t>
            </a:r>
            <a:r>
              <a:rPr lang="en-US" dirty="0"/>
              <a:t> </a:t>
            </a:r>
          </a:p>
          <a:p>
            <a:endParaRPr lang="en-US" dirty="0"/>
          </a:p>
        </p:txBody>
      </p:sp>
    </p:spTree>
    <p:extLst>
      <p:ext uri="{BB962C8B-B14F-4D97-AF65-F5344CB8AC3E}">
        <p14:creationId xmlns:p14="http://schemas.microsoft.com/office/powerpoint/2010/main" val="2995932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Out Procedures</a:t>
            </a:r>
            <a:endParaRPr lang="en-US" dirty="0"/>
          </a:p>
        </p:txBody>
      </p:sp>
      <p:sp>
        <p:nvSpPr>
          <p:cNvPr id="3" name="Content Placeholder 2"/>
          <p:cNvSpPr>
            <a:spLocks noGrp="1"/>
          </p:cNvSpPr>
          <p:nvPr>
            <p:ph idx="1"/>
          </p:nvPr>
        </p:nvSpPr>
        <p:spPr/>
        <p:txBody>
          <a:bodyPr>
            <a:normAutofit/>
          </a:bodyPr>
          <a:lstStyle/>
          <a:p>
            <a:pPr lvl="0"/>
            <a:r>
              <a:rPr lang="en-US" dirty="0">
                <a:solidFill>
                  <a:srgbClr val="FFFF00"/>
                </a:solidFill>
              </a:rPr>
              <a:t>Building performance improvements, or combinations of improvements, that effect the envelope tightness, shall result in testing of the combustion appliances in accordance with §3.2.4, §3.2.5, and §3.2.6.  When unvented combustion appliances are present, confirm their listing to ANSI Z21.11.2, and their use as a secondary heat source</a:t>
            </a:r>
            <a:r>
              <a:rPr lang="en-US" cap="all" dirty="0">
                <a:solidFill>
                  <a:srgbClr val="FFFF00"/>
                </a:solidFill>
              </a:rPr>
              <a:t>. </a:t>
            </a:r>
            <a:endParaRPr lang="en-US" dirty="0">
              <a:solidFill>
                <a:srgbClr val="FFFF00"/>
              </a:solidFill>
            </a:endParaRPr>
          </a:p>
          <a:p>
            <a:endParaRPr lang="en-US" dirty="0"/>
          </a:p>
        </p:txBody>
      </p:sp>
    </p:spTree>
    <p:extLst>
      <p:ext uri="{BB962C8B-B14F-4D97-AF65-F5344CB8AC3E}">
        <p14:creationId xmlns:p14="http://schemas.microsoft.com/office/powerpoint/2010/main" val="246362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Required</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The Technician/Auditor must verify that the home owners are provided with the required documentation based on the work performed as listed in §3, §4 and §5 of this document.</a:t>
            </a:r>
          </a:p>
          <a:p>
            <a:endParaRPr lang="en-US" dirty="0"/>
          </a:p>
        </p:txBody>
      </p:sp>
    </p:spTree>
    <p:extLst>
      <p:ext uri="{BB962C8B-B14F-4D97-AF65-F5344CB8AC3E}">
        <p14:creationId xmlns:p14="http://schemas.microsoft.com/office/powerpoint/2010/main" val="31793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228600" y="1874838"/>
            <a:ext cx="8686800" cy="4251325"/>
          </a:xfrm>
        </p:spPr>
        <p:txBody>
          <a:bodyPr/>
          <a:lstStyle/>
          <a:p>
            <a:pPr marL="0" indent="0">
              <a:buNone/>
            </a:pPr>
            <a:r>
              <a:rPr lang="en-US" dirty="0">
                <a:solidFill>
                  <a:srgbClr val="FFFF00"/>
                </a:solidFill>
              </a:rPr>
              <a:t>T</a:t>
            </a:r>
            <a:r>
              <a:rPr lang="en-US" dirty="0" smtClean="0">
                <a:solidFill>
                  <a:srgbClr val="FFFF00"/>
                </a:solidFill>
              </a:rPr>
              <a:t>he </a:t>
            </a:r>
            <a:r>
              <a:rPr lang="en-US" dirty="0">
                <a:solidFill>
                  <a:srgbClr val="FFFF00"/>
                </a:solidFill>
              </a:rPr>
              <a:t>Insulation Contractors of Association of America, Spray Polyurethane Foam Alliance, Blown-in-Blankets Contractors Association, and/or Structural Insulated Panel Association.</a:t>
            </a:r>
          </a:p>
          <a:p>
            <a:endParaRPr lang="en-US" dirty="0"/>
          </a:p>
        </p:txBody>
      </p:sp>
      <p:pic>
        <p:nvPicPr>
          <p:cNvPr id="4" name="Picture 3" descr="http://www.coloradosprayfoamcontractors.com/images/photoclosedcell.jpg"/>
          <p:cNvPicPr/>
          <p:nvPr/>
        </p:nvPicPr>
        <p:blipFill>
          <a:blip r:embed="rId2" cstate="print"/>
          <a:srcRect/>
          <a:stretch>
            <a:fillRect/>
          </a:stretch>
        </p:blipFill>
        <p:spPr bwMode="auto">
          <a:xfrm>
            <a:off x="0" y="4541520"/>
            <a:ext cx="3710940" cy="2286000"/>
          </a:xfrm>
          <a:prstGeom prst="rect">
            <a:avLst/>
          </a:prstGeom>
          <a:noFill/>
        </p:spPr>
      </p:pic>
      <p:pic>
        <p:nvPicPr>
          <p:cNvPr id="5" name="Picture 4" descr="Sub-floor good.JPG"/>
          <p:cNvPicPr/>
          <p:nvPr/>
        </p:nvPicPr>
        <p:blipFill>
          <a:blip r:embed="rId3">
            <a:extLst>
              <a:ext uri="{28A0092B-C50C-407E-A947-70E740481C1C}">
                <a14:useLocalDpi xmlns:a14="http://schemas.microsoft.com/office/drawing/2010/main" val="0"/>
              </a:ext>
            </a:extLst>
          </a:blip>
          <a:srcRect/>
          <a:stretch>
            <a:fillRect/>
          </a:stretch>
        </p:blipFill>
        <p:spPr>
          <a:xfrm>
            <a:off x="2947987" y="4541520"/>
            <a:ext cx="2680335" cy="2286000"/>
          </a:xfrm>
          <a:prstGeom prst="rect">
            <a:avLst/>
          </a:prstGeom>
          <a:ln>
            <a:miter lim="800000"/>
            <a:headEnd/>
            <a:tailEnd/>
          </a:ln>
        </p:spPr>
      </p:pic>
      <p:pic>
        <p:nvPicPr>
          <p:cNvPr id="6" name="Picture 5"/>
          <p:cNvPicPr/>
          <p:nvPr/>
        </p:nvPicPr>
        <p:blipFill rotWithShape="1">
          <a:blip r:embed="rId4">
            <a:extLst>
              <a:ext uri="{28A0092B-C50C-407E-A947-70E740481C1C}">
                <a14:useLocalDpi xmlns:a14="http://schemas.microsoft.com/office/drawing/2010/main" val="0"/>
              </a:ext>
            </a:extLst>
          </a:blip>
          <a:srcRect l="11539" t="28"/>
          <a:stretch/>
        </p:blipFill>
        <p:spPr>
          <a:xfrm>
            <a:off x="5628322" y="4541520"/>
            <a:ext cx="3505201" cy="2270126"/>
          </a:xfrm>
          <a:prstGeom prst="rect">
            <a:avLst/>
          </a:prstGeom>
        </p:spPr>
      </p:pic>
      <p:pic>
        <p:nvPicPr>
          <p:cNvPr id="7" name="Picture 6"/>
          <p:cNvPicPr/>
          <p:nvPr/>
        </p:nvPicPr>
        <p:blipFill rotWithShape="1">
          <a:blip r:embed="rId5">
            <a:extLst>
              <a:ext uri="{28A0092B-C50C-407E-A947-70E740481C1C}">
                <a14:useLocalDpi xmlns:a14="http://schemas.microsoft.com/office/drawing/2010/main" val="0"/>
              </a:ext>
            </a:extLst>
          </a:blip>
          <a:srcRect l="61665" t="21117" r="3340" b="38891"/>
          <a:stretch/>
        </p:blipFill>
        <p:spPr bwMode="auto">
          <a:xfrm>
            <a:off x="7467600" y="46038"/>
            <a:ext cx="1676400" cy="1554162"/>
          </a:xfrm>
          <a:prstGeom prst="rect">
            <a:avLst/>
          </a:prstGeom>
          <a:noFill/>
        </p:spPr>
      </p:pic>
      <p:pic>
        <p:nvPicPr>
          <p:cNvPr id="8" name="Picture 7" descr="http://www.hummerpaving.com/images/icfL.jpg"/>
          <p:cNvPicPr/>
          <p:nvPr/>
        </p:nvPicPr>
        <p:blipFill>
          <a:blip r:embed="rId6" cstate="print">
            <a:extLst>
              <a:ext uri="{BEBA8EAE-BF5A-486C-A8C5-ECC9F3942E4B}">
                <a14:imgProps xmlns:a14="http://schemas.microsoft.com/office/drawing/2010/main">
                  <a14:imgLayer r:embed="rId7">
                    <a14:imgEffect>
                      <a14:brightnessContrast bright="32000"/>
                    </a14:imgEffect>
                  </a14:imgLayer>
                </a14:imgProps>
              </a:ext>
            </a:extLst>
          </a:blip>
          <a:srcRect/>
          <a:stretch>
            <a:fillRect/>
          </a:stretch>
        </p:blipFill>
        <p:spPr bwMode="auto">
          <a:xfrm>
            <a:off x="0" y="0"/>
            <a:ext cx="1943100" cy="1590675"/>
          </a:xfrm>
          <a:prstGeom prst="rect">
            <a:avLst/>
          </a:prstGeom>
          <a:noFill/>
        </p:spPr>
      </p:pic>
    </p:spTree>
    <p:extLst>
      <p:ext uri="{BB962C8B-B14F-4D97-AF65-F5344CB8AC3E}">
        <p14:creationId xmlns:p14="http://schemas.microsoft.com/office/powerpoint/2010/main" val="22650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457200" y="1692276"/>
            <a:ext cx="8229600" cy="4433887"/>
          </a:xfrm>
        </p:spPr>
        <p:txBody>
          <a:bodyPr>
            <a:normAutofit fontScale="92500"/>
          </a:bodyPr>
          <a:lstStyle/>
          <a:p>
            <a:pPr marL="0" indent="0">
              <a:buNone/>
            </a:pPr>
            <a:r>
              <a:rPr lang="en-US" dirty="0">
                <a:solidFill>
                  <a:srgbClr val="FFFF00"/>
                </a:solidFill>
              </a:rPr>
              <a:t>The following standard installation procedures need to be followed for the specific applications listed:</a:t>
            </a:r>
          </a:p>
          <a:p>
            <a:pPr lvl="0"/>
            <a:r>
              <a:rPr lang="en-US" dirty="0">
                <a:solidFill>
                  <a:srgbClr val="FFFF00"/>
                </a:solidFill>
              </a:rPr>
              <a:t>ASTM C1029 - 10 Standard Specification for Spray-Applied Rigid Cellular Polyurethane Thermal Insulation.</a:t>
            </a:r>
          </a:p>
          <a:p>
            <a:pPr lvl="0"/>
            <a:r>
              <a:rPr lang="en-US" dirty="0">
                <a:solidFill>
                  <a:srgbClr val="FFFF00"/>
                </a:solidFill>
              </a:rPr>
              <a:t>ASTM C1320-10 Standard Practice for Installation of Mineral Fiber </a:t>
            </a:r>
            <a:r>
              <a:rPr lang="en-US" dirty="0" err="1">
                <a:solidFill>
                  <a:srgbClr val="FFFF00"/>
                </a:solidFill>
              </a:rPr>
              <a:t>Batt</a:t>
            </a:r>
            <a:r>
              <a:rPr lang="en-US" dirty="0">
                <a:solidFill>
                  <a:srgbClr val="FFFF00"/>
                </a:solidFill>
              </a:rPr>
              <a:t> and Blanket Thermal Insulation for Light Frame Construction. </a:t>
            </a:r>
          </a:p>
          <a:p>
            <a:pPr marL="0" indent="0">
              <a:buNone/>
            </a:pPr>
            <a:endParaRPr lang="en-US" dirty="0">
              <a:solidFill>
                <a:srgbClr val="FFFF00"/>
              </a:solidFill>
            </a:endParaRPr>
          </a:p>
          <a:p>
            <a:endParaRPr lang="en-US" dirty="0"/>
          </a:p>
        </p:txBody>
      </p:sp>
    </p:spTree>
    <p:extLst>
      <p:ext uri="{BB962C8B-B14F-4D97-AF65-F5344CB8AC3E}">
        <p14:creationId xmlns:p14="http://schemas.microsoft.com/office/powerpoint/2010/main" val="379487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457200" y="1692276"/>
            <a:ext cx="8229600" cy="4433887"/>
          </a:xfrm>
        </p:spPr>
        <p:txBody>
          <a:bodyPr>
            <a:normAutofit fontScale="92500" lnSpcReduction="10000"/>
          </a:bodyPr>
          <a:lstStyle/>
          <a:p>
            <a:pPr marL="0" indent="0">
              <a:buNone/>
            </a:pPr>
            <a:r>
              <a:rPr lang="en-US" dirty="0">
                <a:solidFill>
                  <a:srgbClr val="FFFF00"/>
                </a:solidFill>
              </a:rPr>
              <a:t>Other items the Technician must consider when installing or repairing insulation include:</a:t>
            </a:r>
          </a:p>
          <a:p>
            <a:pPr lvl="0"/>
            <a:r>
              <a:rPr lang="en-US" dirty="0">
                <a:solidFill>
                  <a:srgbClr val="FFFF00"/>
                </a:solidFill>
              </a:rPr>
              <a:t>Any existing interior or exterior moisture issues must be remediated prior to insulating the building shell.</a:t>
            </a:r>
          </a:p>
          <a:p>
            <a:pPr lvl="0"/>
            <a:r>
              <a:rPr lang="en-US" dirty="0">
                <a:solidFill>
                  <a:srgbClr val="FFFF00"/>
                </a:solidFill>
              </a:rPr>
              <a:t>Whenever an enclosed cavity insulation upgrade covering 15% or more of the total building shell area is part of the home improvement’s upgrade plan, the Technician must perform a </a:t>
            </a:r>
            <a:r>
              <a:rPr lang="en-US" dirty="0" smtClean="0">
                <a:solidFill>
                  <a:srgbClr val="FFFF00"/>
                </a:solidFill>
              </a:rPr>
              <a:t>pre-and </a:t>
            </a:r>
            <a:r>
              <a:rPr lang="en-US" dirty="0">
                <a:solidFill>
                  <a:srgbClr val="FFFF00"/>
                </a:solidFill>
              </a:rPr>
              <a:t>post-installation envelope leakage testing.</a:t>
            </a:r>
          </a:p>
          <a:p>
            <a:endParaRPr lang="en-US" dirty="0"/>
          </a:p>
        </p:txBody>
      </p:sp>
      <p:pic>
        <p:nvPicPr>
          <p:cNvPr id="4" name="Picture 3" descr="http://d13349491.u177.surftown.dk/images/thermal_house_pic.jpg"/>
          <p:cNvPicPr/>
          <p:nvPr/>
        </p:nvPicPr>
        <p:blipFill rotWithShape="1">
          <a:blip r:embed="rId2" cstate="print">
            <a:extLst>
              <a:ext uri="{28A0092B-C50C-407E-A947-70E740481C1C}">
                <a14:useLocalDpi xmlns:a14="http://schemas.microsoft.com/office/drawing/2010/main" val="0"/>
              </a:ext>
            </a:extLst>
          </a:blip>
          <a:srcRect t="12195" r="-150" b="14286"/>
          <a:stretch/>
        </p:blipFill>
        <p:spPr bwMode="auto">
          <a:xfrm>
            <a:off x="0" y="1"/>
            <a:ext cx="2057400" cy="1692276"/>
          </a:xfrm>
          <a:prstGeom prst="rect">
            <a:avLst/>
          </a:prstGeom>
          <a:noFill/>
          <a:ln>
            <a:noFill/>
          </a:ln>
          <a:extLst>
            <a:ext uri="{53640926-AAD7-44D8-BBD7-CCE9431645EC}">
              <a14:shadowObscured xmlns:a14="http://schemas.microsoft.com/office/drawing/2010/main"/>
            </a:ext>
          </a:extLst>
        </p:spPr>
      </p:pic>
      <p:pic>
        <p:nvPicPr>
          <p:cNvPr id="5" name="Picture 4" descr="http://www.energyconservatory.com/sites/default/files/blower_door1.jpg"/>
          <p:cNvPicPr/>
          <p:nvPr/>
        </p:nvPicPr>
        <p:blipFill rotWithShape="1">
          <a:blip r:embed="rId3" cstate="print">
            <a:extLst>
              <a:ext uri="{28A0092B-C50C-407E-A947-70E740481C1C}">
                <a14:useLocalDpi xmlns:a14="http://schemas.microsoft.com/office/drawing/2010/main" val="0"/>
              </a:ext>
            </a:extLst>
          </a:blip>
          <a:srcRect l="4348" r="-1"/>
          <a:stretch/>
        </p:blipFill>
        <p:spPr bwMode="auto">
          <a:xfrm>
            <a:off x="8001000" y="1"/>
            <a:ext cx="1143000" cy="2102802"/>
          </a:xfrm>
          <a:prstGeom prst="rect">
            <a:avLst/>
          </a:prstGeom>
          <a:noFill/>
          <a:extLst/>
        </p:spPr>
      </p:pic>
    </p:spTree>
    <p:extLst>
      <p:ext uri="{BB962C8B-B14F-4D97-AF65-F5344CB8AC3E}">
        <p14:creationId xmlns:p14="http://schemas.microsoft.com/office/powerpoint/2010/main" val="21283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457200" y="1692276"/>
            <a:ext cx="8229600" cy="4433887"/>
          </a:xfrm>
        </p:spPr>
        <p:txBody>
          <a:bodyPr>
            <a:normAutofit fontScale="92500"/>
          </a:bodyPr>
          <a:lstStyle/>
          <a:p>
            <a:pPr lvl="0"/>
            <a:r>
              <a:rPr lang="en-US" dirty="0">
                <a:solidFill>
                  <a:srgbClr val="FFFF00"/>
                </a:solidFill>
              </a:rPr>
              <a:t>Vented eave or soffit baffles must be mechanically fastened to block wind entry into insulation, or to prevent insulation from blowing back into the attic.  Baffles need to be installed to maintain clearance between the roof deck and baffle according to manufacturer specifications.  Installation of the baffles will allow for the highest possible R-value above the top plate of the exterior wall.</a:t>
            </a:r>
          </a:p>
          <a:p>
            <a:endParaRPr lang="en-US" dirty="0"/>
          </a:p>
        </p:txBody>
      </p:sp>
      <p:pic>
        <p:nvPicPr>
          <p:cNvPr id="4" name="Picture 3" descr="http://www.epa.gov/iaplus01/technical/moisture/images/large/36.jpg"/>
          <p:cNvPicPr/>
          <p:nvPr/>
        </p:nvPicPr>
        <p:blipFill rotWithShape="1">
          <a:blip r:embed="rId2" cstate="print">
            <a:extLst>
              <a:ext uri="{28A0092B-C50C-407E-A947-70E740481C1C}">
                <a14:useLocalDpi xmlns:a14="http://schemas.microsoft.com/office/drawing/2010/main" val="0"/>
              </a:ext>
            </a:extLst>
          </a:blip>
          <a:srcRect l="15833" t="14153" r="15201" b="8351"/>
          <a:stretch/>
        </p:blipFill>
        <p:spPr bwMode="auto">
          <a:xfrm>
            <a:off x="0" y="-30480"/>
            <a:ext cx="1981200" cy="1722756"/>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3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IIPI Insulation</a:t>
            </a:r>
            <a:endParaRPr lang="en-US" dirty="0"/>
          </a:p>
        </p:txBody>
      </p:sp>
      <p:sp>
        <p:nvSpPr>
          <p:cNvPr id="3" name="Content Placeholder 2"/>
          <p:cNvSpPr>
            <a:spLocks noGrp="1"/>
          </p:cNvSpPr>
          <p:nvPr>
            <p:ph idx="1"/>
          </p:nvPr>
        </p:nvSpPr>
        <p:spPr>
          <a:xfrm>
            <a:off x="228600" y="1692276"/>
            <a:ext cx="8763000" cy="5013324"/>
          </a:xfrm>
        </p:spPr>
        <p:txBody>
          <a:bodyPr>
            <a:normAutofit fontScale="77500" lnSpcReduction="20000"/>
          </a:bodyPr>
          <a:lstStyle/>
          <a:p>
            <a:pPr lvl="0"/>
            <a:r>
              <a:rPr lang="en-US" sz="4600" dirty="0" smtClean="0">
                <a:solidFill>
                  <a:srgbClr val="FFFF00"/>
                </a:solidFill>
              </a:rPr>
              <a:t>When </a:t>
            </a:r>
            <a:r>
              <a:rPr lang="en-US" sz="4600" dirty="0">
                <a:solidFill>
                  <a:srgbClr val="FFFF00"/>
                </a:solidFill>
              </a:rPr>
              <a:t>cellulose is used as fill over pitched </a:t>
            </a:r>
            <a:r>
              <a:rPr lang="en-US" sz="4600" dirty="0" smtClean="0">
                <a:solidFill>
                  <a:srgbClr val="FFFF00"/>
                </a:solidFill>
              </a:rPr>
              <a:t>ceilings:</a:t>
            </a:r>
            <a:endParaRPr lang="en-US" sz="4600" dirty="0">
              <a:solidFill>
                <a:srgbClr val="FFFF00"/>
              </a:solidFill>
            </a:endParaRPr>
          </a:p>
          <a:p>
            <a:pPr lvl="1">
              <a:buFont typeface="Courier New" panose="02070309020205020404" pitchFamily="49" charset="0"/>
              <a:buChar char="o"/>
            </a:pPr>
            <a:r>
              <a:rPr lang="en-US" sz="3900" dirty="0">
                <a:solidFill>
                  <a:srgbClr val="FFFF00"/>
                </a:solidFill>
              </a:rPr>
              <a:t>Only stabilized products are allowed to be used.   </a:t>
            </a:r>
          </a:p>
          <a:p>
            <a:pPr lvl="1">
              <a:buFont typeface="Courier New" panose="02070309020205020404" pitchFamily="49" charset="0"/>
              <a:buChar char="o"/>
            </a:pPr>
            <a:r>
              <a:rPr lang="en-US" sz="3900" dirty="0">
                <a:solidFill>
                  <a:srgbClr val="FFFF00"/>
                </a:solidFill>
              </a:rPr>
              <a:t>Loose fill fiberglass will only be used on a slope less than or equal to a 6:12 pitch, or the slope application approved by the manufacturer, whichever is less.  </a:t>
            </a:r>
          </a:p>
          <a:p>
            <a:pPr lvl="1">
              <a:buFont typeface="Courier New" panose="02070309020205020404" pitchFamily="49" charset="0"/>
              <a:buChar char="o"/>
            </a:pPr>
            <a:r>
              <a:rPr lang="en-US" sz="3900" dirty="0">
                <a:solidFill>
                  <a:srgbClr val="FFFF00"/>
                </a:solidFill>
              </a:rPr>
              <a:t>Roof cavities will be insulated with loose fill according to manufacturer specifications without gaps, voids, compressions, misalignments or wind intrusions.  </a:t>
            </a:r>
          </a:p>
          <a:p>
            <a:pPr lvl="1">
              <a:buFont typeface="Courier New" panose="02070309020205020404" pitchFamily="49" charset="0"/>
              <a:buChar char="o"/>
            </a:pPr>
            <a:r>
              <a:rPr lang="en-US" sz="3900" dirty="0">
                <a:solidFill>
                  <a:srgbClr val="FFFF00"/>
                </a:solidFill>
              </a:rPr>
              <a:t>Insulation will be installed to contractual R-value.</a:t>
            </a:r>
          </a:p>
          <a:p>
            <a:endParaRPr lang="en-US" dirty="0"/>
          </a:p>
        </p:txBody>
      </p:sp>
      <p:pic>
        <p:nvPicPr>
          <p:cNvPr id="5" name="Picture 4" descr="http://greenbydesign.com/wp-content/uploads/2008/12/new_insulation.jpg"/>
          <p:cNvPicPr/>
          <p:nvPr/>
        </p:nvPicPr>
        <p:blipFill>
          <a:blip r:embed="rId2" cstate="print"/>
          <a:srcRect/>
          <a:stretch>
            <a:fillRect/>
          </a:stretch>
        </p:blipFill>
        <p:spPr bwMode="auto">
          <a:xfrm>
            <a:off x="0" y="-15240"/>
            <a:ext cx="2133600" cy="1615440"/>
          </a:xfrm>
          <a:prstGeom prst="rect">
            <a:avLst/>
          </a:prstGeom>
          <a:noFill/>
        </p:spPr>
      </p:pic>
    </p:spTree>
    <p:extLst>
      <p:ext uri="{BB962C8B-B14F-4D97-AF65-F5344CB8AC3E}">
        <p14:creationId xmlns:p14="http://schemas.microsoft.com/office/powerpoint/2010/main" val="371117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1858</TotalTime>
  <Words>1847</Words>
  <Application>Microsoft Office PowerPoint</Application>
  <PresentationFormat>On-screen Show (4:3)</PresentationFormat>
  <Paragraphs>111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Courier New</vt:lpstr>
      <vt:lpstr>Office Theme</vt:lpstr>
      <vt:lpstr> Day 4 Part 3 Technician’s Guide &amp; Workbook for Home Evaluation and Performance Improvement  </vt:lpstr>
      <vt:lpstr> Implementing Identified Performance  Improvements 6.0   </vt:lpstr>
      <vt:lpstr> IIPI Insulation 6.4  </vt:lpstr>
      <vt:lpstr>IIPI Insulation</vt:lpstr>
      <vt:lpstr>IIPI Insulation</vt:lpstr>
      <vt:lpstr>IIPI Insulation</vt:lpstr>
      <vt:lpstr>IIPI Insulation</vt:lpstr>
      <vt:lpstr>IIPI Insulation</vt:lpstr>
      <vt:lpstr>IIPI Insulation</vt:lpstr>
      <vt:lpstr>IIPI Insulation</vt:lpstr>
      <vt:lpstr>  IIPI Insulation</vt:lpstr>
      <vt:lpstr>IIPI Insulation</vt:lpstr>
      <vt:lpstr>Insulation Documentation </vt:lpstr>
      <vt:lpstr>Insulation Documentation </vt:lpstr>
      <vt:lpstr>Insulation Documentation </vt:lpstr>
      <vt:lpstr> IIPI HVAC 6.5  </vt:lpstr>
      <vt:lpstr>IIPI HVAC</vt:lpstr>
      <vt:lpstr>IIPI HVAC</vt:lpstr>
      <vt:lpstr>IIPI HVAC</vt:lpstr>
      <vt:lpstr>IIPI HVAC</vt:lpstr>
      <vt:lpstr>IIPI HVAC</vt:lpstr>
      <vt:lpstr>IIPI HVAC</vt:lpstr>
      <vt:lpstr>           IIPI HVAC</vt:lpstr>
      <vt:lpstr> IIPI Moisture and Pools &amp; Spas 6.6 &amp; 6.7  </vt:lpstr>
      <vt:lpstr>IIPI Moisture</vt:lpstr>
      <vt:lpstr>IIPI Moisture</vt:lpstr>
      <vt:lpstr>IIPI Moisture</vt:lpstr>
      <vt:lpstr>Pools &amp; Spas</vt:lpstr>
      <vt:lpstr>Pools &amp; Spas</vt:lpstr>
      <vt:lpstr>     Pools &amp; Spas</vt:lpstr>
      <vt:lpstr>Pools &amp; Spas</vt:lpstr>
      <vt:lpstr>Pools &amp; Spas</vt:lpstr>
      <vt:lpstr>              Pools &amp; Spas</vt:lpstr>
      <vt:lpstr>Pools &amp; Spas</vt:lpstr>
      <vt:lpstr>Pools &amp; Spas Design Guidance</vt:lpstr>
      <vt:lpstr>Acceptable Procedures</vt:lpstr>
      <vt:lpstr>   Test Out Procedures 7.0  </vt:lpstr>
      <vt:lpstr>Test Out Procedures</vt:lpstr>
      <vt:lpstr>Test Out Procedures</vt:lpstr>
      <vt:lpstr>Test Out Procedures</vt:lpstr>
      <vt:lpstr>Test Out Procedures</vt:lpstr>
      <vt:lpstr>Test Out Procedures</vt:lpstr>
      <vt:lpstr>Documentation Required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218</cp:revision>
  <dcterms:created xsi:type="dcterms:W3CDTF">2013-05-23T13:04:32Z</dcterms:created>
  <dcterms:modified xsi:type="dcterms:W3CDTF">2015-09-15T13:52:51Z</dcterms:modified>
</cp:coreProperties>
</file>