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5"/>
  </p:notesMasterIdLst>
  <p:sldIdLst>
    <p:sldId id="316" r:id="rId2"/>
    <p:sldId id="445" r:id="rId3"/>
    <p:sldId id="476" r:id="rId4"/>
    <p:sldId id="457" r:id="rId5"/>
    <p:sldId id="469" r:id="rId6"/>
    <p:sldId id="458" r:id="rId7"/>
    <p:sldId id="470" r:id="rId8"/>
    <p:sldId id="471" r:id="rId9"/>
    <p:sldId id="472" r:id="rId10"/>
    <p:sldId id="473" r:id="rId11"/>
    <p:sldId id="474" r:id="rId12"/>
    <p:sldId id="475" r:id="rId13"/>
    <p:sldId id="477" r:id="rId14"/>
    <p:sldId id="459" r:id="rId15"/>
    <p:sldId id="478" r:id="rId16"/>
    <p:sldId id="479" r:id="rId17"/>
    <p:sldId id="460" r:id="rId18"/>
    <p:sldId id="480" r:id="rId19"/>
    <p:sldId id="481" r:id="rId20"/>
    <p:sldId id="483" r:id="rId21"/>
    <p:sldId id="485" r:id="rId22"/>
    <p:sldId id="489" r:id="rId23"/>
    <p:sldId id="482"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C"/>
    <a:srgbClr val="002F99"/>
    <a:srgbClr val="293C99"/>
    <a:srgbClr val="0033CC"/>
    <a:srgbClr val="0000FF"/>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94" d="100"/>
          <a:sy n="94" d="100"/>
        </p:scale>
        <p:origin x="612" y="84"/>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a:solidFill>
                  <a:srgbClr val="FFFF00"/>
                </a:solidFill>
              </a:rPr>
              <a:t>Technician’s </a:t>
            </a:r>
            <a:r>
              <a:rPr lang="en-US" dirty="0">
                <a:solidFill>
                  <a:srgbClr val="FFFF00"/>
                </a:solidFill>
              </a:rPr>
              <a:t>Guide and Workbook for Zoning</a:t>
            </a:r>
            <a:br>
              <a:rPr lang="en-US" dirty="0">
                <a:solidFill>
                  <a:srgbClr val="FFFF00"/>
                </a:solidFill>
              </a:rPr>
            </a:br>
            <a:r>
              <a:rPr lang="en-US" dirty="0">
                <a:solidFill>
                  <a:srgbClr val="FFFF00"/>
                </a:solidFill>
              </a:rPr>
              <a:t>Section 1: Introduction </a:t>
            </a:r>
            <a:br>
              <a:rPr lang="en-US" dirty="0">
                <a:solidFill>
                  <a:srgbClr val="FFFF00"/>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 Zone Performance Challenges</a:t>
            </a:r>
          </a:p>
        </p:txBody>
      </p:sp>
      <p:sp>
        <p:nvSpPr>
          <p:cNvPr id="3" name="Content Placeholder 2"/>
          <p:cNvSpPr>
            <a:spLocks noGrp="1"/>
          </p:cNvSpPr>
          <p:nvPr>
            <p:ph idx="1"/>
          </p:nvPr>
        </p:nvSpPr>
        <p:spPr>
          <a:xfrm>
            <a:off x="228600" y="1600200"/>
            <a:ext cx="8686800" cy="4525963"/>
          </a:xfrm>
        </p:spPr>
        <p:txBody>
          <a:bodyPr/>
          <a:lstStyle/>
          <a:p>
            <a:r>
              <a:rPr lang="en-US" dirty="0">
                <a:solidFill>
                  <a:srgbClr val="FFFF00"/>
                </a:solidFill>
              </a:rPr>
              <a:t>Temperatures in isolated rooms may not be maintained.</a:t>
            </a:r>
          </a:p>
          <a:p>
            <a:r>
              <a:rPr lang="en-US" dirty="0">
                <a:solidFill>
                  <a:srgbClr val="FFFF00"/>
                </a:solidFill>
              </a:rPr>
              <a:t>Seasonal differences may cause one room to need heat while another needs cooling.</a:t>
            </a:r>
          </a:p>
          <a:p>
            <a:r>
              <a:rPr lang="en-US" dirty="0">
                <a:solidFill>
                  <a:srgbClr val="FFFF00"/>
                </a:solidFill>
              </a:rPr>
              <a:t>Room temperature swings may not match…causing a greater temperature difference.</a:t>
            </a:r>
          </a:p>
          <a:p>
            <a:endParaRPr lang="en-US" dirty="0">
              <a:solidFill>
                <a:srgbClr val="FFFF00"/>
              </a:solidFill>
            </a:endParaRPr>
          </a:p>
        </p:txBody>
      </p:sp>
    </p:spTree>
    <p:custDataLst>
      <p:tags r:id="rId1"/>
    </p:custDataLst>
    <p:extLst>
      <p:ext uri="{BB962C8B-B14F-4D97-AF65-F5344CB8AC3E}">
        <p14:creationId xmlns:p14="http://schemas.microsoft.com/office/powerpoint/2010/main" val="114654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 Zone Performance</a:t>
            </a:r>
          </a:p>
        </p:txBody>
      </p:sp>
      <p:sp>
        <p:nvSpPr>
          <p:cNvPr id="3" name="Content Placeholder 2"/>
          <p:cNvSpPr>
            <a:spLocks noGrp="1"/>
          </p:cNvSpPr>
          <p:nvPr>
            <p:ph idx="1"/>
          </p:nvPr>
        </p:nvSpPr>
        <p:spPr>
          <a:xfrm>
            <a:off x="228600" y="1600200"/>
            <a:ext cx="8686800" cy="4525963"/>
          </a:xfrm>
        </p:spPr>
        <p:txBody>
          <a:bodyPr/>
          <a:lstStyle/>
          <a:p>
            <a:r>
              <a:rPr lang="en-US" dirty="0">
                <a:solidFill>
                  <a:srgbClr val="FFFF00"/>
                </a:solidFill>
              </a:rPr>
              <a:t>More thermostats…more areas controlled!</a:t>
            </a:r>
          </a:p>
          <a:p>
            <a:r>
              <a:rPr lang="en-US" dirty="0">
                <a:solidFill>
                  <a:srgbClr val="FFFF00"/>
                </a:solidFill>
              </a:rPr>
              <a:t>Open floor plans still allow more rooms to be connected to the thermostat’s control area.</a:t>
            </a:r>
          </a:p>
          <a:p>
            <a:r>
              <a:rPr lang="en-US" dirty="0">
                <a:solidFill>
                  <a:srgbClr val="FFFF00"/>
                </a:solidFill>
              </a:rPr>
              <a:t>More options for balancing airflow by more than one area’s load allows areas with similar load patterns to maintain the same temperature. </a:t>
            </a:r>
          </a:p>
          <a:p>
            <a:r>
              <a:rPr lang="en-US" dirty="0">
                <a:solidFill>
                  <a:srgbClr val="FFFF00"/>
                </a:solidFill>
              </a:rPr>
              <a:t>Multiple zone systems can provide heating and cooling at the same time.</a:t>
            </a:r>
          </a:p>
          <a:p>
            <a:endParaRPr lang="en-US" dirty="0">
              <a:solidFill>
                <a:srgbClr val="FFFF00"/>
              </a:solidFill>
            </a:endParaRPr>
          </a:p>
        </p:txBody>
      </p:sp>
    </p:spTree>
    <p:custDataLst>
      <p:tags r:id="rId1"/>
    </p:custDataLst>
    <p:extLst>
      <p:ext uri="{BB962C8B-B14F-4D97-AF65-F5344CB8AC3E}">
        <p14:creationId xmlns:p14="http://schemas.microsoft.com/office/powerpoint/2010/main" val="233476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 Zone Performance Challenges</a:t>
            </a:r>
          </a:p>
        </p:txBody>
      </p:sp>
      <p:sp>
        <p:nvSpPr>
          <p:cNvPr id="3" name="Content Placeholder 2"/>
          <p:cNvSpPr>
            <a:spLocks noGrp="1"/>
          </p:cNvSpPr>
          <p:nvPr>
            <p:ph idx="1"/>
          </p:nvPr>
        </p:nvSpPr>
        <p:spPr>
          <a:xfrm>
            <a:off x="228600" y="1600200"/>
            <a:ext cx="8686800" cy="4525963"/>
          </a:xfrm>
        </p:spPr>
        <p:txBody>
          <a:bodyPr/>
          <a:lstStyle/>
          <a:p>
            <a:r>
              <a:rPr lang="en-US" dirty="0">
                <a:solidFill>
                  <a:srgbClr val="FFFF00"/>
                </a:solidFill>
              </a:rPr>
              <a:t>Many system types will not provide heating and cooling at the same time to two zones.</a:t>
            </a:r>
          </a:p>
          <a:p>
            <a:r>
              <a:rPr lang="en-US" dirty="0">
                <a:solidFill>
                  <a:srgbClr val="FFFF00"/>
                </a:solidFill>
              </a:rPr>
              <a:t>Supplemental heat may be needed so zones can be heated and cooled at the same time. </a:t>
            </a:r>
          </a:p>
          <a:p>
            <a:r>
              <a:rPr lang="en-US" dirty="0">
                <a:solidFill>
                  <a:srgbClr val="FFFF00"/>
                </a:solidFill>
              </a:rPr>
              <a:t>Return air pathways for systems must be balanced so the air from zones in another mode of operation (heating vs cooling) is not returned to the wrong unit. </a:t>
            </a:r>
          </a:p>
          <a:p>
            <a:endParaRPr lang="en-US" dirty="0">
              <a:solidFill>
                <a:srgbClr val="FFFF00"/>
              </a:solidFill>
            </a:endParaRPr>
          </a:p>
        </p:txBody>
      </p:sp>
    </p:spTree>
    <p:custDataLst>
      <p:tags r:id="rId1"/>
    </p:custDataLst>
    <p:extLst>
      <p:ext uri="{BB962C8B-B14F-4D97-AF65-F5344CB8AC3E}">
        <p14:creationId xmlns:p14="http://schemas.microsoft.com/office/powerpoint/2010/main" val="208880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Comfortable Room Temperatures</a:t>
            </a:r>
          </a:p>
        </p:txBody>
      </p:sp>
      <p:sp>
        <p:nvSpPr>
          <p:cNvPr id="3" name="Content Placeholder 2"/>
          <p:cNvSpPr>
            <a:spLocks noGrp="1"/>
          </p:cNvSpPr>
          <p:nvPr>
            <p:ph idx="1"/>
          </p:nvPr>
        </p:nvSpPr>
        <p:spPr>
          <a:xfrm>
            <a:off x="457200" y="1387901"/>
            <a:ext cx="8229600" cy="1981200"/>
          </a:xfrm>
        </p:spPr>
        <p:txBody>
          <a:bodyPr/>
          <a:lstStyle/>
          <a:p>
            <a:pPr marL="0" indent="0">
              <a:buNone/>
            </a:pPr>
            <a:r>
              <a:rPr lang="en-US" dirty="0">
                <a:solidFill>
                  <a:srgbClr val="FFFF00"/>
                </a:solidFill>
              </a:rPr>
              <a:t>Typical Manual J Design Temperatures are: </a:t>
            </a:r>
          </a:p>
          <a:p>
            <a:r>
              <a:rPr lang="en-US" dirty="0">
                <a:solidFill>
                  <a:srgbClr val="FFFF00"/>
                </a:solidFill>
              </a:rPr>
              <a:t>75</a:t>
            </a:r>
            <a:r>
              <a:rPr lang="en-US" baseline="30000" dirty="0">
                <a:solidFill>
                  <a:srgbClr val="FFFF00"/>
                </a:solidFill>
              </a:rPr>
              <a:t>O</a:t>
            </a:r>
            <a:r>
              <a:rPr lang="en-US" dirty="0">
                <a:solidFill>
                  <a:srgbClr val="FFFF00"/>
                </a:solidFill>
              </a:rPr>
              <a:t>F at 50% RH for Summer.</a:t>
            </a:r>
          </a:p>
          <a:p>
            <a:r>
              <a:rPr lang="en-US" dirty="0">
                <a:solidFill>
                  <a:srgbClr val="FFFF00"/>
                </a:solidFill>
              </a:rPr>
              <a:t>70</a:t>
            </a:r>
            <a:r>
              <a:rPr lang="en-US" baseline="30000" dirty="0">
                <a:solidFill>
                  <a:srgbClr val="FFFF00"/>
                </a:solidFill>
              </a:rPr>
              <a:t>O</a:t>
            </a:r>
            <a:r>
              <a:rPr lang="en-US" dirty="0">
                <a:solidFill>
                  <a:srgbClr val="FFFF00"/>
                </a:solidFill>
              </a:rPr>
              <a:t>F for Winter. </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00400"/>
            <a:ext cx="5334000" cy="3551663"/>
          </a:xfrm>
          <a:prstGeom prst="rect">
            <a:avLst/>
          </a:prstGeom>
          <a:noFill/>
          <a:ln>
            <a:solidFill>
              <a:schemeClr val="tx1"/>
            </a:solidFill>
          </a:ln>
        </p:spPr>
      </p:pic>
    </p:spTree>
    <p:custDataLst>
      <p:tags r:id="rId1"/>
    </p:custDataLst>
    <p:extLst>
      <p:ext uri="{BB962C8B-B14F-4D97-AF65-F5344CB8AC3E}">
        <p14:creationId xmlns:p14="http://schemas.microsoft.com/office/powerpoint/2010/main" val="147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Comfortable Room Temperatures 1</a:t>
            </a:r>
          </a:p>
        </p:txBody>
      </p:sp>
      <p:sp>
        <p:nvSpPr>
          <p:cNvPr id="5" name="Content Placeholder 2"/>
          <p:cNvSpPr>
            <a:spLocks noGrp="1"/>
          </p:cNvSpPr>
          <p:nvPr>
            <p:ph idx="1"/>
          </p:nvPr>
        </p:nvSpPr>
        <p:spPr>
          <a:xfrm>
            <a:off x="457200" y="1387901"/>
            <a:ext cx="8229600" cy="1981200"/>
          </a:xfrm>
        </p:spPr>
        <p:txBody>
          <a:bodyPr/>
          <a:lstStyle/>
          <a:p>
            <a:pPr marL="0" indent="0">
              <a:buNone/>
            </a:pPr>
            <a:r>
              <a:rPr lang="en-US" dirty="0">
                <a:solidFill>
                  <a:srgbClr val="FFFF00"/>
                </a:solidFill>
              </a:rPr>
              <a:t>What is the lowest humidity where most people will feel comfortable?</a:t>
            </a:r>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77190" y="1387901"/>
            <a:ext cx="8309610" cy="5386039"/>
          </a:xfrm>
          <a:prstGeom prst="rect">
            <a:avLst/>
          </a:prstGeom>
          <a:noFill/>
          <a:ln>
            <a:solidFill>
              <a:schemeClr val="tx1"/>
            </a:solidFill>
          </a:ln>
        </p:spPr>
      </p:pic>
      <p:sp>
        <p:nvSpPr>
          <p:cNvPr id="8" name="Oval 7"/>
          <p:cNvSpPr/>
          <p:nvPr/>
        </p:nvSpPr>
        <p:spPr>
          <a:xfrm>
            <a:off x="6553200" y="4080920"/>
            <a:ext cx="731520" cy="731520"/>
          </a:xfrm>
          <a:prstGeom prst="ellipse">
            <a:avLst/>
          </a:prstGeom>
          <a:noFill/>
          <a:ln w="762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12280" y="5274155"/>
            <a:ext cx="731520" cy="731520"/>
          </a:xfrm>
          <a:prstGeom prst="ellipse">
            <a:avLst/>
          </a:prstGeom>
          <a:noFill/>
          <a:ln w="762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5271553"/>
            <a:ext cx="365760" cy="3657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967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Comfortable Room Temperatures 2</a:t>
            </a:r>
          </a:p>
        </p:txBody>
      </p:sp>
      <p:sp>
        <p:nvSpPr>
          <p:cNvPr id="5" name="Content Placeholder 2"/>
          <p:cNvSpPr>
            <a:spLocks noGrp="1"/>
          </p:cNvSpPr>
          <p:nvPr>
            <p:ph idx="1"/>
          </p:nvPr>
        </p:nvSpPr>
        <p:spPr>
          <a:xfrm>
            <a:off x="457200" y="1387901"/>
            <a:ext cx="8229600" cy="1981200"/>
          </a:xfrm>
        </p:spPr>
        <p:txBody>
          <a:bodyPr/>
          <a:lstStyle/>
          <a:p>
            <a:pPr marL="0" indent="0">
              <a:buNone/>
            </a:pPr>
            <a:r>
              <a:rPr lang="en-US" dirty="0">
                <a:solidFill>
                  <a:srgbClr val="FFFF00"/>
                </a:solidFill>
              </a:rPr>
              <a:t>What is the temperature and humidity in the center of the comfort chart?</a:t>
            </a:r>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17195" y="1443429"/>
            <a:ext cx="8309610" cy="5386039"/>
          </a:xfrm>
          <a:prstGeom prst="rect">
            <a:avLst/>
          </a:prstGeom>
          <a:noFill/>
          <a:ln>
            <a:solidFill>
              <a:schemeClr val="tx1"/>
            </a:solidFill>
          </a:ln>
        </p:spPr>
      </p:pic>
      <p:sp>
        <p:nvSpPr>
          <p:cNvPr id="8" name="Oval 7"/>
          <p:cNvSpPr/>
          <p:nvPr/>
        </p:nvSpPr>
        <p:spPr>
          <a:xfrm>
            <a:off x="5029200" y="4572000"/>
            <a:ext cx="731520" cy="731520"/>
          </a:xfrm>
          <a:prstGeom prst="ellipse">
            <a:avLst/>
          </a:prstGeom>
          <a:noFill/>
          <a:ln w="762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03520" y="4861560"/>
            <a:ext cx="182880" cy="182880"/>
          </a:xfrm>
          <a:prstGeom prst="ellipse">
            <a:avLst/>
          </a:prstGeom>
          <a:noFill/>
          <a:ln w="762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4600" y="3213640"/>
            <a:ext cx="731520" cy="73152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66360" y="4724400"/>
            <a:ext cx="457200" cy="457200"/>
          </a:xfrm>
          <a:prstGeom prst="ellipse">
            <a:avLst/>
          </a:prstGeom>
          <a:noFill/>
          <a:ln w="762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18149" y="6385301"/>
            <a:ext cx="418704" cy="369332"/>
          </a:xfrm>
          <a:prstGeom prst="rect">
            <a:avLst/>
          </a:prstGeom>
          <a:noFill/>
        </p:spPr>
        <p:txBody>
          <a:bodyPr wrap="none" rtlCol="0">
            <a:spAutoFit/>
          </a:bodyPr>
          <a:lstStyle/>
          <a:p>
            <a:r>
              <a:rPr lang="en-US" b="1" dirty="0">
                <a:solidFill>
                  <a:schemeClr val="accent1">
                    <a:lumMod val="50000"/>
                  </a:schemeClr>
                </a:solidFill>
              </a:rPr>
              <a:t>75</a:t>
            </a:r>
          </a:p>
        </p:txBody>
      </p:sp>
    </p:spTree>
    <p:custDataLst>
      <p:tags r:id="rId1"/>
    </p:custDataLst>
    <p:extLst>
      <p:ext uri="{BB962C8B-B14F-4D97-AF65-F5344CB8AC3E}">
        <p14:creationId xmlns:p14="http://schemas.microsoft.com/office/powerpoint/2010/main" val="42222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Comfortable Room Temperatures 3</a:t>
            </a:r>
          </a:p>
        </p:txBody>
      </p:sp>
      <p:sp>
        <p:nvSpPr>
          <p:cNvPr id="3" name="Content Placeholder 2"/>
          <p:cNvSpPr>
            <a:spLocks noGrp="1"/>
          </p:cNvSpPr>
          <p:nvPr>
            <p:ph idx="1"/>
          </p:nvPr>
        </p:nvSpPr>
        <p:spPr/>
        <p:txBody>
          <a:bodyPr/>
          <a:lstStyle/>
          <a:p>
            <a:pPr marL="0" indent="0">
              <a:buNone/>
            </a:pPr>
            <a:r>
              <a:rPr lang="en-US" dirty="0">
                <a:solidFill>
                  <a:srgbClr val="FFFF00"/>
                </a:solidFill>
              </a:rPr>
              <a:t>Will most people be comfortable at the following Temperature and Humidity?</a:t>
            </a:r>
          </a:p>
          <a:p>
            <a:r>
              <a:rPr lang="en-US" dirty="0">
                <a:solidFill>
                  <a:srgbClr val="FFFF00"/>
                </a:solidFill>
              </a:rPr>
              <a:t>75</a:t>
            </a:r>
            <a:r>
              <a:rPr lang="en-US" baseline="30000" dirty="0">
                <a:solidFill>
                  <a:srgbClr val="FFFF00"/>
                </a:solidFill>
              </a:rPr>
              <a:t>O</a:t>
            </a:r>
            <a:r>
              <a:rPr lang="en-US" dirty="0">
                <a:solidFill>
                  <a:srgbClr val="FFFF00"/>
                </a:solidFill>
              </a:rPr>
              <a:t>F at 70% RH.</a:t>
            </a:r>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17195" y="1443429"/>
            <a:ext cx="8309610" cy="5386039"/>
          </a:xfrm>
          <a:prstGeom prst="rect">
            <a:avLst/>
          </a:prstGeom>
          <a:noFill/>
          <a:ln>
            <a:solidFill>
              <a:schemeClr val="tx1"/>
            </a:solidFill>
          </a:ln>
        </p:spPr>
      </p:pic>
      <p:sp>
        <p:nvSpPr>
          <p:cNvPr id="5" name="Oval 4"/>
          <p:cNvSpPr/>
          <p:nvPr/>
        </p:nvSpPr>
        <p:spPr>
          <a:xfrm>
            <a:off x="5029200" y="3770688"/>
            <a:ext cx="731520" cy="73152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66360" y="3907848"/>
            <a:ext cx="457200" cy="4572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03520" y="4045008"/>
            <a:ext cx="182880" cy="18288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18149" y="6385301"/>
            <a:ext cx="418704" cy="369332"/>
          </a:xfrm>
          <a:prstGeom prst="rect">
            <a:avLst/>
          </a:prstGeom>
          <a:noFill/>
        </p:spPr>
        <p:txBody>
          <a:bodyPr wrap="none" rtlCol="0">
            <a:spAutoFit/>
          </a:bodyPr>
          <a:lstStyle/>
          <a:p>
            <a:r>
              <a:rPr lang="en-US" b="1" dirty="0">
                <a:solidFill>
                  <a:schemeClr val="accent1">
                    <a:lumMod val="50000"/>
                  </a:schemeClr>
                </a:solidFill>
              </a:rPr>
              <a:t>75</a:t>
            </a:r>
          </a:p>
        </p:txBody>
      </p:sp>
      <p:sp>
        <p:nvSpPr>
          <p:cNvPr id="9" name="Oval 8"/>
          <p:cNvSpPr/>
          <p:nvPr/>
        </p:nvSpPr>
        <p:spPr>
          <a:xfrm>
            <a:off x="5943600" y="2590800"/>
            <a:ext cx="731520" cy="73152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82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Usage</a:t>
            </a:r>
          </a:p>
        </p:txBody>
      </p:sp>
      <p:sp>
        <p:nvSpPr>
          <p:cNvPr id="3" name="Content Placeholder 2"/>
          <p:cNvSpPr>
            <a:spLocks noGrp="1"/>
          </p:cNvSpPr>
          <p:nvPr>
            <p:ph idx="1"/>
          </p:nvPr>
        </p:nvSpPr>
        <p:spPr/>
        <p:txBody>
          <a:bodyPr/>
          <a:lstStyle/>
          <a:p>
            <a:r>
              <a:rPr lang="en-US" dirty="0">
                <a:solidFill>
                  <a:srgbClr val="FFFF00"/>
                </a:solidFill>
              </a:rPr>
              <a:t>Zoning that is designed and installed properly will decrease the over-heating, and over-cooling of rooms due to the increase in thermostatically controlled areas. </a:t>
            </a:r>
          </a:p>
          <a:p>
            <a:r>
              <a:rPr lang="en-US" dirty="0">
                <a:solidFill>
                  <a:srgbClr val="FFFF00"/>
                </a:solidFill>
              </a:rPr>
              <a:t>Zoning can save energy when setback temperatures for unoccupied zones is utilized.</a:t>
            </a:r>
          </a:p>
          <a:p>
            <a:r>
              <a:rPr lang="en-US" dirty="0">
                <a:solidFill>
                  <a:srgbClr val="FFFF00"/>
                </a:solidFill>
              </a:rPr>
              <a:t>Poorly designed and installed zoning systems may use more energy.</a:t>
            </a:r>
          </a:p>
        </p:txBody>
      </p:sp>
    </p:spTree>
    <p:custDataLst>
      <p:tags r:id="rId1"/>
    </p:custDataLst>
    <p:extLst>
      <p:ext uri="{BB962C8B-B14F-4D97-AF65-F5344CB8AC3E}">
        <p14:creationId xmlns:p14="http://schemas.microsoft.com/office/powerpoint/2010/main" val="130614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Calculations</a:t>
            </a:r>
          </a:p>
        </p:txBody>
      </p:sp>
      <p:sp>
        <p:nvSpPr>
          <p:cNvPr id="3" name="Content Placeholder 2"/>
          <p:cNvSpPr>
            <a:spLocks noGrp="1"/>
          </p:cNvSpPr>
          <p:nvPr>
            <p:ph idx="1"/>
          </p:nvPr>
        </p:nvSpPr>
        <p:spPr/>
        <p:txBody>
          <a:bodyPr/>
          <a:lstStyle/>
          <a:p>
            <a:pPr marL="0" indent="0">
              <a:buNone/>
            </a:pPr>
            <a:r>
              <a:rPr lang="en-US" dirty="0">
                <a:solidFill>
                  <a:srgbClr val="FFFF00"/>
                </a:solidFill>
              </a:rPr>
              <a:t>Manual </a:t>
            </a:r>
            <a:r>
              <a:rPr lang="en-US" dirty="0" err="1">
                <a:solidFill>
                  <a:srgbClr val="FFFF00"/>
                </a:solidFill>
              </a:rPr>
              <a:t>Zr</a:t>
            </a:r>
            <a:r>
              <a:rPr lang="en-US" dirty="0">
                <a:solidFill>
                  <a:srgbClr val="FFFF00"/>
                </a:solidFill>
              </a:rPr>
              <a:t> States: </a:t>
            </a:r>
          </a:p>
          <a:p>
            <a:pPr marL="0" indent="0">
              <a:buNone/>
            </a:pPr>
            <a:r>
              <a:rPr lang="en-US" dirty="0">
                <a:solidFill>
                  <a:srgbClr val="FFFF00"/>
                </a:solidFill>
              </a:rPr>
              <a:t>“</a:t>
            </a:r>
            <a:r>
              <a:rPr lang="en-US" i="1" dirty="0">
                <a:solidFill>
                  <a:srgbClr val="FFFF00"/>
                </a:solidFill>
              </a:rPr>
              <a:t>A credible energy calculation must be sensitive to all the variables that affect equipment load patterns; and it must accurately model equipment capacity, efficiency, run time, and energy input for all possible scenarios for one year of average weather.”</a:t>
            </a:r>
            <a:endParaRPr lang="en-US" dirty="0">
              <a:solidFill>
                <a:srgbClr val="FFFF00"/>
              </a:solidFill>
            </a:endParaRPr>
          </a:p>
          <a:p>
            <a:endParaRPr lang="en-US" dirty="0">
              <a:solidFill>
                <a:srgbClr val="FFFF00"/>
              </a:solidFill>
            </a:endParaRPr>
          </a:p>
        </p:txBody>
      </p:sp>
    </p:spTree>
    <p:custDataLst>
      <p:tags r:id="rId1"/>
    </p:custDataLst>
    <p:extLst>
      <p:ext uri="{BB962C8B-B14F-4D97-AF65-F5344CB8AC3E}">
        <p14:creationId xmlns:p14="http://schemas.microsoft.com/office/powerpoint/2010/main" val="358781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Economics / Cost of Zoning</a:t>
            </a:r>
          </a:p>
        </p:txBody>
      </p:sp>
      <p:sp>
        <p:nvSpPr>
          <p:cNvPr id="3" name="Content Placeholder 2"/>
          <p:cNvSpPr>
            <a:spLocks noGrp="1"/>
          </p:cNvSpPr>
          <p:nvPr>
            <p:ph idx="1"/>
          </p:nvPr>
        </p:nvSpPr>
        <p:spPr/>
        <p:txBody>
          <a:bodyPr>
            <a:normAutofit fontScale="92500" lnSpcReduction="20000"/>
          </a:bodyPr>
          <a:lstStyle/>
          <a:p>
            <a:r>
              <a:rPr lang="en-US" dirty="0">
                <a:solidFill>
                  <a:srgbClr val="FFFF00"/>
                </a:solidFill>
              </a:rPr>
              <a:t>Based on the complexity of calculating energy usage and energy savings it is nearly impossible to accurately project the energy savings potential of a multi-zone system versus that of a single zone system. </a:t>
            </a:r>
          </a:p>
          <a:p>
            <a:endParaRPr lang="en-US" dirty="0">
              <a:solidFill>
                <a:srgbClr val="FFFF00"/>
              </a:solidFill>
            </a:endParaRPr>
          </a:p>
          <a:p>
            <a:r>
              <a:rPr lang="en-US" dirty="0">
                <a:solidFill>
                  <a:srgbClr val="FFFF00"/>
                </a:solidFill>
              </a:rPr>
              <a:t>Generally speaking, zoning systems will cost more to design, install, and maintain.  </a:t>
            </a:r>
          </a:p>
          <a:p>
            <a:endParaRPr lang="en-US" dirty="0">
              <a:solidFill>
                <a:srgbClr val="FFFF00"/>
              </a:solidFill>
            </a:endParaRPr>
          </a:p>
          <a:p>
            <a:r>
              <a:rPr lang="en-US" dirty="0">
                <a:solidFill>
                  <a:srgbClr val="FFFF00"/>
                </a:solidFill>
              </a:rPr>
              <a:t>The main selling point should be additional comfort, </a:t>
            </a:r>
            <a:r>
              <a:rPr lang="en-US" u="sng" dirty="0">
                <a:solidFill>
                  <a:srgbClr val="FFFF00"/>
                </a:solidFill>
              </a:rPr>
              <a:t>not energy savings</a:t>
            </a:r>
            <a:r>
              <a:rPr lang="en-US" dirty="0">
                <a:solidFill>
                  <a:srgbClr val="FFFF00"/>
                </a:solidFill>
              </a:rPr>
              <a:t>. </a:t>
            </a:r>
          </a:p>
          <a:p>
            <a:endParaRPr lang="en-US" dirty="0">
              <a:solidFill>
                <a:srgbClr val="FFFF00"/>
              </a:solidFill>
            </a:endParaRPr>
          </a:p>
          <a:p>
            <a:endParaRPr lang="en-US" dirty="0">
              <a:solidFill>
                <a:srgbClr val="FFFF00"/>
              </a:solidFill>
            </a:endParaRP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349757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Design Process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9615" y="1295400"/>
            <a:ext cx="4876800" cy="5376862"/>
          </a:xfrm>
          <a:prstGeom prst="rect">
            <a:avLst/>
          </a:prstGeom>
          <a:noFill/>
          <a:ln>
            <a:noFill/>
          </a:ln>
        </p:spPr>
      </p:pic>
      <p:sp>
        <p:nvSpPr>
          <p:cNvPr id="5" name="Rectangle 4"/>
          <p:cNvSpPr/>
          <p:nvPr/>
        </p:nvSpPr>
        <p:spPr>
          <a:xfrm>
            <a:off x="3305175" y="3077369"/>
            <a:ext cx="990600" cy="2754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4136409" y="3505200"/>
            <a:ext cx="4751326" cy="3352800"/>
          </a:xfrm>
          <a:prstGeom prst="rect">
            <a:avLst/>
          </a:prstGeom>
        </p:spPr>
      </p:pic>
      <p:pic>
        <p:nvPicPr>
          <p:cNvPr id="6" name="Picture 5">
            <a:extLst>
              <a:ext uri="{FF2B5EF4-FFF2-40B4-BE49-F238E27FC236}">
                <a16:creationId xmlns:a16="http://schemas.microsoft.com/office/drawing/2014/main" id="{7B48F7F7-8732-46B7-9B34-B6D5F19F61EB}"/>
              </a:ext>
            </a:extLst>
          </p:cNvPr>
          <p:cNvPicPr>
            <a:picLocks noChangeAspect="1"/>
          </p:cNvPicPr>
          <p:nvPr/>
        </p:nvPicPr>
        <p:blipFill>
          <a:blip r:embed="rId4"/>
          <a:stretch>
            <a:fillRect/>
          </a:stretch>
        </p:blipFill>
        <p:spPr>
          <a:xfrm>
            <a:off x="1371600" y="1363314"/>
            <a:ext cx="7772400" cy="5484638"/>
          </a:xfrm>
          <a:prstGeom prst="rect">
            <a:avLst/>
          </a:prstGeom>
        </p:spPr>
      </p:pic>
    </p:spTree>
    <p:custDataLst>
      <p:tags r:id="rId1"/>
    </p:custDataLst>
    <p:extLst>
      <p:ext uri="{BB962C8B-B14F-4D97-AF65-F5344CB8AC3E}">
        <p14:creationId xmlns:p14="http://schemas.microsoft.com/office/powerpoint/2010/main" val="18892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Guess and Give It A Shot!</a:t>
            </a:r>
          </a:p>
        </p:txBody>
      </p:sp>
      <p:sp>
        <p:nvSpPr>
          <p:cNvPr id="3" name="Content Placeholder 2"/>
          <p:cNvSpPr>
            <a:spLocks noGrp="1"/>
          </p:cNvSpPr>
          <p:nvPr>
            <p:ph idx="1"/>
          </p:nvPr>
        </p:nvSpPr>
        <p:spPr>
          <a:xfrm>
            <a:off x="464949" y="1449926"/>
            <a:ext cx="8229600" cy="4525963"/>
          </a:xfrm>
        </p:spPr>
        <p:txBody>
          <a:bodyPr>
            <a:normAutofit fontScale="92500" lnSpcReduction="20000"/>
          </a:bodyPr>
          <a:lstStyle/>
          <a:p>
            <a:pPr marL="0" indent="0">
              <a:buNone/>
            </a:pPr>
            <a:r>
              <a:rPr lang="en-US" dirty="0">
                <a:solidFill>
                  <a:srgbClr val="FFFF00"/>
                </a:solidFill>
              </a:rPr>
              <a:t>Some types of HVAC equipment and configurations of Zoning equipment will not work together. </a:t>
            </a:r>
          </a:p>
          <a:p>
            <a:pPr marL="0" indent="0">
              <a:buNone/>
            </a:pPr>
            <a:endParaRPr lang="en-US" dirty="0">
              <a:solidFill>
                <a:srgbClr val="FFFF00"/>
              </a:solidFill>
            </a:endParaRPr>
          </a:p>
          <a:p>
            <a:pPr marL="0" indent="0">
              <a:buNone/>
            </a:pPr>
            <a:r>
              <a:rPr lang="en-US" dirty="0">
                <a:solidFill>
                  <a:srgbClr val="FFFF00"/>
                </a:solidFill>
              </a:rPr>
              <a:t>The installation, startup and documentation directions for both the HVAC system and the zone control system must be followed.  </a:t>
            </a:r>
          </a:p>
          <a:p>
            <a:pPr marL="0" indent="0">
              <a:buNone/>
            </a:pPr>
            <a:endParaRPr lang="en-US" dirty="0">
              <a:solidFill>
                <a:srgbClr val="FFFF00"/>
              </a:solidFill>
            </a:endParaRPr>
          </a:p>
          <a:p>
            <a:pPr marL="0" indent="0">
              <a:buNone/>
            </a:pPr>
            <a:r>
              <a:rPr lang="en-US" dirty="0">
                <a:solidFill>
                  <a:srgbClr val="FFFF00"/>
                </a:solidFill>
              </a:rPr>
              <a:t>Do not try and guess what needs to be done to integrate the systems.  Find out from the equipment distributors.   </a:t>
            </a:r>
          </a:p>
          <a:p>
            <a:endParaRPr lang="en-US" dirty="0">
              <a:solidFill>
                <a:srgbClr val="FFFF00"/>
              </a:solidFill>
            </a:endParaRPr>
          </a:p>
          <a:p>
            <a:endParaRPr lang="en-US" dirty="0">
              <a:solidFill>
                <a:srgbClr val="FFFF00"/>
              </a:solidFill>
            </a:endParaRPr>
          </a:p>
          <a:p>
            <a:endParaRPr lang="en-US" dirty="0">
              <a:solidFill>
                <a:srgbClr val="FFFF00"/>
              </a:solidFill>
            </a:endParaRP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2337615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 Systems Operate Correctly!</a:t>
            </a:r>
          </a:p>
        </p:txBody>
      </p:sp>
      <p:pic>
        <p:nvPicPr>
          <p:cNvPr id="4" name="Picture 3"/>
          <p:cNvPicPr>
            <a:picLocks noChangeAspect="1"/>
          </p:cNvPicPr>
          <p:nvPr/>
        </p:nvPicPr>
        <p:blipFill>
          <a:blip r:embed="rId3"/>
          <a:stretch>
            <a:fillRect/>
          </a:stretch>
        </p:blipFill>
        <p:spPr>
          <a:xfrm>
            <a:off x="301980" y="1785171"/>
            <a:ext cx="2233478" cy="2800350"/>
          </a:xfrm>
          <a:prstGeom prst="rect">
            <a:avLst/>
          </a:prstGeom>
        </p:spPr>
      </p:pic>
      <p:pic>
        <p:nvPicPr>
          <p:cNvPr id="8" name="Picture 7"/>
          <p:cNvPicPr>
            <a:picLocks noChangeAspect="1"/>
          </p:cNvPicPr>
          <p:nvPr/>
        </p:nvPicPr>
        <p:blipFill>
          <a:blip r:embed="rId4"/>
          <a:stretch>
            <a:fillRect/>
          </a:stretch>
        </p:blipFill>
        <p:spPr>
          <a:xfrm>
            <a:off x="2599361" y="4343400"/>
            <a:ext cx="3596705" cy="2339702"/>
          </a:xfrm>
          <a:prstGeom prst="rect">
            <a:avLst/>
          </a:prstGeom>
        </p:spPr>
      </p:pic>
      <p:pic>
        <p:nvPicPr>
          <p:cNvPr id="15" name="Picture 14"/>
          <p:cNvPicPr>
            <a:picLocks noChangeAspect="1"/>
          </p:cNvPicPr>
          <p:nvPr/>
        </p:nvPicPr>
        <p:blipFill>
          <a:blip r:embed="rId5"/>
          <a:stretch>
            <a:fillRect/>
          </a:stretch>
        </p:blipFill>
        <p:spPr>
          <a:xfrm>
            <a:off x="6259969" y="1649841"/>
            <a:ext cx="2634572" cy="3844037"/>
          </a:xfrm>
          <a:prstGeom prst="rect">
            <a:avLst/>
          </a:prstGeom>
        </p:spPr>
      </p:pic>
      <p:pic>
        <p:nvPicPr>
          <p:cNvPr id="17" name="Picture 16"/>
          <p:cNvPicPr>
            <a:picLocks noChangeAspect="1"/>
          </p:cNvPicPr>
          <p:nvPr/>
        </p:nvPicPr>
        <p:blipFill>
          <a:blip r:embed="rId6"/>
          <a:stretch>
            <a:fillRect/>
          </a:stretch>
        </p:blipFill>
        <p:spPr>
          <a:xfrm>
            <a:off x="3237662" y="1785171"/>
            <a:ext cx="1996584" cy="2190696"/>
          </a:xfrm>
          <a:prstGeom prst="rect">
            <a:avLst/>
          </a:prstGeom>
        </p:spPr>
      </p:pic>
    </p:spTree>
    <p:custDataLst>
      <p:tags r:id="rId1"/>
    </p:custDataLst>
    <p:extLst>
      <p:ext uri="{BB962C8B-B14F-4D97-AF65-F5344CB8AC3E}">
        <p14:creationId xmlns:p14="http://schemas.microsoft.com/office/powerpoint/2010/main" val="133268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Responsible!</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solidFill>
                  <a:srgbClr val="FFFF00"/>
                </a:solidFill>
              </a:rPr>
              <a:t>“If Zoning equipment, devices and controls are substituted for, or interlaced with. OEM equipment and controls, the practitioner is responsible for a design, installation, and a start-up that conforms to OEM guidance and ZEV guidance.”</a:t>
            </a:r>
          </a:p>
          <a:p>
            <a:pPr marL="0" indent="0">
              <a:buNone/>
            </a:pPr>
            <a:endParaRPr lang="en-US" dirty="0">
              <a:solidFill>
                <a:srgbClr val="FFFF00"/>
              </a:solidFill>
            </a:endParaRPr>
          </a:p>
          <a:p>
            <a:pPr marL="0" indent="0">
              <a:buNone/>
            </a:pPr>
            <a:r>
              <a:rPr lang="en-US" dirty="0">
                <a:solidFill>
                  <a:srgbClr val="FFFF00"/>
                </a:solidFill>
              </a:rPr>
              <a:t>OEM= Original Equipment Manufacturer</a:t>
            </a:r>
          </a:p>
          <a:p>
            <a:pPr marL="0" indent="0">
              <a:buNone/>
            </a:pPr>
            <a:r>
              <a:rPr lang="en-US" dirty="0">
                <a:solidFill>
                  <a:srgbClr val="FFFF00"/>
                </a:solidFill>
              </a:rPr>
              <a:t>ZEV = Zone Equipment Vendor </a:t>
            </a:r>
            <a:r>
              <a:rPr lang="en-US" sz="2800" i="1" dirty="0">
                <a:solidFill>
                  <a:srgbClr val="FFFF00"/>
                </a:solidFill>
              </a:rPr>
              <a:t>(or Manufacturer)</a:t>
            </a:r>
          </a:p>
        </p:txBody>
      </p:sp>
    </p:spTree>
    <p:custDataLst>
      <p:tags r:id="rId1"/>
    </p:custDataLst>
    <p:extLst>
      <p:ext uri="{BB962C8B-B14F-4D97-AF65-F5344CB8AC3E}">
        <p14:creationId xmlns:p14="http://schemas.microsoft.com/office/powerpoint/2010/main" val="377770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Notes</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FF00"/>
                </a:solidFill>
              </a:rPr>
              <a:t>For comfort complaints, the first step is to listen!</a:t>
            </a:r>
          </a:p>
          <a:p>
            <a:pPr marL="0" indent="0">
              <a:buNone/>
            </a:pPr>
            <a:r>
              <a:rPr lang="en-US" dirty="0">
                <a:solidFill>
                  <a:srgbClr val="FFFF00"/>
                </a:solidFill>
              </a:rPr>
              <a:t>Once you know where the hot and cold spots are you can measure temperature and humidity and see if they fall into the comfort range. </a:t>
            </a:r>
          </a:p>
          <a:p>
            <a:pPr marL="0" indent="0">
              <a:buNone/>
            </a:pPr>
            <a:r>
              <a:rPr lang="en-US" dirty="0">
                <a:solidFill>
                  <a:srgbClr val="FFFF00"/>
                </a:solidFill>
              </a:rPr>
              <a:t>To answer a temperature complaint the first step is to make sure the thermostat is calibrated and working properly and the rooms are within the comfort range before jumping to other corrections such as adjusting the airflow.</a:t>
            </a:r>
          </a:p>
        </p:txBody>
      </p:sp>
    </p:spTree>
    <p:custDataLst>
      <p:tags r:id="rId1"/>
    </p:custDataLst>
    <p:extLst>
      <p:ext uri="{BB962C8B-B14F-4D97-AF65-F5344CB8AC3E}">
        <p14:creationId xmlns:p14="http://schemas.microsoft.com/office/powerpoint/2010/main" val="60784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Design Process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417638"/>
            <a:ext cx="4876800" cy="5376862"/>
          </a:xfrm>
          <a:prstGeom prst="rect">
            <a:avLst/>
          </a:prstGeom>
          <a:noFill/>
          <a:ln>
            <a:noFill/>
          </a:ln>
        </p:spPr>
      </p:pic>
      <p:sp>
        <p:nvSpPr>
          <p:cNvPr id="5" name="Rectangle 4"/>
          <p:cNvSpPr/>
          <p:nvPr/>
        </p:nvSpPr>
        <p:spPr>
          <a:xfrm>
            <a:off x="5105400" y="3915569"/>
            <a:ext cx="990600" cy="3516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045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Variation Factors</a:t>
            </a:r>
          </a:p>
        </p:txBody>
      </p:sp>
      <p:sp>
        <p:nvSpPr>
          <p:cNvPr id="3" name="Content Placeholder 2"/>
          <p:cNvSpPr>
            <a:spLocks noGrp="1"/>
          </p:cNvSpPr>
          <p:nvPr>
            <p:ph idx="1"/>
          </p:nvPr>
        </p:nvSpPr>
        <p:spPr>
          <a:xfrm>
            <a:off x="152400" y="1600200"/>
            <a:ext cx="8763000" cy="4525963"/>
          </a:xfrm>
        </p:spPr>
        <p:txBody>
          <a:bodyPr>
            <a:normAutofit/>
          </a:bodyPr>
          <a:lstStyle/>
          <a:p>
            <a:pPr marL="0" indent="0">
              <a:buNone/>
            </a:pPr>
            <a:r>
              <a:rPr lang="en-US" dirty="0">
                <a:solidFill>
                  <a:srgbClr val="FFFF00"/>
                </a:solidFill>
              </a:rPr>
              <a:t>Temperature variations are caused by the following:</a:t>
            </a:r>
          </a:p>
          <a:p>
            <a:r>
              <a:rPr lang="en-US" dirty="0">
                <a:solidFill>
                  <a:srgbClr val="FFFF00"/>
                </a:solidFill>
              </a:rPr>
              <a:t>Local solar gain changes.</a:t>
            </a:r>
          </a:p>
          <a:p>
            <a:r>
              <a:rPr lang="en-US" dirty="0">
                <a:solidFill>
                  <a:srgbClr val="FFFF00"/>
                </a:solidFill>
              </a:rPr>
              <a:t>Differing internal loads.</a:t>
            </a:r>
          </a:p>
          <a:p>
            <a:r>
              <a:rPr lang="en-US" dirty="0">
                <a:solidFill>
                  <a:srgbClr val="FFFF00"/>
                </a:solidFill>
              </a:rPr>
              <a:t>Hot air rising/cold air dropping (buoyancy).</a:t>
            </a:r>
          </a:p>
          <a:p>
            <a:r>
              <a:rPr lang="en-US" dirty="0">
                <a:solidFill>
                  <a:srgbClr val="FFFF00"/>
                </a:solidFill>
              </a:rPr>
              <a:t>Differences in loads for ceilings, walls, and floors. </a:t>
            </a:r>
          </a:p>
          <a:p>
            <a:endParaRPr lang="en-US" dirty="0">
              <a:solidFill>
                <a:srgbClr val="FFFF00"/>
              </a:solidFill>
            </a:endParaRP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357961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Heat Gain</a:t>
            </a:r>
          </a:p>
        </p:txBody>
      </p:sp>
      <p:sp>
        <p:nvSpPr>
          <p:cNvPr id="4" name="32-Point Star 3"/>
          <p:cNvSpPr/>
          <p:nvPr/>
        </p:nvSpPr>
        <p:spPr>
          <a:xfrm>
            <a:off x="152400" y="457200"/>
            <a:ext cx="1600200" cy="1524000"/>
          </a:xfrm>
          <a:prstGeom prst="star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45953" y="2975561"/>
            <a:ext cx="3657600" cy="3349039"/>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505200" y="1752600"/>
            <a:ext cx="4267200" cy="1219200"/>
          </a:xfrm>
          <a:prstGeom prst="triangle">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88627" y="4038600"/>
            <a:ext cx="152400" cy="14779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21305" y="4038600"/>
            <a:ext cx="1767468" cy="461665"/>
          </a:xfrm>
          <a:prstGeom prst="rect">
            <a:avLst/>
          </a:prstGeom>
          <a:noFill/>
        </p:spPr>
        <p:txBody>
          <a:bodyPr wrap="square" rtlCol="0">
            <a:spAutoFit/>
          </a:bodyPr>
          <a:lstStyle/>
          <a:p>
            <a:r>
              <a:rPr lang="en-US" sz="2400" b="1" dirty="0">
                <a:solidFill>
                  <a:schemeClr val="bg1"/>
                </a:solidFill>
              </a:rPr>
              <a:t>Window)</a:t>
            </a:r>
          </a:p>
        </p:txBody>
      </p:sp>
      <p:sp>
        <p:nvSpPr>
          <p:cNvPr id="10" name="TextBox 9"/>
          <p:cNvSpPr txBox="1"/>
          <p:nvPr/>
        </p:nvSpPr>
        <p:spPr>
          <a:xfrm>
            <a:off x="5486400" y="2342654"/>
            <a:ext cx="838200" cy="461665"/>
          </a:xfrm>
          <a:prstGeom prst="rect">
            <a:avLst/>
          </a:prstGeom>
          <a:noFill/>
        </p:spPr>
        <p:txBody>
          <a:bodyPr wrap="square" rtlCol="0">
            <a:spAutoFit/>
          </a:bodyPr>
          <a:lstStyle/>
          <a:p>
            <a:r>
              <a:rPr lang="en-US" sz="2400" b="1" dirty="0">
                <a:solidFill>
                  <a:schemeClr val="bg1"/>
                </a:solidFill>
              </a:rPr>
              <a:t>Attic</a:t>
            </a:r>
          </a:p>
        </p:txBody>
      </p:sp>
      <p:cxnSp>
        <p:nvCxnSpPr>
          <p:cNvPr id="12" name="Straight Arrow Connector 11"/>
          <p:cNvCxnSpPr/>
          <p:nvPr/>
        </p:nvCxnSpPr>
        <p:spPr>
          <a:xfrm>
            <a:off x="1096246" y="1201879"/>
            <a:ext cx="3375451" cy="377633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0890" y="1266657"/>
            <a:ext cx="3086826" cy="351092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66970" y="1255390"/>
            <a:ext cx="1433753" cy="470780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284221" y="5391812"/>
            <a:ext cx="1656806" cy="56180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90890" y="1464060"/>
            <a:ext cx="3187158" cy="368227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52500" y="1213646"/>
            <a:ext cx="3238500" cy="137267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09650" y="1213646"/>
            <a:ext cx="3393571" cy="122265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977938" y="1213646"/>
            <a:ext cx="3708362" cy="105511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17369" y="5974460"/>
            <a:ext cx="7486184" cy="75413"/>
          </a:xfrm>
          <a:custGeom>
            <a:avLst/>
            <a:gdLst>
              <a:gd name="connsiteX0" fmla="*/ 3456878 w 3456878"/>
              <a:gd name="connsiteY0" fmla="*/ 33453 h 44605"/>
              <a:gd name="connsiteX1" fmla="*/ 3356517 w 3456878"/>
              <a:gd name="connsiteY1" fmla="*/ 11151 h 44605"/>
              <a:gd name="connsiteX2" fmla="*/ 3323063 w 3456878"/>
              <a:gd name="connsiteY2" fmla="*/ 0 h 44605"/>
              <a:gd name="connsiteX3" fmla="*/ 2085278 w 3456878"/>
              <a:gd name="connsiteY3" fmla="*/ 11151 h 44605"/>
              <a:gd name="connsiteX4" fmla="*/ 2029522 w 3456878"/>
              <a:gd name="connsiteY4" fmla="*/ 22302 h 44605"/>
              <a:gd name="connsiteX5" fmla="*/ 1873404 w 3456878"/>
              <a:gd name="connsiteY5" fmla="*/ 44605 h 44605"/>
              <a:gd name="connsiteX6" fmla="*/ 156117 w 3456878"/>
              <a:gd name="connsiteY6" fmla="*/ 33453 h 44605"/>
              <a:gd name="connsiteX7" fmla="*/ 122663 w 3456878"/>
              <a:gd name="connsiteY7" fmla="*/ 22302 h 44605"/>
              <a:gd name="connsiteX8" fmla="*/ 0 w 3456878"/>
              <a:gd name="connsiteY8" fmla="*/ 22302 h 4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6878" h="44605">
                <a:moveTo>
                  <a:pt x="3456878" y="33453"/>
                </a:moveTo>
                <a:cubicBezTo>
                  <a:pt x="3418553" y="25788"/>
                  <a:pt x="3393263" y="21650"/>
                  <a:pt x="3356517" y="11151"/>
                </a:cubicBezTo>
                <a:cubicBezTo>
                  <a:pt x="3345215" y="7922"/>
                  <a:pt x="3334214" y="3717"/>
                  <a:pt x="3323063" y="0"/>
                </a:cubicBezTo>
                <a:lnTo>
                  <a:pt x="2085278" y="11151"/>
                </a:lnTo>
                <a:cubicBezTo>
                  <a:pt x="2066327" y="11478"/>
                  <a:pt x="2048170" y="18912"/>
                  <a:pt x="2029522" y="22302"/>
                </a:cubicBezTo>
                <a:cubicBezTo>
                  <a:pt x="1958785" y="35163"/>
                  <a:pt x="1950944" y="34912"/>
                  <a:pt x="1873404" y="44605"/>
                </a:cubicBezTo>
                <a:lnTo>
                  <a:pt x="156117" y="33453"/>
                </a:lnTo>
                <a:cubicBezTo>
                  <a:pt x="144363" y="33303"/>
                  <a:pt x="134388" y="23139"/>
                  <a:pt x="122663" y="22302"/>
                </a:cubicBezTo>
                <a:cubicBezTo>
                  <a:pt x="81879" y="19389"/>
                  <a:pt x="40888" y="22302"/>
                  <a:pt x="0" y="22302"/>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flipV="1">
            <a:off x="7450873" y="6009565"/>
            <a:ext cx="1676400" cy="103150"/>
          </a:xfrm>
          <a:custGeom>
            <a:avLst/>
            <a:gdLst>
              <a:gd name="connsiteX0" fmla="*/ 3456878 w 3456878"/>
              <a:gd name="connsiteY0" fmla="*/ 33453 h 44605"/>
              <a:gd name="connsiteX1" fmla="*/ 3356517 w 3456878"/>
              <a:gd name="connsiteY1" fmla="*/ 11151 h 44605"/>
              <a:gd name="connsiteX2" fmla="*/ 3323063 w 3456878"/>
              <a:gd name="connsiteY2" fmla="*/ 0 h 44605"/>
              <a:gd name="connsiteX3" fmla="*/ 2085278 w 3456878"/>
              <a:gd name="connsiteY3" fmla="*/ 11151 h 44605"/>
              <a:gd name="connsiteX4" fmla="*/ 2029522 w 3456878"/>
              <a:gd name="connsiteY4" fmla="*/ 22302 h 44605"/>
              <a:gd name="connsiteX5" fmla="*/ 1873404 w 3456878"/>
              <a:gd name="connsiteY5" fmla="*/ 44605 h 44605"/>
              <a:gd name="connsiteX6" fmla="*/ 156117 w 3456878"/>
              <a:gd name="connsiteY6" fmla="*/ 33453 h 44605"/>
              <a:gd name="connsiteX7" fmla="*/ 122663 w 3456878"/>
              <a:gd name="connsiteY7" fmla="*/ 22302 h 44605"/>
              <a:gd name="connsiteX8" fmla="*/ 0 w 3456878"/>
              <a:gd name="connsiteY8" fmla="*/ 22302 h 4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6878" h="44605">
                <a:moveTo>
                  <a:pt x="3456878" y="33453"/>
                </a:moveTo>
                <a:cubicBezTo>
                  <a:pt x="3418553" y="25788"/>
                  <a:pt x="3393263" y="21650"/>
                  <a:pt x="3356517" y="11151"/>
                </a:cubicBezTo>
                <a:cubicBezTo>
                  <a:pt x="3345215" y="7922"/>
                  <a:pt x="3334214" y="3717"/>
                  <a:pt x="3323063" y="0"/>
                </a:cubicBezTo>
                <a:lnTo>
                  <a:pt x="2085278" y="11151"/>
                </a:lnTo>
                <a:cubicBezTo>
                  <a:pt x="2066327" y="11478"/>
                  <a:pt x="2048170" y="18912"/>
                  <a:pt x="2029522" y="22302"/>
                </a:cubicBezTo>
                <a:cubicBezTo>
                  <a:pt x="1958785" y="35163"/>
                  <a:pt x="1950944" y="34912"/>
                  <a:pt x="1873404" y="44605"/>
                </a:cubicBezTo>
                <a:lnTo>
                  <a:pt x="156117" y="33453"/>
                </a:lnTo>
                <a:cubicBezTo>
                  <a:pt x="144363" y="33303"/>
                  <a:pt x="134388" y="23139"/>
                  <a:pt x="122663" y="22302"/>
                </a:cubicBezTo>
                <a:cubicBezTo>
                  <a:pt x="81879" y="19389"/>
                  <a:pt x="40888" y="22302"/>
                  <a:pt x="0" y="22302"/>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210521" y="4930147"/>
            <a:ext cx="1767468" cy="461665"/>
          </a:xfrm>
          <a:prstGeom prst="rect">
            <a:avLst/>
          </a:prstGeom>
          <a:noFill/>
        </p:spPr>
        <p:txBody>
          <a:bodyPr wrap="square" rtlCol="0">
            <a:spAutoFit/>
          </a:bodyPr>
          <a:lstStyle/>
          <a:p>
            <a:r>
              <a:rPr lang="en-US" sz="2400" b="1" dirty="0">
                <a:solidFill>
                  <a:schemeClr val="bg1"/>
                </a:solidFill>
              </a:rPr>
              <a:t>Reflected</a:t>
            </a:r>
          </a:p>
        </p:txBody>
      </p:sp>
    </p:spTree>
    <p:custDataLst>
      <p:tags r:id="rId1"/>
    </p:custDataLst>
    <p:extLst>
      <p:ext uri="{BB962C8B-B14F-4D97-AF65-F5344CB8AC3E}">
        <p14:creationId xmlns:p14="http://schemas.microsoft.com/office/powerpoint/2010/main" val="85669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Differing Internal Loads</a:t>
            </a:r>
          </a:p>
        </p:txBody>
      </p:sp>
      <p:sp>
        <p:nvSpPr>
          <p:cNvPr id="5" name="Rectangle 4"/>
          <p:cNvSpPr/>
          <p:nvPr/>
        </p:nvSpPr>
        <p:spPr>
          <a:xfrm>
            <a:off x="2286000" y="2979235"/>
            <a:ext cx="5486400" cy="3349039"/>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057400" y="1579542"/>
            <a:ext cx="5943600" cy="1399691"/>
          </a:xfrm>
          <a:prstGeom prst="triangle">
            <a:avLst>
              <a:gd name="adj" fmla="val 50375"/>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4343400" y="4572001"/>
            <a:ext cx="1756272" cy="1756273"/>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434911" y="2889582"/>
            <a:ext cx="1576967" cy="1756273"/>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4631" y="4997184"/>
            <a:ext cx="1223441" cy="461665"/>
          </a:xfrm>
          <a:prstGeom prst="rect">
            <a:avLst/>
          </a:prstGeom>
          <a:noFill/>
        </p:spPr>
        <p:txBody>
          <a:bodyPr wrap="square" rtlCol="0">
            <a:spAutoFit/>
          </a:bodyPr>
          <a:lstStyle/>
          <a:p>
            <a:r>
              <a:rPr lang="en-US" sz="2400" b="1" dirty="0">
                <a:solidFill>
                  <a:schemeClr val="bg1"/>
                </a:solidFill>
              </a:rPr>
              <a:t>Laundry</a:t>
            </a:r>
          </a:p>
        </p:txBody>
      </p:sp>
      <p:sp>
        <p:nvSpPr>
          <p:cNvPr id="12" name="TextBox 11"/>
          <p:cNvSpPr txBox="1"/>
          <p:nvPr/>
        </p:nvSpPr>
        <p:spPr>
          <a:xfrm>
            <a:off x="4609815" y="4997184"/>
            <a:ext cx="1223441" cy="461665"/>
          </a:xfrm>
          <a:prstGeom prst="rect">
            <a:avLst/>
          </a:prstGeom>
          <a:noFill/>
        </p:spPr>
        <p:txBody>
          <a:bodyPr wrap="square" rtlCol="0">
            <a:spAutoFit/>
          </a:bodyPr>
          <a:lstStyle/>
          <a:p>
            <a:r>
              <a:rPr lang="en-US" sz="2400" b="1" dirty="0">
                <a:solidFill>
                  <a:schemeClr val="bg1"/>
                </a:solidFill>
              </a:rPr>
              <a:t>Kitchen</a:t>
            </a:r>
          </a:p>
        </p:txBody>
      </p:sp>
      <p:sp>
        <p:nvSpPr>
          <p:cNvPr id="15" name="TextBox 14"/>
          <p:cNvSpPr txBox="1"/>
          <p:nvPr/>
        </p:nvSpPr>
        <p:spPr>
          <a:xfrm>
            <a:off x="2967090" y="4997185"/>
            <a:ext cx="1223441" cy="461665"/>
          </a:xfrm>
          <a:prstGeom prst="rect">
            <a:avLst/>
          </a:prstGeom>
          <a:noFill/>
        </p:spPr>
        <p:txBody>
          <a:bodyPr wrap="square" rtlCol="0">
            <a:spAutoFit/>
          </a:bodyPr>
          <a:lstStyle/>
          <a:p>
            <a:r>
              <a:rPr lang="en-US" sz="2400" b="1" dirty="0">
                <a:solidFill>
                  <a:schemeClr val="bg1"/>
                </a:solidFill>
              </a:rPr>
              <a:t>Den</a:t>
            </a:r>
          </a:p>
        </p:txBody>
      </p:sp>
      <p:sp>
        <p:nvSpPr>
          <p:cNvPr id="17" name="TextBox 16"/>
          <p:cNvSpPr txBox="1"/>
          <p:nvPr/>
        </p:nvSpPr>
        <p:spPr>
          <a:xfrm>
            <a:off x="4724400" y="3325505"/>
            <a:ext cx="1223441" cy="830997"/>
          </a:xfrm>
          <a:prstGeom prst="rect">
            <a:avLst/>
          </a:prstGeom>
          <a:noFill/>
        </p:spPr>
        <p:txBody>
          <a:bodyPr wrap="square" rtlCol="0">
            <a:spAutoFit/>
          </a:bodyPr>
          <a:lstStyle/>
          <a:p>
            <a:r>
              <a:rPr lang="en-US" sz="2400" b="1" dirty="0">
                <a:solidFill>
                  <a:schemeClr val="bg1"/>
                </a:solidFill>
              </a:rPr>
              <a:t>Play Room</a:t>
            </a:r>
          </a:p>
        </p:txBody>
      </p:sp>
      <p:sp>
        <p:nvSpPr>
          <p:cNvPr id="18" name="Rectangle 17"/>
          <p:cNvSpPr/>
          <p:nvPr/>
        </p:nvSpPr>
        <p:spPr>
          <a:xfrm rot="5400000">
            <a:off x="2518314" y="2746918"/>
            <a:ext cx="1592767" cy="2057399"/>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6124456" y="2924058"/>
            <a:ext cx="1592767" cy="1703120"/>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593562" y="3457363"/>
            <a:ext cx="1442269" cy="461665"/>
          </a:xfrm>
          <a:prstGeom prst="rect">
            <a:avLst/>
          </a:prstGeom>
          <a:noFill/>
        </p:spPr>
        <p:txBody>
          <a:bodyPr wrap="square" rtlCol="0">
            <a:spAutoFit/>
          </a:bodyPr>
          <a:lstStyle/>
          <a:p>
            <a:r>
              <a:rPr lang="en-US" sz="2400" b="1" dirty="0">
                <a:solidFill>
                  <a:schemeClr val="bg1"/>
                </a:solidFill>
              </a:rPr>
              <a:t>Bedroom</a:t>
            </a:r>
          </a:p>
        </p:txBody>
      </p:sp>
      <p:sp>
        <p:nvSpPr>
          <p:cNvPr id="21" name="TextBox 20"/>
          <p:cNvSpPr txBox="1"/>
          <p:nvPr/>
        </p:nvSpPr>
        <p:spPr>
          <a:xfrm>
            <a:off x="6480673" y="3352219"/>
            <a:ext cx="1223441" cy="830997"/>
          </a:xfrm>
          <a:prstGeom prst="rect">
            <a:avLst/>
          </a:prstGeom>
          <a:noFill/>
        </p:spPr>
        <p:txBody>
          <a:bodyPr wrap="square" rtlCol="0">
            <a:spAutoFit/>
          </a:bodyPr>
          <a:lstStyle/>
          <a:p>
            <a:r>
              <a:rPr lang="en-US" sz="2400" b="1" dirty="0">
                <a:solidFill>
                  <a:schemeClr val="bg1"/>
                </a:solidFill>
              </a:rPr>
              <a:t>Hobby</a:t>
            </a:r>
          </a:p>
          <a:p>
            <a:r>
              <a:rPr lang="en-US" sz="2400" b="1" dirty="0">
                <a:solidFill>
                  <a:schemeClr val="bg1"/>
                </a:solidFill>
              </a:rPr>
              <a:t>Room</a:t>
            </a:r>
          </a:p>
        </p:txBody>
      </p:sp>
    </p:spTree>
    <p:custDataLst>
      <p:tags r:id="rId1"/>
    </p:custDataLst>
    <p:extLst>
      <p:ext uri="{BB962C8B-B14F-4D97-AF65-F5344CB8AC3E}">
        <p14:creationId xmlns:p14="http://schemas.microsoft.com/office/powerpoint/2010/main" val="175132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Buoyancy</a:t>
            </a:r>
          </a:p>
        </p:txBody>
      </p:sp>
      <p:sp>
        <p:nvSpPr>
          <p:cNvPr id="5" name="Rectangle 4"/>
          <p:cNvSpPr/>
          <p:nvPr/>
        </p:nvSpPr>
        <p:spPr>
          <a:xfrm>
            <a:off x="2286000" y="2979235"/>
            <a:ext cx="5486400" cy="3349039"/>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057399" y="1570113"/>
            <a:ext cx="5943600" cy="1399691"/>
          </a:xfrm>
          <a:prstGeom prst="triangle">
            <a:avLst>
              <a:gd name="adj" fmla="val 50375"/>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4343400" y="4572001"/>
            <a:ext cx="1756272" cy="1756273"/>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434911" y="2889582"/>
            <a:ext cx="1576967" cy="1756273"/>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4631" y="4997184"/>
            <a:ext cx="1223441" cy="461665"/>
          </a:xfrm>
          <a:prstGeom prst="rect">
            <a:avLst/>
          </a:prstGeom>
          <a:noFill/>
        </p:spPr>
        <p:txBody>
          <a:bodyPr wrap="square" rtlCol="0">
            <a:spAutoFit/>
          </a:bodyPr>
          <a:lstStyle/>
          <a:p>
            <a:r>
              <a:rPr lang="en-US" sz="2400" b="1" dirty="0">
                <a:solidFill>
                  <a:schemeClr val="bg1"/>
                </a:solidFill>
              </a:rPr>
              <a:t>Laundry</a:t>
            </a:r>
          </a:p>
        </p:txBody>
      </p:sp>
      <p:sp>
        <p:nvSpPr>
          <p:cNvPr id="12" name="TextBox 11"/>
          <p:cNvSpPr txBox="1"/>
          <p:nvPr/>
        </p:nvSpPr>
        <p:spPr>
          <a:xfrm>
            <a:off x="4628445" y="4997184"/>
            <a:ext cx="1223441" cy="461665"/>
          </a:xfrm>
          <a:prstGeom prst="rect">
            <a:avLst/>
          </a:prstGeom>
          <a:noFill/>
        </p:spPr>
        <p:txBody>
          <a:bodyPr wrap="square" rtlCol="0">
            <a:spAutoFit/>
          </a:bodyPr>
          <a:lstStyle/>
          <a:p>
            <a:r>
              <a:rPr lang="en-US" sz="2400" b="1" dirty="0">
                <a:solidFill>
                  <a:schemeClr val="bg1"/>
                </a:solidFill>
              </a:rPr>
              <a:t>Kitchen</a:t>
            </a:r>
          </a:p>
        </p:txBody>
      </p:sp>
      <p:sp>
        <p:nvSpPr>
          <p:cNvPr id="15" name="TextBox 14"/>
          <p:cNvSpPr txBox="1"/>
          <p:nvPr/>
        </p:nvSpPr>
        <p:spPr>
          <a:xfrm>
            <a:off x="2967090" y="4997185"/>
            <a:ext cx="1223441" cy="461665"/>
          </a:xfrm>
          <a:prstGeom prst="rect">
            <a:avLst/>
          </a:prstGeom>
          <a:noFill/>
        </p:spPr>
        <p:txBody>
          <a:bodyPr wrap="square" rtlCol="0">
            <a:spAutoFit/>
          </a:bodyPr>
          <a:lstStyle/>
          <a:p>
            <a:r>
              <a:rPr lang="en-US" sz="2400" b="1" dirty="0">
                <a:solidFill>
                  <a:schemeClr val="bg1"/>
                </a:solidFill>
              </a:rPr>
              <a:t>Den</a:t>
            </a:r>
          </a:p>
        </p:txBody>
      </p:sp>
      <p:sp>
        <p:nvSpPr>
          <p:cNvPr id="17" name="TextBox 16"/>
          <p:cNvSpPr txBox="1"/>
          <p:nvPr/>
        </p:nvSpPr>
        <p:spPr>
          <a:xfrm>
            <a:off x="4724400" y="3325505"/>
            <a:ext cx="1223441" cy="830997"/>
          </a:xfrm>
          <a:prstGeom prst="rect">
            <a:avLst/>
          </a:prstGeom>
          <a:noFill/>
        </p:spPr>
        <p:txBody>
          <a:bodyPr wrap="square" rtlCol="0">
            <a:spAutoFit/>
          </a:bodyPr>
          <a:lstStyle/>
          <a:p>
            <a:r>
              <a:rPr lang="en-US" sz="2400" b="1" dirty="0">
                <a:solidFill>
                  <a:schemeClr val="bg1"/>
                </a:solidFill>
              </a:rPr>
              <a:t>Play Room</a:t>
            </a:r>
          </a:p>
        </p:txBody>
      </p:sp>
      <p:sp>
        <p:nvSpPr>
          <p:cNvPr id="18" name="Rectangle 17"/>
          <p:cNvSpPr/>
          <p:nvPr/>
        </p:nvSpPr>
        <p:spPr>
          <a:xfrm rot="5400000">
            <a:off x="2518314" y="2746918"/>
            <a:ext cx="1592767" cy="2057399"/>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6148945" y="2948547"/>
            <a:ext cx="1592767" cy="1654142"/>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593562" y="3457363"/>
            <a:ext cx="1442269" cy="461665"/>
          </a:xfrm>
          <a:prstGeom prst="rect">
            <a:avLst/>
          </a:prstGeom>
          <a:noFill/>
        </p:spPr>
        <p:txBody>
          <a:bodyPr wrap="square" rtlCol="0">
            <a:spAutoFit/>
          </a:bodyPr>
          <a:lstStyle/>
          <a:p>
            <a:r>
              <a:rPr lang="en-US" sz="2400" b="1" dirty="0">
                <a:solidFill>
                  <a:schemeClr val="bg1"/>
                </a:solidFill>
              </a:rPr>
              <a:t>Bedroom</a:t>
            </a:r>
          </a:p>
        </p:txBody>
      </p:sp>
      <p:sp>
        <p:nvSpPr>
          <p:cNvPr id="21" name="TextBox 20"/>
          <p:cNvSpPr txBox="1"/>
          <p:nvPr/>
        </p:nvSpPr>
        <p:spPr>
          <a:xfrm>
            <a:off x="6480673" y="3352219"/>
            <a:ext cx="1223441" cy="830997"/>
          </a:xfrm>
          <a:prstGeom prst="rect">
            <a:avLst/>
          </a:prstGeom>
          <a:noFill/>
        </p:spPr>
        <p:txBody>
          <a:bodyPr wrap="square" rtlCol="0">
            <a:spAutoFit/>
          </a:bodyPr>
          <a:lstStyle/>
          <a:p>
            <a:r>
              <a:rPr lang="en-US" sz="2400" b="1" dirty="0">
                <a:solidFill>
                  <a:schemeClr val="bg1"/>
                </a:solidFill>
              </a:rPr>
              <a:t>Hobby</a:t>
            </a:r>
          </a:p>
          <a:p>
            <a:r>
              <a:rPr lang="en-US" sz="2400" b="1" dirty="0">
                <a:solidFill>
                  <a:schemeClr val="bg1"/>
                </a:solidFill>
              </a:rPr>
              <a:t>Room</a:t>
            </a:r>
          </a:p>
        </p:txBody>
      </p:sp>
      <p:sp>
        <p:nvSpPr>
          <p:cNvPr id="3" name="Curved Up Arrow 2"/>
          <p:cNvSpPr/>
          <p:nvPr/>
        </p:nvSpPr>
        <p:spPr>
          <a:xfrm rot="7191725">
            <a:off x="1959383" y="4023643"/>
            <a:ext cx="1703275" cy="914643"/>
          </a:xfrm>
          <a:prstGeom prst="curvedUp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337361" y="5610865"/>
            <a:ext cx="2362199" cy="461665"/>
          </a:xfrm>
          <a:prstGeom prst="rect">
            <a:avLst/>
          </a:prstGeom>
          <a:solidFill>
            <a:schemeClr val="bg2">
              <a:lumMod val="60000"/>
              <a:lumOff val="40000"/>
            </a:schemeClr>
          </a:solidFill>
        </p:spPr>
        <p:txBody>
          <a:bodyPr wrap="square" rtlCol="0">
            <a:spAutoFit/>
          </a:bodyPr>
          <a:lstStyle/>
          <a:p>
            <a:r>
              <a:rPr lang="en-US" sz="2400" b="1" dirty="0">
                <a:solidFill>
                  <a:schemeClr val="bg1"/>
                </a:solidFill>
              </a:rPr>
              <a:t>Cool Air Drops</a:t>
            </a:r>
          </a:p>
        </p:txBody>
      </p:sp>
      <p:sp>
        <p:nvSpPr>
          <p:cNvPr id="24" name="Curved Up Arrow 23"/>
          <p:cNvSpPr/>
          <p:nvPr/>
        </p:nvSpPr>
        <p:spPr>
          <a:xfrm rot="8187738">
            <a:off x="3336654" y="2493247"/>
            <a:ext cx="1703275" cy="914643"/>
          </a:xfrm>
          <a:prstGeom prst="curvedUp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rot="14541946" flipV="1">
            <a:off x="3999093" y="4569784"/>
            <a:ext cx="1703275" cy="854801"/>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Up Arrow 25"/>
          <p:cNvSpPr/>
          <p:nvPr/>
        </p:nvSpPr>
        <p:spPr>
          <a:xfrm rot="15821680">
            <a:off x="6342384" y="4487664"/>
            <a:ext cx="1703275" cy="914643"/>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urved Up Arrow 26"/>
          <p:cNvSpPr/>
          <p:nvPr/>
        </p:nvSpPr>
        <p:spPr>
          <a:xfrm rot="15187397">
            <a:off x="4743664" y="2225488"/>
            <a:ext cx="1703275" cy="914643"/>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Up Arrow 27"/>
          <p:cNvSpPr/>
          <p:nvPr/>
        </p:nvSpPr>
        <p:spPr>
          <a:xfrm rot="15187397">
            <a:off x="5932979" y="2379712"/>
            <a:ext cx="1340970" cy="789301"/>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6203976" y="1352235"/>
            <a:ext cx="1983057" cy="461665"/>
          </a:xfrm>
          <a:prstGeom prst="rect">
            <a:avLst/>
          </a:prstGeom>
          <a:solidFill>
            <a:srgbClr val="FFFF00"/>
          </a:solidFill>
        </p:spPr>
        <p:txBody>
          <a:bodyPr wrap="square" rtlCol="0">
            <a:spAutoFit/>
          </a:bodyPr>
          <a:lstStyle/>
          <a:p>
            <a:r>
              <a:rPr lang="en-US" sz="2400" b="1" dirty="0">
                <a:solidFill>
                  <a:schemeClr val="bg1"/>
                </a:solidFill>
              </a:rPr>
              <a:t>Hot Air Rises</a:t>
            </a:r>
          </a:p>
        </p:txBody>
      </p:sp>
    </p:spTree>
    <p:custDataLst>
      <p:tags r:id="rId1"/>
    </p:custDataLst>
    <p:extLst>
      <p:ext uri="{BB962C8B-B14F-4D97-AF65-F5344CB8AC3E}">
        <p14:creationId xmlns:p14="http://schemas.microsoft.com/office/powerpoint/2010/main" val="425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Loads</a:t>
            </a:r>
          </a:p>
        </p:txBody>
      </p:sp>
      <p:sp>
        <p:nvSpPr>
          <p:cNvPr id="5" name="Rectangle 4"/>
          <p:cNvSpPr/>
          <p:nvPr/>
        </p:nvSpPr>
        <p:spPr>
          <a:xfrm>
            <a:off x="2286000" y="2979235"/>
            <a:ext cx="5486400" cy="3349039"/>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057400" y="1579542"/>
            <a:ext cx="5943600" cy="1399691"/>
          </a:xfrm>
          <a:prstGeom prst="triangle">
            <a:avLst>
              <a:gd name="adj" fmla="val 50375"/>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4343400" y="4572001"/>
            <a:ext cx="1756272" cy="1756273"/>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434911" y="2889582"/>
            <a:ext cx="1576967" cy="1756273"/>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94545" y="5011384"/>
            <a:ext cx="1223441" cy="461665"/>
          </a:xfrm>
          <a:prstGeom prst="rect">
            <a:avLst/>
          </a:prstGeom>
          <a:noFill/>
        </p:spPr>
        <p:txBody>
          <a:bodyPr wrap="square" rtlCol="0">
            <a:spAutoFit/>
          </a:bodyPr>
          <a:lstStyle/>
          <a:p>
            <a:r>
              <a:rPr lang="en-US" sz="2400" b="1" dirty="0">
                <a:solidFill>
                  <a:schemeClr val="bg1"/>
                </a:solidFill>
              </a:rPr>
              <a:t>Floors</a:t>
            </a:r>
          </a:p>
        </p:txBody>
      </p:sp>
      <p:sp>
        <p:nvSpPr>
          <p:cNvPr id="15" name="TextBox 14"/>
          <p:cNvSpPr txBox="1"/>
          <p:nvPr/>
        </p:nvSpPr>
        <p:spPr>
          <a:xfrm>
            <a:off x="2967090" y="4997185"/>
            <a:ext cx="1223441" cy="461665"/>
          </a:xfrm>
          <a:prstGeom prst="rect">
            <a:avLst/>
          </a:prstGeom>
          <a:noFill/>
        </p:spPr>
        <p:txBody>
          <a:bodyPr wrap="square" rtlCol="0">
            <a:spAutoFit/>
          </a:bodyPr>
          <a:lstStyle/>
          <a:p>
            <a:endParaRPr lang="en-US" sz="2400" b="1" dirty="0">
              <a:solidFill>
                <a:schemeClr val="bg1"/>
              </a:solidFill>
            </a:endParaRPr>
          </a:p>
        </p:txBody>
      </p:sp>
      <p:sp>
        <p:nvSpPr>
          <p:cNvPr id="17" name="TextBox 16"/>
          <p:cNvSpPr txBox="1"/>
          <p:nvPr/>
        </p:nvSpPr>
        <p:spPr>
          <a:xfrm>
            <a:off x="4646818" y="3618966"/>
            <a:ext cx="1223441" cy="461665"/>
          </a:xfrm>
          <a:prstGeom prst="rect">
            <a:avLst/>
          </a:prstGeom>
          <a:noFill/>
        </p:spPr>
        <p:txBody>
          <a:bodyPr wrap="square" rtlCol="0">
            <a:spAutoFit/>
          </a:bodyPr>
          <a:lstStyle/>
          <a:p>
            <a:r>
              <a:rPr lang="en-US" sz="2400" b="1" dirty="0">
                <a:solidFill>
                  <a:schemeClr val="bg1"/>
                </a:solidFill>
              </a:rPr>
              <a:t>Ceilings</a:t>
            </a:r>
          </a:p>
        </p:txBody>
      </p:sp>
      <p:sp>
        <p:nvSpPr>
          <p:cNvPr id="18" name="Rectangle 17"/>
          <p:cNvSpPr/>
          <p:nvPr/>
        </p:nvSpPr>
        <p:spPr>
          <a:xfrm rot="5400000">
            <a:off x="2518314" y="2746918"/>
            <a:ext cx="1592767" cy="2057399"/>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6148945" y="2948547"/>
            <a:ext cx="1592767" cy="1654142"/>
          </a:xfrm>
          <a:prstGeom prst="rect">
            <a:avLst/>
          </a:prstGeom>
          <a:solidFill>
            <a:schemeClr val="bg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660732" y="3552920"/>
            <a:ext cx="1442269" cy="461665"/>
          </a:xfrm>
          <a:prstGeom prst="rect">
            <a:avLst/>
          </a:prstGeom>
          <a:noFill/>
        </p:spPr>
        <p:txBody>
          <a:bodyPr wrap="square" rtlCol="0">
            <a:spAutoFit/>
          </a:bodyPr>
          <a:lstStyle/>
          <a:p>
            <a:r>
              <a:rPr lang="en-US" sz="2400" b="1" dirty="0">
                <a:solidFill>
                  <a:schemeClr val="bg1"/>
                </a:solidFill>
              </a:rPr>
              <a:t>Walls</a:t>
            </a:r>
          </a:p>
        </p:txBody>
      </p:sp>
      <p:cxnSp>
        <p:nvCxnSpPr>
          <p:cNvPr id="4" name="Straight Arrow Connector 3"/>
          <p:cNvCxnSpPr/>
          <p:nvPr/>
        </p:nvCxnSpPr>
        <p:spPr>
          <a:xfrm flipV="1">
            <a:off x="3485562" y="3655665"/>
            <a:ext cx="731739" cy="6506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1"/>
          </p:cNvCxnSpPr>
          <p:nvPr/>
        </p:nvCxnSpPr>
        <p:spPr>
          <a:xfrm flipH="1">
            <a:off x="2338964" y="3783753"/>
            <a:ext cx="321768" cy="37806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083342" y="4069799"/>
            <a:ext cx="339246" cy="46959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397812" y="3077283"/>
            <a:ext cx="24776" cy="62529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767020" y="5484436"/>
            <a:ext cx="339246" cy="46959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397812" y="4633519"/>
            <a:ext cx="282303" cy="48368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78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Zone Performance</a:t>
            </a:r>
          </a:p>
        </p:txBody>
      </p:sp>
      <p:sp>
        <p:nvSpPr>
          <p:cNvPr id="3" name="Content Placeholder 2"/>
          <p:cNvSpPr>
            <a:spLocks noGrp="1"/>
          </p:cNvSpPr>
          <p:nvPr>
            <p:ph idx="1"/>
          </p:nvPr>
        </p:nvSpPr>
        <p:spPr>
          <a:xfrm>
            <a:off x="228600" y="1600200"/>
            <a:ext cx="8610600" cy="4525963"/>
          </a:xfrm>
        </p:spPr>
        <p:txBody>
          <a:bodyPr/>
          <a:lstStyle/>
          <a:p>
            <a:r>
              <a:rPr lang="en-US" dirty="0">
                <a:solidFill>
                  <a:srgbClr val="FFFF00"/>
                </a:solidFill>
              </a:rPr>
              <a:t>Only provides accurate temperature control in the room where the thermostat is located!</a:t>
            </a:r>
          </a:p>
          <a:p>
            <a:r>
              <a:rPr lang="en-US" dirty="0">
                <a:solidFill>
                  <a:srgbClr val="FFFF00"/>
                </a:solidFill>
              </a:rPr>
              <a:t>Open floor plans allow more rooms to be connected to the thermostat’s control area.</a:t>
            </a:r>
          </a:p>
          <a:p>
            <a:r>
              <a:rPr lang="en-US" dirty="0">
                <a:solidFill>
                  <a:srgbClr val="FFFF00"/>
                </a:solidFill>
              </a:rPr>
              <a:t>Balancing airflow by load will allow other areas with similar load patterns to maintain the same temperature</a:t>
            </a:r>
          </a:p>
        </p:txBody>
      </p:sp>
    </p:spTree>
    <p:custDataLst>
      <p:tags r:id="rId1"/>
    </p:custDataLst>
    <p:extLst>
      <p:ext uri="{BB962C8B-B14F-4D97-AF65-F5344CB8AC3E}">
        <p14:creationId xmlns:p14="http://schemas.microsoft.com/office/powerpoint/2010/main" val="33495335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Conduction, and leakage losses and pressure effects"/>
  <p:tag name="ARTICULATE_META_COURSE_ID" val="2_1_Why_Balance_a_House"/>
  <p:tag name="ARTICULATE_META_NAME_SET" val="True"/>
  <p:tag name="TAG_BACKING_FORM_KEY" val="2294628-c:\users\don\desktop\power points\1.1 energy losses.pptx"/>
  <p:tag name="ARTICULATE_PRESENTER_VERSION" val="7"/>
  <p:tag name="ARTICULATE_USED_PAGE_ORIENTATION" val="1"/>
  <p:tag name="ARTICULATE_USED_PAGE_SIZE" val="1"/>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16"/>
  <p:tag name="ARTICULATE_AUDIO_RECORDED" val="1"/>
  <p:tag name="ELAPSEDTIME" val="20.1"/>
  <p:tag name="ANNOTATION_COUNT" val="0"/>
  <p:tag name="ARTICULATE_NAV_LEVEL" val="1"/>
  <p:tag name="ARTICULATE_SLIDE_PRESENTER_GUID" val="98bb69f2-8d08-4a0f-b3bb-0c4b682557b7"/>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4532</TotalTime>
  <Words>766</Words>
  <Application>Microsoft Office PowerPoint</Application>
  <PresentationFormat>On-screen Show (4:3)</PresentationFormat>
  <Paragraphs>98</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 Technician’s Guide and Workbook for Zoning Section 1: Introduction   </vt:lpstr>
      <vt:lpstr>System Design Process</vt:lpstr>
      <vt:lpstr>System Design Process</vt:lpstr>
      <vt:lpstr>Temperature Variation Factors</vt:lpstr>
      <vt:lpstr>Solar Heat Gain</vt:lpstr>
      <vt:lpstr>Differing Internal Loads</vt:lpstr>
      <vt:lpstr>Buoyancy</vt:lpstr>
      <vt:lpstr>Differences In Loads</vt:lpstr>
      <vt:lpstr>Single Zone Performance</vt:lpstr>
      <vt:lpstr>Single Zone Performance Challenges</vt:lpstr>
      <vt:lpstr>Multi Zone Performance</vt:lpstr>
      <vt:lpstr>Multi Zone Performance Challenges</vt:lpstr>
      <vt:lpstr>Comfortable Room Temperatures</vt:lpstr>
      <vt:lpstr>Comfortable Room Temperatures 1</vt:lpstr>
      <vt:lpstr>Comfortable Room Temperatures 2</vt:lpstr>
      <vt:lpstr>Comfortable Room Temperatures 3</vt:lpstr>
      <vt:lpstr>Energy Usage</vt:lpstr>
      <vt:lpstr>Energy Calculations</vt:lpstr>
      <vt:lpstr>Economics / Cost of Zoning</vt:lpstr>
      <vt:lpstr>Don’t Guess and Give It A Shot!</vt:lpstr>
      <vt:lpstr>All Systems Operate Correctly!</vt:lpstr>
      <vt:lpstr>You Are Responsible!</vt:lpstr>
      <vt:lpstr>Field Notes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cp:lastModifiedBy>
  <cp:revision>546</cp:revision>
  <dcterms:created xsi:type="dcterms:W3CDTF">2013-05-23T13:04:32Z</dcterms:created>
  <dcterms:modified xsi:type="dcterms:W3CDTF">2018-07-26T19:38:25Z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14CB0812-5B9F-4BE3-AFA4-8E7343C0ED5D</vt:lpwstr>
  </property>
  <property fmtid="{D5CDD505-2E9C-101B-9397-08002B2CF9AE}" pid="6" name="ArticulateProjectFull">
    <vt:lpwstr>C:\Users\Don\Desktop\Technicians's Guide and Workbook for Manual ZR Introduction .ppta</vt:lpwstr>
  </property>
</Properties>
</file>