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31"/>
  </p:notesMasterIdLst>
  <p:sldIdLst>
    <p:sldId id="316" r:id="rId2"/>
    <p:sldId id="463" r:id="rId3"/>
    <p:sldId id="494" r:id="rId4"/>
    <p:sldId id="475" r:id="rId5"/>
    <p:sldId id="477" r:id="rId6"/>
    <p:sldId id="517" r:id="rId7"/>
    <p:sldId id="496" r:id="rId8"/>
    <p:sldId id="498" r:id="rId9"/>
    <p:sldId id="495" r:id="rId10"/>
    <p:sldId id="497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16" r:id="rId20"/>
    <p:sldId id="512" r:id="rId21"/>
    <p:sldId id="509" r:id="rId22"/>
    <p:sldId id="513" r:id="rId23"/>
    <p:sldId id="514" r:id="rId24"/>
    <p:sldId id="515" r:id="rId25"/>
    <p:sldId id="508" r:id="rId26"/>
    <p:sldId id="507" r:id="rId27"/>
    <p:sldId id="518" r:id="rId28"/>
    <p:sldId id="492" r:id="rId29"/>
    <p:sldId id="493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33E"/>
    <a:srgbClr val="3F3F3F"/>
    <a:srgbClr val="CC9900"/>
    <a:srgbClr val="D6367B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0" autoAdjust="0"/>
    <p:restoredTop sz="94660"/>
  </p:normalViewPr>
  <p:slideViewPr>
    <p:cSldViewPr>
      <p:cViewPr varScale="1">
        <p:scale>
          <a:sx n="94" d="100"/>
          <a:sy n="94" d="100"/>
        </p:scale>
        <p:origin x="6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609600"/>
          </a:xfrm>
        </p:spPr>
        <p:txBody>
          <a:bodyPr>
            <a:normAutofit fontScale="90000"/>
          </a:bodyPr>
          <a:lstStyle/>
          <a:p>
            <a:br>
              <a:rPr lang="en-US">
                <a:solidFill>
                  <a:srgbClr val="FF00FF"/>
                </a:solidFill>
              </a:rPr>
            </a:br>
            <a:br>
              <a:rPr lang="en-US">
                <a:solidFill>
                  <a:srgbClr val="FF00FF"/>
                </a:solidFill>
              </a:rPr>
            </a:br>
            <a:r>
              <a:rPr lang="en-US">
                <a:solidFill>
                  <a:srgbClr val="FFFF00"/>
                </a:solidFill>
              </a:rPr>
              <a:t>Technician’s </a:t>
            </a:r>
            <a:r>
              <a:rPr lang="en-US" dirty="0">
                <a:solidFill>
                  <a:srgbClr val="FFFF00"/>
                </a:solidFill>
              </a:rPr>
              <a:t>Guide and Workbook for Zoning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Section 3: Single Zone Airflow Balancing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and Thermostat Location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14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3"/>
    </mc:Choice>
    <mc:Fallback xmlns="">
      <p:transition spd="slow" advTm="2145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1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39663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CFM </a:t>
                      </a:r>
                      <a:r>
                        <a:rPr lang="en-US" sz="1400" dirty="0"/>
                        <a:t>Measured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72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2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84034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219200" y="3781935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F200F-F6B1-4B32-BADB-DFE24B662833}"/>
              </a:ext>
            </a:extLst>
          </p:cNvPr>
          <p:cNvSpPr txBox="1"/>
          <p:nvPr/>
        </p:nvSpPr>
        <p:spPr>
          <a:xfrm>
            <a:off x="506318" y="2470945"/>
            <a:ext cx="2274982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128 × 0.9 = 115.2 CFM</a:t>
            </a:r>
          </a:p>
          <a:p>
            <a:r>
              <a:rPr lang="en-US" dirty="0">
                <a:solidFill>
                  <a:schemeClr val="bg1"/>
                </a:solidFill>
              </a:rPr>
              <a:t>128 × 1.1 = 140.8 CFM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7E8DD3-E72F-480C-963A-AE32957DF3A3}"/>
              </a:ext>
            </a:extLst>
          </p:cNvPr>
          <p:cNvSpPr txBox="1"/>
          <p:nvPr/>
        </p:nvSpPr>
        <p:spPr>
          <a:xfrm>
            <a:off x="2945137" y="2492716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130 × 0.9 = 117 CFM</a:t>
            </a:r>
          </a:p>
          <a:p>
            <a:r>
              <a:rPr lang="en-US" dirty="0">
                <a:solidFill>
                  <a:schemeClr val="bg1"/>
                </a:solidFill>
              </a:rPr>
              <a:t>130 × 1.1 = 143 CFM</a:t>
            </a:r>
          </a:p>
        </p:txBody>
      </p:sp>
    </p:spTree>
    <p:extLst>
      <p:ext uri="{BB962C8B-B14F-4D97-AF65-F5344CB8AC3E}">
        <p14:creationId xmlns:p14="http://schemas.microsoft.com/office/powerpoint/2010/main" val="16376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3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69966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219200" y="4419600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9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3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927760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219200" y="5029200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55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4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35592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219200" y="2590800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0FF4D-5C7B-4213-AFFD-682FC477BB1C}"/>
              </a:ext>
            </a:extLst>
          </p:cNvPr>
          <p:cNvSpPr txBox="1"/>
          <p:nvPr/>
        </p:nvSpPr>
        <p:spPr>
          <a:xfrm>
            <a:off x="457200" y="1726551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150 × 0.9 = 135 CFM</a:t>
            </a:r>
          </a:p>
          <a:p>
            <a:r>
              <a:rPr lang="en-US" dirty="0">
                <a:solidFill>
                  <a:schemeClr val="bg1"/>
                </a:solidFill>
              </a:rPr>
              <a:t>150 × 1.1 = 165 CFM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6F530-7D31-4815-B9C0-88F78F1A9F36}"/>
              </a:ext>
            </a:extLst>
          </p:cNvPr>
          <p:cNvSpPr txBox="1"/>
          <p:nvPr/>
        </p:nvSpPr>
        <p:spPr>
          <a:xfrm>
            <a:off x="2819400" y="1715385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100 × 0.9 = 90 CFM</a:t>
            </a:r>
          </a:p>
          <a:p>
            <a:r>
              <a:rPr lang="en-US" dirty="0">
                <a:solidFill>
                  <a:schemeClr val="bg1"/>
                </a:solidFill>
              </a:rPr>
              <a:t>100 × 1.1 = 110 CFM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6F5DE3-CAD9-49B6-8670-BA12770C3FA6}"/>
              </a:ext>
            </a:extLst>
          </p:cNvPr>
          <p:cNvSpPr txBox="1"/>
          <p:nvPr/>
        </p:nvSpPr>
        <p:spPr>
          <a:xfrm>
            <a:off x="462224" y="3495244"/>
            <a:ext cx="2100255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150 × 0.8 = 120 CFM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A0318D-4D57-4052-9B88-2551DFEE56DE}"/>
              </a:ext>
            </a:extLst>
          </p:cNvPr>
          <p:cNvSpPr txBox="1"/>
          <p:nvPr/>
        </p:nvSpPr>
        <p:spPr>
          <a:xfrm>
            <a:off x="2819400" y="3495244"/>
            <a:ext cx="2100255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100 × 1.2 = 120 CFM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F956C-E187-41FC-8A9D-5AE05A0C5402}"/>
              </a:ext>
            </a:extLst>
          </p:cNvPr>
          <p:cNvSpPr txBox="1"/>
          <p:nvPr/>
        </p:nvSpPr>
        <p:spPr>
          <a:xfrm>
            <a:off x="6084788" y="27548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1403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5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75068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219200" y="2034597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0FF4D-5C7B-4213-AFFD-682FC477BB1C}"/>
              </a:ext>
            </a:extLst>
          </p:cNvPr>
          <p:cNvSpPr txBox="1"/>
          <p:nvPr/>
        </p:nvSpPr>
        <p:spPr>
          <a:xfrm>
            <a:off x="1066800" y="3420036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 × 0.9 = 180 CFM</a:t>
            </a:r>
          </a:p>
          <a:p>
            <a:r>
              <a:rPr lang="en-US" dirty="0">
                <a:solidFill>
                  <a:schemeClr val="bg1"/>
                </a:solidFill>
              </a:rPr>
              <a:t>200 × 1.1 = 220 CFM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6F530-7D31-4815-B9C0-88F78F1A9F36}"/>
              </a:ext>
            </a:extLst>
          </p:cNvPr>
          <p:cNvSpPr txBox="1"/>
          <p:nvPr/>
        </p:nvSpPr>
        <p:spPr>
          <a:xfrm>
            <a:off x="3445670" y="3440403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100 × 0.9 = 90 CFM</a:t>
            </a:r>
          </a:p>
          <a:p>
            <a:r>
              <a:rPr lang="en-US" dirty="0">
                <a:solidFill>
                  <a:schemeClr val="bg1"/>
                </a:solidFill>
              </a:rPr>
              <a:t>100 × 1.1 = 110 CFM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6F5DE3-CAD9-49B6-8670-BA12770C3FA6}"/>
              </a:ext>
            </a:extLst>
          </p:cNvPr>
          <p:cNvSpPr txBox="1"/>
          <p:nvPr/>
        </p:nvSpPr>
        <p:spPr>
          <a:xfrm>
            <a:off x="3352800" y="4486823"/>
            <a:ext cx="2100255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100 × 1.2 = 120 CFM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A0318D-4D57-4052-9B88-2551DFEE56DE}"/>
              </a:ext>
            </a:extLst>
          </p:cNvPr>
          <p:cNvSpPr txBox="1"/>
          <p:nvPr/>
        </p:nvSpPr>
        <p:spPr>
          <a:xfrm>
            <a:off x="1066799" y="4486823"/>
            <a:ext cx="2100255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 × 0.8 = 160 CFM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F956C-E187-41FC-8A9D-5AE05A0C5402}"/>
              </a:ext>
            </a:extLst>
          </p:cNvPr>
          <p:cNvSpPr txBox="1"/>
          <p:nvPr/>
        </p:nvSpPr>
        <p:spPr>
          <a:xfrm>
            <a:off x="6094836" y="215473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265699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6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509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193241" y="3177165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0FF4D-5C7B-4213-AFFD-682FC477BB1C}"/>
              </a:ext>
            </a:extLst>
          </p:cNvPr>
          <p:cNvSpPr txBox="1"/>
          <p:nvPr/>
        </p:nvSpPr>
        <p:spPr>
          <a:xfrm>
            <a:off x="506873" y="2255840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140 × 0.9 = 126 CFM</a:t>
            </a:r>
          </a:p>
          <a:p>
            <a:r>
              <a:rPr lang="en-US" dirty="0">
                <a:solidFill>
                  <a:schemeClr val="bg1"/>
                </a:solidFill>
              </a:rPr>
              <a:t>140 × 1.1 = 154 CFM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6F530-7D31-4815-B9C0-88F78F1A9F36}"/>
              </a:ext>
            </a:extLst>
          </p:cNvPr>
          <p:cNvSpPr txBox="1"/>
          <p:nvPr/>
        </p:nvSpPr>
        <p:spPr>
          <a:xfrm>
            <a:off x="2807526" y="2255840"/>
            <a:ext cx="1866217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90 × 0.9 = 81 CFM</a:t>
            </a:r>
          </a:p>
          <a:p>
            <a:r>
              <a:rPr lang="en-US" dirty="0">
                <a:solidFill>
                  <a:schemeClr val="bg1"/>
                </a:solidFill>
              </a:rPr>
              <a:t>90 × 1.1 = 99 CFM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6F5DE3-CAD9-49B6-8670-BA12770C3FA6}"/>
              </a:ext>
            </a:extLst>
          </p:cNvPr>
          <p:cNvSpPr txBox="1"/>
          <p:nvPr/>
        </p:nvSpPr>
        <p:spPr>
          <a:xfrm>
            <a:off x="2895600" y="4195537"/>
            <a:ext cx="1983235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90 × 1.2 = 108 CFM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A0318D-4D57-4052-9B88-2551DFEE56DE}"/>
              </a:ext>
            </a:extLst>
          </p:cNvPr>
          <p:cNvSpPr txBox="1"/>
          <p:nvPr/>
        </p:nvSpPr>
        <p:spPr>
          <a:xfrm>
            <a:off x="673776" y="4195537"/>
            <a:ext cx="2100255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140 × 0.8 = 112 CFM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F956C-E187-41FC-8A9D-5AE05A0C5402}"/>
              </a:ext>
            </a:extLst>
          </p:cNvPr>
          <p:cNvSpPr txBox="1"/>
          <p:nvPr/>
        </p:nvSpPr>
        <p:spPr>
          <a:xfrm>
            <a:off x="6081857" y="3352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20963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7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3290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E1DDBF-4C23-4A7B-B8FC-6B529F2F7597}"/>
              </a:ext>
            </a:extLst>
          </p:cNvPr>
          <p:cNvSpPr/>
          <p:nvPr/>
        </p:nvSpPr>
        <p:spPr>
          <a:xfrm>
            <a:off x="1295400" y="5562600"/>
            <a:ext cx="28194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0FF4D-5C7B-4213-AFFD-682FC477BB1C}"/>
              </a:ext>
            </a:extLst>
          </p:cNvPr>
          <p:cNvSpPr txBox="1"/>
          <p:nvPr/>
        </p:nvSpPr>
        <p:spPr>
          <a:xfrm>
            <a:off x="575537" y="4655802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330 × 0.9 = 297 CFM</a:t>
            </a:r>
          </a:p>
          <a:p>
            <a:r>
              <a:rPr lang="en-US" dirty="0">
                <a:solidFill>
                  <a:schemeClr val="bg1"/>
                </a:solidFill>
              </a:rPr>
              <a:t>330 × 1.1 = 363 CFM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6F530-7D31-4815-B9C0-88F78F1A9F36}"/>
              </a:ext>
            </a:extLst>
          </p:cNvPr>
          <p:cNvSpPr txBox="1"/>
          <p:nvPr/>
        </p:nvSpPr>
        <p:spPr>
          <a:xfrm>
            <a:off x="2944854" y="4649168"/>
            <a:ext cx="2100255" cy="64633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450 × 0.9 = 405 CFM</a:t>
            </a:r>
          </a:p>
          <a:p>
            <a:r>
              <a:rPr lang="en-US" dirty="0">
                <a:solidFill>
                  <a:schemeClr val="bg1"/>
                </a:solidFill>
              </a:rPr>
              <a:t>450 × 1.1 = 495 CFM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F956C-E187-41FC-8A9D-5AE05A0C5402}"/>
              </a:ext>
            </a:extLst>
          </p:cNvPr>
          <p:cNvSpPr txBox="1"/>
          <p:nvPr/>
        </p:nvSpPr>
        <p:spPr>
          <a:xfrm>
            <a:off x="6101902" y="56829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494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CF4F77-2EE8-4C78-847E-C22EC5D6EA12}"/>
              </a:ext>
            </a:extLst>
          </p:cNvPr>
          <p:cNvSpPr txBox="1"/>
          <p:nvPr/>
        </p:nvSpPr>
        <p:spPr>
          <a:xfrm>
            <a:off x="542192" y="1886508"/>
            <a:ext cx="4267200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160 + 120 + 112 + 129 + 125 + 210 = 856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1C56EC7-474E-4585-9F6C-AF63C82A20F8}"/>
              </a:ext>
            </a:extLst>
          </p:cNvPr>
          <p:cNvSpPr/>
          <p:nvPr/>
        </p:nvSpPr>
        <p:spPr>
          <a:xfrm>
            <a:off x="6019800" y="457652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5EFEFA0E-314E-47F7-8584-13D90B91230F}"/>
              </a:ext>
            </a:extLst>
          </p:cNvPr>
          <p:cNvSpPr/>
          <p:nvPr/>
        </p:nvSpPr>
        <p:spPr>
          <a:xfrm>
            <a:off x="5196662" y="5193792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709218-BE5B-434D-B551-AC73A05B758F}"/>
              </a:ext>
            </a:extLst>
          </p:cNvPr>
          <p:cNvSpPr txBox="1"/>
          <p:nvPr/>
        </p:nvSpPr>
        <p:spPr>
          <a:xfrm>
            <a:off x="1524000" y="3202103"/>
            <a:ext cx="4267200" cy="369332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1,350 – 856 = 494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D46CAA-B572-41CF-8498-33F3B589CC81}"/>
              </a:ext>
            </a:extLst>
          </p:cNvPr>
          <p:cNvSpPr txBox="1"/>
          <p:nvPr/>
        </p:nvSpPr>
        <p:spPr>
          <a:xfrm>
            <a:off x="6019800" y="62600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1,350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95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091345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86CD39B9-AFEC-4BEF-8DC7-80D9941DBE2B}"/>
              </a:ext>
            </a:extLst>
          </p:cNvPr>
          <p:cNvSpPr/>
          <p:nvPr/>
        </p:nvSpPr>
        <p:spPr>
          <a:xfrm>
            <a:off x="6934200" y="53340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EDFF91C-4145-4B5A-8D8A-C552FBE88C9A}"/>
              </a:ext>
            </a:extLst>
          </p:cNvPr>
          <p:cNvSpPr/>
          <p:nvPr/>
        </p:nvSpPr>
        <p:spPr>
          <a:xfrm>
            <a:off x="7943941" y="43923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</a:t>
            </a:r>
            <a:r>
              <a:rPr lang="en-US" dirty="0"/>
              <a:t> Balancing by Average CFM 1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512988"/>
              </p:ext>
            </p:extLst>
          </p:nvPr>
        </p:nvGraphicFramePr>
        <p:xfrm>
          <a:off x="152400" y="1277235"/>
          <a:ext cx="8610598" cy="55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803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2642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25608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1145394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Corrected</a:t>
                      </a:r>
                    </a:p>
                    <a:p>
                      <a:r>
                        <a:rPr lang="en-US" dirty="0"/>
                        <a:t>Average </a:t>
                      </a:r>
                    </a:p>
                    <a:p>
                      <a:r>
                        <a:rPr lang="en-US" dirty="0"/>
                        <a:t>CFM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 &amp; %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E03882F-FE2C-43D7-BE49-70BA2B586388}"/>
              </a:ext>
            </a:extLst>
          </p:cNvPr>
          <p:cNvSpPr/>
          <p:nvPr/>
        </p:nvSpPr>
        <p:spPr>
          <a:xfrm>
            <a:off x="1143000" y="1292681"/>
            <a:ext cx="914400" cy="55038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CACC76-1E9E-4F98-81F6-4AD8C3F74477}"/>
              </a:ext>
            </a:extLst>
          </p:cNvPr>
          <p:cNvSpPr/>
          <p:nvPr/>
        </p:nvSpPr>
        <p:spPr>
          <a:xfrm>
            <a:off x="3033584" y="1292681"/>
            <a:ext cx="914400" cy="55038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EAB91B-BE76-4378-92AB-8A7063C53461}"/>
              </a:ext>
            </a:extLst>
          </p:cNvPr>
          <p:cNvSpPr/>
          <p:nvPr/>
        </p:nvSpPr>
        <p:spPr>
          <a:xfrm>
            <a:off x="5791200" y="1277235"/>
            <a:ext cx="914400" cy="55193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5F3640-B836-43FB-AAC3-4D46A6193310}"/>
              </a:ext>
            </a:extLst>
          </p:cNvPr>
          <p:cNvSpPr txBox="1"/>
          <p:nvPr/>
        </p:nvSpPr>
        <p:spPr>
          <a:xfrm>
            <a:off x="2272524" y="33528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6D2A6D-D770-4662-9FD9-578DD0457435}"/>
              </a:ext>
            </a:extLst>
          </p:cNvPr>
          <p:cNvSpPr txBox="1"/>
          <p:nvPr/>
        </p:nvSpPr>
        <p:spPr>
          <a:xfrm>
            <a:off x="4103384" y="3352799"/>
            <a:ext cx="1689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÷ 2 =</a:t>
            </a:r>
          </a:p>
        </p:txBody>
      </p:sp>
    </p:spTree>
    <p:extLst>
      <p:ext uri="{BB962C8B-B14F-4D97-AF65-F5344CB8AC3E}">
        <p14:creationId xmlns:p14="http://schemas.microsoft.com/office/powerpoint/2010/main" val="35115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D73D6-F57A-423A-89CE-FA44FB04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Zone Airflow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34158-208D-41AC-88FE-DF3DB4442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Balancing is an art based on science.  As one does more balancing they become better at balancing and doing the required calculations.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This short lesson on balancing is based on </a:t>
            </a:r>
            <a:r>
              <a:rPr lang="en-US" i="1" dirty="0">
                <a:solidFill>
                  <a:srgbClr val="FFFF00"/>
                </a:solidFill>
              </a:rPr>
              <a:t>Manual B </a:t>
            </a:r>
            <a:r>
              <a:rPr lang="en-US" dirty="0">
                <a:solidFill>
                  <a:srgbClr val="FFFF00"/>
                </a:solidFill>
              </a:rPr>
              <a:t>guidance.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13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</a:t>
            </a:r>
            <a:r>
              <a:rPr lang="en-US" dirty="0"/>
              <a:t> Balancing by Average CFM 2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476210"/>
              </p:ext>
            </p:extLst>
          </p:nvPr>
        </p:nvGraphicFramePr>
        <p:xfrm>
          <a:off x="152400" y="1277235"/>
          <a:ext cx="8610598" cy="55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803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2642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25608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1145394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Corrected</a:t>
                      </a:r>
                    </a:p>
                    <a:p>
                      <a:r>
                        <a:rPr lang="en-US" dirty="0"/>
                        <a:t>Average </a:t>
                      </a:r>
                    </a:p>
                    <a:p>
                      <a:r>
                        <a:rPr lang="en-US" dirty="0"/>
                        <a:t>CFM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 &amp; %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68DC4F-9C23-4B73-ADF1-B0D85C3247D8}"/>
              </a:ext>
            </a:extLst>
          </p:cNvPr>
          <p:cNvSpPr txBox="1"/>
          <p:nvPr/>
        </p:nvSpPr>
        <p:spPr>
          <a:xfrm>
            <a:off x="228600" y="352247"/>
            <a:ext cx="3776996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1,350 ÷ 1,244 = 1.085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37B2C-A71D-43AF-B892-3705AD467472}"/>
              </a:ext>
            </a:extLst>
          </p:cNvPr>
          <p:cNvSpPr txBox="1"/>
          <p:nvPr/>
        </p:nvSpPr>
        <p:spPr>
          <a:xfrm>
            <a:off x="4234196" y="352246"/>
            <a:ext cx="377699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1.085 × Average CFM </a:t>
            </a:r>
          </a:p>
        </p:txBody>
      </p:sp>
    </p:spTree>
    <p:extLst>
      <p:ext uri="{BB962C8B-B14F-4D97-AF65-F5344CB8AC3E}">
        <p14:creationId xmlns:p14="http://schemas.microsoft.com/office/powerpoint/2010/main" val="39299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</a:t>
            </a:r>
            <a:r>
              <a:rPr lang="en-US" dirty="0"/>
              <a:t> Balancing by Average CFM 3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680274"/>
              </p:ext>
            </p:extLst>
          </p:nvPr>
        </p:nvGraphicFramePr>
        <p:xfrm>
          <a:off x="152400" y="1277235"/>
          <a:ext cx="8610598" cy="55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803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2642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25608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1145394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Corrected</a:t>
                      </a:r>
                    </a:p>
                    <a:p>
                      <a:r>
                        <a:rPr lang="en-US" dirty="0"/>
                        <a:t>Average </a:t>
                      </a:r>
                    </a:p>
                    <a:p>
                      <a:r>
                        <a:rPr lang="en-US" dirty="0"/>
                        <a:t>CFM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 &amp; %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68DC4F-9C23-4B73-ADF1-B0D85C3247D8}"/>
              </a:ext>
            </a:extLst>
          </p:cNvPr>
          <p:cNvSpPr txBox="1"/>
          <p:nvPr/>
        </p:nvSpPr>
        <p:spPr>
          <a:xfrm>
            <a:off x="228600" y="352247"/>
            <a:ext cx="3776996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1,350 ÷ 1,244 = 1.085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37B2C-A71D-43AF-B892-3705AD467472}"/>
              </a:ext>
            </a:extLst>
          </p:cNvPr>
          <p:cNvSpPr txBox="1"/>
          <p:nvPr/>
        </p:nvSpPr>
        <p:spPr>
          <a:xfrm>
            <a:off x="4234196" y="352246"/>
            <a:ext cx="377699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1.085 × Average CFM </a:t>
            </a:r>
          </a:p>
        </p:txBody>
      </p:sp>
    </p:spTree>
    <p:extLst>
      <p:ext uri="{BB962C8B-B14F-4D97-AF65-F5344CB8AC3E}">
        <p14:creationId xmlns:p14="http://schemas.microsoft.com/office/powerpoint/2010/main" val="2848851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</a:t>
            </a:r>
            <a:r>
              <a:rPr lang="en-US" dirty="0"/>
              <a:t> Balancing by Average CFM 4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38228"/>
              </p:ext>
            </p:extLst>
          </p:nvPr>
        </p:nvGraphicFramePr>
        <p:xfrm>
          <a:off x="152400" y="1277235"/>
          <a:ext cx="8610598" cy="55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803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2642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25608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1145394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Corrected</a:t>
                      </a:r>
                    </a:p>
                    <a:p>
                      <a:r>
                        <a:rPr lang="en-US" dirty="0"/>
                        <a:t>Average </a:t>
                      </a:r>
                    </a:p>
                    <a:p>
                      <a:r>
                        <a:rPr lang="en-US" dirty="0"/>
                        <a:t>CFM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 &amp; %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68DC4F-9C23-4B73-ADF1-B0D85C3247D8}"/>
              </a:ext>
            </a:extLst>
          </p:cNvPr>
          <p:cNvSpPr txBox="1"/>
          <p:nvPr/>
        </p:nvSpPr>
        <p:spPr>
          <a:xfrm>
            <a:off x="228600" y="352247"/>
            <a:ext cx="3776996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1,350 ÷ 1,244 = 1.085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37B2C-A71D-43AF-B892-3705AD467472}"/>
              </a:ext>
            </a:extLst>
          </p:cNvPr>
          <p:cNvSpPr txBox="1"/>
          <p:nvPr/>
        </p:nvSpPr>
        <p:spPr>
          <a:xfrm>
            <a:off x="4234196" y="352246"/>
            <a:ext cx="377699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1.085 × Average CFM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F60B36-F656-4809-BA80-5C470C029DBF}"/>
              </a:ext>
            </a:extLst>
          </p:cNvPr>
          <p:cNvSpPr/>
          <p:nvPr/>
        </p:nvSpPr>
        <p:spPr>
          <a:xfrm>
            <a:off x="6858000" y="6248400"/>
            <a:ext cx="929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7E6ACD-F348-4E25-AE96-23D8AB8E7DDA}"/>
              </a:ext>
            </a:extLst>
          </p:cNvPr>
          <p:cNvSpPr/>
          <p:nvPr/>
        </p:nvSpPr>
        <p:spPr>
          <a:xfrm>
            <a:off x="4876800" y="6248400"/>
            <a:ext cx="929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04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</a:t>
            </a:r>
            <a:r>
              <a:rPr lang="en-US" dirty="0"/>
              <a:t> Balancing by Average CFM 5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04173"/>
              </p:ext>
            </p:extLst>
          </p:nvPr>
        </p:nvGraphicFramePr>
        <p:xfrm>
          <a:off x="152400" y="1277235"/>
          <a:ext cx="8610598" cy="55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803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2642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25608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1145394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Corrected</a:t>
                      </a:r>
                    </a:p>
                    <a:p>
                      <a:r>
                        <a:rPr lang="en-US" dirty="0"/>
                        <a:t>Average </a:t>
                      </a:r>
                    </a:p>
                    <a:p>
                      <a:r>
                        <a:rPr lang="en-US" dirty="0"/>
                        <a:t>CFM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 &amp; %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F0868E7A-84BD-424F-B7F6-E2E730A8B378}"/>
              </a:ext>
            </a:extLst>
          </p:cNvPr>
          <p:cNvSpPr/>
          <p:nvPr/>
        </p:nvSpPr>
        <p:spPr>
          <a:xfrm>
            <a:off x="7086600" y="2804160"/>
            <a:ext cx="548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15A9D8-450F-44B5-B349-CF793C2EE6D5}"/>
              </a:ext>
            </a:extLst>
          </p:cNvPr>
          <p:cNvSpPr/>
          <p:nvPr/>
        </p:nvSpPr>
        <p:spPr>
          <a:xfrm>
            <a:off x="5090160" y="2795922"/>
            <a:ext cx="548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CFEA9CA-1CCC-4169-9AD2-BEFF7B028815}"/>
              </a:ext>
            </a:extLst>
          </p:cNvPr>
          <p:cNvSpPr/>
          <p:nvPr/>
        </p:nvSpPr>
        <p:spPr>
          <a:xfrm>
            <a:off x="5090160" y="3352800"/>
            <a:ext cx="548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5FCF55-75C6-4DBC-AC03-6D035226FA01}"/>
              </a:ext>
            </a:extLst>
          </p:cNvPr>
          <p:cNvSpPr/>
          <p:nvPr/>
        </p:nvSpPr>
        <p:spPr>
          <a:xfrm>
            <a:off x="7086600" y="3344562"/>
            <a:ext cx="548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D971A2-C42A-4E5D-953D-E66ED4EDBCB7}"/>
              </a:ext>
            </a:extLst>
          </p:cNvPr>
          <p:cNvSpPr/>
          <p:nvPr/>
        </p:nvSpPr>
        <p:spPr>
          <a:xfrm>
            <a:off x="5090160" y="3911326"/>
            <a:ext cx="548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BEE8EF-95BE-43DB-A0D0-C435A1C43122}"/>
              </a:ext>
            </a:extLst>
          </p:cNvPr>
          <p:cNvSpPr/>
          <p:nvPr/>
        </p:nvSpPr>
        <p:spPr>
          <a:xfrm>
            <a:off x="7086600" y="3912974"/>
            <a:ext cx="548640" cy="5486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30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</a:t>
            </a:r>
            <a:r>
              <a:rPr lang="en-US" dirty="0"/>
              <a:t> Balancing by Average CFM 6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0909"/>
              </p:ext>
            </p:extLst>
          </p:nvPr>
        </p:nvGraphicFramePr>
        <p:xfrm>
          <a:off x="152400" y="1277235"/>
          <a:ext cx="8610598" cy="55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803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2642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25608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1145394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Corrected</a:t>
                      </a:r>
                    </a:p>
                    <a:p>
                      <a:r>
                        <a:rPr lang="en-US" dirty="0"/>
                        <a:t>Average </a:t>
                      </a:r>
                    </a:p>
                    <a:p>
                      <a:r>
                        <a:rPr lang="en-US" dirty="0"/>
                        <a:t>CFM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 &amp; %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0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52AD-7BE6-48C8-9C72-4D39BEB7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Thermostat Location?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8DE8C9-5D89-45FC-9E9E-85945D879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40396"/>
              </p:ext>
            </p:extLst>
          </p:nvPr>
        </p:nvGraphicFramePr>
        <p:xfrm>
          <a:off x="304800" y="1397000"/>
          <a:ext cx="8381997" cy="535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9798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9844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4DB87B89-B1AD-430D-9B8F-31D0C97C4A5F}"/>
              </a:ext>
            </a:extLst>
          </p:cNvPr>
          <p:cNvSpPr/>
          <p:nvPr/>
        </p:nvSpPr>
        <p:spPr>
          <a:xfrm>
            <a:off x="4953000" y="2667000"/>
            <a:ext cx="19812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DFB9F9-A16F-450A-8775-7103CF684D8D}"/>
              </a:ext>
            </a:extLst>
          </p:cNvPr>
          <p:cNvSpPr/>
          <p:nvPr/>
        </p:nvSpPr>
        <p:spPr>
          <a:xfrm>
            <a:off x="4953000" y="3263981"/>
            <a:ext cx="19812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5DED5F-598D-4F6E-AF9B-759E3FCAE4B4}"/>
              </a:ext>
            </a:extLst>
          </p:cNvPr>
          <p:cNvSpPr/>
          <p:nvPr/>
        </p:nvSpPr>
        <p:spPr>
          <a:xfrm>
            <a:off x="4953000" y="5029200"/>
            <a:ext cx="19812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&quot;Not Allowed&quot; Symbol 8">
            <a:extLst>
              <a:ext uri="{FF2B5EF4-FFF2-40B4-BE49-F238E27FC236}">
                <a16:creationId xmlns:a16="http://schemas.microsoft.com/office/drawing/2014/main" id="{28897240-5CF4-4BAD-8A83-A5733675B354}"/>
              </a:ext>
            </a:extLst>
          </p:cNvPr>
          <p:cNvSpPr/>
          <p:nvPr/>
        </p:nvSpPr>
        <p:spPr>
          <a:xfrm>
            <a:off x="685800" y="5486400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82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7842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Thermostat Location by C/H Average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38391"/>
              </p:ext>
            </p:extLst>
          </p:nvPr>
        </p:nvGraphicFramePr>
        <p:xfrm>
          <a:off x="240958" y="1220842"/>
          <a:ext cx="8585884" cy="539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987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53987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53987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53987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45316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858589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1058057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71335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36639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9017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C/H Ratio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Stat Location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1.56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0.98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0.92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0.91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7594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639017">
                <a:tc>
                  <a:txBody>
                    <a:bodyPr/>
                    <a:lstStyle/>
                    <a:p>
                      <a:r>
                        <a:rPr lang="en-US" dirty="0"/>
                        <a:t>Total/</a:t>
                      </a:r>
                    </a:p>
                    <a:p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8.6/1.23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C2CBE3FF-159C-47DA-A404-4B0B153177C1}"/>
              </a:ext>
            </a:extLst>
          </p:cNvPr>
          <p:cNvSpPr/>
          <p:nvPr/>
        </p:nvSpPr>
        <p:spPr>
          <a:xfrm>
            <a:off x="152400" y="5791200"/>
            <a:ext cx="1005840" cy="10058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BDF08D-5867-4183-B3DE-05B3778594BC}"/>
              </a:ext>
            </a:extLst>
          </p:cNvPr>
          <p:cNvSpPr/>
          <p:nvPr/>
        </p:nvSpPr>
        <p:spPr>
          <a:xfrm>
            <a:off x="5784051" y="5928360"/>
            <a:ext cx="1112520" cy="7315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C1824E-0EF1-4F01-AED7-78D500D0F237}"/>
              </a:ext>
            </a:extLst>
          </p:cNvPr>
          <p:cNvSpPr txBox="1"/>
          <p:nvPr/>
        </p:nvSpPr>
        <p:spPr>
          <a:xfrm>
            <a:off x="6896571" y="2461814"/>
            <a:ext cx="1972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Great Room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01F46D-535C-42C8-8C65-906CCE900039}"/>
              </a:ext>
            </a:extLst>
          </p:cNvPr>
          <p:cNvSpPr txBox="1"/>
          <p:nvPr/>
        </p:nvSpPr>
        <p:spPr>
          <a:xfrm>
            <a:off x="240958" y="3040338"/>
            <a:ext cx="4581703" cy="584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Bed 2:  1.23 – 0.98 =  0.25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808BAC-4003-4141-9678-6A8BC51F582A}"/>
              </a:ext>
            </a:extLst>
          </p:cNvPr>
          <p:cNvSpPr txBox="1"/>
          <p:nvPr/>
        </p:nvSpPr>
        <p:spPr>
          <a:xfrm>
            <a:off x="227277" y="1839963"/>
            <a:ext cx="5429756" cy="584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Great Room:  1.5 – 1.23 =  0.27 </a:t>
            </a:r>
          </a:p>
        </p:txBody>
      </p:sp>
    </p:spTree>
    <p:extLst>
      <p:ext uri="{BB962C8B-B14F-4D97-AF65-F5344CB8AC3E}">
        <p14:creationId xmlns:p14="http://schemas.microsoft.com/office/powerpoint/2010/main" val="63155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/>
      <p:bldP spid="6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45FB-0639-4F86-A1FD-082D4FF3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Zone Systems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C0D7-F375-4488-B759-3D1067CA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In our example home there are seven rooms where the thermostat can be placed.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Plus or minus 15% of the design airflow in a room can result in a 3</a:t>
            </a:r>
            <a:r>
              <a:rPr lang="en-US" baseline="30000" dirty="0">
                <a:solidFill>
                  <a:srgbClr val="FFFF00"/>
                </a:solidFill>
              </a:rPr>
              <a:t>O</a:t>
            </a:r>
            <a:r>
              <a:rPr lang="en-US" dirty="0">
                <a:solidFill>
                  <a:srgbClr val="FFFF00"/>
                </a:solidFill>
              </a:rPr>
              <a:t>F temperature swing.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The worst place to place the thermostat is where the difference between the heating and cooling CFM is the greatest (Kitchen in our example house).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35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D526-661F-4691-B866-09BFD959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Design CFM </a:t>
            </a:r>
            <a:r>
              <a:rPr lang="en-US" dirty="0"/>
              <a:t>For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A12EA-DCE4-43C0-BDD5-D255C1A1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Once the balance is completed, all documentation should be filled in with the final measured CFM values for each room. 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If there is a problem room later, those CFM values can be used to make airflow adjustments.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Adjusting one or two rooms in the summer without considering what that will do in the winter will result in messing up the system’s balance.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93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23D6-6405-49E6-A3B5-F9D46BF1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</a:t>
            </a:r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5590-CC2B-499E-8451-8A52DCD79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17638"/>
            <a:ext cx="8686800" cy="452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Sometimes the homeowners complaint is, “it is always too warm in this room.”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If that is the case, there is probably too much airflow during the heating mode and not enough airflow during the cooling mode.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In some rooms with very high differences between heating and cooling CFM, the room’s balancing damper can be marked with settings for heating and cooling.</a:t>
            </a:r>
            <a:endParaRPr lang="en-US" sz="2400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FF00"/>
                </a:solidFill>
              </a:rPr>
              <a:t>Note: those settings for one room could be automated with a single zone damper set with maximum and minimum opening positions (all other rooms need to be tested to make sure they remain proportional for both settings.</a:t>
            </a:r>
          </a:p>
        </p:txBody>
      </p:sp>
    </p:spTree>
    <p:extLst>
      <p:ext uri="{BB962C8B-B14F-4D97-AF65-F5344CB8AC3E}">
        <p14:creationId xmlns:p14="http://schemas.microsoft.com/office/powerpoint/2010/main" val="316643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6B31A-04CB-4DFA-A802-D42A902F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Zone For Whole House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87568-934D-4753-869F-CAFC6B5E7520}"/>
              </a:ext>
            </a:extLst>
          </p:cNvPr>
          <p:cNvSpPr/>
          <p:nvPr/>
        </p:nvSpPr>
        <p:spPr>
          <a:xfrm>
            <a:off x="488950" y="2875280"/>
            <a:ext cx="3200400" cy="35052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61E6D9F-9A7D-4F7F-8DBC-1ABE0280B962}"/>
              </a:ext>
            </a:extLst>
          </p:cNvPr>
          <p:cNvSpPr/>
          <p:nvPr/>
        </p:nvSpPr>
        <p:spPr>
          <a:xfrm>
            <a:off x="238760" y="1960880"/>
            <a:ext cx="3657600" cy="914400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9B6D13-3D96-4053-B3C8-F620CBCA6F1A}"/>
              </a:ext>
            </a:extLst>
          </p:cNvPr>
          <p:cNvCxnSpPr>
            <a:cxnSpLocks/>
          </p:cNvCxnSpPr>
          <p:nvPr/>
        </p:nvCxnSpPr>
        <p:spPr>
          <a:xfrm flipH="1" flipV="1">
            <a:off x="5294375" y="2690623"/>
            <a:ext cx="19708" cy="17897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C16D3F-BA52-4EFD-B14C-B74FC85E66AC}"/>
              </a:ext>
            </a:extLst>
          </p:cNvPr>
          <p:cNvCxnSpPr>
            <a:cxnSpLocks/>
          </p:cNvCxnSpPr>
          <p:nvPr/>
        </p:nvCxnSpPr>
        <p:spPr>
          <a:xfrm flipV="1">
            <a:off x="2067560" y="1443038"/>
            <a:ext cx="3314700" cy="5178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3FF3D67-E2E6-4B72-8907-AD1CD6CC7164}"/>
              </a:ext>
            </a:extLst>
          </p:cNvPr>
          <p:cNvCxnSpPr>
            <a:cxnSpLocks/>
          </p:cNvCxnSpPr>
          <p:nvPr/>
        </p:nvCxnSpPr>
        <p:spPr>
          <a:xfrm flipV="1">
            <a:off x="3911907" y="2692877"/>
            <a:ext cx="1403043" cy="1785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42B2C7C-57BC-4CCC-9886-445FFDD316A3}"/>
              </a:ext>
            </a:extLst>
          </p:cNvPr>
          <p:cNvCxnSpPr>
            <a:cxnSpLocks/>
          </p:cNvCxnSpPr>
          <p:nvPr/>
        </p:nvCxnSpPr>
        <p:spPr>
          <a:xfrm flipV="1">
            <a:off x="3657600" y="6025794"/>
            <a:ext cx="2590800" cy="3750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208BC4-ECB9-477F-8AE8-AB589D926F56}"/>
              </a:ext>
            </a:extLst>
          </p:cNvPr>
          <p:cNvCxnSpPr>
            <a:cxnSpLocks/>
          </p:cNvCxnSpPr>
          <p:nvPr/>
        </p:nvCxnSpPr>
        <p:spPr>
          <a:xfrm flipH="1" flipV="1">
            <a:off x="5382260" y="1430339"/>
            <a:ext cx="1030263" cy="4361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460011-363E-4606-BF83-5808C6EBBB47}"/>
              </a:ext>
            </a:extLst>
          </p:cNvPr>
          <p:cNvCxnSpPr>
            <a:cxnSpLocks/>
          </p:cNvCxnSpPr>
          <p:nvPr/>
        </p:nvCxnSpPr>
        <p:spPr>
          <a:xfrm>
            <a:off x="485140" y="4668361"/>
            <a:ext cx="320421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BAA743-1B73-4F8F-A94B-87EE8DAA9112}"/>
              </a:ext>
            </a:extLst>
          </p:cNvPr>
          <p:cNvCxnSpPr>
            <a:cxnSpLocks/>
          </p:cNvCxnSpPr>
          <p:nvPr/>
        </p:nvCxnSpPr>
        <p:spPr>
          <a:xfrm flipV="1">
            <a:off x="3689350" y="4449812"/>
            <a:ext cx="1624968" cy="2185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10AFB03-8428-41DD-B0E1-FD3930960967}"/>
              </a:ext>
            </a:extLst>
          </p:cNvPr>
          <p:cNvSpPr txBox="1"/>
          <p:nvPr/>
        </p:nvSpPr>
        <p:spPr>
          <a:xfrm>
            <a:off x="616767" y="3284096"/>
            <a:ext cx="299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Zone 1 2nd Floor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212B2F-EBD8-4F9C-AB5B-D3075CD7D09F}"/>
              </a:ext>
            </a:extLst>
          </p:cNvPr>
          <p:cNvSpPr txBox="1"/>
          <p:nvPr/>
        </p:nvSpPr>
        <p:spPr>
          <a:xfrm>
            <a:off x="579904" y="5109922"/>
            <a:ext cx="321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Zone </a:t>
            </a:r>
            <a:r>
              <a:rPr lang="en-US" sz="3200">
                <a:solidFill>
                  <a:srgbClr val="FFFF00"/>
                </a:solidFill>
              </a:rPr>
              <a:t>1 1st </a:t>
            </a:r>
            <a:r>
              <a:rPr lang="en-US" sz="3200" dirty="0">
                <a:solidFill>
                  <a:srgbClr val="FFFF00"/>
                </a:solidFill>
              </a:rPr>
              <a:t>Floor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5F207D-1ED2-4B2F-A0F8-5308F211331A}"/>
              </a:ext>
            </a:extLst>
          </p:cNvPr>
          <p:cNvCxnSpPr>
            <a:cxnSpLocks/>
          </p:cNvCxnSpPr>
          <p:nvPr/>
        </p:nvCxnSpPr>
        <p:spPr>
          <a:xfrm>
            <a:off x="4572000" y="1561695"/>
            <a:ext cx="2718470" cy="4721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A67E47D-59ED-4017-944A-17460BC4B790}"/>
              </a:ext>
            </a:extLst>
          </p:cNvPr>
          <p:cNvCxnSpPr>
            <a:cxnSpLocks/>
          </p:cNvCxnSpPr>
          <p:nvPr/>
        </p:nvCxnSpPr>
        <p:spPr>
          <a:xfrm>
            <a:off x="4613428" y="1561694"/>
            <a:ext cx="700891" cy="11311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06C19F0-C8F2-4394-AE33-7437905CB554}"/>
              </a:ext>
            </a:extLst>
          </p:cNvPr>
          <p:cNvCxnSpPr>
            <a:cxnSpLocks/>
          </p:cNvCxnSpPr>
          <p:nvPr/>
        </p:nvCxnSpPr>
        <p:spPr>
          <a:xfrm>
            <a:off x="5314318" y="2685526"/>
            <a:ext cx="934082" cy="18593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059118A-9353-4AA3-881F-F8D879806EE9}"/>
              </a:ext>
            </a:extLst>
          </p:cNvPr>
          <p:cNvCxnSpPr>
            <a:cxnSpLocks/>
          </p:cNvCxnSpPr>
          <p:nvPr/>
        </p:nvCxnSpPr>
        <p:spPr>
          <a:xfrm>
            <a:off x="5294375" y="4445991"/>
            <a:ext cx="934082" cy="18593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B3A7638-7C99-42BD-AB3E-99CC2BE410D6}"/>
              </a:ext>
            </a:extLst>
          </p:cNvPr>
          <p:cNvCxnSpPr>
            <a:cxnSpLocks/>
          </p:cNvCxnSpPr>
          <p:nvPr/>
        </p:nvCxnSpPr>
        <p:spPr>
          <a:xfrm flipV="1">
            <a:off x="6230816" y="2833458"/>
            <a:ext cx="0" cy="31923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CE4B01-7E26-4FB9-B27E-71C4D690F797}"/>
              </a:ext>
            </a:extLst>
          </p:cNvPr>
          <p:cNvCxnSpPr>
            <a:cxnSpLocks/>
          </p:cNvCxnSpPr>
          <p:nvPr/>
        </p:nvCxnSpPr>
        <p:spPr>
          <a:xfrm flipV="1">
            <a:off x="6260123" y="5752302"/>
            <a:ext cx="2198077" cy="2734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7F0C6E-D7ED-4911-8E17-D67573CFBAAF}"/>
              </a:ext>
            </a:extLst>
          </p:cNvPr>
          <p:cNvCxnSpPr>
            <a:cxnSpLocks/>
          </p:cNvCxnSpPr>
          <p:nvPr/>
        </p:nvCxnSpPr>
        <p:spPr>
          <a:xfrm flipV="1">
            <a:off x="6216052" y="4329155"/>
            <a:ext cx="2242148" cy="3025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C6D91C1-4DA4-49E1-B739-8167913BA207}"/>
              </a:ext>
            </a:extLst>
          </p:cNvPr>
          <p:cNvCxnSpPr>
            <a:cxnSpLocks/>
          </p:cNvCxnSpPr>
          <p:nvPr/>
        </p:nvCxnSpPr>
        <p:spPr>
          <a:xfrm flipV="1">
            <a:off x="6228457" y="2033809"/>
            <a:ext cx="1010543" cy="8310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C18677F-F6D2-4931-BA33-9FCF01A1C6B8}"/>
              </a:ext>
            </a:extLst>
          </p:cNvPr>
          <p:cNvCxnSpPr>
            <a:cxnSpLocks/>
          </p:cNvCxnSpPr>
          <p:nvPr/>
        </p:nvCxnSpPr>
        <p:spPr>
          <a:xfrm flipH="1" flipV="1">
            <a:off x="7297396" y="2033809"/>
            <a:ext cx="1237004" cy="5261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9FD3502-C909-4032-9FF3-14625ADD86F4}"/>
              </a:ext>
            </a:extLst>
          </p:cNvPr>
          <p:cNvCxnSpPr>
            <a:cxnSpLocks/>
          </p:cNvCxnSpPr>
          <p:nvPr/>
        </p:nvCxnSpPr>
        <p:spPr>
          <a:xfrm flipV="1">
            <a:off x="6235218" y="2685526"/>
            <a:ext cx="1403043" cy="1785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EC59A3F-3DED-4AE2-9E97-AD56B82D9378}"/>
              </a:ext>
            </a:extLst>
          </p:cNvPr>
          <p:cNvCxnSpPr>
            <a:cxnSpLocks/>
          </p:cNvCxnSpPr>
          <p:nvPr/>
        </p:nvCxnSpPr>
        <p:spPr>
          <a:xfrm flipV="1">
            <a:off x="7167364" y="2560689"/>
            <a:ext cx="1403043" cy="1785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19F110C-FE80-4D17-90A9-C8D64B23E154}"/>
              </a:ext>
            </a:extLst>
          </p:cNvPr>
          <p:cNvCxnSpPr>
            <a:cxnSpLocks/>
          </p:cNvCxnSpPr>
          <p:nvPr/>
        </p:nvCxnSpPr>
        <p:spPr>
          <a:xfrm flipV="1">
            <a:off x="8458200" y="2559966"/>
            <a:ext cx="0" cy="31923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73C4AF1-3A51-4CAA-AE1D-263EFFF6550D}"/>
              </a:ext>
            </a:extLst>
          </p:cNvPr>
          <p:cNvCxnSpPr>
            <a:cxnSpLocks/>
          </p:cNvCxnSpPr>
          <p:nvPr/>
        </p:nvCxnSpPr>
        <p:spPr>
          <a:xfrm flipV="1">
            <a:off x="4876800" y="5329526"/>
            <a:ext cx="0" cy="8945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2D098AB-3D94-4739-8328-92723CFB7258}"/>
              </a:ext>
            </a:extLst>
          </p:cNvPr>
          <p:cNvCxnSpPr>
            <a:cxnSpLocks/>
          </p:cNvCxnSpPr>
          <p:nvPr/>
        </p:nvCxnSpPr>
        <p:spPr>
          <a:xfrm flipV="1">
            <a:off x="5181600" y="5314074"/>
            <a:ext cx="0" cy="871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E720085-379D-4FC8-A095-9C91899FC776}"/>
              </a:ext>
            </a:extLst>
          </p:cNvPr>
          <p:cNvCxnSpPr>
            <a:cxnSpLocks/>
          </p:cNvCxnSpPr>
          <p:nvPr/>
        </p:nvCxnSpPr>
        <p:spPr>
          <a:xfrm flipV="1">
            <a:off x="4842005" y="5306738"/>
            <a:ext cx="366961" cy="439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2C3FBE8-83C7-468F-B861-B7305D1ECB76}"/>
              </a:ext>
            </a:extLst>
          </p:cNvPr>
          <p:cNvCxnSpPr>
            <a:cxnSpLocks/>
          </p:cNvCxnSpPr>
          <p:nvPr/>
        </p:nvCxnSpPr>
        <p:spPr>
          <a:xfrm flipV="1">
            <a:off x="6718655" y="5037139"/>
            <a:ext cx="0" cy="8945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A850EC5-9BB7-4E06-B6B9-1FE6A37C6C3D}"/>
              </a:ext>
            </a:extLst>
          </p:cNvPr>
          <p:cNvCxnSpPr>
            <a:cxnSpLocks/>
          </p:cNvCxnSpPr>
          <p:nvPr/>
        </p:nvCxnSpPr>
        <p:spPr>
          <a:xfrm flipV="1">
            <a:off x="8077200" y="4885882"/>
            <a:ext cx="0" cy="9121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F2A4F62-88B9-4FEB-BE32-14D77D8D6FD8}"/>
              </a:ext>
            </a:extLst>
          </p:cNvPr>
          <p:cNvCxnSpPr>
            <a:cxnSpLocks/>
          </p:cNvCxnSpPr>
          <p:nvPr/>
        </p:nvCxnSpPr>
        <p:spPr>
          <a:xfrm flipV="1">
            <a:off x="6685635" y="4885882"/>
            <a:ext cx="1391565" cy="1512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4E94FDF-E6C1-44AF-B8F5-3B23742548E3}"/>
              </a:ext>
            </a:extLst>
          </p:cNvPr>
          <p:cNvCxnSpPr>
            <a:cxnSpLocks/>
          </p:cNvCxnSpPr>
          <p:nvPr/>
        </p:nvCxnSpPr>
        <p:spPr>
          <a:xfrm flipV="1">
            <a:off x="7583196" y="3119796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FFCFF8C-C83A-4112-81DD-AB038BEA8F15}"/>
              </a:ext>
            </a:extLst>
          </p:cNvPr>
          <p:cNvCxnSpPr>
            <a:cxnSpLocks/>
          </p:cNvCxnSpPr>
          <p:nvPr/>
        </p:nvCxnSpPr>
        <p:spPr>
          <a:xfrm flipV="1">
            <a:off x="7589939" y="3697469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61347BE-0F62-4D89-BABF-A667A7FC83CE}"/>
              </a:ext>
            </a:extLst>
          </p:cNvPr>
          <p:cNvCxnSpPr>
            <a:cxnSpLocks/>
          </p:cNvCxnSpPr>
          <p:nvPr/>
        </p:nvCxnSpPr>
        <p:spPr>
          <a:xfrm flipV="1">
            <a:off x="8081475" y="3110020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26B31DB-5331-4563-BBEB-68234C2685D0}"/>
              </a:ext>
            </a:extLst>
          </p:cNvPr>
          <p:cNvCxnSpPr>
            <a:cxnSpLocks/>
          </p:cNvCxnSpPr>
          <p:nvPr/>
        </p:nvCxnSpPr>
        <p:spPr>
          <a:xfrm flipV="1">
            <a:off x="7589939" y="3176137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49461F-6061-4D6E-8F62-8489E5E6C9B5}"/>
              </a:ext>
            </a:extLst>
          </p:cNvPr>
          <p:cNvCxnSpPr>
            <a:cxnSpLocks/>
          </p:cNvCxnSpPr>
          <p:nvPr/>
        </p:nvCxnSpPr>
        <p:spPr>
          <a:xfrm flipV="1">
            <a:off x="6686967" y="3317155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C6E971A-3DE4-4576-B54A-AE1DC8C9D2EA}"/>
              </a:ext>
            </a:extLst>
          </p:cNvPr>
          <p:cNvCxnSpPr>
            <a:cxnSpLocks/>
          </p:cNvCxnSpPr>
          <p:nvPr/>
        </p:nvCxnSpPr>
        <p:spPr>
          <a:xfrm flipV="1">
            <a:off x="7167364" y="3251038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A552A58-5066-4B51-9322-7EE8E164B0ED}"/>
              </a:ext>
            </a:extLst>
          </p:cNvPr>
          <p:cNvCxnSpPr>
            <a:cxnSpLocks/>
          </p:cNvCxnSpPr>
          <p:nvPr/>
        </p:nvCxnSpPr>
        <p:spPr>
          <a:xfrm flipV="1">
            <a:off x="6660610" y="3251038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BFE5538-B664-4516-A428-E79C66632B33}"/>
              </a:ext>
            </a:extLst>
          </p:cNvPr>
          <p:cNvCxnSpPr>
            <a:cxnSpLocks/>
          </p:cNvCxnSpPr>
          <p:nvPr/>
        </p:nvCxnSpPr>
        <p:spPr>
          <a:xfrm flipV="1">
            <a:off x="6668984" y="3849263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69EC33F-2FF4-438E-88E4-AE873F250500}"/>
              </a:ext>
            </a:extLst>
          </p:cNvPr>
          <p:cNvCxnSpPr>
            <a:cxnSpLocks/>
          </p:cNvCxnSpPr>
          <p:nvPr/>
        </p:nvCxnSpPr>
        <p:spPr>
          <a:xfrm flipV="1">
            <a:off x="3869042" y="3371915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503D89D-39A6-4F25-B789-ABBFAA0D572E}"/>
              </a:ext>
            </a:extLst>
          </p:cNvPr>
          <p:cNvCxnSpPr>
            <a:cxnSpLocks/>
          </p:cNvCxnSpPr>
          <p:nvPr/>
        </p:nvCxnSpPr>
        <p:spPr>
          <a:xfrm flipV="1">
            <a:off x="4388983" y="3359520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FB2626F-CC0B-4673-9137-AEB6982E95F5}"/>
              </a:ext>
            </a:extLst>
          </p:cNvPr>
          <p:cNvCxnSpPr>
            <a:cxnSpLocks/>
          </p:cNvCxnSpPr>
          <p:nvPr/>
        </p:nvCxnSpPr>
        <p:spPr>
          <a:xfrm flipV="1">
            <a:off x="3872414" y="3969085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8C07781-E287-477E-BEA4-235AB8ADB76E}"/>
              </a:ext>
            </a:extLst>
          </p:cNvPr>
          <p:cNvCxnSpPr>
            <a:cxnSpLocks/>
          </p:cNvCxnSpPr>
          <p:nvPr/>
        </p:nvCxnSpPr>
        <p:spPr>
          <a:xfrm flipV="1">
            <a:off x="3881318" y="3438032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9178864-4788-4E0C-BB06-2283130E6B60}"/>
              </a:ext>
            </a:extLst>
          </p:cNvPr>
          <p:cNvCxnSpPr>
            <a:cxnSpLocks/>
          </p:cNvCxnSpPr>
          <p:nvPr/>
        </p:nvCxnSpPr>
        <p:spPr>
          <a:xfrm flipH="1" flipV="1">
            <a:off x="5318484" y="4485427"/>
            <a:ext cx="254846" cy="3222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02FA732-1237-487C-8A71-276DD8342417}"/>
              </a:ext>
            </a:extLst>
          </p:cNvPr>
          <p:cNvCxnSpPr>
            <a:cxnSpLocks/>
          </p:cNvCxnSpPr>
          <p:nvPr/>
        </p:nvCxnSpPr>
        <p:spPr>
          <a:xfrm flipV="1">
            <a:off x="3955767" y="4802677"/>
            <a:ext cx="1624968" cy="2185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17D5679-C777-413F-BF2F-974759573404}"/>
              </a:ext>
            </a:extLst>
          </p:cNvPr>
          <p:cNvCxnSpPr>
            <a:cxnSpLocks/>
          </p:cNvCxnSpPr>
          <p:nvPr/>
        </p:nvCxnSpPr>
        <p:spPr>
          <a:xfrm flipH="1" flipV="1">
            <a:off x="3703114" y="4680605"/>
            <a:ext cx="254846" cy="3222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43E7EC2-AEE8-403A-BE43-00907913B4D3}"/>
              </a:ext>
            </a:extLst>
          </p:cNvPr>
          <p:cNvCxnSpPr>
            <a:cxnSpLocks/>
          </p:cNvCxnSpPr>
          <p:nvPr/>
        </p:nvCxnSpPr>
        <p:spPr>
          <a:xfrm>
            <a:off x="3679346" y="4969352"/>
            <a:ext cx="324087" cy="677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F693BB9-57D1-475F-A63C-293A2F082522}"/>
              </a:ext>
            </a:extLst>
          </p:cNvPr>
          <p:cNvCxnSpPr>
            <a:cxnSpLocks/>
          </p:cNvCxnSpPr>
          <p:nvPr/>
        </p:nvCxnSpPr>
        <p:spPr>
          <a:xfrm flipV="1">
            <a:off x="3872414" y="5946647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0DE368F-DDBF-4ABD-A060-706FCDDEF623}"/>
              </a:ext>
            </a:extLst>
          </p:cNvPr>
          <p:cNvCxnSpPr>
            <a:cxnSpLocks/>
          </p:cNvCxnSpPr>
          <p:nvPr/>
        </p:nvCxnSpPr>
        <p:spPr>
          <a:xfrm flipV="1">
            <a:off x="3884039" y="5403199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084D5C9-3B1F-42D2-B352-C3AAFC1D14C7}"/>
              </a:ext>
            </a:extLst>
          </p:cNvPr>
          <p:cNvCxnSpPr>
            <a:cxnSpLocks/>
          </p:cNvCxnSpPr>
          <p:nvPr/>
        </p:nvCxnSpPr>
        <p:spPr>
          <a:xfrm flipV="1">
            <a:off x="3890764" y="5365111"/>
            <a:ext cx="519941" cy="661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A1AFEC7-A407-4C94-90FC-74D126A7B3D9}"/>
              </a:ext>
            </a:extLst>
          </p:cNvPr>
          <p:cNvCxnSpPr>
            <a:cxnSpLocks/>
          </p:cNvCxnSpPr>
          <p:nvPr/>
        </p:nvCxnSpPr>
        <p:spPr>
          <a:xfrm flipV="1">
            <a:off x="4392355" y="5341934"/>
            <a:ext cx="0" cy="609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F5F01BE-3ACE-4397-B981-8B0B7E6DDEC5}"/>
              </a:ext>
            </a:extLst>
          </p:cNvPr>
          <p:cNvCxnSpPr>
            <a:cxnSpLocks/>
          </p:cNvCxnSpPr>
          <p:nvPr/>
        </p:nvCxnSpPr>
        <p:spPr>
          <a:xfrm flipH="1" flipV="1">
            <a:off x="5349113" y="4833617"/>
            <a:ext cx="16716" cy="13519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owchart: Or 96">
            <a:extLst>
              <a:ext uri="{FF2B5EF4-FFF2-40B4-BE49-F238E27FC236}">
                <a16:creationId xmlns:a16="http://schemas.microsoft.com/office/drawing/2014/main" id="{84E917A8-3C6E-4FEF-8BD3-14B7E6265923}"/>
              </a:ext>
            </a:extLst>
          </p:cNvPr>
          <p:cNvSpPr/>
          <p:nvPr/>
        </p:nvSpPr>
        <p:spPr>
          <a:xfrm rot="5235930">
            <a:off x="4658380" y="3347647"/>
            <a:ext cx="365760" cy="365760"/>
          </a:xfrm>
          <a:prstGeom prst="flowChar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5D40-1F9C-4EDE-BEEF-9F46A9BD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Floor Manual D CFM Per Diffuser C/H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54EFF-B95E-4AB5-8D1E-ED9199180808}"/>
              </a:ext>
            </a:extLst>
          </p:cNvPr>
          <p:cNvSpPr/>
          <p:nvPr/>
        </p:nvSpPr>
        <p:spPr>
          <a:xfrm>
            <a:off x="696006" y="3908809"/>
            <a:ext cx="2007001" cy="220348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Dining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3A8885-CEBB-4769-A25C-0E4E39CC801D}"/>
              </a:ext>
            </a:extLst>
          </p:cNvPr>
          <p:cNvSpPr/>
          <p:nvPr/>
        </p:nvSpPr>
        <p:spPr>
          <a:xfrm>
            <a:off x="704854" y="1682495"/>
            <a:ext cx="2014901" cy="222631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Kitchen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0A575-B8C1-4C2A-BE26-D8832B2B8157}"/>
              </a:ext>
            </a:extLst>
          </p:cNvPr>
          <p:cNvSpPr/>
          <p:nvPr/>
        </p:nvSpPr>
        <p:spPr>
          <a:xfrm>
            <a:off x="2723419" y="1682052"/>
            <a:ext cx="762000" cy="4419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5FDC5D-D77F-45E9-87FA-222A7BCCE185}"/>
              </a:ext>
            </a:extLst>
          </p:cNvPr>
          <p:cNvSpPr/>
          <p:nvPr/>
        </p:nvSpPr>
        <p:spPr>
          <a:xfrm>
            <a:off x="3494105" y="1676400"/>
            <a:ext cx="1981200" cy="22098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3458F9-EDFE-4B8A-9173-9C2E6391F011}"/>
              </a:ext>
            </a:extLst>
          </p:cNvPr>
          <p:cNvSpPr/>
          <p:nvPr/>
        </p:nvSpPr>
        <p:spPr>
          <a:xfrm>
            <a:off x="5435112" y="1676400"/>
            <a:ext cx="1194288" cy="220226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2EFA34-6951-4C9B-9D3D-AC3EDAEB5C06}"/>
              </a:ext>
            </a:extLst>
          </p:cNvPr>
          <p:cNvSpPr/>
          <p:nvPr/>
        </p:nvSpPr>
        <p:spPr>
          <a:xfrm>
            <a:off x="2654440" y="4623078"/>
            <a:ext cx="533400" cy="83315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06384-5855-4CC5-91EF-6536DBE8D038}"/>
              </a:ext>
            </a:extLst>
          </p:cNvPr>
          <p:cNvSpPr/>
          <p:nvPr/>
        </p:nvSpPr>
        <p:spPr>
          <a:xfrm>
            <a:off x="2389941" y="1763809"/>
            <a:ext cx="533400" cy="2122391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83781F-4580-42DA-BAB8-15DE1238C84F}"/>
              </a:ext>
            </a:extLst>
          </p:cNvPr>
          <p:cNvSpPr/>
          <p:nvPr/>
        </p:nvSpPr>
        <p:spPr>
          <a:xfrm>
            <a:off x="1508346" y="3313759"/>
            <a:ext cx="353261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0A76BB-ED5E-4A0E-9024-F388BE159C77}"/>
              </a:ext>
            </a:extLst>
          </p:cNvPr>
          <p:cNvSpPr/>
          <p:nvPr/>
        </p:nvSpPr>
        <p:spPr>
          <a:xfrm>
            <a:off x="3236406" y="1742430"/>
            <a:ext cx="1792794" cy="2136234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Great Room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41E636-C0AF-4D4B-8B8A-719FBE677839}"/>
              </a:ext>
            </a:extLst>
          </p:cNvPr>
          <p:cNvSpPr/>
          <p:nvPr/>
        </p:nvSpPr>
        <p:spPr>
          <a:xfrm>
            <a:off x="3405762" y="3880776"/>
            <a:ext cx="3190142" cy="2670768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Garage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81397DC-A56D-4415-AFDF-BFC11D175E45}"/>
              </a:ext>
            </a:extLst>
          </p:cNvPr>
          <p:cNvSpPr/>
          <p:nvPr/>
        </p:nvSpPr>
        <p:spPr>
          <a:xfrm>
            <a:off x="2933700" y="5838920"/>
            <a:ext cx="327410" cy="249544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F7336ED-C571-48DE-B650-D0B35F499562}"/>
              </a:ext>
            </a:extLst>
          </p:cNvPr>
          <p:cNvCxnSpPr>
            <a:cxnSpLocks/>
          </p:cNvCxnSpPr>
          <p:nvPr/>
        </p:nvCxnSpPr>
        <p:spPr>
          <a:xfrm flipH="1" flipV="1">
            <a:off x="3024241" y="5840804"/>
            <a:ext cx="265444" cy="2608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CFE44A0-F5DF-40D8-BAFE-A7D3FC78389F}"/>
              </a:ext>
            </a:extLst>
          </p:cNvPr>
          <p:cNvSpPr/>
          <p:nvPr/>
        </p:nvSpPr>
        <p:spPr>
          <a:xfrm>
            <a:off x="5485353" y="1788239"/>
            <a:ext cx="1055077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½ Bath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7A17C4-AEF5-40C6-B4A3-1935AC443773}"/>
              </a:ext>
            </a:extLst>
          </p:cNvPr>
          <p:cNvSpPr/>
          <p:nvPr/>
        </p:nvSpPr>
        <p:spPr>
          <a:xfrm>
            <a:off x="5331906" y="2675621"/>
            <a:ext cx="533400" cy="46361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1F87C5-D6D3-4702-BD55-A6EA5AD7B864}"/>
              </a:ext>
            </a:extLst>
          </p:cNvPr>
          <p:cNvCxnSpPr>
            <a:cxnSpLocks/>
          </p:cNvCxnSpPr>
          <p:nvPr/>
        </p:nvCxnSpPr>
        <p:spPr>
          <a:xfrm flipV="1">
            <a:off x="5504717" y="2350309"/>
            <a:ext cx="126758" cy="2958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AF3151-5FCA-4CA4-9B76-F85D405A883F}"/>
              </a:ext>
            </a:extLst>
          </p:cNvPr>
          <p:cNvCxnSpPr>
            <a:cxnSpLocks/>
          </p:cNvCxnSpPr>
          <p:nvPr/>
        </p:nvCxnSpPr>
        <p:spPr>
          <a:xfrm flipH="1">
            <a:off x="2357598" y="4592142"/>
            <a:ext cx="330966" cy="2497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845E5BE-9083-45D6-AB5B-36F5E233E847}"/>
              </a:ext>
            </a:extLst>
          </p:cNvPr>
          <p:cNvCxnSpPr>
            <a:cxnSpLocks/>
          </p:cNvCxnSpPr>
          <p:nvPr/>
        </p:nvCxnSpPr>
        <p:spPr>
          <a:xfrm flipH="1" flipV="1">
            <a:off x="2390357" y="5214299"/>
            <a:ext cx="264083" cy="28919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9D7D78D-6B55-49D7-BF5E-5DEB8C264195}"/>
              </a:ext>
            </a:extLst>
          </p:cNvPr>
          <p:cNvSpPr/>
          <p:nvPr/>
        </p:nvSpPr>
        <p:spPr>
          <a:xfrm>
            <a:off x="5499067" y="3305773"/>
            <a:ext cx="1055077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Laundry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D7AA437-48FC-4CC6-8753-36D9160816C4}"/>
              </a:ext>
            </a:extLst>
          </p:cNvPr>
          <p:cNvCxnSpPr>
            <a:cxnSpLocks/>
          </p:cNvCxnSpPr>
          <p:nvPr/>
        </p:nvCxnSpPr>
        <p:spPr>
          <a:xfrm>
            <a:off x="5791200" y="2616636"/>
            <a:ext cx="80470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647354D-4FAE-40BD-8543-E38796FB7244}"/>
              </a:ext>
            </a:extLst>
          </p:cNvPr>
          <p:cNvCxnSpPr>
            <a:cxnSpLocks/>
          </p:cNvCxnSpPr>
          <p:nvPr/>
        </p:nvCxnSpPr>
        <p:spPr>
          <a:xfrm flipV="1">
            <a:off x="5824696" y="2646130"/>
            <a:ext cx="0" cy="62948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D9DB6DE-A1C0-4770-9BDC-1879CB5C4F07}"/>
              </a:ext>
            </a:extLst>
          </p:cNvPr>
          <p:cNvCxnSpPr>
            <a:cxnSpLocks/>
          </p:cNvCxnSpPr>
          <p:nvPr/>
        </p:nvCxnSpPr>
        <p:spPr>
          <a:xfrm flipH="1">
            <a:off x="5401511" y="2620701"/>
            <a:ext cx="10320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85450F2-216A-4B16-8D39-5114C5F07C89}"/>
              </a:ext>
            </a:extLst>
          </p:cNvPr>
          <p:cNvSpPr/>
          <p:nvPr/>
        </p:nvSpPr>
        <p:spPr>
          <a:xfrm>
            <a:off x="5524500" y="3754086"/>
            <a:ext cx="300196" cy="236417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4067BF3-E7FE-475E-8A25-937E5B5CC6E6}"/>
              </a:ext>
            </a:extLst>
          </p:cNvPr>
          <p:cNvCxnSpPr>
            <a:cxnSpLocks/>
          </p:cNvCxnSpPr>
          <p:nvPr/>
        </p:nvCxnSpPr>
        <p:spPr>
          <a:xfrm flipV="1">
            <a:off x="5498437" y="3570579"/>
            <a:ext cx="126758" cy="2958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3124A5E-CEE0-4342-9EF3-E587B288F294}"/>
              </a:ext>
            </a:extLst>
          </p:cNvPr>
          <p:cNvSpPr/>
          <p:nvPr/>
        </p:nvSpPr>
        <p:spPr>
          <a:xfrm>
            <a:off x="2329491" y="3503910"/>
            <a:ext cx="300196" cy="236417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3964865-C0AA-42B0-BBE3-A3B0BD1A0E90}"/>
              </a:ext>
            </a:extLst>
          </p:cNvPr>
          <p:cNvCxnSpPr>
            <a:cxnSpLocks/>
          </p:cNvCxnSpPr>
          <p:nvPr/>
        </p:nvCxnSpPr>
        <p:spPr>
          <a:xfrm>
            <a:off x="1496160" y="3296769"/>
            <a:ext cx="1185391" cy="87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6D362B6-102B-4899-8713-982C68D98876}"/>
              </a:ext>
            </a:extLst>
          </p:cNvPr>
          <p:cNvCxnSpPr>
            <a:cxnSpLocks/>
          </p:cNvCxnSpPr>
          <p:nvPr/>
        </p:nvCxnSpPr>
        <p:spPr>
          <a:xfrm>
            <a:off x="1828800" y="3305773"/>
            <a:ext cx="8256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CAF7F16F-30EB-42B4-B1F9-B596B90F870C}"/>
              </a:ext>
            </a:extLst>
          </p:cNvPr>
          <p:cNvSpPr/>
          <p:nvPr/>
        </p:nvSpPr>
        <p:spPr>
          <a:xfrm>
            <a:off x="2542654" y="3322024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426157-4C06-4148-9A62-E09173C4992B}"/>
              </a:ext>
            </a:extLst>
          </p:cNvPr>
          <p:cNvSpPr/>
          <p:nvPr/>
        </p:nvSpPr>
        <p:spPr>
          <a:xfrm>
            <a:off x="2324151" y="3319896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A0675D-E336-47EA-9329-FE80D43D25EB}"/>
              </a:ext>
            </a:extLst>
          </p:cNvPr>
          <p:cNvSpPr/>
          <p:nvPr/>
        </p:nvSpPr>
        <p:spPr>
          <a:xfrm>
            <a:off x="2084405" y="3312152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35C7FD-F62A-4348-AD1D-E3282408D25D}"/>
              </a:ext>
            </a:extLst>
          </p:cNvPr>
          <p:cNvSpPr/>
          <p:nvPr/>
        </p:nvSpPr>
        <p:spPr>
          <a:xfrm>
            <a:off x="1875326" y="3313759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59C84E3-4A7D-48CB-8707-57F893A49444}"/>
              </a:ext>
            </a:extLst>
          </p:cNvPr>
          <p:cNvCxnSpPr>
            <a:cxnSpLocks/>
          </p:cNvCxnSpPr>
          <p:nvPr/>
        </p:nvCxnSpPr>
        <p:spPr>
          <a:xfrm>
            <a:off x="1861607" y="3597968"/>
            <a:ext cx="8256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2B2DE31-45EE-49C1-B44F-1870E526CC93}"/>
              </a:ext>
            </a:extLst>
          </p:cNvPr>
          <p:cNvCxnSpPr>
            <a:cxnSpLocks/>
          </p:cNvCxnSpPr>
          <p:nvPr/>
        </p:nvCxnSpPr>
        <p:spPr>
          <a:xfrm>
            <a:off x="1572098" y="3891669"/>
            <a:ext cx="1185391" cy="87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FBC419C-4A31-4DFC-B8B3-3E54A80954DD}"/>
              </a:ext>
            </a:extLst>
          </p:cNvPr>
          <p:cNvCxnSpPr>
            <a:cxnSpLocks/>
          </p:cNvCxnSpPr>
          <p:nvPr/>
        </p:nvCxnSpPr>
        <p:spPr>
          <a:xfrm flipH="1" flipV="1">
            <a:off x="1496160" y="3286937"/>
            <a:ext cx="12186" cy="5992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Left 70">
            <a:extLst>
              <a:ext uri="{FF2B5EF4-FFF2-40B4-BE49-F238E27FC236}">
                <a16:creationId xmlns:a16="http://schemas.microsoft.com/office/drawing/2014/main" id="{0E37BA4B-CCFF-49DA-8C6E-D81F921A88CC}"/>
              </a:ext>
            </a:extLst>
          </p:cNvPr>
          <p:cNvSpPr/>
          <p:nvPr/>
        </p:nvSpPr>
        <p:spPr>
          <a:xfrm>
            <a:off x="2283805" y="3688041"/>
            <a:ext cx="566685" cy="100055"/>
          </a:xfrm>
          <a:prstGeom prst="left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72" name="Arrow: Left 71">
            <a:extLst>
              <a:ext uri="{FF2B5EF4-FFF2-40B4-BE49-F238E27FC236}">
                <a16:creationId xmlns:a16="http://schemas.microsoft.com/office/drawing/2014/main" id="{4729C6BF-39B9-483F-8A64-A731DCFFE403}"/>
              </a:ext>
            </a:extLst>
          </p:cNvPr>
          <p:cNvSpPr/>
          <p:nvPr/>
        </p:nvSpPr>
        <p:spPr>
          <a:xfrm rot="10800000">
            <a:off x="1725018" y="3399552"/>
            <a:ext cx="566685" cy="100055"/>
          </a:xfrm>
          <a:prstGeom prst="left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6F43B5-70CE-4ECA-AEEC-711D53B2CF68}"/>
              </a:ext>
            </a:extLst>
          </p:cNvPr>
          <p:cNvSpPr/>
          <p:nvPr/>
        </p:nvSpPr>
        <p:spPr>
          <a:xfrm>
            <a:off x="1136035" y="3666514"/>
            <a:ext cx="276439" cy="342271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FDF436-EC4F-4A9B-8133-38E80463DBBB}"/>
              </a:ext>
            </a:extLst>
          </p:cNvPr>
          <p:cNvSpPr txBox="1"/>
          <p:nvPr/>
        </p:nvSpPr>
        <p:spPr>
          <a:xfrm>
            <a:off x="787013" y="1742430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200/100 CFM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AB5765-1C95-4512-86FC-12491FDCD217}"/>
              </a:ext>
            </a:extLst>
          </p:cNvPr>
          <p:cNvSpPr txBox="1"/>
          <p:nvPr/>
        </p:nvSpPr>
        <p:spPr>
          <a:xfrm>
            <a:off x="3523754" y="1834359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150/100 CFM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2FD391-667A-4588-9978-FBEB748A2A3E}"/>
              </a:ext>
            </a:extLst>
          </p:cNvPr>
          <p:cNvSpPr txBox="1"/>
          <p:nvPr/>
        </p:nvSpPr>
        <p:spPr>
          <a:xfrm>
            <a:off x="802071" y="4178003"/>
            <a:ext cx="171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140/90 CFM</a:t>
            </a:r>
          </a:p>
        </p:txBody>
      </p:sp>
    </p:spTree>
    <p:extLst>
      <p:ext uri="{BB962C8B-B14F-4D97-AF65-F5344CB8AC3E}">
        <p14:creationId xmlns:p14="http://schemas.microsoft.com/office/powerpoint/2010/main" val="374883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5D40-1F9C-4EDE-BEEF-9F46A9BD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Floor Manual D CFM Per Diffuser C/H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54EFF-B95E-4AB5-8D1E-ED9199180808}"/>
              </a:ext>
            </a:extLst>
          </p:cNvPr>
          <p:cNvSpPr/>
          <p:nvPr/>
        </p:nvSpPr>
        <p:spPr>
          <a:xfrm>
            <a:off x="696006" y="3908809"/>
            <a:ext cx="2007001" cy="220348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3A8885-CEBB-4769-A25C-0E4E39CC801D}"/>
              </a:ext>
            </a:extLst>
          </p:cNvPr>
          <p:cNvSpPr/>
          <p:nvPr/>
        </p:nvSpPr>
        <p:spPr>
          <a:xfrm>
            <a:off x="706476" y="1676400"/>
            <a:ext cx="3255924" cy="2234195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0A575-B8C1-4C2A-BE26-D8832B2B8157}"/>
              </a:ext>
            </a:extLst>
          </p:cNvPr>
          <p:cNvSpPr/>
          <p:nvPr/>
        </p:nvSpPr>
        <p:spPr>
          <a:xfrm>
            <a:off x="2713892" y="1692695"/>
            <a:ext cx="762000" cy="4419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5FDC5D-D77F-45E9-87FA-222A7BCCE185}"/>
              </a:ext>
            </a:extLst>
          </p:cNvPr>
          <p:cNvSpPr/>
          <p:nvPr/>
        </p:nvSpPr>
        <p:spPr>
          <a:xfrm>
            <a:off x="3494105" y="1676400"/>
            <a:ext cx="1981200" cy="22098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3458F9-EDFE-4B8A-9173-9C2E6391F011}"/>
              </a:ext>
            </a:extLst>
          </p:cNvPr>
          <p:cNvSpPr/>
          <p:nvPr/>
        </p:nvSpPr>
        <p:spPr>
          <a:xfrm>
            <a:off x="5390521" y="1676400"/>
            <a:ext cx="1194288" cy="220226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2EFA34-6951-4C9B-9D3D-AC3EDAEB5C06}"/>
              </a:ext>
            </a:extLst>
          </p:cNvPr>
          <p:cNvSpPr/>
          <p:nvPr/>
        </p:nvSpPr>
        <p:spPr>
          <a:xfrm>
            <a:off x="2502039" y="3927786"/>
            <a:ext cx="341434" cy="2120057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83781F-4580-42DA-BAB8-15DE1238C84F}"/>
              </a:ext>
            </a:extLst>
          </p:cNvPr>
          <p:cNvSpPr/>
          <p:nvPr/>
        </p:nvSpPr>
        <p:spPr>
          <a:xfrm>
            <a:off x="1508346" y="3313759"/>
            <a:ext cx="353261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0A76BB-ED5E-4A0E-9024-F388BE159C77}"/>
              </a:ext>
            </a:extLst>
          </p:cNvPr>
          <p:cNvSpPr/>
          <p:nvPr/>
        </p:nvSpPr>
        <p:spPr>
          <a:xfrm>
            <a:off x="3236406" y="1742430"/>
            <a:ext cx="1792794" cy="2136234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41E636-C0AF-4D4B-8B8A-719FBE677839}"/>
              </a:ext>
            </a:extLst>
          </p:cNvPr>
          <p:cNvSpPr/>
          <p:nvPr/>
        </p:nvSpPr>
        <p:spPr>
          <a:xfrm>
            <a:off x="3405762" y="3880776"/>
            <a:ext cx="3190142" cy="2670768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Card Room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Bar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FE44A0-F5DF-40D8-BAFE-A7D3FC78389F}"/>
              </a:ext>
            </a:extLst>
          </p:cNvPr>
          <p:cNvSpPr/>
          <p:nvPr/>
        </p:nvSpPr>
        <p:spPr>
          <a:xfrm>
            <a:off x="5643039" y="1985995"/>
            <a:ext cx="675124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7A17C4-AEF5-40C6-B4A3-1935AC443773}"/>
              </a:ext>
            </a:extLst>
          </p:cNvPr>
          <p:cNvSpPr/>
          <p:nvPr/>
        </p:nvSpPr>
        <p:spPr>
          <a:xfrm>
            <a:off x="5331906" y="2675621"/>
            <a:ext cx="533400" cy="46361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1F87C5-D6D3-4702-BD55-A6EA5AD7B864}"/>
              </a:ext>
            </a:extLst>
          </p:cNvPr>
          <p:cNvCxnSpPr>
            <a:cxnSpLocks/>
          </p:cNvCxnSpPr>
          <p:nvPr/>
        </p:nvCxnSpPr>
        <p:spPr>
          <a:xfrm>
            <a:off x="2961667" y="3090197"/>
            <a:ext cx="274812" cy="2261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AF3151-5FCA-4CA4-9B76-F85D405A883F}"/>
              </a:ext>
            </a:extLst>
          </p:cNvPr>
          <p:cNvCxnSpPr>
            <a:cxnSpLocks/>
          </p:cNvCxnSpPr>
          <p:nvPr/>
        </p:nvCxnSpPr>
        <p:spPr>
          <a:xfrm flipH="1">
            <a:off x="2454043" y="4397078"/>
            <a:ext cx="236922" cy="1967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9D7D78D-6B55-49D7-BF5E-5DEB8C264195}"/>
              </a:ext>
            </a:extLst>
          </p:cNvPr>
          <p:cNvSpPr/>
          <p:nvPr/>
        </p:nvSpPr>
        <p:spPr>
          <a:xfrm>
            <a:off x="5469180" y="3305494"/>
            <a:ext cx="1055077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Closet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D7AA437-48FC-4CC6-8753-36D9160816C4}"/>
              </a:ext>
            </a:extLst>
          </p:cNvPr>
          <p:cNvCxnSpPr>
            <a:cxnSpLocks/>
          </p:cNvCxnSpPr>
          <p:nvPr/>
        </p:nvCxnSpPr>
        <p:spPr>
          <a:xfrm>
            <a:off x="5749440" y="2828117"/>
            <a:ext cx="80470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647354D-4FAE-40BD-8543-E38796FB7244}"/>
              </a:ext>
            </a:extLst>
          </p:cNvPr>
          <p:cNvCxnSpPr>
            <a:cxnSpLocks/>
          </p:cNvCxnSpPr>
          <p:nvPr/>
        </p:nvCxnSpPr>
        <p:spPr>
          <a:xfrm flipV="1">
            <a:off x="4724400" y="3872294"/>
            <a:ext cx="0" cy="7998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D9DB6DE-A1C0-4770-9BDC-1879CB5C4F07}"/>
              </a:ext>
            </a:extLst>
          </p:cNvPr>
          <p:cNvCxnSpPr>
            <a:cxnSpLocks/>
          </p:cNvCxnSpPr>
          <p:nvPr/>
        </p:nvCxnSpPr>
        <p:spPr>
          <a:xfrm flipH="1">
            <a:off x="3238082" y="3312152"/>
            <a:ext cx="10320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85450F2-216A-4B16-8D39-5114C5F07C89}"/>
              </a:ext>
            </a:extLst>
          </p:cNvPr>
          <p:cNvSpPr/>
          <p:nvPr/>
        </p:nvSpPr>
        <p:spPr>
          <a:xfrm>
            <a:off x="5524500" y="3754086"/>
            <a:ext cx="300196" cy="236417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4067BF3-E7FE-475E-8A25-937E5B5CC6E6}"/>
              </a:ext>
            </a:extLst>
          </p:cNvPr>
          <p:cNvCxnSpPr>
            <a:cxnSpLocks/>
            <a:stCxn id="50" idx="1"/>
            <a:endCxn id="50" idx="3"/>
          </p:cNvCxnSpPr>
          <p:nvPr/>
        </p:nvCxnSpPr>
        <p:spPr>
          <a:xfrm>
            <a:off x="5524500" y="3872295"/>
            <a:ext cx="3001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3124A5E-CEE0-4342-9EF3-E587B288F294}"/>
              </a:ext>
            </a:extLst>
          </p:cNvPr>
          <p:cNvSpPr/>
          <p:nvPr/>
        </p:nvSpPr>
        <p:spPr>
          <a:xfrm>
            <a:off x="2329491" y="3503910"/>
            <a:ext cx="300196" cy="236417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3964865-C0AA-42B0-BBE3-A3B0BD1A0E90}"/>
              </a:ext>
            </a:extLst>
          </p:cNvPr>
          <p:cNvCxnSpPr>
            <a:cxnSpLocks/>
          </p:cNvCxnSpPr>
          <p:nvPr/>
        </p:nvCxnSpPr>
        <p:spPr>
          <a:xfrm>
            <a:off x="1496160" y="3296769"/>
            <a:ext cx="1185391" cy="87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6D362B6-102B-4899-8713-982C68D98876}"/>
              </a:ext>
            </a:extLst>
          </p:cNvPr>
          <p:cNvCxnSpPr>
            <a:cxnSpLocks/>
          </p:cNvCxnSpPr>
          <p:nvPr/>
        </p:nvCxnSpPr>
        <p:spPr>
          <a:xfrm>
            <a:off x="1828800" y="3305773"/>
            <a:ext cx="8256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CAF7F16F-30EB-42B4-B1F9-B596B90F870C}"/>
              </a:ext>
            </a:extLst>
          </p:cNvPr>
          <p:cNvSpPr/>
          <p:nvPr/>
        </p:nvSpPr>
        <p:spPr>
          <a:xfrm>
            <a:off x="2542654" y="3322024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426157-4C06-4148-9A62-E09173C4992B}"/>
              </a:ext>
            </a:extLst>
          </p:cNvPr>
          <p:cNvSpPr/>
          <p:nvPr/>
        </p:nvSpPr>
        <p:spPr>
          <a:xfrm>
            <a:off x="2324151" y="3319896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A0675D-E336-47EA-9329-FE80D43D25EB}"/>
              </a:ext>
            </a:extLst>
          </p:cNvPr>
          <p:cNvSpPr/>
          <p:nvPr/>
        </p:nvSpPr>
        <p:spPr>
          <a:xfrm>
            <a:off x="2084405" y="3312152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35C7FD-F62A-4348-AD1D-E3282408D25D}"/>
              </a:ext>
            </a:extLst>
          </p:cNvPr>
          <p:cNvSpPr/>
          <p:nvPr/>
        </p:nvSpPr>
        <p:spPr>
          <a:xfrm>
            <a:off x="1875326" y="3313759"/>
            <a:ext cx="118697" cy="55027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59C84E3-4A7D-48CB-8707-57F893A49444}"/>
              </a:ext>
            </a:extLst>
          </p:cNvPr>
          <p:cNvCxnSpPr>
            <a:cxnSpLocks/>
          </p:cNvCxnSpPr>
          <p:nvPr/>
        </p:nvCxnSpPr>
        <p:spPr>
          <a:xfrm>
            <a:off x="1861607" y="3597968"/>
            <a:ext cx="8256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2B2DE31-45EE-49C1-B44F-1870E526CC93}"/>
              </a:ext>
            </a:extLst>
          </p:cNvPr>
          <p:cNvCxnSpPr>
            <a:cxnSpLocks/>
          </p:cNvCxnSpPr>
          <p:nvPr/>
        </p:nvCxnSpPr>
        <p:spPr>
          <a:xfrm>
            <a:off x="1572098" y="3891669"/>
            <a:ext cx="1185391" cy="87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FBC419C-4A31-4DFC-B8B3-3E54A80954DD}"/>
              </a:ext>
            </a:extLst>
          </p:cNvPr>
          <p:cNvCxnSpPr>
            <a:cxnSpLocks/>
          </p:cNvCxnSpPr>
          <p:nvPr/>
        </p:nvCxnSpPr>
        <p:spPr>
          <a:xfrm flipH="1" flipV="1">
            <a:off x="1496160" y="3286937"/>
            <a:ext cx="12186" cy="5992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Left 70">
            <a:extLst>
              <a:ext uri="{FF2B5EF4-FFF2-40B4-BE49-F238E27FC236}">
                <a16:creationId xmlns:a16="http://schemas.microsoft.com/office/drawing/2014/main" id="{0E37BA4B-CCFF-49DA-8C6E-D81F921A88CC}"/>
              </a:ext>
            </a:extLst>
          </p:cNvPr>
          <p:cNvSpPr/>
          <p:nvPr/>
        </p:nvSpPr>
        <p:spPr>
          <a:xfrm>
            <a:off x="1752960" y="3648569"/>
            <a:ext cx="566685" cy="100055"/>
          </a:xfrm>
          <a:prstGeom prst="left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72" name="Arrow: Left 71">
            <a:extLst>
              <a:ext uri="{FF2B5EF4-FFF2-40B4-BE49-F238E27FC236}">
                <a16:creationId xmlns:a16="http://schemas.microsoft.com/office/drawing/2014/main" id="{4729C6BF-39B9-483F-8A64-A731DCFFE403}"/>
              </a:ext>
            </a:extLst>
          </p:cNvPr>
          <p:cNvSpPr/>
          <p:nvPr/>
        </p:nvSpPr>
        <p:spPr>
          <a:xfrm rot="10800000">
            <a:off x="2318346" y="3418813"/>
            <a:ext cx="566685" cy="100055"/>
          </a:xfrm>
          <a:prstGeom prst="left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6F43B5-70CE-4ECA-AEEC-711D53B2CF68}"/>
              </a:ext>
            </a:extLst>
          </p:cNvPr>
          <p:cNvSpPr/>
          <p:nvPr/>
        </p:nvSpPr>
        <p:spPr>
          <a:xfrm>
            <a:off x="1136035" y="3666514"/>
            <a:ext cx="276439" cy="342271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986EFDC-67BB-4F08-9170-99324AFDC5CF}"/>
              </a:ext>
            </a:extLst>
          </p:cNvPr>
          <p:cNvCxnSpPr>
            <a:cxnSpLocks/>
          </p:cNvCxnSpPr>
          <p:nvPr/>
        </p:nvCxnSpPr>
        <p:spPr>
          <a:xfrm>
            <a:off x="2116436" y="3305494"/>
            <a:ext cx="80470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3779084-865E-4909-A95F-5BAAC2F73E0D}"/>
              </a:ext>
            </a:extLst>
          </p:cNvPr>
          <p:cNvCxnSpPr>
            <a:cxnSpLocks/>
          </p:cNvCxnSpPr>
          <p:nvPr/>
        </p:nvCxnSpPr>
        <p:spPr>
          <a:xfrm flipV="1">
            <a:off x="3306539" y="1686670"/>
            <a:ext cx="0" cy="161471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DE46163-CD34-4166-9B09-1437F7B7E10C}"/>
              </a:ext>
            </a:extLst>
          </p:cNvPr>
          <p:cNvSpPr/>
          <p:nvPr/>
        </p:nvSpPr>
        <p:spPr>
          <a:xfrm>
            <a:off x="2282024" y="1752448"/>
            <a:ext cx="533400" cy="14831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5FF721-12E7-4449-B029-E6CC223ACCD4}"/>
              </a:ext>
            </a:extLst>
          </p:cNvPr>
          <p:cNvCxnSpPr>
            <a:cxnSpLocks/>
          </p:cNvCxnSpPr>
          <p:nvPr/>
        </p:nvCxnSpPr>
        <p:spPr>
          <a:xfrm>
            <a:off x="948256" y="3904500"/>
            <a:ext cx="80470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7A95575-DEFF-4F9C-956B-654EE0992F21}"/>
              </a:ext>
            </a:extLst>
          </p:cNvPr>
          <p:cNvSpPr/>
          <p:nvPr/>
        </p:nvSpPr>
        <p:spPr>
          <a:xfrm>
            <a:off x="1274254" y="2159577"/>
            <a:ext cx="1425403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Bed 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59C9A1-5ADE-47B2-8FBB-0B138113C7AC}"/>
              </a:ext>
            </a:extLst>
          </p:cNvPr>
          <p:cNvSpPr/>
          <p:nvPr/>
        </p:nvSpPr>
        <p:spPr>
          <a:xfrm>
            <a:off x="943521" y="4704340"/>
            <a:ext cx="1425403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Bed 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B5136F-9A1C-46C4-831C-AC1C6457ED13}"/>
              </a:ext>
            </a:extLst>
          </p:cNvPr>
          <p:cNvSpPr/>
          <p:nvPr/>
        </p:nvSpPr>
        <p:spPr>
          <a:xfrm>
            <a:off x="3579203" y="4102097"/>
            <a:ext cx="832440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Bath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354DB5B-0143-4B48-90AA-76104E042B45}"/>
              </a:ext>
            </a:extLst>
          </p:cNvPr>
          <p:cNvSpPr/>
          <p:nvPr/>
        </p:nvSpPr>
        <p:spPr>
          <a:xfrm>
            <a:off x="3267435" y="2134372"/>
            <a:ext cx="1996383" cy="288379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Master Bedroom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B6C986-AE78-4275-83C9-EC0622785D51}"/>
              </a:ext>
            </a:extLst>
          </p:cNvPr>
          <p:cNvCxnSpPr>
            <a:cxnSpLocks/>
          </p:cNvCxnSpPr>
          <p:nvPr/>
        </p:nvCxnSpPr>
        <p:spPr>
          <a:xfrm flipV="1">
            <a:off x="2713477" y="3888495"/>
            <a:ext cx="6066" cy="131047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EE426E2-1E41-4EDF-9521-3AFB7AD52FDF}"/>
              </a:ext>
            </a:extLst>
          </p:cNvPr>
          <p:cNvCxnSpPr>
            <a:cxnSpLocks/>
          </p:cNvCxnSpPr>
          <p:nvPr/>
        </p:nvCxnSpPr>
        <p:spPr>
          <a:xfrm flipV="1">
            <a:off x="3439412" y="4662124"/>
            <a:ext cx="1305959" cy="573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97567AA7-593F-4BA5-B3F0-E87781D31137}"/>
              </a:ext>
            </a:extLst>
          </p:cNvPr>
          <p:cNvSpPr/>
          <p:nvPr/>
        </p:nvSpPr>
        <p:spPr>
          <a:xfrm>
            <a:off x="3224160" y="3976625"/>
            <a:ext cx="341434" cy="293981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F8ACD2A-E4C9-4BB2-ACAB-F32F970C8A20}"/>
              </a:ext>
            </a:extLst>
          </p:cNvPr>
          <p:cNvCxnSpPr>
            <a:cxnSpLocks/>
          </p:cNvCxnSpPr>
          <p:nvPr/>
        </p:nvCxnSpPr>
        <p:spPr>
          <a:xfrm flipH="1" flipV="1">
            <a:off x="3410418" y="3938800"/>
            <a:ext cx="192280" cy="2627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9E21638-9347-4996-B61E-F1FF7C722FCE}"/>
              </a:ext>
            </a:extLst>
          </p:cNvPr>
          <p:cNvCxnSpPr>
            <a:cxnSpLocks/>
          </p:cNvCxnSpPr>
          <p:nvPr/>
        </p:nvCxnSpPr>
        <p:spPr>
          <a:xfrm flipV="1">
            <a:off x="3300597" y="1696774"/>
            <a:ext cx="0" cy="161471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CF85F667-9862-46AA-B031-D54904DDEE38}"/>
              </a:ext>
            </a:extLst>
          </p:cNvPr>
          <p:cNvSpPr/>
          <p:nvPr/>
        </p:nvSpPr>
        <p:spPr>
          <a:xfrm>
            <a:off x="3346453" y="4788216"/>
            <a:ext cx="341434" cy="293981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854A731-F03B-46B2-A3D8-3E21B8CD4056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2699657" y="5216160"/>
            <a:ext cx="70610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C9D81A37-0D27-4ABF-98CE-EA7AA0550CFB}"/>
              </a:ext>
            </a:extLst>
          </p:cNvPr>
          <p:cNvSpPr/>
          <p:nvPr/>
        </p:nvSpPr>
        <p:spPr>
          <a:xfrm>
            <a:off x="2672756" y="4446877"/>
            <a:ext cx="341434" cy="293981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1BF64D5-3D61-4DE7-AB33-0621E71EEC47}"/>
              </a:ext>
            </a:extLst>
          </p:cNvPr>
          <p:cNvCxnSpPr>
            <a:cxnSpLocks/>
          </p:cNvCxnSpPr>
          <p:nvPr/>
        </p:nvCxnSpPr>
        <p:spPr>
          <a:xfrm flipH="1">
            <a:off x="2601688" y="5251486"/>
            <a:ext cx="121154" cy="1515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AB990F9-76D6-4ED1-B375-71663B473A9A}"/>
              </a:ext>
            </a:extLst>
          </p:cNvPr>
          <p:cNvCxnSpPr>
            <a:cxnSpLocks/>
          </p:cNvCxnSpPr>
          <p:nvPr/>
        </p:nvCxnSpPr>
        <p:spPr>
          <a:xfrm flipH="1">
            <a:off x="2635238" y="5718060"/>
            <a:ext cx="169797" cy="17196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ACD4E2C-0300-4F37-B05E-257D3BE31D53}"/>
              </a:ext>
            </a:extLst>
          </p:cNvPr>
          <p:cNvCxnSpPr>
            <a:cxnSpLocks/>
          </p:cNvCxnSpPr>
          <p:nvPr/>
        </p:nvCxnSpPr>
        <p:spPr>
          <a:xfrm>
            <a:off x="2643248" y="5877527"/>
            <a:ext cx="160534" cy="1828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946AED9-3B4E-44B3-AE3D-1A493EEFB8DB}"/>
              </a:ext>
            </a:extLst>
          </p:cNvPr>
          <p:cNvCxnSpPr>
            <a:cxnSpLocks/>
          </p:cNvCxnSpPr>
          <p:nvPr/>
        </p:nvCxnSpPr>
        <p:spPr>
          <a:xfrm>
            <a:off x="2583088" y="5387352"/>
            <a:ext cx="160534" cy="1828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62B12D7-E82E-4954-B7E1-E643CE9F46B2}"/>
              </a:ext>
            </a:extLst>
          </p:cNvPr>
          <p:cNvCxnSpPr>
            <a:cxnSpLocks/>
          </p:cNvCxnSpPr>
          <p:nvPr/>
        </p:nvCxnSpPr>
        <p:spPr>
          <a:xfrm flipV="1">
            <a:off x="1272884" y="3312152"/>
            <a:ext cx="201716" cy="1840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86C1A4B-E1A2-43C5-BAE2-00788A1B7842}"/>
              </a:ext>
            </a:extLst>
          </p:cNvPr>
          <p:cNvCxnSpPr>
            <a:cxnSpLocks/>
          </p:cNvCxnSpPr>
          <p:nvPr/>
        </p:nvCxnSpPr>
        <p:spPr>
          <a:xfrm>
            <a:off x="706476" y="3293401"/>
            <a:ext cx="56640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1A5F2B-AE7E-4654-8E85-8645FFEEFF3A}"/>
              </a:ext>
            </a:extLst>
          </p:cNvPr>
          <p:cNvSpPr txBox="1"/>
          <p:nvPr/>
        </p:nvSpPr>
        <p:spPr>
          <a:xfrm>
            <a:off x="3494105" y="2811988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200/220 CFM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0D70C58-2359-45CF-856E-8B4319DF8C5B}"/>
              </a:ext>
            </a:extLst>
          </p:cNvPr>
          <p:cNvSpPr txBox="1"/>
          <p:nvPr/>
        </p:nvSpPr>
        <p:spPr>
          <a:xfrm>
            <a:off x="968437" y="2553819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128/130 CFM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7E9A3C-1DA6-466D-AF8A-742A28E94A4E}"/>
              </a:ext>
            </a:extLst>
          </p:cNvPr>
          <p:cNvSpPr txBox="1"/>
          <p:nvPr/>
        </p:nvSpPr>
        <p:spPr>
          <a:xfrm>
            <a:off x="757074" y="4150958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120/130 CFM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B7D7FB7-D47F-4115-B230-A9F9178327DE}"/>
              </a:ext>
            </a:extLst>
          </p:cNvPr>
          <p:cNvSpPr txBox="1"/>
          <p:nvPr/>
        </p:nvSpPr>
        <p:spPr>
          <a:xfrm>
            <a:off x="4706724" y="4242279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330/450 CFM</a:t>
            </a:r>
          </a:p>
        </p:txBody>
      </p:sp>
    </p:spTree>
    <p:extLst>
      <p:ext uri="{BB962C8B-B14F-4D97-AF65-F5344CB8AC3E}">
        <p14:creationId xmlns:p14="http://schemas.microsoft.com/office/powerpoint/2010/main" val="384709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45FB-0639-4F86-A1FD-082D4FF3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Zone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C0D7-F375-4488-B759-3D1067CA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In our example home there are seven rooms where the thermostat can be placed</a:t>
            </a:r>
          </a:p>
        </p:txBody>
      </p:sp>
    </p:spTree>
    <p:extLst>
      <p:ext uri="{BB962C8B-B14F-4D97-AF65-F5344CB8AC3E}">
        <p14:creationId xmlns:p14="http://schemas.microsoft.com/office/powerpoint/2010/main" val="160397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43925"/>
              </p:ext>
            </p:extLst>
          </p:nvPr>
        </p:nvGraphicFramePr>
        <p:xfrm>
          <a:off x="1981200" y="1295400"/>
          <a:ext cx="4648200" cy="534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22868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</a:tblGrid>
              <a:tr h="637615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75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08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AB40-E6D7-4002-A950-459066D4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Manual D </a:t>
            </a:r>
            <a:r>
              <a:rPr lang="en-US" dirty="0"/>
              <a:t>Design Airflow Totals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5F063C-39CA-4DE5-B5FC-C28A465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13898"/>
              </p:ext>
            </p:extLst>
          </p:nvPr>
        </p:nvGraphicFramePr>
        <p:xfrm>
          <a:off x="457200" y="1295400"/>
          <a:ext cx="8316684" cy="53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076">
                  <a:extLst>
                    <a:ext uri="{9D8B030D-6E8A-4147-A177-3AD203B41FA5}">
                      <a16:colId xmlns:a16="http://schemas.microsoft.com/office/drawing/2014/main" val="593323611"/>
                    </a:ext>
                  </a:extLst>
                </a:gridCol>
                <a:gridCol w="924076">
                  <a:extLst>
                    <a:ext uri="{9D8B030D-6E8A-4147-A177-3AD203B41FA5}">
                      <a16:colId xmlns:a16="http://schemas.microsoft.com/office/drawing/2014/main" val="1760493206"/>
                    </a:ext>
                  </a:extLst>
                </a:gridCol>
                <a:gridCol w="924076">
                  <a:extLst>
                    <a:ext uri="{9D8B030D-6E8A-4147-A177-3AD203B41FA5}">
                      <a16:colId xmlns:a16="http://schemas.microsoft.com/office/drawing/2014/main" val="2246203520"/>
                    </a:ext>
                  </a:extLst>
                </a:gridCol>
                <a:gridCol w="924076">
                  <a:extLst>
                    <a:ext uri="{9D8B030D-6E8A-4147-A177-3AD203B41FA5}">
                      <a16:colId xmlns:a16="http://schemas.microsoft.com/office/drawing/2014/main" val="4081465550"/>
                    </a:ext>
                  </a:extLst>
                </a:gridCol>
                <a:gridCol w="915677">
                  <a:extLst>
                    <a:ext uri="{9D8B030D-6E8A-4147-A177-3AD203B41FA5}">
                      <a16:colId xmlns:a16="http://schemas.microsoft.com/office/drawing/2014/main" val="1378785559"/>
                    </a:ext>
                  </a:extLst>
                </a:gridCol>
                <a:gridCol w="932475">
                  <a:extLst>
                    <a:ext uri="{9D8B030D-6E8A-4147-A177-3AD203B41FA5}">
                      <a16:colId xmlns:a16="http://schemas.microsoft.com/office/drawing/2014/main" val="900997703"/>
                    </a:ext>
                  </a:extLst>
                </a:gridCol>
                <a:gridCol w="924076">
                  <a:extLst>
                    <a:ext uri="{9D8B030D-6E8A-4147-A177-3AD203B41FA5}">
                      <a16:colId xmlns:a16="http://schemas.microsoft.com/office/drawing/2014/main" val="719667558"/>
                    </a:ext>
                  </a:extLst>
                </a:gridCol>
                <a:gridCol w="924076">
                  <a:extLst>
                    <a:ext uri="{9D8B030D-6E8A-4147-A177-3AD203B41FA5}">
                      <a16:colId xmlns:a16="http://schemas.microsoft.com/office/drawing/2014/main" val="115461379"/>
                    </a:ext>
                  </a:extLst>
                </a:gridCol>
                <a:gridCol w="924076">
                  <a:extLst>
                    <a:ext uri="{9D8B030D-6E8A-4147-A177-3AD203B41FA5}">
                      <a16:colId xmlns:a16="http://schemas.microsoft.com/office/drawing/2014/main" val="2523911524"/>
                    </a:ext>
                  </a:extLst>
                </a:gridCol>
              </a:tblGrid>
              <a:tr h="638466">
                <a:tc>
                  <a:txBody>
                    <a:bodyPr/>
                    <a:lstStyle/>
                    <a:p>
                      <a:r>
                        <a:rPr lang="en-US" dirty="0"/>
                        <a:t>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Heating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Total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1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 CFM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CFM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Design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6680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Kitchen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89244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481868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Dining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2073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544989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Bed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1692723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008435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7858920"/>
                  </a:ext>
                </a:extLst>
              </a:tr>
              <a:tr h="58287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23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40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6507-B46C-435A-B131-7D838876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8875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Field Airflow Across the Heat Exchanger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1F497B-BAF7-480E-B5DB-218D26F2EE4A}"/>
              </a:ext>
            </a:extLst>
          </p:cNvPr>
          <p:cNvSpPr/>
          <p:nvPr/>
        </p:nvSpPr>
        <p:spPr>
          <a:xfrm>
            <a:off x="2286000" y="2819400"/>
            <a:ext cx="4991100" cy="3810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9D6E5-5B2E-4EDB-943E-817441C71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648200"/>
            <a:ext cx="838200" cy="17526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384B07-D396-4990-A805-22D8E182A7E8}"/>
              </a:ext>
            </a:extLst>
          </p:cNvPr>
          <p:cNvCxnSpPr>
            <a:cxnSpLocks/>
          </p:cNvCxnSpPr>
          <p:nvPr/>
        </p:nvCxnSpPr>
        <p:spPr>
          <a:xfrm>
            <a:off x="2971800" y="4876800"/>
            <a:ext cx="43053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BCE74F-9D4C-4E84-B3E8-961660C3D02E}"/>
              </a:ext>
            </a:extLst>
          </p:cNvPr>
          <p:cNvCxnSpPr>
            <a:cxnSpLocks/>
          </p:cNvCxnSpPr>
          <p:nvPr/>
        </p:nvCxnSpPr>
        <p:spPr>
          <a:xfrm>
            <a:off x="2275840" y="4876800"/>
            <a:ext cx="264459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p Arrow 14">
            <a:extLst>
              <a:ext uri="{FF2B5EF4-FFF2-40B4-BE49-F238E27FC236}">
                <a16:creationId xmlns:a16="http://schemas.microsoft.com/office/drawing/2014/main" id="{14901DC7-F707-46F0-BEB0-57D2356AF169}"/>
              </a:ext>
            </a:extLst>
          </p:cNvPr>
          <p:cNvSpPr/>
          <p:nvPr/>
        </p:nvSpPr>
        <p:spPr>
          <a:xfrm>
            <a:off x="2567139" y="3581400"/>
            <a:ext cx="290361" cy="978408"/>
          </a:xfrm>
          <a:prstGeom prst="upArrow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33">
            <a:extLst>
              <a:ext uri="{FF2B5EF4-FFF2-40B4-BE49-F238E27FC236}">
                <a16:creationId xmlns:a16="http://schemas.microsoft.com/office/drawing/2014/main" id="{266B4F04-3F8C-4A34-A2EC-36FA18CDE741}"/>
              </a:ext>
            </a:extLst>
          </p:cNvPr>
          <p:cNvSpPr/>
          <p:nvPr/>
        </p:nvSpPr>
        <p:spPr>
          <a:xfrm rot="16200000">
            <a:off x="3612715" y="5636270"/>
            <a:ext cx="306178" cy="978408"/>
          </a:xfrm>
          <a:prstGeom prst="upArrow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CEF63A-E570-4E21-BF37-18CC629F5288}"/>
              </a:ext>
            </a:extLst>
          </p:cNvPr>
          <p:cNvSpPr txBox="1"/>
          <p:nvPr/>
        </p:nvSpPr>
        <p:spPr>
          <a:xfrm>
            <a:off x="2382741" y="3048000"/>
            <a:ext cx="659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Air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AC263171-3BE7-4BEB-9F82-9B36DF5C9BC7}"/>
              </a:ext>
            </a:extLst>
          </p:cNvPr>
          <p:cNvSpPr/>
          <p:nvPr/>
        </p:nvSpPr>
        <p:spPr>
          <a:xfrm>
            <a:off x="2286000" y="1323273"/>
            <a:ext cx="5001260" cy="1502709"/>
          </a:xfrm>
          <a:prstGeom prst="triangl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411FB6-ACAC-4757-AEB1-D0E6DF55F6FF}"/>
              </a:ext>
            </a:extLst>
          </p:cNvPr>
          <p:cNvSpPr txBox="1"/>
          <p:nvPr/>
        </p:nvSpPr>
        <p:spPr>
          <a:xfrm>
            <a:off x="228600" y="1324455"/>
            <a:ext cx="8534400" cy="107721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Total Measured At Diffusers = 1,350 CFM</a:t>
            </a:r>
          </a:p>
          <a:p>
            <a:r>
              <a:rPr lang="en-US" sz="3200" dirty="0">
                <a:solidFill>
                  <a:srgbClr val="FFFF00"/>
                </a:solidFill>
              </a:rPr>
              <a:t>Total Measured Across the Heat Exchanger = 1,432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76E317-9E82-4DB5-AB89-49C302B3CD63}"/>
              </a:ext>
            </a:extLst>
          </p:cNvPr>
          <p:cNvSpPr txBox="1"/>
          <p:nvPr/>
        </p:nvSpPr>
        <p:spPr>
          <a:xfrm>
            <a:off x="762000" y="2527012"/>
            <a:ext cx="7239000" cy="584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1,350 ÷ 1,432 = 0.9427 = 94% </a:t>
            </a:r>
          </a:p>
        </p:txBody>
      </p:sp>
    </p:spTree>
    <p:extLst>
      <p:ext uri="{BB962C8B-B14F-4D97-AF65-F5344CB8AC3E}">
        <p14:creationId xmlns:p14="http://schemas.microsoft.com/office/powerpoint/2010/main" val="7111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PRESENTER_PREVIEW_MODE" val="0"/>
  <p:tag name="PRESENTER_PREVIEW_START" val="1"/>
  <p:tag name="PLAYERLOGOHEIGHT" val="162"/>
  <p:tag name="PLAYERLOGOWIDTH" val="351"/>
  <p:tag name="LAUNCHINNEWWINDOW" val="0"/>
  <p:tag name="LASTPUBLISHED" val="C:\Users\Craig\Documents\My Articulate Projects\2.1 Why Balance a House\player.html"/>
  <p:tag name="ARTICULATE_META_COURSE_VERSION" val="1.0"/>
  <p:tag name="ARTICULATE_META_COURSE_VERSION_SET" val="True"/>
  <p:tag name="ARTICULATE_REFERENCE_ID" val="0b2ae246-c608-48c8-b00f-180ba22f995d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META_DESCRIPTION" val="Conduction, and leakage losses and pressure effects"/>
  <p:tag name="ARTICULATE_META_COURSE_ID" val="2_1_Why_Balance_a_House"/>
  <p:tag name="ARTICULATE_META_NAME_SET" val="True"/>
  <p:tag name="TAG_BACKING_FORM_KEY" val="2294628-c:\users\don\desktop\power points\1.1 energy losses.pptx"/>
  <p:tag name="ARTICULATE_PRESENTER_VERSION" val="7"/>
  <p:tag name="ARTICULATE_USED_PAGE_ORIENTATION" val="1"/>
  <p:tag name="ARTICULATE_USED_PAGE_SIZE" val="1"/>
  <p:tag name="ARTICULATE_SLIDE_COUNT" val="29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"/>
  <p:tag name="ARTICULATE_SLIDE_GUID" val="6aac7893-bf6d-4d34-9e8a-5d85bbcdb0ad"/>
  <p:tag name="AUDIO_ID" val="316"/>
  <p:tag name="ARTICULATE_AUDIO_RECORDED" val="1"/>
  <p:tag name="ELAPSEDTIME" val="20.1"/>
  <p:tag name="ANNOTATION_COUNT" val="0"/>
  <p:tag name="ARTICULATE_NAV_LEVEL" val="1"/>
  <p:tag name="ARTICULATE_SLIDE_PRESENTER_GUID" val="98bb69f2-8d08-4a0f-b3bb-0c4b682557b7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1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tODGD1uj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5122</TotalTime>
  <Words>2211</Words>
  <Application>Microsoft Office PowerPoint</Application>
  <PresentationFormat>On-screen Show (4:3)</PresentationFormat>
  <Paragraphs>1333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  Technician’s Guide and Workbook for Zoning Section 3: Single Zone Airflow Balancing  and Thermostat Location  </vt:lpstr>
      <vt:lpstr>Single Zone Airflow Balancing</vt:lpstr>
      <vt:lpstr>One Zone For Whole House</vt:lpstr>
      <vt:lpstr>1st  Floor Manual D CFM Per Diffuser C/H</vt:lpstr>
      <vt:lpstr>2nd Floor Manual D CFM Per Diffuser C/H</vt:lpstr>
      <vt:lpstr>Single Zone Systems</vt:lpstr>
      <vt:lpstr>Manual D Design Airflow Totals </vt:lpstr>
      <vt:lpstr>Manual D Design Airflow Totals </vt:lpstr>
      <vt:lpstr>Field Airflow Across the Heat Exchanger </vt:lpstr>
      <vt:lpstr>Manual D Design Airflow Totals 1 </vt:lpstr>
      <vt:lpstr>Manual D Design Airflow Totals 2 </vt:lpstr>
      <vt:lpstr>Manual D Design Airflow Totals 3 </vt:lpstr>
      <vt:lpstr>Manual D Design Airflow Totals 3 </vt:lpstr>
      <vt:lpstr>Manual D Design Airflow Totals 4 </vt:lpstr>
      <vt:lpstr>Manual D Design Airflow Totals 5 </vt:lpstr>
      <vt:lpstr>Manual D Design Airflow Totals 6 </vt:lpstr>
      <vt:lpstr>Manual D Design Airflow Totals 7 </vt:lpstr>
      <vt:lpstr>Manual D Design Airflow Totals 8</vt:lpstr>
      <vt:lpstr>Zr Balancing by Average CFM 1  </vt:lpstr>
      <vt:lpstr>Zr Balancing by Average CFM 2  </vt:lpstr>
      <vt:lpstr>Zr Balancing by Average CFM 3  </vt:lpstr>
      <vt:lpstr>Zr Balancing by Average CFM 4  </vt:lpstr>
      <vt:lpstr>Zr Balancing by Average CFM 5 </vt:lpstr>
      <vt:lpstr>Zr Balancing by Average CFM 6  </vt:lpstr>
      <vt:lpstr>Thermostat Location?</vt:lpstr>
      <vt:lpstr>Thermostat Location by C/H Average</vt:lpstr>
      <vt:lpstr>Single Zone Systems </vt:lpstr>
      <vt:lpstr>Design CFM For Balancing</vt:lpstr>
      <vt:lpstr>Field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</cp:lastModifiedBy>
  <cp:revision>603</cp:revision>
  <dcterms:created xsi:type="dcterms:W3CDTF">2013-05-23T13:04:32Z</dcterms:created>
  <dcterms:modified xsi:type="dcterms:W3CDTF">2018-07-27T13:58:23Z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2.1 Why Balance a House  </vt:lpwstr>
  </property>
  <property fmtid="{D5CDD505-2E9C-101B-9397-08002B2CF9AE}" pid="4" name="ArticulateProjectVersion">
    <vt:lpwstr>7</vt:lpwstr>
  </property>
  <property fmtid="{D5CDD505-2E9C-101B-9397-08002B2CF9AE}" pid="5" name="ArticulateGUID">
    <vt:lpwstr>C17D7587-0737-4AE9-ACF7-BD5F5EF52479</vt:lpwstr>
  </property>
  <property fmtid="{D5CDD505-2E9C-101B-9397-08002B2CF9AE}" pid="6" name="ArticulateProjectFull">
    <vt:lpwstr>C:\Users\Don\Desktop\2Technicians's Guide and Workbook for Manual ZR Introduction .ppta</vt:lpwstr>
  </property>
</Properties>
</file>