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364" r:id="rId2"/>
    <p:sldId id="365" r:id="rId3"/>
    <p:sldId id="348" r:id="rId4"/>
    <p:sldId id="349" r:id="rId5"/>
    <p:sldId id="350" r:id="rId6"/>
    <p:sldId id="351" r:id="rId7"/>
    <p:sldId id="352" r:id="rId8"/>
    <p:sldId id="347" r:id="rId9"/>
    <p:sldId id="316" r:id="rId10"/>
    <p:sldId id="317" r:id="rId11"/>
    <p:sldId id="339" r:id="rId12"/>
    <p:sldId id="340" r:id="rId13"/>
    <p:sldId id="341" r:id="rId14"/>
    <p:sldId id="335" r:id="rId15"/>
    <p:sldId id="324" r:id="rId16"/>
    <p:sldId id="332" r:id="rId17"/>
    <p:sldId id="329" r:id="rId18"/>
    <p:sldId id="325" r:id="rId19"/>
    <p:sldId id="326" r:id="rId20"/>
    <p:sldId id="345" r:id="rId21"/>
    <p:sldId id="334" r:id="rId22"/>
    <p:sldId id="343" r:id="rId23"/>
    <p:sldId id="353" r:id="rId24"/>
    <p:sldId id="354" r:id="rId25"/>
    <p:sldId id="355" r:id="rId26"/>
    <p:sldId id="356" r:id="rId27"/>
    <p:sldId id="357" r:id="rId28"/>
    <p:sldId id="358" r:id="rId29"/>
    <p:sldId id="359" r:id="rId30"/>
    <p:sldId id="360" r:id="rId31"/>
    <p:sldId id="361" r:id="rId32"/>
    <p:sldId id="362" r:id="rId33"/>
    <p:sldId id="36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5"/>
    <a:srgbClr val="3F3F3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66" y="2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83A6E7-60DE-4005-B552-9C8674E4BA66}" type="datetimeFigureOut">
              <a:rPr lang="en-US" smtClean="0"/>
              <a:t>9/10/2015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4F02-61AA-4C81-BD1C-511DDA14D550}"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A4F02-61AA-4C81-BD1C-511DDA14D550}" type="datetimeFigureOut">
              <a:rPr lang="en-US" smtClean="0"/>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A4F02-61AA-4C81-BD1C-511DDA14D550}" type="datetimeFigureOut">
              <a:rPr lang="en-US" smtClean="0"/>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9/10/2015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47620"/>
            <a:ext cx="9144000" cy="609600"/>
          </a:xfrm>
        </p:spPr>
        <p:txBody>
          <a:bodyPr>
            <a:normAutofit fontScale="90000"/>
          </a:bodyPr>
          <a:lstStyle/>
          <a:p>
            <a:r>
              <a:rPr lang="en-US" dirty="0" smtClean="0"/>
              <a:t/>
            </a:r>
            <a:br>
              <a:rPr lang="en-US" dirty="0" smtClean="0"/>
            </a:br>
            <a:r>
              <a:rPr lang="en-US" dirty="0" smtClean="0"/>
              <a:t>Day 1 Part </a:t>
            </a:r>
            <a:r>
              <a:rPr lang="en-US" dirty="0" smtClean="0"/>
              <a:t>4</a:t>
            </a:r>
            <a:r>
              <a:rPr lang="en-US" dirty="0" smtClean="0"/>
              <a:t/>
            </a:r>
            <a:br>
              <a:rPr lang="en-US" dirty="0" smtClean="0"/>
            </a:br>
            <a:r>
              <a:rPr lang="en-US" dirty="0" smtClean="0"/>
              <a:t>Technician’s Guide &amp; Workbook for Home Evaluation and Performance Improvement</a:t>
            </a:r>
            <a:br>
              <a:rPr lang="en-US" dirty="0" smtClean="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580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Fuel Gas Code (NFG) §9.3</a:t>
            </a:r>
          </a:p>
        </p:txBody>
      </p:sp>
      <p:sp>
        <p:nvSpPr>
          <p:cNvPr id="3" name="Content Placeholder 2"/>
          <p:cNvSpPr>
            <a:spLocks noGrp="1"/>
          </p:cNvSpPr>
          <p:nvPr>
            <p:ph idx="1"/>
          </p:nvPr>
        </p:nvSpPr>
        <p:spPr>
          <a:xfrm>
            <a:off x="457200" y="1600200"/>
            <a:ext cx="8534400" cy="4525963"/>
          </a:xfrm>
        </p:spPr>
        <p:txBody>
          <a:bodyPr>
            <a:normAutofit fontScale="85000" lnSpcReduction="20000"/>
          </a:bodyPr>
          <a:lstStyle/>
          <a:p>
            <a:pPr marL="0" indent="0">
              <a:buNone/>
            </a:pPr>
            <a:r>
              <a:rPr lang="en-US" sz="3500" dirty="0" smtClean="0">
                <a:solidFill>
                  <a:srgbClr val="FFFF00"/>
                </a:solidFill>
              </a:rPr>
              <a:t>“Standard Method” </a:t>
            </a:r>
          </a:p>
          <a:p>
            <a:r>
              <a:rPr lang="en-US" sz="3500" dirty="0" smtClean="0">
                <a:solidFill>
                  <a:srgbClr val="FFFF00"/>
                </a:solidFill>
              </a:rPr>
              <a:t>Requires a blower </a:t>
            </a:r>
            <a:r>
              <a:rPr lang="en-US" sz="3500" dirty="0">
                <a:solidFill>
                  <a:srgbClr val="FFFF00"/>
                </a:solidFill>
              </a:rPr>
              <a:t>d</a:t>
            </a:r>
            <a:r>
              <a:rPr lang="en-US" sz="3500" dirty="0" smtClean="0">
                <a:solidFill>
                  <a:srgbClr val="FFFF00"/>
                </a:solidFill>
              </a:rPr>
              <a:t>oor leakage measurement’s results  in air changes per hour (ACH).</a:t>
            </a:r>
          </a:p>
          <a:p>
            <a:r>
              <a:rPr lang="en-US" sz="3500" dirty="0" smtClean="0">
                <a:solidFill>
                  <a:srgbClr val="FFFF00"/>
                </a:solidFill>
              </a:rPr>
              <a:t>ACH must be more than 0.40 per hour</a:t>
            </a:r>
          </a:p>
          <a:p>
            <a:r>
              <a:rPr lang="en-US" sz="3500" dirty="0" smtClean="0">
                <a:solidFill>
                  <a:srgbClr val="FFFF00"/>
                </a:solidFill>
              </a:rPr>
              <a:t>Must calculate all of the rooms connected </a:t>
            </a:r>
          </a:p>
          <a:p>
            <a:r>
              <a:rPr lang="en-US" sz="3500" dirty="0" smtClean="0">
                <a:solidFill>
                  <a:srgbClr val="FFFF00"/>
                </a:solidFill>
              </a:rPr>
              <a:t>Must add the total </a:t>
            </a:r>
            <a:r>
              <a:rPr lang="en-US" sz="3500" dirty="0" err="1" smtClean="0">
                <a:solidFill>
                  <a:srgbClr val="FFFF00"/>
                </a:solidFill>
              </a:rPr>
              <a:t>Btuh</a:t>
            </a:r>
            <a:r>
              <a:rPr lang="en-US" sz="3500" dirty="0" smtClean="0">
                <a:solidFill>
                  <a:srgbClr val="FFFF00"/>
                </a:solidFill>
              </a:rPr>
              <a:t> of all appliances in the connected rooms</a:t>
            </a:r>
          </a:p>
          <a:p>
            <a:endParaRPr lang="en-US" dirty="0" smtClean="0">
              <a:solidFill>
                <a:srgbClr val="FFFF00"/>
              </a:solidFill>
            </a:endParaRPr>
          </a:p>
          <a:p>
            <a:pPr marL="0" indent="0">
              <a:buNone/>
            </a:pPr>
            <a:endParaRPr lang="en-US" dirty="0">
              <a:solidFill>
                <a:srgbClr val="FFFF00"/>
              </a:solidFill>
            </a:endParaRPr>
          </a:p>
          <a:p>
            <a:pPr marL="0" indent="0">
              <a:buNone/>
            </a:pPr>
            <a:r>
              <a:rPr lang="en-US" dirty="0" smtClean="0">
                <a:solidFill>
                  <a:srgbClr val="FFFF00"/>
                </a:solidFill>
              </a:rPr>
              <a:t> </a:t>
            </a:r>
            <a:endParaRPr lang="en-US" dirty="0">
              <a:solidFill>
                <a:srgbClr val="FFFF00"/>
              </a:solidFill>
            </a:endParaRPr>
          </a:p>
        </p:txBody>
      </p:sp>
    </p:spTree>
    <p:extLst>
      <p:ext uri="{BB962C8B-B14F-4D97-AF65-F5344CB8AC3E}">
        <p14:creationId xmlns:p14="http://schemas.microsoft.com/office/powerpoint/2010/main" val="2151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Problem 1</a:t>
            </a:r>
            <a:endParaRPr lang="en-US" dirty="0"/>
          </a:p>
        </p:txBody>
      </p:sp>
      <p:sp>
        <p:nvSpPr>
          <p:cNvPr id="3" name="Content Placeholder 2"/>
          <p:cNvSpPr>
            <a:spLocks noGrp="1"/>
          </p:cNvSpPr>
          <p:nvPr>
            <p:ph idx="1"/>
          </p:nvPr>
        </p:nvSpPr>
        <p:spPr>
          <a:xfrm>
            <a:off x="457200" y="1600200"/>
            <a:ext cx="8534400" cy="5029200"/>
          </a:xfrm>
        </p:spPr>
        <p:txBody>
          <a:bodyPr>
            <a:normAutofit fontScale="92500"/>
          </a:bodyPr>
          <a:lstStyle/>
          <a:p>
            <a:pPr marL="0" indent="0">
              <a:buNone/>
            </a:pPr>
            <a:r>
              <a:rPr lang="en-US" sz="3800" dirty="0" smtClean="0">
                <a:solidFill>
                  <a:srgbClr val="FFFF00"/>
                </a:solidFill>
              </a:rPr>
              <a:t>“Standard Method” Sample Problem</a:t>
            </a:r>
          </a:p>
          <a:p>
            <a:pPr marL="0" indent="0">
              <a:buNone/>
            </a:pPr>
            <a:r>
              <a:rPr lang="en-US" sz="3800" dirty="0">
                <a:solidFill>
                  <a:srgbClr val="FFFF00"/>
                </a:solidFill>
              </a:rPr>
              <a:t>A </a:t>
            </a:r>
            <a:r>
              <a:rPr lang="en-US" sz="3800" dirty="0" smtClean="0">
                <a:solidFill>
                  <a:srgbClr val="FFFF00"/>
                </a:solidFill>
              </a:rPr>
              <a:t>1,200 </a:t>
            </a:r>
            <a:r>
              <a:rPr lang="en-US" sz="3800" dirty="0">
                <a:solidFill>
                  <a:srgbClr val="FFFF00"/>
                </a:solidFill>
              </a:rPr>
              <a:t>ft</a:t>
            </a:r>
            <a:r>
              <a:rPr lang="en-US" sz="3800" baseline="30000" dirty="0">
                <a:solidFill>
                  <a:srgbClr val="FFFF00"/>
                </a:solidFill>
              </a:rPr>
              <a:t>2</a:t>
            </a:r>
            <a:r>
              <a:rPr lang="en-US" sz="3800" dirty="0">
                <a:solidFill>
                  <a:srgbClr val="FFFF00"/>
                </a:solidFill>
              </a:rPr>
              <a:t> home with 9 </a:t>
            </a:r>
            <a:r>
              <a:rPr lang="en-US" sz="3800" dirty="0" err="1">
                <a:solidFill>
                  <a:srgbClr val="FFFF00"/>
                </a:solidFill>
              </a:rPr>
              <a:t>ft</a:t>
            </a:r>
            <a:r>
              <a:rPr lang="en-US" sz="3800" dirty="0">
                <a:solidFill>
                  <a:srgbClr val="FFFF00"/>
                </a:solidFill>
              </a:rPr>
              <a:t> ceilings according to the blower door test has </a:t>
            </a:r>
            <a:r>
              <a:rPr lang="en-US" sz="3800" dirty="0" smtClean="0">
                <a:solidFill>
                  <a:srgbClr val="FFFF00"/>
                </a:solidFill>
              </a:rPr>
              <a:t>0.50 </a:t>
            </a:r>
            <a:r>
              <a:rPr lang="en-US" sz="3800" dirty="0">
                <a:solidFill>
                  <a:srgbClr val="FFFF00"/>
                </a:solidFill>
              </a:rPr>
              <a:t>ACH and a 148,000 Btuh gas furnace. Is there enough air leakage to support safe combustion?  </a:t>
            </a:r>
            <a:endParaRPr lang="en-US" sz="3800" dirty="0" smtClean="0">
              <a:solidFill>
                <a:srgbClr val="FFFF00"/>
              </a:solidFill>
            </a:endParaRPr>
          </a:p>
          <a:p>
            <a:pPr marL="0" indent="0">
              <a:buNone/>
            </a:pPr>
            <a:endParaRPr lang="en-US" dirty="0">
              <a:solidFill>
                <a:srgbClr val="FFFF00"/>
              </a:solidFill>
            </a:endParaRPr>
          </a:p>
          <a:p>
            <a:pPr marL="0" indent="0">
              <a:buNone/>
            </a:pPr>
            <a:r>
              <a:rPr lang="en-US" sz="4100" dirty="0">
                <a:solidFill>
                  <a:srgbClr val="FFFF00"/>
                </a:solidFill>
              </a:rPr>
              <a:t>First the ft</a:t>
            </a:r>
            <a:r>
              <a:rPr lang="en-US" sz="4100" baseline="30000" dirty="0">
                <a:solidFill>
                  <a:srgbClr val="FFFF00"/>
                </a:solidFill>
              </a:rPr>
              <a:t>3 </a:t>
            </a:r>
            <a:r>
              <a:rPr lang="en-US" sz="4100" dirty="0">
                <a:solidFill>
                  <a:srgbClr val="FFFF00"/>
                </a:solidFill>
              </a:rPr>
              <a:t>is calculated: </a:t>
            </a:r>
            <a:endParaRPr lang="en-US" sz="4100" dirty="0" smtClean="0">
              <a:solidFill>
                <a:srgbClr val="FFFF00"/>
              </a:solidFill>
            </a:endParaRPr>
          </a:p>
          <a:p>
            <a:pPr marL="0" indent="0">
              <a:buNone/>
            </a:pPr>
            <a:r>
              <a:rPr lang="en-US" sz="4100" dirty="0" smtClean="0">
                <a:solidFill>
                  <a:srgbClr val="FFFF00"/>
                </a:solidFill>
              </a:rPr>
              <a:t>1,200 </a:t>
            </a:r>
            <a:r>
              <a:rPr lang="en-US" sz="4100" dirty="0">
                <a:solidFill>
                  <a:srgbClr val="FFFF00"/>
                </a:solidFill>
              </a:rPr>
              <a:t>ft</a:t>
            </a:r>
            <a:r>
              <a:rPr lang="en-US" sz="4100" baseline="30000" dirty="0">
                <a:solidFill>
                  <a:srgbClr val="FFFF00"/>
                </a:solidFill>
              </a:rPr>
              <a:t>2</a:t>
            </a:r>
            <a:r>
              <a:rPr lang="en-US" sz="4100" dirty="0">
                <a:solidFill>
                  <a:srgbClr val="FFFF00"/>
                </a:solidFill>
              </a:rPr>
              <a:t> x 9 </a:t>
            </a:r>
            <a:r>
              <a:rPr lang="en-US" sz="4100" dirty="0" err="1">
                <a:solidFill>
                  <a:srgbClr val="FFFF00"/>
                </a:solidFill>
              </a:rPr>
              <a:t>ft</a:t>
            </a:r>
            <a:r>
              <a:rPr lang="en-US" sz="4100" dirty="0">
                <a:solidFill>
                  <a:srgbClr val="FFFF00"/>
                </a:solidFill>
              </a:rPr>
              <a:t> = </a:t>
            </a:r>
            <a:r>
              <a:rPr lang="en-US" sz="4100" dirty="0" smtClean="0">
                <a:solidFill>
                  <a:srgbClr val="FFFF00"/>
                </a:solidFill>
              </a:rPr>
              <a:t>10,800 </a:t>
            </a:r>
            <a:r>
              <a:rPr lang="en-US" sz="4100" dirty="0">
                <a:solidFill>
                  <a:srgbClr val="FFFF00"/>
                </a:solidFill>
              </a:rPr>
              <a:t>ft</a:t>
            </a:r>
            <a:r>
              <a:rPr lang="en-US" sz="4100" baseline="30000" dirty="0">
                <a:solidFill>
                  <a:srgbClr val="FFFF00"/>
                </a:solidFill>
              </a:rPr>
              <a:t>3</a:t>
            </a:r>
            <a:endParaRPr lang="en-US" sz="4100" dirty="0">
              <a:solidFill>
                <a:srgbClr val="FFFF00"/>
              </a:solidFill>
            </a:endParaRPr>
          </a:p>
          <a:p>
            <a:pPr marL="0" indent="0">
              <a:buNone/>
            </a:pPr>
            <a:endParaRPr lang="en-US" dirty="0">
              <a:solidFill>
                <a:srgbClr val="FFFF00"/>
              </a:solidFill>
            </a:endParaRPr>
          </a:p>
          <a:p>
            <a:endParaRPr lang="en-US" dirty="0" smtClean="0">
              <a:solidFill>
                <a:srgbClr val="FFFF00"/>
              </a:solidFill>
            </a:endParaRPr>
          </a:p>
        </p:txBody>
      </p:sp>
    </p:spTree>
    <p:extLst>
      <p:ext uri="{BB962C8B-B14F-4D97-AF65-F5344CB8AC3E}">
        <p14:creationId xmlns:p14="http://schemas.microsoft.com/office/powerpoint/2010/main" val="1228551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Problem 1</a:t>
            </a:r>
            <a:endParaRPr lang="en-US" dirty="0"/>
          </a:p>
        </p:txBody>
      </p:sp>
      <p:sp>
        <p:nvSpPr>
          <p:cNvPr id="3" name="Content Placeholder 2"/>
          <p:cNvSpPr>
            <a:spLocks noGrp="1"/>
          </p:cNvSpPr>
          <p:nvPr>
            <p:ph idx="1"/>
          </p:nvPr>
        </p:nvSpPr>
        <p:spPr>
          <a:xfrm>
            <a:off x="457200" y="1600200"/>
            <a:ext cx="8534400" cy="5029200"/>
          </a:xfrm>
        </p:spPr>
        <p:txBody>
          <a:bodyPr>
            <a:normAutofit/>
          </a:bodyPr>
          <a:lstStyle/>
          <a:p>
            <a:pPr marL="0" indent="0">
              <a:buNone/>
            </a:pPr>
            <a:r>
              <a:rPr lang="en-US" dirty="0" smtClean="0">
                <a:solidFill>
                  <a:srgbClr val="FFFF00"/>
                </a:solidFill>
              </a:rPr>
              <a:t>Next </a:t>
            </a:r>
            <a:r>
              <a:rPr lang="en-US" dirty="0">
                <a:solidFill>
                  <a:srgbClr val="FFFF00"/>
                </a:solidFill>
              </a:rPr>
              <a:t>divide </a:t>
            </a:r>
            <a:r>
              <a:rPr lang="en-US" dirty="0" smtClean="0">
                <a:solidFill>
                  <a:srgbClr val="FFFF00"/>
                </a:solidFill>
              </a:rPr>
              <a:t>10,800ft</a:t>
            </a:r>
            <a:r>
              <a:rPr lang="en-US" baseline="30000" dirty="0" smtClean="0">
                <a:solidFill>
                  <a:srgbClr val="FFFF00"/>
                </a:solidFill>
              </a:rPr>
              <a:t>3</a:t>
            </a:r>
            <a:r>
              <a:rPr lang="en-US" dirty="0" smtClean="0">
                <a:solidFill>
                  <a:srgbClr val="FFFF00"/>
                </a:solidFill>
              </a:rPr>
              <a:t> </a:t>
            </a:r>
            <a:r>
              <a:rPr lang="en-US" dirty="0">
                <a:solidFill>
                  <a:srgbClr val="FFFF00"/>
                </a:solidFill>
              </a:rPr>
              <a:t>by 50ft</a:t>
            </a:r>
            <a:r>
              <a:rPr lang="en-US" baseline="30000" dirty="0">
                <a:solidFill>
                  <a:srgbClr val="FFFF00"/>
                </a:solidFill>
              </a:rPr>
              <a:t>3 </a:t>
            </a:r>
            <a:r>
              <a:rPr lang="en-US" dirty="0">
                <a:solidFill>
                  <a:srgbClr val="FFFF00"/>
                </a:solidFill>
              </a:rPr>
              <a:t>per </a:t>
            </a:r>
            <a:r>
              <a:rPr lang="en-US" dirty="0" smtClean="0">
                <a:solidFill>
                  <a:srgbClr val="FFFF00"/>
                </a:solidFill>
              </a:rPr>
              <a:t>1,000 Btuh </a:t>
            </a:r>
            <a:r>
              <a:rPr lang="en-US" dirty="0">
                <a:solidFill>
                  <a:srgbClr val="FFFF00"/>
                </a:solidFill>
              </a:rPr>
              <a:t>= </a:t>
            </a:r>
            <a:r>
              <a:rPr lang="en-US" dirty="0" smtClean="0">
                <a:solidFill>
                  <a:srgbClr val="FFFF00"/>
                </a:solidFill>
              </a:rPr>
              <a:t>216 </a:t>
            </a:r>
            <a:r>
              <a:rPr lang="en-US" dirty="0">
                <a:solidFill>
                  <a:srgbClr val="FFFF00"/>
                </a:solidFill>
              </a:rPr>
              <a:t>(how many 50ft</a:t>
            </a:r>
            <a:r>
              <a:rPr lang="en-US" baseline="30000" dirty="0">
                <a:solidFill>
                  <a:srgbClr val="FFFF00"/>
                </a:solidFill>
              </a:rPr>
              <a:t>3</a:t>
            </a:r>
            <a:r>
              <a:rPr lang="en-US" dirty="0">
                <a:solidFill>
                  <a:srgbClr val="FFFF00"/>
                </a:solidFill>
              </a:rPr>
              <a:t> </a:t>
            </a:r>
            <a:r>
              <a:rPr lang="en-US" dirty="0" smtClean="0">
                <a:solidFill>
                  <a:srgbClr val="FFFF00"/>
                </a:solidFill>
              </a:rPr>
              <a:t>areas of makeup air per hour </a:t>
            </a:r>
            <a:r>
              <a:rPr lang="en-US" dirty="0">
                <a:solidFill>
                  <a:srgbClr val="FFFF00"/>
                </a:solidFill>
              </a:rPr>
              <a:t>there are in </a:t>
            </a:r>
            <a:r>
              <a:rPr lang="en-US" dirty="0" smtClean="0">
                <a:solidFill>
                  <a:srgbClr val="FFFF00"/>
                </a:solidFill>
              </a:rPr>
              <a:t>the home).</a:t>
            </a:r>
          </a:p>
          <a:p>
            <a:pPr marL="0" indent="0">
              <a:buNone/>
            </a:pPr>
            <a:endParaRPr lang="en-US" dirty="0" smtClean="0">
              <a:solidFill>
                <a:srgbClr val="FFFF00"/>
              </a:solidFill>
            </a:endParaRPr>
          </a:p>
          <a:p>
            <a:pPr marL="0" indent="0">
              <a:buNone/>
            </a:pPr>
            <a:r>
              <a:rPr lang="en-US" dirty="0">
                <a:solidFill>
                  <a:srgbClr val="FFFF00"/>
                </a:solidFill>
              </a:rPr>
              <a:t>Next multiply the </a:t>
            </a:r>
            <a:r>
              <a:rPr lang="en-US" dirty="0" smtClean="0">
                <a:solidFill>
                  <a:srgbClr val="FFFF00"/>
                </a:solidFill>
              </a:rPr>
              <a:t>216 </a:t>
            </a:r>
            <a:r>
              <a:rPr lang="en-US" dirty="0">
                <a:solidFill>
                  <a:srgbClr val="FFFF00"/>
                </a:solidFill>
              </a:rPr>
              <a:t>by </a:t>
            </a:r>
            <a:r>
              <a:rPr lang="en-US" dirty="0" smtClean="0">
                <a:solidFill>
                  <a:srgbClr val="FFFF00"/>
                </a:solidFill>
              </a:rPr>
              <a:t>1,000 Btuh </a:t>
            </a:r>
            <a:r>
              <a:rPr lang="en-US" dirty="0">
                <a:solidFill>
                  <a:srgbClr val="FFFF00"/>
                </a:solidFill>
              </a:rPr>
              <a:t>to get the maximum combustion appliance total for the home:</a:t>
            </a:r>
          </a:p>
          <a:p>
            <a:pPr marL="0" indent="0">
              <a:buNone/>
            </a:pPr>
            <a:r>
              <a:rPr lang="en-US" dirty="0" smtClean="0">
                <a:solidFill>
                  <a:srgbClr val="FFFF00"/>
                </a:solidFill>
              </a:rPr>
              <a:t>216 </a:t>
            </a:r>
            <a:r>
              <a:rPr lang="en-US" dirty="0">
                <a:solidFill>
                  <a:srgbClr val="FFFF00"/>
                </a:solidFill>
              </a:rPr>
              <a:t>X </a:t>
            </a:r>
            <a:r>
              <a:rPr lang="en-US" dirty="0" smtClean="0">
                <a:solidFill>
                  <a:srgbClr val="FFFF00"/>
                </a:solidFill>
              </a:rPr>
              <a:t>1,000 </a:t>
            </a:r>
            <a:r>
              <a:rPr lang="en-US" dirty="0">
                <a:solidFill>
                  <a:srgbClr val="FFFF00"/>
                </a:solidFill>
              </a:rPr>
              <a:t>= </a:t>
            </a:r>
            <a:r>
              <a:rPr lang="en-US" dirty="0" smtClean="0">
                <a:solidFill>
                  <a:srgbClr val="FFFF00"/>
                </a:solidFill>
              </a:rPr>
              <a:t>216,000 Btuh</a:t>
            </a:r>
            <a:endParaRPr lang="en-US"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2333944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Problem 1</a:t>
            </a:r>
            <a:endParaRPr lang="en-US" dirty="0"/>
          </a:p>
        </p:txBody>
      </p:sp>
      <p:sp>
        <p:nvSpPr>
          <p:cNvPr id="3" name="Content Placeholder 2"/>
          <p:cNvSpPr>
            <a:spLocks noGrp="1"/>
          </p:cNvSpPr>
          <p:nvPr>
            <p:ph idx="1"/>
          </p:nvPr>
        </p:nvSpPr>
        <p:spPr>
          <a:xfrm>
            <a:off x="457200" y="1600200"/>
            <a:ext cx="8534400" cy="5029200"/>
          </a:xfrm>
        </p:spPr>
        <p:txBody>
          <a:bodyPr>
            <a:normAutofit/>
          </a:bodyPr>
          <a:lstStyle/>
          <a:p>
            <a:pPr marL="0" indent="0">
              <a:buNone/>
            </a:pPr>
            <a:endParaRPr lang="en-US" dirty="0">
              <a:solidFill>
                <a:srgbClr val="FFFF00"/>
              </a:solidFill>
            </a:endParaRPr>
          </a:p>
          <a:p>
            <a:pPr marL="0" indent="0">
              <a:buNone/>
            </a:pPr>
            <a:r>
              <a:rPr lang="en-US" dirty="0" smtClean="0">
                <a:solidFill>
                  <a:srgbClr val="FFFF00"/>
                </a:solidFill>
              </a:rPr>
              <a:t>The Btuh allowable for this leakage rate and home area is 216,000 Btuh</a:t>
            </a:r>
          </a:p>
          <a:p>
            <a:pPr marL="0" indent="0">
              <a:buNone/>
            </a:pPr>
            <a:endParaRPr lang="en-US" dirty="0" smtClean="0">
              <a:solidFill>
                <a:srgbClr val="FFFF00"/>
              </a:solidFill>
            </a:endParaRPr>
          </a:p>
          <a:p>
            <a:pPr marL="0" indent="0">
              <a:buNone/>
            </a:pPr>
            <a:r>
              <a:rPr lang="en-US" dirty="0" smtClean="0">
                <a:solidFill>
                  <a:srgbClr val="FFFF00"/>
                </a:solidFill>
              </a:rPr>
              <a:t>This leaky home could easily support the combustion air needs of the  148,000 </a:t>
            </a:r>
            <a:r>
              <a:rPr lang="en-US" dirty="0" err="1" smtClean="0">
                <a:solidFill>
                  <a:srgbClr val="FFFF00"/>
                </a:solidFill>
              </a:rPr>
              <a:t>Btuh</a:t>
            </a:r>
            <a:r>
              <a:rPr lang="en-US" dirty="0" smtClean="0">
                <a:solidFill>
                  <a:srgbClr val="FFFF00"/>
                </a:solidFill>
              </a:rPr>
              <a:t> Furnace  </a:t>
            </a:r>
            <a:endParaRPr lang="en-US" dirty="0">
              <a:solidFill>
                <a:srgbClr val="FFFF00"/>
              </a:solidFill>
            </a:endParaRPr>
          </a:p>
        </p:txBody>
      </p:sp>
    </p:spTree>
    <p:extLst>
      <p:ext uri="{BB962C8B-B14F-4D97-AF65-F5344CB8AC3E}">
        <p14:creationId xmlns:p14="http://schemas.microsoft.com/office/powerpoint/2010/main" val="182437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Fuel Gas Code (NFG) §9.3</a:t>
            </a:r>
          </a:p>
        </p:txBody>
      </p:sp>
      <p:sp>
        <p:nvSpPr>
          <p:cNvPr id="3" name="Content Placeholder 2"/>
          <p:cNvSpPr>
            <a:spLocks noGrp="1"/>
          </p:cNvSpPr>
          <p:nvPr>
            <p:ph idx="1"/>
          </p:nvPr>
        </p:nvSpPr>
        <p:spPr>
          <a:xfrm>
            <a:off x="457200" y="1600200"/>
            <a:ext cx="8534400" cy="4525963"/>
          </a:xfrm>
        </p:spPr>
        <p:txBody>
          <a:bodyPr>
            <a:normAutofit lnSpcReduction="10000"/>
          </a:bodyPr>
          <a:lstStyle/>
          <a:p>
            <a:pPr marL="0" indent="0">
              <a:buNone/>
            </a:pPr>
            <a:r>
              <a:rPr lang="en-US" sz="3500" dirty="0" smtClean="0">
                <a:solidFill>
                  <a:srgbClr val="FFFF00"/>
                </a:solidFill>
              </a:rPr>
              <a:t>“Formula Method” </a:t>
            </a:r>
          </a:p>
          <a:p>
            <a:pPr marL="0" indent="0">
              <a:buNone/>
            </a:pPr>
            <a:r>
              <a:rPr lang="en-US" sz="3500" dirty="0" smtClean="0">
                <a:solidFill>
                  <a:srgbClr val="FFFF00"/>
                </a:solidFill>
              </a:rPr>
              <a:t>Where the infiltration rate is known and the ACH is less than 0.60: the minimum required volume can be calculated using one of two formulas.</a:t>
            </a:r>
          </a:p>
          <a:p>
            <a:r>
              <a:rPr lang="en-US" sz="3500" dirty="0" smtClean="0">
                <a:solidFill>
                  <a:srgbClr val="FFFF00"/>
                </a:solidFill>
              </a:rPr>
              <a:t>The first is for appliances other than fan-assisted. </a:t>
            </a:r>
          </a:p>
          <a:p>
            <a:r>
              <a:rPr lang="en-US" sz="3500" dirty="0" smtClean="0">
                <a:solidFill>
                  <a:srgbClr val="FFFF00"/>
                </a:solidFill>
              </a:rPr>
              <a:t>The second is for </a:t>
            </a:r>
            <a:r>
              <a:rPr lang="en-US" sz="3500" dirty="0">
                <a:solidFill>
                  <a:srgbClr val="FFFF00"/>
                </a:solidFill>
              </a:rPr>
              <a:t>fan-assisted </a:t>
            </a:r>
            <a:r>
              <a:rPr lang="en-US" sz="3500" dirty="0" smtClean="0">
                <a:solidFill>
                  <a:srgbClr val="FFFF00"/>
                </a:solidFill>
              </a:rPr>
              <a:t>appliances.</a:t>
            </a:r>
          </a:p>
          <a:p>
            <a:endParaRPr lang="en-US" dirty="0" smtClean="0">
              <a:solidFill>
                <a:srgbClr val="FFFF00"/>
              </a:solidFill>
            </a:endParaRPr>
          </a:p>
          <a:p>
            <a:pPr marL="0" indent="0">
              <a:buNone/>
            </a:pPr>
            <a:endParaRPr lang="en-US" dirty="0" smtClean="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40692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 Assisted </a:t>
            </a:r>
            <a:r>
              <a:rPr lang="en-US" dirty="0" err="1" smtClean="0"/>
              <a:t>vs</a:t>
            </a:r>
            <a:r>
              <a:rPr lang="en-US" dirty="0" smtClean="0"/>
              <a:t> Natural Draft</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2916" r="21039" b="9999"/>
          <a:stretch/>
        </p:blipFill>
        <p:spPr bwMode="auto">
          <a:xfrm>
            <a:off x="232229" y="1428524"/>
            <a:ext cx="4343400" cy="4848905"/>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10000" r="9163" b="3056"/>
          <a:stretch/>
        </p:blipFill>
        <p:spPr bwMode="auto">
          <a:xfrm>
            <a:off x="4572000" y="1417638"/>
            <a:ext cx="4267200" cy="48706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0085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 Assisted </a:t>
            </a:r>
            <a:r>
              <a:rPr lang="en-US" dirty="0" err="1" smtClean="0"/>
              <a:t>vs</a:t>
            </a:r>
            <a:r>
              <a:rPr lang="en-US" dirty="0" smtClean="0"/>
              <a:t> Natural Draft</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2916" r="21039" b="9999"/>
          <a:stretch/>
        </p:blipFill>
        <p:spPr bwMode="auto">
          <a:xfrm>
            <a:off x="232229" y="1428524"/>
            <a:ext cx="4343400" cy="4848905"/>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10000" r="9163" b="3056"/>
          <a:stretch/>
        </p:blipFill>
        <p:spPr bwMode="auto">
          <a:xfrm>
            <a:off x="4572000" y="1417638"/>
            <a:ext cx="4267200" cy="4870677"/>
          </a:xfrm>
          <a:prstGeom prst="rect">
            <a:avLst/>
          </a:prstGeom>
          <a:noFill/>
          <a:ln>
            <a:noFill/>
          </a:ln>
          <a:extLst>
            <a:ext uri="{53640926-AAD7-44D8-BBD7-CCE9431645EC}">
              <a14:shadowObscured xmlns:a14="http://schemas.microsoft.com/office/drawing/2010/main"/>
            </a:ext>
          </a:extLst>
        </p:spPr>
      </p:pic>
      <p:cxnSp>
        <p:nvCxnSpPr>
          <p:cNvPr id="6" name="Straight Arrow Connector 5"/>
          <p:cNvCxnSpPr/>
          <p:nvPr/>
        </p:nvCxnSpPr>
        <p:spPr>
          <a:xfrm flipH="1">
            <a:off x="3505200" y="1828800"/>
            <a:ext cx="762000"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05200" y="1474336"/>
            <a:ext cx="1752600" cy="461665"/>
          </a:xfrm>
          <a:prstGeom prst="rect">
            <a:avLst/>
          </a:prstGeom>
          <a:noFill/>
        </p:spPr>
        <p:txBody>
          <a:bodyPr wrap="square" rtlCol="0">
            <a:spAutoFit/>
          </a:bodyPr>
          <a:lstStyle/>
          <a:p>
            <a:r>
              <a:rPr lang="en-US" sz="2400" dirty="0" smtClean="0">
                <a:solidFill>
                  <a:srgbClr val="FF0000"/>
                </a:solidFill>
              </a:rPr>
              <a:t>Fan Assisted</a:t>
            </a:r>
            <a:endParaRPr lang="en-US" sz="2400" dirty="0">
              <a:solidFill>
                <a:srgbClr val="FF0000"/>
              </a:solidFill>
            </a:endParaRPr>
          </a:p>
        </p:txBody>
      </p:sp>
    </p:spTree>
    <p:extLst>
      <p:ext uri="{BB962C8B-B14F-4D97-AF65-F5344CB8AC3E}">
        <p14:creationId xmlns:p14="http://schemas.microsoft.com/office/powerpoint/2010/main" val="261318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 Assisted </a:t>
            </a:r>
            <a:r>
              <a:rPr lang="en-US" dirty="0" err="1" smtClean="0"/>
              <a:t>vs</a:t>
            </a:r>
            <a:r>
              <a:rPr lang="en-US" dirty="0" smtClean="0"/>
              <a:t> Natural Draft</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2916" r="21039" b="9999"/>
          <a:stretch/>
        </p:blipFill>
        <p:spPr bwMode="auto">
          <a:xfrm>
            <a:off x="232229" y="1428524"/>
            <a:ext cx="4343400" cy="4848905"/>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10000" r="9163" b="3056"/>
          <a:stretch/>
        </p:blipFill>
        <p:spPr bwMode="auto">
          <a:xfrm>
            <a:off x="4572000" y="1417638"/>
            <a:ext cx="4267200" cy="4870677"/>
          </a:xfrm>
          <a:prstGeom prst="rect">
            <a:avLst/>
          </a:prstGeom>
          <a:noFill/>
          <a:ln>
            <a:noFill/>
          </a:ln>
          <a:extLst>
            <a:ext uri="{53640926-AAD7-44D8-BBD7-CCE9431645EC}">
              <a14:shadowObscured xmlns:a14="http://schemas.microsoft.com/office/drawing/2010/main"/>
            </a:ext>
          </a:extLst>
        </p:spPr>
      </p:pic>
      <p:cxnSp>
        <p:nvCxnSpPr>
          <p:cNvPr id="7" name="Straight Arrow Connector 6"/>
          <p:cNvCxnSpPr>
            <a:stCxn id="8" idx="1"/>
          </p:cNvCxnSpPr>
          <p:nvPr/>
        </p:nvCxnSpPr>
        <p:spPr>
          <a:xfrm flipH="1" flipV="1">
            <a:off x="6447971" y="2971801"/>
            <a:ext cx="634912" cy="29714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082883" y="5712393"/>
            <a:ext cx="1905000" cy="461665"/>
          </a:xfrm>
          <a:prstGeom prst="rect">
            <a:avLst/>
          </a:prstGeom>
          <a:noFill/>
        </p:spPr>
        <p:txBody>
          <a:bodyPr wrap="square" rtlCol="0">
            <a:spAutoFit/>
          </a:bodyPr>
          <a:lstStyle/>
          <a:p>
            <a:r>
              <a:rPr lang="en-US" sz="2400" dirty="0" smtClean="0">
                <a:solidFill>
                  <a:srgbClr val="FF0000"/>
                </a:solidFill>
              </a:rPr>
              <a:t>Natural Draft</a:t>
            </a:r>
            <a:endParaRPr lang="en-US" sz="2400" dirty="0">
              <a:solidFill>
                <a:srgbClr val="FF0000"/>
              </a:solidFill>
            </a:endParaRPr>
          </a:p>
        </p:txBody>
      </p:sp>
    </p:spTree>
    <p:extLst>
      <p:ext uri="{BB962C8B-B14F-4D97-AF65-F5344CB8AC3E}">
        <p14:creationId xmlns:p14="http://schemas.microsoft.com/office/powerpoint/2010/main" val="419434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Than Fan Assisted Formula</a:t>
            </a:r>
            <a:endParaRPr lang="en-US" dirty="0"/>
          </a:p>
        </p:txBody>
      </p:sp>
      <p:sp>
        <p:nvSpPr>
          <p:cNvPr id="3" name="Content Placeholder 2"/>
          <p:cNvSpPr>
            <a:spLocks noGrp="1"/>
          </p:cNvSpPr>
          <p:nvPr>
            <p:ph idx="1"/>
          </p:nvPr>
        </p:nvSpPr>
        <p:spPr/>
        <p:txBody>
          <a:bodyPr>
            <a:normAutofit/>
          </a:bodyPr>
          <a:lstStyle/>
          <a:p>
            <a:pPr marL="0" lvl="0" indent="0">
              <a:buNone/>
            </a:pPr>
            <a:r>
              <a:rPr lang="en-US" dirty="0">
                <a:solidFill>
                  <a:srgbClr val="FFFF00"/>
                </a:solidFill>
              </a:rPr>
              <a:t>Naturally vented appliance (boiler or furnace) formula:</a:t>
            </a:r>
          </a:p>
          <a:p>
            <a:pPr marL="0" lvl="0" indent="0">
              <a:buNone/>
            </a:pPr>
            <a:r>
              <a:rPr lang="en-US" dirty="0">
                <a:solidFill>
                  <a:srgbClr val="FFFF00"/>
                </a:solidFill>
              </a:rPr>
              <a:t>Required volume ≥ [21ft</a:t>
            </a:r>
            <a:r>
              <a:rPr lang="en-US" baseline="30000" dirty="0">
                <a:solidFill>
                  <a:srgbClr val="FFFF00"/>
                </a:solidFill>
              </a:rPr>
              <a:t>3 </a:t>
            </a:r>
            <a:r>
              <a:rPr lang="en-US" dirty="0">
                <a:solidFill>
                  <a:srgbClr val="FFFF00"/>
                </a:solidFill>
              </a:rPr>
              <a:t>X all appliances input </a:t>
            </a:r>
            <a:r>
              <a:rPr lang="en-US" dirty="0" err="1">
                <a:solidFill>
                  <a:srgbClr val="FFFF00"/>
                </a:solidFill>
              </a:rPr>
              <a:t>Btuh</a:t>
            </a:r>
            <a:r>
              <a:rPr lang="en-US" dirty="0">
                <a:solidFill>
                  <a:srgbClr val="FFFF00"/>
                </a:solidFill>
              </a:rPr>
              <a:t>] ÷ [ACH X 1,000 </a:t>
            </a:r>
            <a:r>
              <a:rPr lang="en-US" dirty="0" err="1">
                <a:solidFill>
                  <a:srgbClr val="FFFF00"/>
                </a:solidFill>
              </a:rPr>
              <a:t>Btuh</a:t>
            </a:r>
            <a:r>
              <a:rPr lang="en-US" dirty="0">
                <a:solidFill>
                  <a:srgbClr val="FFFF00"/>
                </a:solidFill>
              </a:rPr>
              <a:t>]</a:t>
            </a:r>
          </a:p>
        </p:txBody>
      </p:sp>
    </p:spTree>
    <p:extLst>
      <p:ext uri="{BB962C8B-B14F-4D97-AF65-F5344CB8AC3E}">
        <p14:creationId xmlns:p14="http://schemas.microsoft.com/office/powerpoint/2010/main" val="1308301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 Assisted Formula</a:t>
            </a:r>
            <a:endParaRPr lang="en-US" dirty="0"/>
          </a:p>
        </p:txBody>
      </p:sp>
      <p:sp>
        <p:nvSpPr>
          <p:cNvPr id="3" name="Content Placeholder 2"/>
          <p:cNvSpPr>
            <a:spLocks noGrp="1"/>
          </p:cNvSpPr>
          <p:nvPr>
            <p:ph idx="1"/>
          </p:nvPr>
        </p:nvSpPr>
        <p:spPr/>
        <p:txBody>
          <a:bodyPr>
            <a:normAutofit/>
          </a:bodyPr>
          <a:lstStyle/>
          <a:p>
            <a:pPr marL="0" lvl="0" indent="0">
              <a:buNone/>
            </a:pPr>
            <a:r>
              <a:rPr lang="en-US" dirty="0">
                <a:solidFill>
                  <a:srgbClr val="FFFF00"/>
                </a:solidFill>
              </a:rPr>
              <a:t>Fan assisted appliance (boiler or furnace) formula:</a:t>
            </a:r>
          </a:p>
          <a:p>
            <a:pPr marL="0" indent="0">
              <a:buNone/>
            </a:pPr>
            <a:r>
              <a:rPr lang="en-US" dirty="0">
                <a:solidFill>
                  <a:srgbClr val="FFFF00"/>
                </a:solidFill>
              </a:rPr>
              <a:t>Required volume ≥ [15ft</a:t>
            </a:r>
            <a:r>
              <a:rPr lang="en-US" baseline="30000" dirty="0">
                <a:solidFill>
                  <a:srgbClr val="FFFF00"/>
                </a:solidFill>
              </a:rPr>
              <a:t>3 </a:t>
            </a:r>
            <a:r>
              <a:rPr lang="en-US" dirty="0">
                <a:solidFill>
                  <a:srgbClr val="FFFF00"/>
                </a:solidFill>
              </a:rPr>
              <a:t>X for the fan assisted appliance input </a:t>
            </a:r>
            <a:r>
              <a:rPr lang="en-US" dirty="0" err="1">
                <a:solidFill>
                  <a:srgbClr val="FFFF00"/>
                </a:solidFill>
              </a:rPr>
              <a:t>Btuh</a:t>
            </a:r>
            <a:r>
              <a:rPr lang="en-US" dirty="0">
                <a:solidFill>
                  <a:srgbClr val="FFFF00"/>
                </a:solidFill>
              </a:rPr>
              <a:t>] ÷ [ACH X 1,000 </a:t>
            </a:r>
            <a:r>
              <a:rPr lang="en-US" dirty="0" err="1">
                <a:solidFill>
                  <a:srgbClr val="FFFF00"/>
                </a:solidFill>
              </a:rPr>
              <a:t>Btuh</a:t>
            </a:r>
            <a:r>
              <a:rPr lang="en-US" dirty="0">
                <a:solidFill>
                  <a:srgbClr val="FFFF00"/>
                </a:solidFill>
              </a:rPr>
              <a:t>]</a:t>
            </a:r>
          </a:p>
        </p:txBody>
      </p:sp>
    </p:spTree>
    <p:extLst>
      <p:ext uri="{BB962C8B-B14F-4D97-AF65-F5344CB8AC3E}">
        <p14:creationId xmlns:p14="http://schemas.microsoft.com/office/powerpoint/2010/main" val="402149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800600"/>
            <a:ext cx="8991600" cy="609600"/>
          </a:xfrm>
        </p:spPr>
        <p:txBody>
          <a:bodyPr>
            <a:normAutofit fontScale="90000"/>
          </a:bodyPr>
          <a:lstStyle/>
          <a:p>
            <a:r>
              <a:rPr lang="en-US" dirty="0" smtClean="0"/>
              <a:t/>
            </a:r>
            <a:br>
              <a:rPr lang="en-US" dirty="0" smtClean="0"/>
            </a:br>
            <a:r>
              <a:rPr lang="en-US" dirty="0" smtClean="0"/>
              <a:t>3.0 Comprehensive Performance Audit</a:t>
            </a:r>
            <a:br>
              <a:rPr lang="en-US" dirty="0" smtClean="0"/>
            </a:br>
            <a:r>
              <a:rPr lang="en-US" dirty="0" smtClean="0"/>
              <a:t>Fossil </a:t>
            </a:r>
            <a:r>
              <a:rPr lang="en-US" dirty="0"/>
              <a:t>Fuel Appliances Health </a:t>
            </a:r>
            <a:r>
              <a:rPr lang="en-US" dirty="0" smtClean="0"/>
              <a:t>&amp; Safety 3.2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8" y="762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17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2</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0" indent="0">
              <a:buNone/>
            </a:pPr>
            <a:r>
              <a:rPr lang="en-US" dirty="0">
                <a:solidFill>
                  <a:srgbClr val="FFFF00"/>
                </a:solidFill>
              </a:rPr>
              <a:t>A </a:t>
            </a:r>
            <a:r>
              <a:rPr lang="en-US" dirty="0" smtClean="0">
                <a:solidFill>
                  <a:srgbClr val="FFFF00"/>
                </a:solidFill>
              </a:rPr>
              <a:t>1,200 </a:t>
            </a:r>
            <a:r>
              <a:rPr lang="en-US" dirty="0">
                <a:solidFill>
                  <a:srgbClr val="FFFF00"/>
                </a:solidFill>
              </a:rPr>
              <a:t>ft</a:t>
            </a:r>
            <a:r>
              <a:rPr lang="en-US" baseline="30000" dirty="0">
                <a:solidFill>
                  <a:srgbClr val="FFFF00"/>
                </a:solidFill>
              </a:rPr>
              <a:t>2</a:t>
            </a:r>
            <a:r>
              <a:rPr lang="en-US" dirty="0">
                <a:solidFill>
                  <a:srgbClr val="FFFF00"/>
                </a:solidFill>
              </a:rPr>
              <a:t> home with 9 </a:t>
            </a:r>
            <a:r>
              <a:rPr lang="en-US" dirty="0" err="1">
                <a:solidFill>
                  <a:srgbClr val="FFFF00"/>
                </a:solidFill>
              </a:rPr>
              <a:t>ft</a:t>
            </a:r>
            <a:r>
              <a:rPr lang="en-US" dirty="0">
                <a:solidFill>
                  <a:srgbClr val="FFFF00"/>
                </a:solidFill>
              </a:rPr>
              <a:t> ceilings according to the blower door test has 0.50 ACH and a fan-assisted 148,000 Btuh gas furnace, a </a:t>
            </a:r>
            <a:r>
              <a:rPr lang="en-US" dirty="0" smtClean="0">
                <a:solidFill>
                  <a:srgbClr val="FFFF00"/>
                </a:solidFill>
              </a:rPr>
              <a:t>48,000 </a:t>
            </a:r>
            <a:r>
              <a:rPr lang="en-US" dirty="0">
                <a:solidFill>
                  <a:srgbClr val="FFFF00"/>
                </a:solidFill>
              </a:rPr>
              <a:t>Btuh oven, and a 60,000 </a:t>
            </a:r>
            <a:r>
              <a:rPr lang="en-US" dirty="0" smtClean="0">
                <a:solidFill>
                  <a:srgbClr val="FFFF00"/>
                </a:solidFill>
              </a:rPr>
              <a:t>Btuh </a:t>
            </a:r>
            <a:r>
              <a:rPr lang="en-US" dirty="0">
                <a:solidFill>
                  <a:srgbClr val="FFFF00"/>
                </a:solidFill>
              </a:rPr>
              <a:t>domestic water heater.  Will combustion ventilation air need to be added? </a:t>
            </a:r>
            <a:endParaRPr lang="en-US" dirty="0" smtClean="0">
              <a:solidFill>
                <a:srgbClr val="FFFF00"/>
              </a:solidFill>
            </a:endParaRPr>
          </a:p>
          <a:p>
            <a:pPr marL="0" indent="0">
              <a:buNone/>
            </a:pPr>
            <a:r>
              <a:rPr lang="en-US" dirty="0" smtClean="0">
                <a:solidFill>
                  <a:srgbClr val="FFFF00"/>
                </a:solidFill>
              </a:rPr>
              <a:t>Note</a:t>
            </a:r>
            <a:r>
              <a:rPr lang="en-US" dirty="0">
                <a:solidFill>
                  <a:srgbClr val="FFFF00"/>
                </a:solidFill>
              </a:rPr>
              <a:t>: ACH ˂ 0.60</a:t>
            </a:r>
          </a:p>
          <a:p>
            <a:pPr marL="0" indent="0">
              <a:buNone/>
            </a:pPr>
            <a:endParaRPr lang="en-US" dirty="0">
              <a:solidFill>
                <a:srgbClr val="FFFF00"/>
              </a:solidFill>
            </a:endParaRPr>
          </a:p>
          <a:p>
            <a:r>
              <a:rPr lang="en-US" dirty="0">
                <a:solidFill>
                  <a:srgbClr val="FFFF00"/>
                </a:solidFill>
              </a:rPr>
              <a:t>First plug the numbers into the </a:t>
            </a:r>
            <a:r>
              <a:rPr lang="en-US" dirty="0" smtClean="0">
                <a:solidFill>
                  <a:srgbClr val="FFFF00"/>
                </a:solidFill>
              </a:rPr>
              <a:t>fan assisted formula to calculate the area for the furnace: </a:t>
            </a:r>
            <a:endParaRPr lang="en-US" dirty="0">
              <a:solidFill>
                <a:srgbClr val="FFFF00"/>
              </a:solidFill>
            </a:endParaRPr>
          </a:p>
          <a:p>
            <a:r>
              <a:rPr lang="en-US" dirty="0">
                <a:solidFill>
                  <a:srgbClr val="FFFF00"/>
                </a:solidFill>
              </a:rPr>
              <a:t>Required volume ≥ [15ft</a:t>
            </a:r>
            <a:r>
              <a:rPr lang="en-US" baseline="30000" dirty="0">
                <a:solidFill>
                  <a:srgbClr val="FFFF00"/>
                </a:solidFill>
              </a:rPr>
              <a:t>3 </a:t>
            </a:r>
            <a:r>
              <a:rPr lang="en-US" dirty="0">
                <a:solidFill>
                  <a:srgbClr val="FFFF00"/>
                </a:solidFill>
              </a:rPr>
              <a:t>X </a:t>
            </a:r>
            <a:r>
              <a:rPr lang="en-US" dirty="0" smtClean="0">
                <a:solidFill>
                  <a:srgbClr val="FFFF00"/>
                </a:solidFill>
              </a:rPr>
              <a:t>148,000 </a:t>
            </a:r>
            <a:r>
              <a:rPr lang="en-US" dirty="0" err="1">
                <a:solidFill>
                  <a:srgbClr val="FFFF00"/>
                </a:solidFill>
              </a:rPr>
              <a:t>Btuh</a:t>
            </a:r>
            <a:r>
              <a:rPr lang="en-US" dirty="0">
                <a:solidFill>
                  <a:srgbClr val="FFFF00"/>
                </a:solidFill>
              </a:rPr>
              <a:t>] ÷ [0.50 X 1,000 </a:t>
            </a:r>
            <a:r>
              <a:rPr lang="en-US" dirty="0" err="1">
                <a:solidFill>
                  <a:srgbClr val="FFFF00"/>
                </a:solidFill>
              </a:rPr>
              <a:t>Btuh</a:t>
            </a:r>
            <a:r>
              <a:rPr lang="en-US" dirty="0">
                <a:solidFill>
                  <a:srgbClr val="FFFF00"/>
                </a:solidFill>
              </a:rPr>
              <a:t>] ≥ </a:t>
            </a:r>
            <a:r>
              <a:rPr lang="en-US" dirty="0" smtClean="0">
                <a:solidFill>
                  <a:srgbClr val="FFFF00"/>
                </a:solidFill>
              </a:rPr>
              <a:t>4,440ft</a:t>
            </a:r>
            <a:r>
              <a:rPr lang="en-US" baseline="30000" dirty="0" smtClean="0">
                <a:solidFill>
                  <a:srgbClr val="FFFF00"/>
                </a:solidFill>
              </a:rPr>
              <a:t>3</a:t>
            </a:r>
            <a:endParaRPr lang="en-US" dirty="0">
              <a:solidFill>
                <a:srgbClr val="FFFF00"/>
              </a:solidFill>
            </a:endParaRPr>
          </a:p>
        </p:txBody>
      </p:sp>
    </p:spTree>
    <p:extLst>
      <p:ext uri="{BB962C8B-B14F-4D97-AF65-F5344CB8AC3E}">
        <p14:creationId xmlns:p14="http://schemas.microsoft.com/office/powerpoint/2010/main" val="3462798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2</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a:solidFill>
                  <a:srgbClr val="FFFF00"/>
                </a:solidFill>
              </a:rPr>
              <a:t>Next do the calculation </a:t>
            </a:r>
            <a:r>
              <a:rPr lang="en-US" dirty="0" smtClean="0">
                <a:solidFill>
                  <a:srgbClr val="FFFF00"/>
                </a:solidFill>
              </a:rPr>
              <a:t>using the formula for </a:t>
            </a:r>
            <a:r>
              <a:rPr lang="en-US" dirty="0">
                <a:solidFill>
                  <a:srgbClr val="FFFF00"/>
                </a:solidFill>
              </a:rPr>
              <a:t>the naturally vented appliances:</a:t>
            </a:r>
          </a:p>
          <a:p>
            <a:r>
              <a:rPr lang="en-US" dirty="0">
                <a:solidFill>
                  <a:srgbClr val="FFFF00"/>
                </a:solidFill>
              </a:rPr>
              <a:t>Required volume ≥ [21ft</a:t>
            </a:r>
            <a:r>
              <a:rPr lang="en-US" baseline="30000" dirty="0">
                <a:solidFill>
                  <a:srgbClr val="FFFF00"/>
                </a:solidFill>
              </a:rPr>
              <a:t>3 </a:t>
            </a:r>
            <a:r>
              <a:rPr lang="en-US" dirty="0">
                <a:solidFill>
                  <a:srgbClr val="FFFF00"/>
                </a:solidFill>
              </a:rPr>
              <a:t>X (60,000 + </a:t>
            </a:r>
            <a:r>
              <a:rPr lang="en-US" dirty="0" smtClean="0">
                <a:solidFill>
                  <a:srgbClr val="FFFF00"/>
                </a:solidFill>
              </a:rPr>
              <a:t>48,000</a:t>
            </a:r>
            <a:r>
              <a:rPr lang="en-US" dirty="0">
                <a:solidFill>
                  <a:srgbClr val="FFFF00"/>
                </a:solidFill>
              </a:rPr>
              <a:t>)] ÷ [0.50 X 1,000 </a:t>
            </a:r>
            <a:r>
              <a:rPr lang="en-US" dirty="0" err="1">
                <a:solidFill>
                  <a:srgbClr val="FFFF00"/>
                </a:solidFill>
              </a:rPr>
              <a:t>Btuh</a:t>
            </a:r>
            <a:r>
              <a:rPr lang="en-US" dirty="0">
                <a:solidFill>
                  <a:srgbClr val="FFFF00"/>
                </a:solidFill>
              </a:rPr>
              <a:t>] ≥ </a:t>
            </a:r>
            <a:r>
              <a:rPr lang="en-US" dirty="0" smtClean="0">
                <a:solidFill>
                  <a:srgbClr val="FFFF00"/>
                </a:solidFill>
              </a:rPr>
              <a:t>4,536ft</a:t>
            </a:r>
            <a:r>
              <a:rPr lang="en-US" baseline="30000" dirty="0" smtClean="0">
                <a:solidFill>
                  <a:srgbClr val="FFFF00"/>
                </a:solidFill>
              </a:rPr>
              <a:t>3</a:t>
            </a:r>
            <a:endParaRPr lang="en-US" dirty="0">
              <a:solidFill>
                <a:srgbClr val="FFFF00"/>
              </a:solidFill>
            </a:endParaRPr>
          </a:p>
          <a:p>
            <a:pPr marL="0" indent="0">
              <a:buNone/>
            </a:pPr>
            <a:endParaRPr lang="en-US" dirty="0" smtClean="0">
              <a:solidFill>
                <a:srgbClr val="FFFF00"/>
              </a:solidFill>
            </a:endParaRPr>
          </a:p>
          <a:p>
            <a:pPr marL="0" indent="0">
              <a:buNone/>
            </a:pPr>
            <a:r>
              <a:rPr lang="en-US" dirty="0" smtClean="0">
                <a:solidFill>
                  <a:srgbClr val="FFFF00"/>
                </a:solidFill>
              </a:rPr>
              <a:t>Next</a:t>
            </a:r>
            <a:r>
              <a:rPr lang="en-US" dirty="0">
                <a:solidFill>
                  <a:srgbClr val="FFFF00"/>
                </a:solidFill>
              </a:rPr>
              <a:t>, add up the two for the total required volume: </a:t>
            </a:r>
          </a:p>
          <a:p>
            <a:r>
              <a:rPr lang="en-US" dirty="0" smtClean="0">
                <a:solidFill>
                  <a:srgbClr val="FFFF00"/>
                </a:solidFill>
              </a:rPr>
              <a:t>4,440ft</a:t>
            </a:r>
            <a:r>
              <a:rPr lang="en-US" baseline="30000" dirty="0" smtClean="0">
                <a:solidFill>
                  <a:srgbClr val="FFFF00"/>
                </a:solidFill>
              </a:rPr>
              <a:t>3</a:t>
            </a:r>
            <a:r>
              <a:rPr lang="en-US" dirty="0" smtClean="0">
                <a:solidFill>
                  <a:srgbClr val="FFFF00"/>
                </a:solidFill>
              </a:rPr>
              <a:t> </a:t>
            </a:r>
            <a:r>
              <a:rPr lang="en-US" dirty="0">
                <a:solidFill>
                  <a:srgbClr val="FFFF00"/>
                </a:solidFill>
              </a:rPr>
              <a:t>+ </a:t>
            </a:r>
            <a:r>
              <a:rPr lang="en-US" dirty="0" smtClean="0">
                <a:solidFill>
                  <a:srgbClr val="FFFF00"/>
                </a:solidFill>
              </a:rPr>
              <a:t>4,536ft</a:t>
            </a:r>
            <a:r>
              <a:rPr lang="en-US" baseline="30000" dirty="0" smtClean="0">
                <a:solidFill>
                  <a:srgbClr val="FFFF00"/>
                </a:solidFill>
              </a:rPr>
              <a:t>3</a:t>
            </a:r>
            <a:r>
              <a:rPr lang="en-US" dirty="0" smtClean="0">
                <a:solidFill>
                  <a:srgbClr val="FFFF00"/>
                </a:solidFill>
              </a:rPr>
              <a:t> </a:t>
            </a:r>
            <a:r>
              <a:rPr lang="en-US" dirty="0">
                <a:solidFill>
                  <a:srgbClr val="FFFF00"/>
                </a:solidFill>
              </a:rPr>
              <a:t>= </a:t>
            </a:r>
            <a:r>
              <a:rPr lang="en-US" dirty="0" smtClean="0">
                <a:solidFill>
                  <a:srgbClr val="FFFF00"/>
                </a:solidFill>
              </a:rPr>
              <a:t>8,970 ft</a:t>
            </a:r>
            <a:r>
              <a:rPr lang="en-US" baseline="30000" dirty="0" smtClean="0">
                <a:solidFill>
                  <a:srgbClr val="FFFF00"/>
                </a:solidFill>
              </a:rPr>
              <a:t>3</a:t>
            </a:r>
            <a:endParaRPr lang="en-US" dirty="0">
              <a:solidFill>
                <a:srgbClr val="FFFF00"/>
              </a:solidFill>
            </a:endParaRPr>
          </a:p>
        </p:txBody>
      </p:sp>
    </p:spTree>
    <p:extLst>
      <p:ext uri="{BB962C8B-B14F-4D97-AF65-F5344CB8AC3E}">
        <p14:creationId xmlns:p14="http://schemas.microsoft.com/office/powerpoint/2010/main" val="4121057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2</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dirty="0">
                <a:solidFill>
                  <a:srgbClr val="FFFF00"/>
                </a:solidFill>
              </a:rPr>
              <a:t>Next, </a:t>
            </a:r>
            <a:r>
              <a:rPr lang="en-US" dirty="0" smtClean="0">
                <a:solidFill>
                  <a:srgbClr val="FFFF00"/>
                </a:solidFill>
              </a:rPr>
              <a:t>compare the combined area to the required 8,970 ft</a:t>
            </a:r>
            <a:r>
              <a:rPr lang="en-US" baseline="30000" dirty="0" smtClean="0">
                <a:solidFill>
                  <a:srgbClr val="FFFF00"/>
                </a:solidFill>
              </a:rPr>
              <a:t>3</a:t>
            </a:r>
          </a:p>
          <a:p>
            <a:pPr marL="0" indent="0">
              <a:buNone/>
            </a:pPr>
            <a:r>
              <a:rPr lang="en-US" dirty="0">
                <a:solidFill>
                  <a:srgbClr val="FFFF00"/>
                </a:solidFill>
              </a:rPr>
              <a:t>S</a:t>
            </a:r>
            <a:r>
              <a:rPr lang="en-US" dirty="0" smtClean="0">
                <a:solidFill>
                  <a:srgbClr val="FFFF00"/>
                </a:solidFill>
              </a:rPr>
              <a:t>ince </a:t>
            </a:r>
            <a:r>
              <a:rPr lang="en-US" dirty="0">
                <a:solidFill>
                  <a:srgbClr val="FFFF00"/>
                </a:solidFill>
              </a:rPr>
              <a:t>the home area is </a:t>
            </a:r>
            <a:r>
              <a:rPr lang="en-US" dirty="0" smtClean="0">
                <a:solidFill>
                  <a:srgbClr val="FFFF00"/>
                </a:solidFill>
              </a:rPr>
              <a:t>10,800ft</a:t>
            </a:r>
            <a:r>
              <a:rPr lang="en-US" baseline="30000" dirty="0" smtClean="0">
                <a:solidFill>
                  <a:srgbClr val="FFFF00"/>
                </a:solidFill>
              </a:rPr>
              <a:t>3</a:t>
            </a:r>
            <a:r>
              <a:rPr lang="en-US" dirty="0" smtClean="0">
                <a:solidFill>
                  <a:srgbClr val="FFFF00"/>
                </a:solidFill>
              </a:rPr>
              <a:t> </a:t>
            </a:r>
            <a:r>
              <a:rPr lang="en-US" dirty="0">
                <a:solidFill>
                  <a:srgbClr val="FFFF00"/>
                </a:solidFill>
              </a:rPr>
              <a:t>and since </a:t>
            </a:r>
            <a:r>
              <a:rPr lang="en-US" dirty="0" smtClean="0">
                <a:solidFill>
                  <a:srgbClr val="FFFF00"/>
                </a:solidFill>
              </a:rPr>
              <a:t>10,800ft</a:t>
            </a:r>
            <a:r>
              <a:rPr lang="en-US" baseline="30000" dirty="0" smtClean="0">
                <a:solidFill>
                  <a:srgbClr val="FFFF00"/>
                </a:solidFill>
              </a:rPr>
              <a:t>3</a:t>
            </a:r>
            <a:r>
              <a:rPr lang="en-US" dirty="0" smtClean="0">
                <a:solidFill>
                  <a:srgbClr val="FFFF00"/>
                </a:solidFill>
              </a:rPr>
              <a:t> </a:t>
            </a:r>
            <a:r>
              <a:rPr lang="en-US" dirty="0">
                <a:solidFill>
                  <a:srgbClr val="FFFF00"/>
                </a:solidFill>
              </a:rPr>
              <a:t>≥ </a:t>
            </a:r>
            <a:r>
              <a:rPr lang="en-US" dirty="0" smtClean="0">
                <a:solidFill>
                  <a:srgbClr val="FFFF00"/>
                </a:solidFill>
              </a:rPr>
              <a:t>8,970 </a:t>
            </a:r>
            <a:r>
              <a:rPr lang="en-US" dirty="0">
                <a:solidFill>
                  <a:srgbClr val="FFFF00"/>
                </a:solidFill>
              </a:rPr>
              <a:t>ft</a:t>
            </a:r>
            <a:r>
              <a:rPr lang="en-US" baseline="30000" dirty="0">
                <a:solidFill>
                  <a:srgbClr val="FFFF00"/>
                </a:solidFill>
              </a:rPr>
              <a:t>3</a:t>
            </a:r>
            <a:r>
              <a:rPr lang="en-US" dirty="0">
                <a:solidFill>
                  <a:srgbClr val="FFFF00"/>
                </a:solidFill>
              </a:rPr>
              <a:t> this home will pass these combustion air requirements.</a:t>
            </a:r>
          </a:p>
          <a:p>
            <a:pPr marL="0" indent="0">
              <a:buNone/>
            </a:pPr>
            <a:endParaRPr lang="en-US" dirty="0">
              <a:solidFill>
                <a:srgbClr val="FFFF00"/>
              </a:solidFill>
            </a:endParaRPr>
          </a:p>
        </p:txBody>
      </p:sp>
    </p:spTree>
    <p:extLst>
      <p:ext uri="{BB962C8B-B14F-4D97-AF65-F5344CB8AC3E}">
        <p14:creationId xmlns:p14="http://schemas.microsoft.com/office/powerpoint/2010/main" val="407219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800600"/>
            <a:ext cx="8991600" cy="609600"/>
          </a:xfrm>
        </p:spPr>
        <p:txBody>
          <a:bodyPr>
            <a:normAutofit fontScale="90000"/>
          </a:bodyPr>
          <a:lstStyle/>
          <a:p>
            <a:r>
              <a:rPr lang="en-US" dirty="0" smtClean="0"/>
              <a:t>Depressurization </a:t>
            </a:r>
            <a:r>
              <a:rPr lang="en-US" smtClean="0"/>
              <a:t>Test 1.9</a:t>
            </a:r>
            <a:r>
              <a:rPr lang="en-US" dirty="0" smtClean="0"/>
              <a:t/>
            </a:r>
            <a:br>
              <a:rPr lang="en-US" dirty="0" smtClean="0"/>
            </a:br>
            <a:r>
              <a:rPr lang="en-US" dirty="0" smtClean="0"/>
              <a:t>(AKA CAZ Test)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8" y="762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59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Depressurization Test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FFFF00"/>
                </a:solidFill>
              </a:rPr>
              <a:t>Evidence </a:t>
            </a:r>
            <a:r>
              <a:rPr lang="en-US" dirty="0">
                <a:solidFill>
                  <a:srgbClr val="FFFF00"/>
                </a:solidFill>
              </a:rPr>
              <a:t>that the combustion appliance operates safely during periods of depressurization generated by the occupants must be provided by the technician.  A combustion appliance zone (CAZ) test is used to show that on the day the testing was done there were no pressure related problems that were negatively influencing the combustion process.  CO safety measurements are monitored and recorded for safety when the CAZ test is being performed. </a:t>
            </a:r>
          </a:p>
          <a:p>
            <a:pPr marL="0" indent="0">
              <a:buNone/>
            </a:pPr>
            <a:endParaRPr lang="en-US" dirty="0">
              <a:solidFill>
                <a:srgbClr val="FFFF00"/>
              </a:solidFill>
            </a:endParaRPr>
          </a:p>
        </p:txBody>
      </p:sp>
    </p:spTree>
    <p:extLst>
      <p:ext uri="{BB962C8B-B14F-4D97-AF65-F5344CB8AC3E}">
        <p14:creationId xmlns:p14="http://schemas.microsoft.com/office/powerpoint/2010/main" val="39303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Depressurization Test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FF00"/>
                </a:solidFill>
              </a:rPr>
              <a:t>When the authority having jurisdiction provides requirements for CAZ testing that procedure must be followed.  For other cases the procedure to follow for a CAZ test is to </a:t>
            </a:r>
            <a:r>
              <a:rPr lang="en-US" dirty="0" smtClean="0">
                <a:solidFill>
                  <a:srgbClr val="FFFF00"/>
                </a:solidFill>
              </a:rPr>
              <a:t>do the following 10 steps in </a:t>
            </a:r>
            <a:r>
              <a:rPr lang="en-US" dirty="0">
                <a:solidFill>
                  <a:srgbClr val="FFFF00"/>
                </a:solidFill>
              </a:rPr>
              <a:t>order: </a:t>
            </a:r>
          </a:p>
          <a:p>
            <a:pPr marL="0" indent="0">
              <a:buNone/>
            </a:pPr>
            <a:r>
              <a:rPr lang="en-US" i="1" dirty="0">
                <a:solidFill>
                  <a:srgbClr val="FFFF00"/>
                </a:solidFill>
              </a:rPr>
              <a:t>Step 1</a:t>
            </a:r>
            <a:r>
              <a:rPr lang="en-US" dirty="0">
                <a:solidFill>
                  <a:srgbClr val="FFFF00"/>
                </a:solidFill>
              </a:rPr>
              <a:t> </a:t>
            </a:r>
          </a:p>
          <a:p>
            <a:pPr marL="0" indent="0">
              <a:buNone/>
            </a:pPr>
            <a:r>
              <a:rPr lang="en-US" dirty="0">
                <a:solidFill>
                  <a:srgbClr val="FFFF00"/>
                </a:solidFill>
              </a:rPr>
              <a:t>Close all exterior windows and doors, and attic hatches.  Temporary openings to the outside such as broken windows must be sealed.  </a:t>
            </a:r>
          </a:p>
        </p:txBody>
      </p:sp>
    </p:spTree>
    <p:extLst>
      <p:ext uri="{BB962C8B-B14F-4D97-AF65-F5344CB8AC3E}">
        <p14:creationId xmlns:p14="http://schemas.microsoft.com/office/powerpoint/2010/main" val="70018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Depressurization Test</a:t>
            </a:r>
            <a:endParaRPr lang="en-US" dirty="0"/>
          </a:p>
        </p:txBody>
      </p:sp>
      <p:sp>
        <p:nvSpPr>
          <p:cNvPr id="3" name="Content Placeholder 2"/>
          <p:cNvSpPr>
            <a:spLocks noGrp="1"/>
          </p:cNvSpPr>
          <p:nvPr>
            <p:ph idx="1"/>
          </p:nvPr>
        </p:nvSpPr>
        <p:spPr/>
        <p:txBody>
          <a:bodyPr>
            <a:normAutofit/>
          </a:bodyPr>
          <a:lstStyle/>
          <a:p>
            <a:pPr marL="0" indent="0">
              <a:buNone/>
            </a:pPr>
            <a:r>
              <a:rPr lang="en-US" i="1" dirty="0">
                <a:solidFill>
                  <a:srgbClr val="FFFF00"/>
                </a:solidFill>
              </a:rPr>
              <a:t>Step 2</a:t>
            </a:r>
            <a:r>
              <a:rPr lang="en-US" dirty="0">
                <a:solidFill>
                  <a:srgbClr val="FFFF00"/>
                </a:solidFill>
              </a:rPr>
              <a:t> </a:t>
            </a:r>
          </a:p>
          <a:p>
            <a:pPr marL="0" indent="0">
              <a:buNone/>
            </a:pPr>
            <a:r>
              <a:rPr lang="en-US" dirty="0">
                <a:solidFill>
                  <a:srgbClr val="FFFF00"/>
                </a:solidFill>
              </a:rPr>
              <a:t>Drain traps must all be filled with water </a:t>
            </a:r>
          </a:p>
        </p:txBody>
      </p:sp>
      <p:pic>
        <p:nvPicPr>
          <p:cNvPr id="4" name="Picture 3"/>
          <p:cNvPicPr/>
          <p:nvPr/>
        </p:nvPicPr>
        <p:blipFill>
          <a:blip r:embed="rId2"/>
          <a:stretch>
            <a:fillRect/>
          </a:stretch>
        </p:blipFill>
        <p:spPr>
          <a:xfrm>
            <a:off x="1981200" y="2895600"/>
            <a:ext cx="4167505" cy="3695700"/>
          </a:xfrm>
          <a:prstGeom prst="rect">
            <a:avLst/>
          </a:prstGeom>
        </p:spPr>
      </p:pic>
    </p:spTree>
    <p:extLst>
      <p:ext uri="{BB962C8B-B14F-4D97-AF65-F5344CB8AC3E}">
        <p14:creationId xmlns:p14="http://schemas.microsoft.com/office/powerpoint/2010/main" val="309701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Depressurization Test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i="1" dirty="0">
                <a:solidFill>
                  <a:srgbClr val="FFFF00"/>
                </a:solidFill>
              </a:rPr>
              <a:t>Step 3</a:t>
            </a:r>
            <a:r>
              <a:rPr lang="en-US" dirty="0">
                <a:solidFill>
                  <a:srgbClr val="FFFF00"/>
                </a:solidFill>
              </a:rPr>
              <a:t> </a:t>
            </a:r>
          </a:p>
          <a:p>
            <a:pPr marL="0" indent="0">
              <a:buNone/>
            </a:pPr>
            <a:r>
              <a:rPr lang="en-US" dirty="0">
                <a:solidFill>
                  <a:srgbClr val="FFFF00"/>
                </a:solidFill>
              </a:rPr>
              <a:t>Turn on all indoor fans: bathroom exhaust, range hood, clothes dryer, powered attic ventilation fans (with the exception of a whole house exhaust fans).</a:t>
            </a:r>
          </a:p>
          <a:p>
            <a:pPr marL="0" indent="0">
              <a:buNone/>
            </a:pPr>
            <a:r>
              <a:rPr lang="en-US" i="1" dirty="0">
                <a:solidFill>
                  <a:srgbClr val="FFFF00"/>
                </a:solidFill>
              </a:rPr>
              <a:t>Step 4</a:t>
            </a:r>
            <a:r>
              <a:rPr lang="en-US" dirty="0">
                <a:solidFill>
                  <a:srgbClr val="FFFF00"/>
                </a:solidFill>
              </a:rPr>
              <a:t> </a:t>
            </a:r>
          </a:p>
          <a:p>
            <a:pPr marL="0" indent="0">
              <a:buNone/>
            </a:pPr>
            <a:r>
              <a:rPr lang="en-US" dirty="0">
                <a:solidFill>
                  <a:srgbClr val="FFFF00"/>
                </a:solidFill>
              </a:rPr>
              <a:t>Turn on the air handler fan.  If the pressure differential in the CAZ with reference to the outdoors gets more negative, leave the air handler on; otherwise, turn it off</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274019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Depressurization Test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a:solidFill>
                  <a:srgbClr val="FFFF00"/>
                </a:solidFill>
              </a:rPr>
              <a:t>Step 5</a:t>
            </a:r>
            <a:endParaRPr lang="en-US" dirty="0">
              <a:solidFill>
                <a:srgbClr val="FFFF00"/>
              </a:solidFill>
            </a:endParaRPr>
          </a:p>
          <a:p>
            <a:pPr marL="0" indent="0">
              <a:buNone/>
            </a:pPr>
            <a:r>
              <a:rPr lang="en-US" dirty="0">
                <a:solidFill>
                  <a:srgbClr val="FFFF00"/>
                </a:solidFill>
              </a:rPr>
              <a:t>Open or close interior doors to the CAZ, rooms with exhaust fans (e.g., bathroom), or other interior rooms to achieve the highest pressure differential in the CAZ room with reference to (WRT) the outdoors.  </a:t>
            </a:r>
          </a:p>
          <a:p>
            <a:pPr marL="0" indent="0">
              <a:buNone/>
            </a:pPr>
            <a:r>
              <a:rPr lang="en-US" i="1" dirty="0">
                <a:solidFill>
                  <a:srgbClr val="FFFF00"/>
                </a:solidFill>
              </a:rPr>
              <a:t>Step 6</a:t>
            </a:r>
            <a:endParaRPr lang="en-US" dirty="0">
              <a:solidFill>
                <a:srgbClr val="FFFF00"/>
              </a:solidFill>
            </a:endParaRPr>
          </a:p>
          <a:p>
            <a:pPr marL="0" indent="0">
              <a:buNone/>
            </a:pPr>
            <a:r>
              <a:rPr lang="en-US" dirty="0">
                <a:solidFill>
                  <a:srgbClr val="FFFF00"/>
                </a:solidFill>
              </a:rPr>
              <a:t>Make-up air systems, combustion air ducting, and ventilation systems are to remain as is.</a:t>
            </a:r>
          </a:p>
        </p:txBody>
      </p:sp>
    </p:spTree>
    <p:extLst>
      <p:ext uri="{BB962C8B-B14F-4D97-AF65-F5344CB8AC3E}">
        <p14:creationId xmlns:p14="http://schemas.microsoft.com/office/powerpoint/2010/main" val="60773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Depressurization Test</a:t>
            </a:r>
            <a:endParaRPr lang="en-US" dirty="0"/>
          </a:p>
        </p:txBody>
      </p:sp>
      <p:sp>
        <p:nvSpPr>
          <p:cNvPr id="3" name="Content Placeholder 2"/>
          <p:cNvSpPr>
            <a:spLocks noGrp="1"/>
          </p:cNvSpPr>
          <p:nvPr>
            <p:ph idx="1"/>
          </p:nvPr>
        </p:nvSpPr>
        <p:spPr/>
        <p:txBody>
          <a:bodyPr>
            <a:normAutofit/>
          </a:bodyPr>
          <a:lstStyle/>
          <a:p>
            <a:pPr marL="0" indent="0">
              <a:buNone/>
            </a:pPr>
            <a:r>
              <a:rPr lang="en-US" i="1" dirty="0">
                <a:solidFill>
                  <a:srgbClr val="FFFF00"/>
                </a:solidFill>
              </a:rPr>
              <a:t>Step 7</a:t>
            </a:r>
            <a:endParaRPr lang="en-US" dirty="0">
              <a:solidFill>
                <a:srgbClr val="FFFF00"/>
              </a:solidFill>
            </a:endParaRPr>
          </a:p>
          <a:p>
            <a:pPr marL="0" indent="0">
              <a:buNone/>
            </a:pPr>
            <a:r>
              <a:rPr lang="en-US" dirty="0">
                <a:solidFill>
                  <a:srgbClr val="FFFF00"/>
                </a:solidFill>
              </a:rPr>
              <a:t>Ensure the vent or flue is at room temperature.</a:t>
            </a:r>
          </a:p>
          <a:p>
            <a:pPr marL="0" indent="0">
              <a:buNone/>
            </a:pPr>
            <a:r>
              <a:rPr lang="en-US" i="1" dirty="0">
                <a:solidFill>
                  <a:srgbClr val="FFFF00"/>
                </a:solidFill>
              </a:rPr>
              <a:t>Step 8</a:t>
            </a:r>
            <a:r>
              <a:rPr lang="en-US" dirty="0">
                <a:solidFill>
                  <a:srgbClr val="FFFF00"/>
                </a:solidFill>
              </a:rPr>
              <a:t> </a:t>
            </a:r>
          </a:p>
          <a:p>
            <a:pPr marL="0" indent="0">
              <a:buNone/>
            </a:pPr>
            <a:r>
              <a:rPr lang="en-US" dirty="0">
                <a:solidFill>
                  <a:srgbClr val="FFFF00"/>
                </a:solidFill>
              </a:rPr>
              <a:t>Fireplace damper shall be closed or a simulator must be operating in the fireplace (camping stove, etc.) with fireplace damper open. </a:t>
            </a:r>
          </a:p>
        </p:txBody>
      </p:sp>
    </p:spTree>
    <p:extLst>
      <p:ext uri="{BB962C8B-B14F-4D97-AF65-F5344CB8AC3E}">
        <p14:creationId xmlns:p14="http://schemas.microsoft.com/office/powerpoint/2010/main" val="304105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Gas/Oil Leakage Testing</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81195"/>
            <a:ext cx="4953000" cy="3962400"/>
          </a:xfrm>
          <a:prstGeom prst="rect">
            <a:avLst/>
          </a:prstGeom>
          <a:noFill/>
          <a:ln>
            <a:noFill/>
          </a:ln>
          <a:effectLst/>
        </p:spPr>
      </p:pic>
      <p:pic>
        <p:nvPicPr>
          <p:cNvPr id="5" name="Picture 4" descr="gas_leaks"/>
          <p:cNvPicPr/>
          <p:nvPr/>
        </p:nvPicPr>
        <p:blipFill rotWithShape="1">
          <a:blip r:embed="rId3" cstate="print"/>
          <a:srcRect t="8081" b="25252"/>
          <a:stretch/>
        </p:blipFill>
        <p:spPr bwMode="auto">
          <a:xfrm>
            <a:off x="4158601" y="3503750"/>
            <a:ext cx="4962208" cy="3357563"/>
          </a:xfrm>
          <a:prstGeom prst="rect">
            <a:avLst/>
          </a:prstGeom>
          <a:noFill/>
          <a:ln w="9525">
            <a:noFill/>
            <a:miter lim="800000"/>
            <a:headEnd/>
            <a:tailEnd/>
          </a:ln>
        </p:spPr>
      </p:pic>
    </p:spTree>
    <p:extLst>
      <p:ext uri="{BB962C8B-B14F-4D97-AF65-F5344CB8AC3E}">
        <p14:creationId xmlns:p14="http://schemas.microsoft.com/office/powerpoint/2010/main" val="202368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Depressurization Test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i="1" dirty="0">
                <a:solidFill>
                  <a:srgbClr val="FFFF00"/>
                </a:solidFill>
              </a:rPr>
              <a:t>Step 9</a:t>
            </a:r>
            <a:endParaRPr lang="en-US" dirty="0">
              <a:solidFill>
                <a:srgbClr val="FFFF00"/>
              </a:solidFill>
            </a:endParaRPr>
          </a:p>
          <a:p>
            <a:pPr marL="0" indent="0">
              <a:buNone/>
            </a:pPr>
            <a:r>
              <a:rPr lang="en-US" dirty="0">
                <a:solidFill>
                  <a:srgbClr val="FFFF00"/>
                </a:solidFill>
              </a:rPr>
              <a:t>Place the smallest Btu input appliance being tested into operation (per OEM instructions) first and adjust the thermostat so the appliance operates continuously.</a:t>
            </a:r>
          </a:p>
          <a:p>
            <a:pPr marL="0" indent="0">
              <a:buNone/>
            </a:pPr>
            <a:r>
              <a:rPr lang="en-US" i="1" dirty="0">
                <a:solidFill>
                  <a:srgbClr val="FFFF00"/>
                </a:solidFill>
              </a:rPr>
              <a:t>Step 10</a:t>
            </a:r>
            <a:r>
              <a:rPr lang="en-US" dirty="0">
                <a:solidFill>
                  <a:srgbClr val="FFFF00"/>
                </a:solidFill>
              </a:rPr>
              <a:t> </a:t>
            </a:r>
          </a:p>
          <a:p>
            <a:pPr marL="0" indent="0">
              <a:buNone/>
            </a:pPr>
            <a:r>
              <a:rPr lang="en-US" dirty="0">
                <a:solidFill>
                  <a:srgbClr val="FFFF00"/>
                </a:solidFill>
              </a:rPr>
              <a:t>Test for spillage at the draft hood relief opening after five (5) minutes of operation.  Use the flame of a match, candle, or </a:t>
            </a:r>
            <a:r>
              <a:rPr lang="en-US" dirty="0" smtClean="0">
                <a:solidFill>
                  <a:srgbClr val="FFFF00"/>
                </a:solidFill>
              </a:rPr>
              <a:t>smoke.  </a:t>
            </a:r>
            <a:r>
              <a:rPr lang="en-US" dirty="0">
                <a:solidFill>
                  <a:srgbClr val="FFFF00"/>
                </a:solidFill>
              </a:rPr>
              <a:t>The complete circumference of the draft hood relief opening shall be tested.</a:t>
            </a:r>
          </a:p>
        </p:txBody>
      </p:sp>
    </p:spTree>
    <p:extLst>
      <p:ext uri="{BB962C8B-B14F-4D97-AF65-F5344CB8AC3E}">
        <p14:creationId xmlns:p14="http://schemas.microsoft.com/office/powerpoint/2010/main" val="465925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Spillage Test</a:t>
            </a:r>
            <a:endParaRPr lang="en-US" dirty="0"/>
          </a:p>
        </p:txBody>
      </p:sp>
      <p:sp>
        <p:nvSpPr>
          <p:cNvPr id="4" name="Rectangle 3"/>
          <p:cNvSpPr/>
          <p:nvPr/>
        </p:nvSpPr>
        <p:spPr>
          <a:xfrm>
            <a:off x="-457200" y="1426603"/>
            <a:ext cx="9372600" cy="2890663"/>
          </a:xfrm>
          <a:prstGeom prst="rect">
            <a:avLst/>
          </a:prstGeom>
        </p:spPr>
        <p:txBody>
          <a:bodyPr wrap="square">
            <a:spAutoFit/>
          </a:bodyPr>
          <a:lstStyle/>
          <a:p>
            <a:pPr marR="0" lvl="2">
              <a:lnSpc>
                <a:spcPct val="115000"/>
              </a:lnSpc>
              <a:spcBef>
                <a:spcPts val="0"/>
              </a:spcBef>
              <a:spcAft>
                <a:spcPts val="600"/>
              </a:spcAft>
              <a:buSzPts val="1100"/>
              <a:tabLst>
                <a:tab pos="1463040" algn="l"/>
              </a:tabLst>
            </a:pPr>
            <a:r>
              <a:rPr lang="en-US" sz="3200" dirty="0" smtClean="0">
                <a:solidFill>
                  <a:srgbClr val="FFFF00"/>
                </a:solidFill>
              </a:rPr>
              <a:t>If smoke </a:t>
            </a:r>
            <a:r>
              <a:rPr lang="en-US" sz="3200" dirty="0">
                <a:solidFill>
                  <a:srgbClr val="FFFF00"/>
                </a:solidFill>
              </a:rPr>
              <a:t>or flame is pulled into the vent the combustion appliance passes. If draft is not established in 5 minutes around the complete circumference of the draft hood opening, then the combustion appliance fails the test.</a:t>
            </a:r>
            <a:endParaRPr lang="en-US" sz="3200" dirty="0">
              <a:solidFill>
                <a:srgbClr val="FFFF00"/>
              </a:solidFill>
              <a:effectLst/>
              <a:ea typeface="Calibri" panose="020F0502020204030204" pitchFamily="34" charset="0"/>
              <a:cs typeface="Times New Roman" panose="02020603050405020304" pitchFamily="18" charset="0"/>
            </a:endParaRPr>
          </a:p>
        </p:txBody>
      </p:sp>
      <p:pic>
        <p:nvPicPr>
          <p:cNvPr id="5" name="Picture 4"/>
          <p:cNvPicPr/>
          <p:nvPr/>
        </p:nvPicPr>
        <p:blipFill>
          <a:blip r:embed="rId2"/>
          <a:stretch>
            <a:fillRect/>
          </a:stretch>
        </p:blipFill>
        <p:spPr>
          <a:xfrm>
            <a:off x="1905000" y="4267200"/>
            <a:ext cx="5105400" cy="2581835"/>
          </a:xfrm>
          <a:prstGeom prst="rect">
            <a:avLst/>
          </a:prstGeom>
        </p:spPr>
      </p:pic>
    </p:spTree>
    <p:extLst>
      <p:ext uri="{BB962C8B-B14F-4D97-AF65-F5344CB8AC3E}">
        <p14:creationId xmlns:p14="http://schemas.microsoft.com/office/powerpoint/2010/main" val="416332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Spillage Test</a:t>
            </a:r>
            <a:endParaRPr lang="en-US" dirty="0"/>
          </a:p>
        </p:txBody>
      </p:sp>
      <p:sp>
        <p:nvSpPr>
          <p:cNvPr id="4" name="Rectangle 3"/>
          <p:cNvSpPr/>
          <p:nvPr/>
        </p:nvSpPr>
        <p:spPr>
          <a:xfrm>
            <a:off x="-457200" y="1426603"/>
            <a:ext cx="9372600" cy="2554545"/>
          </a:xfrm>
          <a:prstGeom prst="rect">
            <a:avLst/>
          </a:prstGeom>
        </p:spPr>
        <p:txBody>
          <a:bodyPr wrap="square">
            <a:spAutoFit/>
          </a:bodyPr>
          <a:lstStyle/>
          <a:p>
            <a:pPr lvl="2"/>
            <a:r>
              <a:rPr lang="en-US" sz="3200" dirty="0">
                <a:solidFill>
                  <a:srgbClr val="FFFF00"/>
                </a:solidFill>
              </a:rPr>
              <a:t>For additional fossil fuel appliances in the same room, turn on the next appliance being tested so it operates at the full input while the previous appliance continues to operate. Repeat step </a:t>
            </a:r>
            <a:r>
              <a:rPr lang="en-US" sz="3200" dirty="0" smtClean="0">
                <a:solidFill>
                  <a:srgbClr val="FFFF00"/>
                </a:solidFill>
              </a:rPr>
              <a:t>10 on </a:t>
            </a:r>
            <a:r>
              <a:rPr lang="en-US" sz="3200" dirty="0">
                <a:solidFill>
                  <a:srgbClr val="FFFF00"/>
                </a:solidFill>
              </a:rPr>
              <a:t>the appliance being tested. </a:t>
            </a:r>
          </a:p>
        </p:txBody>
      </p:sp>
      <p:pic>
        <p:nvPicPr>
          <p:cNvPr id="5" name="Picture 4"/>
          <p:cNvPicPr/>
          <p:nvPr/>
        </p:nvPicPr>
        <p:blipFill>
          <a:blip r:embed="rId2"/>
          <a:stretch>
            <a:fillRect/>
          </a:stretch>
        </p:blipFill>
        <p:spPr>
          <a:xfrm>
            <a:off x="1905000" y="4267200"/>
            <a:ext cx="5105400" cy="2581835"/>
          </a:xfrm>
          <a:prstGeom prst="rect">
            <a:avLst/>
          </a:prstGeom>
        </p:spPr>
      </p:pic>
    </p:spTree>
    <p:extLst>
      <p:ext uri="{BB962C8B-B14F-4D97-AF65-F5344CB8AC3E}">
        <p14:creationId xmlns:p14="http://schemas.microsoft.com/office/powerpoint/2010/main" val="412066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Documentation</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marL="0" indent="0">
              <a:buNone/>
            </a:pPr>
            <a:r>
              <a:rPr lang="en-US" sz="3500" dirty="0">
                <a:solidFill>
                  <a:srgbClr val="FFFF00"/>
                </a:solidFill>
              </a:rPr>
              <a:t>Written or recorded records of CO measurements that were required </a:t>
            </a:r>
            <a:r>
              <a:rPr lang="en-US" sz="3500" dirty="0" smtClean="0">
                <a:solidFill>
                  <a:srgbClr val="FFFF00"/>
                </a:solidFill>
              </a:rPr>
              <a:t>for </a:t>
            </a:r>
            <a:r>
              <a:rPr lang="en-US" sz="3500" dirty="0">
                <a:solidFill>
                  <a:srgbClr val="FFFF00"/>
                </a:solidFill>
              </a:rPr>
              <a:t>the home and a note that combustion drafting was working properly during the back draft test shall be kept in the job file.  Additional records for a failed Back draft test include:</a:t>
            </a:r>
          </a:p>
          <a:p>
            <a:pPr marL="0" indent="0">
              <a:buNone/>
            </a:pPr>
            <a:r>
              <a:rPr lang="en-US" sz="3500" dirty="0">
                <a:solidFill>
                  <a:srgbClr val="FFFF00"/>
                </a:solidFill>
              </a:rPr>
              <a:t>Evidence or written notification of a </a:t>
            </a:r>
            <a:r>
              <a:rPr lang="en-US" sz="3500" dirty="0" smtClean="0">
                <a:solidFill>
                  <a:srgbClr val="FFFF00"/>
                </a:solidFill>
              </a:rPr>
              <a:t>failed </a:t>
            </a:r>
            <a:r>
              <a:rPr lang="en-US" sz="3500" dirty="0">
                <a:solidFill>
                  <a:srgbClr val="FFFF00"/>
                </a:solidFill>
              </a:rPr>
              <a:t>test </a:t>
            </a:r>
          </a:p>
          <a:p>
            <a:pPr marL="0" indent="0">
              <a:buNone/>
            </a:pPr>
            <a:r>
              <a:rPr lang="en-US" sz="3500" dirty="0">
                <a:solidFill>
                  <a:srgbClr val="FFFF00"/>
                </a:solidFill>
              </a:rPr>
              <a:t>Evidence of homeowner notification</a:t>
            </a:r>
          </a:p>
          <a:p>
            <a:pPr marL="0" indent="0">
              <a:buNone/>
            </a:pPr>
            <a:r>
              <a:rPr lang="en-US" sz="3500" dirty="0">
                <a:solidFill>
                  <a:srgbClr val="FFFF00"/>
                </a:solidFill>
              </a:rPr>
              <a:t>Evidence of repair work done before Home performance improvements were </a:t>
            </a:r>
            <a:r>
              <a:rPr lang="en-US" sz="3500" dirty="0" smtClean="0">
                <a:solidFill>
                  <a:srgbClr val="FFFF00"/>
                </a:solidFill>
              </a:rPr>
              <a:t>implemented</a:t>
            </a:r>
          </a:p>
          <a:p>
            <a:pPr marL="0" indent="0">
              <a:buNone/>
            </a:pPr>
            <a:endParaRPr lang="en-US" sz="2800" dirty="0">
              <a:solidFill>
                <a:srgbClr val="FFFF00"/>
              </a:solidFill>
            </a:endParaRPr>
          </a:p>
          <a:p>
            <a:pPr marL="0" indent="0">
              <a:buNone/>
            </a:pPr>
            <a:r>
              <a:rPr lang="en-US" sz="2800" dirty="0" smtClean="0">
                <a:solidFill>
                  <a:srgbClr val="FFFF00"/>
                </a:solidFill>
              </a:rPr>
              <a:t>(Note: this can be based on a test at a later date that provides         proof that the CO level problems have been addressed)</a:t>
            </a:r>
            <a:endParaRPr lang="en-US" sz="2800" dirty="0">
              <a:solidFill>
                <a:srgbClr val="FFFF00"/>
              </a:solidFill>
            </a:endParaRPr>
          </a:p>
        </p:txBody>
      </p:sp>
    </p:spTree>
    <p:extLst>
      <p:ext uri="{BB962C8B-B14F-4D97-AF65-F5344CB8AC3E}">
        <p14:creationId xmlns:p14="http://schemas.microsoft.com/office/powerpoint/2010/main" val="20226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Documentation</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Written or recorded records of where the leaks were located are required and shall be kept in the job file along with a copy of the homeowner’s notification.  </a:t>
            </a:r>
            <a:endParaRPr lang="en-US" dirty="0" smtClean="0">
              <a:solidFill>
                <a:srgbClr val="FFFF00"/>
              </a:solidFill>
            </a:endParaRPr>
          </a:p>
          <a:p>
            <a:pPr marL="0" indent="0">
              <a:buNone/>
            </a:pPr>
            <a:endParaRPr lang="en-US" dirty="0">
              <a:solidFill>
                <a:srgbClr val="FFFF00"/>
              </a:solidFill>
            </a:endParaRPr>
          </a:p>
          <a:p>
            <a:pPr marL="0" indent="0">
              <a:buNone/>
            </a:pPr>
            <a:r>
              <a:rPr lang="en-US" dirty="0" smtClean="0">
                <a:solidFill>
                  <a:srgbClr val="FFFF00"/>
                </a:solidFill>
              </a:rPr>
              <a:t>Note</a:t>
            </a:r>
            <a:r>
              <a:rPr lang="en-US" dirty="0">
                <a:solidFill>
                  <a:srgbClr val="FFFF00"/>
                </a:solidFill>
              </a:rPr>
              <a:t>: a good practice is to include a picture of the marked leakage locations in the job file.</a:t>
            </a:r>
          </a:p>
        </p:txBody>
      </p:sp>
    </p:spTree>
    <p:extLst>
      <p:ext uri="{BB962C8B-B14F-4D97-AF65-F5344CB8AC3E}">
        <p14:creationId xmlns:p14="http://schemas.microsoft.com/office/powerpoint/2010/main" val="617700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Unvented Combustion Appliances</a:t>
            </a:r>
            <a:endParaRPr lang="en-US" dirty="0"/>
          </a:p>
        </p:txBody>
      </p:sp>
      <p:pic>
        <p:nvPicPr>
          <p:cNvPr id="4" name="Content Placeholder 3"/>
          <p:cNvPicPr>
            <a:picLocks noGrp="1"/>
          </p:cNvPicPr>
          <p:nvPr>
            <p:ph idx="1"/>
          </p:nvPr>
        </p:nvPicPr>
        <p:blipFill rotWithShape="1">
          <a:blip r:embed="rId2"/>
          <a:srcRect l="16742" r="19910"/>
          <a:stretch/>
        </p:blipFill>
        <p:spPr>
          <a:xfrm>
            <a:off x="2590800" y="1981200"/>
            <a:ext cx="3238491" cy="3585369"/>
          </a:xfrm>
          <a:prstGeom prst="rect">
            <a:avLst/>
          </a:prstGeom>
          <a:ln w="3175">
            <a:solidFill>
              <a:sysClr val="windowText" lastClr="000000"/>
            </a:solidFill>
          </a:ln>
        </p:spPr>
      </p:pic>
    </p:spTree>
    <p:extLst>
      <p:ext uri="{BB962C8B-B14F-4D97-AF65-F5344CB8AC3E}">
        <p14:creationId xmlns:p14="http://schemas.microsoft.com/office/powerpoint/2010/main" val="146351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Unvented Combustion Appliances</a:t>
            </a:r>
            <a:endParaRPr lang="en-US" dirty="0"/>
          </a:p>
        </p:txBody>
      </p:sp>
      <p:pic>
        <p:nvPicPr>
          <p:cNvPr id="5" name="Content Placeholder 4"/>
          <p:cNvPicPr>
            <a:picLocks noGrp="1"/>
          </p:cNvPicPr>
          <p:nvPr>
            <p:ph idx="1"/>
          </p:nvPr>
        </p:nvPicPr>
        <p:blipFill rotWithShape="1">
          <a:blip r:embed="rId2"/>
          <a:srcRect l="19125" t="4217" r="17561" b="3013"/>
          <a:stretch/>
        </p:blipFill>
        <p:spPr bwMode="auto">
          <a:xfrm>
            <a:off x="4267200" y="1828800"/>
            <a:ext cx="3200400" cy="37338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838200" y="2362200"/>
            <a:ext cx="2853473" cy="584775"/>
          </a:xfrm>
          <a:prstGeom prst="rect">
            <a:avLst/>
          </a:prstGeom>
        </p:spPr>
        <p:txBody>
          <a:bodyPr wrap="none">
            <a:spAutoFit/>
          </a:bodyPr>
          <a:lstStyle/>
          <a:p>
            <a:r>
              <a:rPr lang="en-US" sz="3200" b="1" dirty="0">
                <a:solidFill>
                  <a:srgbClr val="FFFF00"/>
                </a:solidFill>
                <a:latin typeface="Times New Roman" panose="02020603050405020304" pitchFamily="18" charset="0"/>
                <a:ea typeface="Calibri" panose="020F0502020204030204" pitchFamily="34" charset="0"/>
              </a:rPr>
              <a:t>ANSI Z21.11.2 </a:t>
            </a:r>
            <a:endParaRPr lang="en-US" sz="3200" b="1" dirty="0">
              <a:solidFill>
                <a:srgbClr val="FFFF00"/>
              </a:solidFill>
            </a:endParaRPr>
          </a:p>
        </p:txBody>
      </p:sp>
    </p:spTree>
    <p:extLst>
      <p:ext uri="{BB962C8B-B14F-4D97-AF65-F5344CB8AC3E}">
        <p14:creationId xmlns:p14="http://schemas.microsoft.com/office/powerpoint/2010/main" val="4000032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Documentation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FF00"/>
                </a:solidFill>
              </a:rPr>
              <a:t>Written or recorded records evidence of the location of the unvented appliance. </a:t>
            </a:r>
          </a:p>
          <a:p>
            <a:pPr marL="0" indent="0">
              <a:buNone/>
            </a:pPr>
            <a:r>
              <a:rPr lang="en-US" dirty="0">
                <a:solidFill>
                  <a:srgbClr val="FFFF00"/>
                </a:solidFill>
              </a:rPr>
              <a:t>And</a:t>
            </a:r>
          </a:p>
          <a:p>
            <a:pPr marL="0" indent="0">
              <a:buNone/>
            </a:pPr>
            <a:r>
              <a:rPr lang="en-US" dirty="0">
                <a:solidFill>
                  <a:srgbClr val="FFFF00"/>
                </a:solidFill>
              </a:rPr>
              <a:t>Written or recorded records evidence that the equipment is ANSI Z21.11.2 listed. </a:t>
            </a:r>
          </a:p>
          <a:p>
            <a:pPr marL="0" indent="0">
              <a:buNone/>
            </a:pPr>
            <a:r>
              <a:rPr lang="en-US" dirty="0">
                <a:solidFill>
                  <a:srgbClr val="FFFF00"/>
                </a:solidFill>
              </a:rPr>
              <a:t>Or</a:t>
            </a:r>
          </a:p>
          <a:p>
            <a:pPr marL="0" indent="0">
              <a:buNone/>
            </a:pPr>
            <a:r>
              <a:rPr lang="en-US" dirty="0">
                <a:solidFill>
                  <a:srgbClr val="FFFF00"/>
                </a:solidFill>
              </a:rPr>
              <a:t>Written or recorded records evidence of the total appliance input and homeowner notification if the appliance is not listed.</a:t>
            </a:r>
          </a:p>
        </p:txBody>
      </p:sp>
    </p:spTree>
    <p:extLst>
      <p:ext uri="{BB962C8B-B14F-4D97-AF65-F5344CB8AC3E}">
        <p14:creationId xmlns:p14="http://schemas.microsoft.com/office/powerpoint/2010/main" val="115327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800600"/>
            <a:ext cx="8991600" cy="609600"/>
          </a:xfrm>
        </p:spPr>
        <p:txBody>
          <a:bodyPr>
            <a:normAutofit fontScale="90000"/>
          </a:bodyPr>
          <a:lstStyle/>
          <a:p>
            <a:r>
              <a:rPr lang="en-US" dirty="0" smtClean="0"/>
              <a:t>Combustion </a:t>
            </a:r>
            <a:r>
              <a:rPr lang="en-US" smtClean="0"/>
              <a:t>Appliance Zone Area </a:t>
            </a:r>
            <a:r>
              <a:rPr lang="en-US" dirty="0" smtClean="0"/>
              <a:t>(CAZ</a:t>
            </a:r>
            <a:r>
              <a:rPr lang="en-US" dirty="0"/>
              <a:t>) </a:t>
            </a:r>
            <a:br>
              <a:rPr lang="en-US" dirty="0"/>
            </a:br>
            <a:r>
              <a:rPr lang="en-US" dirty="0" smtClean="0"/>
              <a:t>Pre Test </a:t>
            </a:r>
            <a:r>
              <a:rPr lang="en-US" dirty="0"/>
              <a:t>Area </a:t>
            </a:r>
            <a:r>
              <a:rPr lang="en-US" dirty="0" smtClean="0"/>
              <a:t>Measurement</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8" y="762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32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CAZ Area Measurement Calculations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0" indent="0">
              <a:buNone/>
            </a:pPr>
            <a:r>
              <a:rPr lang="en-US" sz="3500" dirty="0">
                <a:solidFill>
                  <a:srgbClr val="FFFF00"/>
                </a:solidFill>
              </a:rPr>
              <a:t>The volume of the space providing combustion air to fossil fuel appliances must be measured and, if provided, the net free area of openings which supply combustion air from an adjoining room or the outdoors, including any bird/insect screen on opening terminations.  Acceptable procedures </a:t>
            </a:r>
            <a:r>
              <a:rPr lang="en-US" sz="3500" dirty="0" smtClean="0">
                <a:solidFill>
                  <a:srgbClr val="FFFF00"/>
                </a:solidFill>
              </a:rPr>
              <a:t>are:</a:t>
            </a:r>
            <a:endParaRPr lang="en-US" dirty="0" smtClean="0">
              <a:solidFill>
                <a:srgbClr val="FFFF00"/>
              </a:solidFill>
            </a:endParaRPr>
          </a:p>
          <a:p>
            <a:r>
              <a:rPr lang="en-US" sz="3500" dirty="0" smtClean="0">
                <a:solidFill>
                  <a:srgbClr val="FFFF00"/>
                </a:solidFill>
              </a:rPr>
              <a:t>National </a:t>
            </a:r>
            <a:r>
              <a:rPr lang="en-US" sz="3500" dirty="0">
                <a:solidFill>
                  <a:srgbClr val="FFFF00"/>
                </a:solidFill>
              </a:rPr>
              <a:t>Fuel Gas Code (NFG) §9.3, </a:t>
            </a:r>
            <a:endParaRPr lang="en-US" sz="3500" dirty="0" smtClean="0">
              <a:solidFill>
                <a:srgbClr val="FFFF00"/>
              </a:solidFill>
            </a:endParaRPr>
          </a:p>
          <a:p>
            <a:pPr marL="0" indent="0">
              <a:buNone/>
            </a:pPr>
            <a:r>
              <a:rPr lang="en-US" sz="3500" dirty="0" smtClean="0">
                <a:solidFill>
                  <a:srgbClr val="FFFF00"/>
                </a:solidFill>
              </a:rPr>
              <a:t>Or</a:t>
            </a:r>
          </a:p>
          <a:p>
            <a:r>
              <a:rPr lang="en-US" sz="3500" dirty="0" smtClean="0">
                <a:solidFill>
                  <a:srgbClr val="FFFF00"/>
                </a:solidFill>
              </a:rPr>
              <a:t>Authority </a:t>
            </a:r>
            <a:r>
              <a:rPr lang="en-US" sz="3500" dirty="0">
                <a:solidFill>
                  <a:srgbClr val="FFFF00"/>
                </a:solidFill>
              </a:rPr>
              <a:t>having jurisdiction (AHJ).</a:t>
            </a:r>
          </a:p>
          <a:p>
            <a:endParaRPr lang="en-US" dirty="0"/>
          </a:p>
        </p:txBody>
      </p:sp>
    </p:spTree>
    <p:extLst>
      <p:ext uri="{BB962C8B-B14F-4D97-AF65-F5344CB8AC3E}">
        <p14:creationId xmlns:p14="http://schemas.microsoft.com/office/powerpoint/2010/main" val="91008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2405</TotalTime>
  <Words>1295</Words>
  <Application>Microsoft Office PowerPoint</Application>
  <PresentationFormat>On-screen Show (4:3)</PresentationFormat>
  <Paragraphs>120</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 Day 1 Part 4 Technician’s Guide &amp; Workbook for Home Evaluation and Performance Improvement  </vt:lpstr>
      <vt:lpstr> 3.0 Comprehensive Performance Audit Fossil Fuel Appliances Health &amp; Safety 3.2  </vt:lpstr>
      <vt:lpstr>Gas/Oil Leakage Testing</vt:lpstr>
      <vt:lpstr>Acceptable Documentation</vt:lpstr>
      <vt:lpstr>Unvented Combustion Appliances</vt:lpstr>
      <vt:lpstr>Unvented Combustion Appliances</vt:lpstr>
      <vt:lpstr>Acceptable Documentation</vt:lpstr>
      <vt:lpstr>Combustion Appliance Zone Area (CAZ)  Pre Test Area Measurement </vt:lpstr>
      <vt:lpstr>CAZ Area Measurement Calculations</vt:lpstr>
      <vt:lpstr>National Fuel Gas Code (NFG) §9.3</vt:lpstr>
      <vt:lpstr>Sample Problem 1</vt:lpstr>
      <vt:lpstr>Sample Problem 1</vt:lpstr>
      <vt:lpstr>Sample Problem 1</vt:lpstr>
      <vt:lpstr>National Fuel Gas Code (NFG) §9.3</vt:lpstr>
      <vt:lpstr>Fan Assisted vs Natural Draft</vt:lpstr>
      <vt:lpstr>Fan Assisted vs Natural Draft</vt:lpstr>
      <vt:lpstr>Fan Assisted vs Natural Draft</vt:lpstr>
      <vt:lpstr>Other Than Fan Assisted Formula</vt:lpstr>
      <vt:lpstr>Fan Assisted Formula</vt:lpstr>
      <vt:lpstr>Sample Problem 2</vt:lpstr>
      <vt:lpstr>Sample Problem 2</vt:lpstr>
      <vt:lpstr>Sample Problem 2</vt:lpstr>
      <vt:lpstr>Depressurization Test 1.9 (AKA CAZ Test)  </vt:lpstr>
      <vt:lpstr>Depressurization Test</vt:lpstr>
      <vt:lpstr>Depressurization Test</vt:lpstr>
      <vt:lpstr>Depressurization Test</vt:lpstr>
      <vt:lpstr>Depressurization Test</vt:lpstr>
      <vt:lpstr>Depressurization Test</vt:lpstr>
      <vt:lpstr>Depressurization Test</vt:lpstr>
      <vt:lpstr>Depressurization Test</vt:lpstr>
      <vt:lpstr>Spillage Test</vt:lpstr>
      <vt:lpstr>Spillage Test</vt:lpstr>
      <vt:lpstr>Acceptable Documentation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242</cp:revision>
  <cp:lastPrinted>2013-06-17T20:42:26Z</cp:lastPrinted>
  <dcterms:created xsi:type="dcterms:W3CDTF">2013-05-23T13:04:32Z</dcterms:created>
  <dcterms:modified xsi:type="dcterms:W3CDTF">2015-09-10T20:51:25Z</dcterms:modified>
</cp:coreProperties>
</file>