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5"/>
  </p:notesMasterIdLst>
  <p:sldIdLst>
    <p:sldId id="306" r:id="rId2"/>
    <p:sldId id="305" r:id="rId3"/>
    <p:sldId id="302" r:id="rId4"/>
    <p:sldId id="268" r:id="rId5"/>
    <p:sldId id="269" r:id="rId6"/>
    <p:sldId id="265" r:id="rId7"/>
    <p:sldId id="294" r:id="rId8"/>
    <p:sldId id="304" r:id="rId9"/>
    <p:sldId id="260" r:id="rId10"/>
    <p:sldId id="261" r:id="rId11"/>
    <p:sldId id="307" r:id="rId12"/>
    <p:sldId id="308" r:id="rId13"/>
    <p:sldId id="309" r:id="rId14"/>
    <p:sldId id="310" r:id="rId15"/>
    <p:sldId id="311" r:id="rId16"/>
    <p:sldId id="312" r:id="rId17"/>
    <p:sldId id="300" r:id="rId18"/>
    <p:sldId id="313" r:id="rId19"/>
    <p:sldId id="267"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Lst>
  <p:sldSz cx="9144000" cy="6858000" type="screen4x3"/>
  <p:notesSz cx="7010400" cy="92964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545"/>
    <a:srgbClr val="3F3F3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294" y="6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E83A6E7-60DE-4005-B552-9C8674E4BA66}" type="datetimeFigureOut">
              <a:rPr lang="en-US" smtClean="0"/>
              <a:t>8/4/2015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2C46B63-F3D0-4FCB-B9C7-2DF26E8BCAD2}" type="slidenum">
              <a:rPr lang="en-US" smtClean="0"/>
              <a:t>‹#›</a:t>
            </a:fld>
            <a:endParaRPr lang="en-US"/>
          </a:p>
        </p:txBody>
      </p:sp>
    </p:spTree>
    <p:extLst>
      <p:ext uri="{BB962C8B-B14F-4D97-AF65-F5344CB8AC3E}">
        <p14:creationId xmlns:p14="http://schemas.microsoft.com/office/powerpoint/2010/main" val="414803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a:t>
            </a:fld>
            <a:endParaRPr lang="en-US"/>
          </a:p>
        </p:txBody>
      </p:sp>
    </p:spTree>
    <p:extLst>
      <p:ext uri="{BB962C8B-B14F-4D97-AF65-F5344CB8AC3E}">
        <p14:creationId xmlns:p14="http://schemas.microsoft.com/office/powerpoint/2010/main" val="169584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10</a:t>
            </a:fld>
            <a:endParaRPr lang="en-US"/>
          </a:p>
        </p:txBody>
      </p:sp>
    </p:spTree>
    <p:extLst>
      <p:ext uri="{BB962C8B-B14F-4D97-AF65-F5344CB8AC3E}">
        <p14:creationId xmlns:p14="http://schemas.microsoft.com/office/powerpoint/2010/main" val="425081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17</a:t>
            </a:fld>
            <a:endParaRPr lang="en-US"/>
          </a:p>
        </p:txBody>
      </p:sp>
    </p:spTree>
    <p:extLst>
      <p:ext uri="{BB962C8B-B14F-4D97-AF65-F5344CB8AC3E}">
        <p14:creationId xmlns:p14="http://schemas.microsoft.com/office/powerpoint/2010/main" val="2658165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19</a:t>
            </a:fld>
            <a:endParaRPr lang="en-US"/>
          </a:p>
        </p:txBody>
      </p:sp>
    </p:spTree>
    <p:extLst>
      <p:ext uri="{BB962C8B-B14F-4D97-AF65-F5344CB8AC3E}">
        <p14:creationId xmlns:p14="http://schemas.microsoft.com/office/powerpoint/2010/main" val="43576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2</a:t>
            </a:fld>
            <a:endParaRPr lang="en-US"/>
          </a:p>
        </p:txBody>
      </p:sp>
    </p:spTree>
    <p:extLst>
      <p:ext uri="{BB962C8B-B14F-4D97-AF65-F5344CB8AC3E}">
        <p14:creationId xmlns:p14="http://schemas.microsoft.com/office/powerpoint/2010/main" val="490230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3</a:t>
            </a:fld>
            <a:endParaRPr lang="en-US"/>
          </a:p>
        </p:txBody>
      </p:sp>
    </p:spTree>
    <p:extLst>
      <p:ext uri="{BB962C8B-B14F-4D97-AF65-F5344CB8AC3E}">
        <p14:creationId xmlns:p14="http://schemas.microsoft.com/office/powerpoint/2010/main" val="36481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4</a:t>
            </a:fld>
            <a:endParaRPr lang="en-US"/>
          </a:p>
        </p:txBody>
      </p:sp>
    </p:spTree>
    <p:extLst>
      <p:ext uri="{BB962C8B-B14F-4D97-AF65-F5344CB8AC3E}">
        <p14:creationId xmlns:p14="http://schemas.microsoft.com/office/powerpoint/2010/main" val="2541896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5</a:t>
            </a:fld>
            <a:endParaRPr lang="en-US"/>
          </a:p>
        </p:txBody>
      </p:sp>
    </p:spTree>
    <p:extLst>
      <p:ext uri="{BB962C8B-B14F-4D97-AF65-F5344CB8AC3E}">
        <p14:creationId xmlns:p14="http://schemas.microsoft.com/office/powerpoint/2010/main" val="1649230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6</a:t>
            </a:fld>
            <a:endParaRPr lang="en-US"/>
          </a:p>
        </p:txBody>
      </p:sp>
    </p:spTree>
    <p:extLst>
      <p:ext uri="{BB962C8B-B14F-4D97-AF65-F5344CB8AC3E}">
        <p14:creationId xmlns:p14="http://schemas.microsoft.com/office/powerpoint/2010/main" val="2722494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7</a:t>
            </a:fld>
            <a:endParaRPr lang="en-US"/>
          </a:p>
        </p:txBody>
      </p:sp>
    </p:spTree>
    <p:extLst>
      <p:ext uri="{BB962C8B-B14F-4D97-AF65-F5344CB8AC3E}">
        <p14:creationId xmlns:p14="http://schemas.microsoft.com/office/powerpoint/2010/main" val="3372858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8</a:t>
            </a:fld>
            <a:endParaRPr lang="en-US"/>
          </a:p>
        </p:txBody>
      </p:sp>
    </p:spTree>
    <p:extLst>
      <p:ext uri="{BB962C8B-B14F-4D97-AF65-F5344CB8AC3E}">
        <p14:creationId xmlns:p14="http://schemas.microsoft.com/office/powerpoint/2010/main" val="3782063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9</a:t>
            </a:fld>
            <a:endParaRPr lang="en-US"/>
          </a:p>
        </p:txBody>
      </p:sp>
    </p:spTree>
    <p:extLst>
      <p:ext uri="{BB962C8B-B14F-4D97-AF65-F5344CB8AC3E}">
        <p14:creationId xmlns:p14="http://schemas.microsoft.com/office/powerpoint/2010/main" val="339837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8/4/2015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358460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8/4/2015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47172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8/4/2015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97334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8/4/2015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658323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AA4F02-61AA-4C81-BD1C-511DDA14D550}" type="datetimeFigureOut">
              <a:rPr lang="en-US" smtClean="0"/>
              <a:t>8/4/2015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5875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AA4F02-61AA-4C81-BD1C-511DDA14D550}" type="datetimeFigureOut">
              <a:rPr lang="en-US" smtClean="0"/>
              <a:t>8/4/2015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528733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AA4F02-61AA-4C81-BD1C-511DDA14D550}" type="datetimeFigureOut">
              <a:rPr lang="en-US" smtClean="0"/>
              <a:t>8/4/2015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06039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AA4F02-61AA-4C81-BD1C-511DDA14D550}" type="datetimeFigureOut">
              <a:rPr lang="en-US" smtClean="0"/>
              <a:t>8/4/2015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406635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A4F02-61AA-4C81-BD1C-511DDA14D550}" type="datetimeFigureOut">
              <a:rPr lang="en-US" smtClean="0"/>
              <a:t>8/4/2015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2494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8/4/2015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87909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8/4/2015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52750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A4F02-61AA-4C81-BD1C-511DDA14D550}" type="datetimeFigureOut">
              <a:rPr lang="en-US" smtClean="0"/>
              <a:t>8/4/2015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8CEC8-CAE7-4B68-B1B1-EDF19F9D4EC2}" type="slidenum">
              <a:rPr lang="en-US" smtClean="0"/>
              <a:t>‹#›</a:t>
            </a:fld>
            <a:endParaRPr lang="en-US"/>
          </a:p>
        </p:txBody>
      </p:sp>
    </p:spTree>
    <p:extLst>
      <p:ext uri="{BB962C8B-B14F-4D97-AF65-F5344CB8AC3E}">
        <p14:creationId xmlns:p14="http://schemas.microsoft.com/office/powerpoint/2010/main" val="375582938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0.xml"/><Relationship Id="rId7" Type="http://schemas.openxmlformats.org/officeDocument/2006/relationships/image" Target="../media/image2.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21.xml"/><Relationship Id="rId9"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4.xml"/><Relationship Id="rId7" Type="http://schemas.openxmlformats.org/officeDocument/2006/relationships/image" Target="../media/image11.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25.xml"/><Relationship Id="rId9"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trutechtools.com/assets/images/pressurepansmall.jp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trutechtools.com/assets/images/pressurepansmall.jp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3.xml"/><Relationship Id="rId7" Type="http://schemas.openxmlformats.org/officeDocument/2006/relationships/image" Target="../media/image2.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14.xml"/><Relationship Id="rId9"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4800600"/>
            <a:ext cx="8991600" cy="609600"/>
          </a:xfrm>
        </p:spPr>
        <p:txBody>
          <a:bodyPr>
            <a:normAutofit fontScale="90000"/>
          </a:bodyPr>
          <a:lstStyle/>
          <a:p>
            <a:r>
              <a:rPr lang="en-US" dirty="0"/>
              <a:t>5</a:t>
            </a:r>
            <a:r>
              <a:rPr lang="en-US" dirty="0" smtClean="0"/>
              <a:t>.0 Distribution Aspects</a:t>
            </a:r>
            <a:br>
              <a:rPr lang="en-US" dirty="0" smtClean="0"/>
            </a:br>
            <a:r>
              <a:rPr lang="en-US" sz="3600" dirty="0" smtClean="0"/>
              <a:t>(Section 5.1 Duct Leakage)</a:t>
            </a: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274298" y="762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01681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Airflow Comparison Method For Commercial Systems</a:t>
            </a:r>
            <a:endParaRPr lang="en-US" dirty="0"/>
          </a:p>
        </p:txBody>
      </p:sp>
      <p:pic>
        <p:nvPicPr>
          <p:cNvPr id="2050" name="Picture 2" descr="1-FH 2x2V2 cropped"/>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94636" y="1447799"/>
            <a:ext cx="3802628" cy="396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6281" t="3748" r="6573" b="7635"/>
          <a:stretch/>
        </p:blipFill>
        <p:spPr bwMode="auto">
          <a:xfrm>
            <a:off x="3913677" y="1447799"/>
            <a:ext cx="5059681"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2089808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Airflow Comparison Method</a:t>
            </a:r>
          </a:p>
        </p:txBody>
      </p:sp>
      <p:sp>
        <p:nvSpPr>
          <p:cNvPr id="3" name="Content Placeholder 2"/>
          <p:cNvSpPr>
            <a:spLocks noGrp="1"/>
          </p:cNvSpPr>
          <p:nvPr>
            <p:ph idx="1"/>
          </p:nvPr>
        </p:nvSpPr>
        <p:spPr/>
        <p:txBody>
          <a:bodyPr/>
          <a:lstStyle/>
          <a:p>
            <a:pPr marL="0" indent="0">
              <a:buNone/>
            </a:pPr>
            <a:r>
              <a:rPr lang="en-US" dirty="0">
                <a:solidFill>
                  <a:srgbClr val="FFFF00"/>
                </a:solidFill>
              </a:rPr>
              <a:t>For this method the air handler or furnaces is turned on and set to run at the maximum speed for the duration of the testing.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0276" t="17741" r="28571" b="27721"/>
          <a:stretch/>
        </p:blipFill>
        <p:spPr>
          <a:xfrm>
            <a:off x="2527609" y="3505200"/>
            <a:ext cx="4088781" cy="3048000"/>
          </a:xfrm>
          <a:prstGeom prst="rect">
            <a:avLst/>
          </a:prstGeom>
        </p:spPr>
      </p:pic>
    </p:spTree>
    <p:extLst>
      <p:ext uri="{BB962C8B-B14F-4D97-AF65-F5344CB8AC3E}">
        <p14:creationId xmlns:p14="http://schemas.microsoft.com/office/powerpoint/2010/main" val="30249567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2 </a:t>
            </a:r>
            <a:r>
              <a:rPr lang="en-US" dirty="0"/>
              <a:t>Airflow Comparison Method</a:t>
            </a:r>
          </a:p>
        </p:txBody>
      </p:sp>
      <p:sp>
        <p:nvSpPr>
          <p:cNvPr id="3" name="Content Placeholder 2"/>
          <p:cNvSpPr>
            <a:spLocks noGrp="1"/>
          </p:cNvSpPr>
          <p:nvPr>
            <p:ph idx="1"/>
          </p:nvPr>
        </p:nvSpPr>
        <p:spPr/>
        <p:txBody>
          <a:bodyPr/>
          <a:lstStyle/>
          <a:p>
            <a:pPr marL="0" indent="0">
              <a:buNone/>
            </a:pPr>
            <a:r>
              <a:rPr lang="en-US" dirty="0">
                <a:solidFill>
                  <a:srgbClr val="FFFF00"/>
                </a:solidFill>
              </a:rPr>
              <a:t>Each supply and return grille, diffuser, and register (duct cover) in the distribution system will have their airflows measured and recorded individually.  The </a:t>
            </a:r>
            <a:r>
              <a:rPr lang="en-US" dirty="0" smtClean="0">
                <a:solidFill>
                  <a:srgbClr val="FFFF00"/>
                </a:solidFill>
              </a:rPr>
              <a:t>Technician </a:t>
            </a:r>
            <a:r>
              <a:rPr lang="en-US" dirty="0">
                <a:solidFill>
                  <a:srgbClr val="FFFF00"/>
                </a:solidFill>
              </a:rPr>
              <a:t>should list the supply and return registers on separate lists.  It is recommended for residential airflow on supply registers that a fan powered flow measuring capture device be used </a:t>
            </a:r>
            <a:r>
              <a:rPr lang="en-US" dirty="0" smtClean="0">
                <a:solidFill>
                  <a:srgbClr val="FFFF00"/>
                </a:solidFill>
              </a:rPr>
              <a:t>.  </a:t>
            </a:r>
            <a:endParaRPr lang="en-US" dirty="0">
              <a:solidFill>
                <a:srgbClr val="FFFF00"/>
              </a:solidFill>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7413" t="3223" r="9091" b="5052"/>
          <a:stretch/>
        </p:blipFill>
        <p:spPr bwMode="auto">
          <a:xfrm>
            <a:off x="7315200" y="4648200"/>
            <a:ext cx="1828800" cy="2227997"/>
          </a:xfrm>
          <a:prstGeom prst="rect">
            <a:avLst/>
          </a:prstGeom>
          <a:noFill/>
          <a:ln>
            <a:noFill/>
          </a:ln>
          <a:extLst/>
        </p:spPr>
      </p:pic>
    </p:spTree>
    <p:extLst>
      <p:ext uri="{BB962C8B-B14F-4D97-AF65-F5344CB8AC3E}">
        <p14:creationId xmlns:p14="http://schemas.microsoft.com/office/powerpoint/2010/main" val="24716143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2 </a:t>
            </a:r>
            <a:r>
              <a:rPr lang="en-US" dirty="0"/>
              <a:t>Airflow Comparison Method</a:t>
            </a:r>
          </a:p>
        </p:txBody>
      </p:sp>
      <p:sp>
        <p:nvSpPr>
          <p:cNvPr id="3" name="Content Placeholder 2"/>
          <p:cNvSpPr>
            <a:spLocks noGrp="1"/>
          </p:cNvSpPr>
          <p:nvPr>
            <p:ph idx="1"/>
          </p:nvPr>
        </p:nvSpPr>
        <p:spPr/>
        <p:txBody>
          <a:bodyPr/>
          <a:lstStyle/>
          <a:p>
            <a:pPr marL="0" indent="0">
              <a:buNone/>
            </a:pPr>
            <a:r>
              <a:rPr lang="en-US" dirty="0">
                <a:solidFill>
                  <a:srgbClr val="FFFF00"/>
                </a:solidFill>
              </a:rPr>
              <a:t>Note: When there is no return ducting, a pressure differential measuring type of tool may be used for measuring the return airflow at the </a:t>
            </a:r>
            <a:r>
              <a:rPr lang="en-US" dirty="0" smtClean="0">
                <a:solidFill>
                  <a:srgbClr val="FFFF00"/>
                </a:solidFill>
              </a:rPr>
              <a:t>unit.</a:t>
            </a:r>
            <a:endParaRPr lang="en-US" dirty="0">
              <a:solidFill>
                <a:srgbClr val="FFFF00"/>
              </a:solidFill>
            </a:endParaRPr>
          </a:p>
        </p:txBody>
      </p:sp>
      <p:pic>
        <p:nvPicPr>
          <p:cNvPr id="6" name="Picture 5"/>
          <p:cNvPicPr/>
          <p:nvPr/>
        </p:nvPicPr>
        <p:blipFill rotWithShape="1">
          <a:blip r:embed="rId4">
            <a:extLst>
              <a:ext uri="{28A0092B-C50C-407E-A947-70E740481C1C}">
                <a14:useLocalDpi xmlns:a14="http://schemas.microsoft.com/office/drawing/2010/main" val="0"/>
              </a:ext>
            </a:extLst>
          </a:blip>
          <a:srcRect l="7413" t="3223" r="9091" b="5052"/>
          <a:stretch/>
        </p:blipFill>
        <p:spPr bwMode="auto">
          <a:xfrm>
            <a:off x="7315200" y="4648200"/>
            <a:ext cx="1828800" cy="2227997"/>
          </a:xfrm>
          <a:prstGeom prst="rect">
            <a:avLst/>
          </a:prstGeom>
          <a:noFill/>
          <a:ln>
            <a:noFill/>
          </a:ln>
          <a:extLst/>
        </p:spPr>
      </p:pic>
      <p:pic>
        <p:nvPicPr>
          <p:cNvPr id="5" name="Picture 4"/>
          <p:cNvPicPr/>
          <p:nvPr/>
        </p:nvPicPr>
        <p:blipFill rotWithShape="1">
          <a:blip r:embed="rId5">
            <a:extLst>
              <a:ext uri="{28A0092B-C50C-407E-A947-70E740481C1C}">
                <a14:useLocalDpi xmlns:a14="http://schemas.microsoft.com/office/drawing/2010/main" val="0"/>
              </a:ext>
            </a:extLst>
          </a:blip>
          <a:srcRect l="6281" t="3748" r="6573" b="7635"/>
          <a:stretch/>
        </p:blipFill>
        <p:spPr bwMode="auto">
          <a:xfrm>
            <a:off x="2209800" y="3414723"/>
            <a:ext cx="3962400" cy="2875805"/>
          </a:xfrm>
          <a:prstGeom prst="rect">
            <a:avLst/>
          </a:prstGeom>
          <a:noFill/>
          <a:ln>
            <a:noFill/>
          </a:ln>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126274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3 </a:t>
            </a:r>
            <a:r>
              <a:rPr lang="en-US" dirty="0"/>
              <a:t>Airflow Comparison Method</a:t>
            </a:r>
          </a:p>
        </p:txBody>
      </p:sp>
      <p:sp>
        <p:nvSpPr>
          <p:cNvPr id="3" name="Content Placeholder 2"/>
          <p:cNvSpPr>
            <a:spLocks noGrp="1"/>
          </p:cNvSpPr>
          <p:nvPr>
            <p:ph idx="1"/>
          </p:nvPr>
        </p:nvSpPr>
        <p:spPr/>
        <p:txBody>
          <a:bodyPr/>
          <a:lstStyle/>
          <a:p>
            <a:pPr marL="0" indent="0">
              <a:buNone/>
            </a:pPr>
            <a:r>
              <a:rPr lang="en-US" dirty="0">
                <a:solidFill>
                  <a:srgbClr val="FFFF00"/>
                </a:solidFill>
              </a:rPr>
              <a:t>The supply CFM is the subtracted from the return CFM (ignore any negative values).  That number is divided by the </a:t>
            </a:r>
            <a:r>
              <a:rPr lang="en-US" dirty="0" smtClean="0">
                <a:solidFill>
                  <a:srgbClr val="FFFF00"/>
                </a:solidFill>
              </a:rPr>
              <a:t>Lower </a:t>
            </a:r>
            <a:r>
              <a:rPr lang="en-US" dirty="0">
                <a:solidFill>
                  <a:srgbClr val="FFFF00"/>
                </a:solidFill>
              </a:rPr>
              <a:t>of the two values and multiplied by 100 to get the percent of leakage.</a:t>
            </a:r>
          </a:p>
        </p:txBody>
      </p:sp>
      <p:pic>
        <p:nvPicPr>
          <p:cNvPr id="6" name="Picture 5"/>
          <p:cNvPicPr/>
          <p:nvPr/>
        </p:nvPicPr>
        <p:blipFill rotWithShape="1">
          <a:blip r:embed="rId2">
            <a:extLst>
              <a:ext uri="{28A0092B-C50C-407E-A947-70E740481C1C}">
                <a14:useLocalDpi xmlns:a14="http://schemas.microsoft.com/office/drawing/2010/main" val="0"/>
              </a:ext>
            </a:extLst>
          </a:blip>
          <a:srcRect l="7413" t="3223" r="9091" b="5052"/>
          <a:stretch/>
        </p:blipFill>
        <p:spPr bwMode="auto">
          <a:xfrm>
            <a:off x="567730" y="4459888"/>
            <a:ext cx="739212" cy="1230159"/>
          </a:xfrm>
          <a:prstGeom prst="rect">
            <a:avLst/>
          </a:prstGeom>
          <a:noFill/>
          <a:ln>
            <a:noFill/>
          </a:ln>
          <a:extLst/>
        </p:spPr>
      </p:pic>
      <p:pic>
        <p:nvPicPr>
          <p:cNvPr id="7" name="Picture 6"/>
          <p:cNvPicPr/>
          <p:nvPr/>
        </p:nvPicPr>
        <p:blipFill rotWithShape="1">
          <a:blip r:embed="rId3" cstate="print">
            <a:extLst>
              <a:ext uri="{28A0092B-C50C-407E-A947-70E740481C1C}">
                <a14:useLocalDpi xmlns:a14="http://schemas.microsoft.com/office/drawing/2010/main" val="0"/>
              </a:ext>
            </a:extLst>
          </a:blip>
          <a:srcRect l="6281" t="3748" r="6573" b="7635"/>
          <a:stretch/>
        </p:blipFill>
        <p:spPr bwMode="auto">
          <a:xfrm>
            <a:off x="2109827" y="4482880"/>
            <a:ext cx="1498092" cy="1092985"/>
          </a:xfrm>
          <a:prstGeom prst="rect">
            <a:avLst/>
          </a:prstGeom>
          <a:noFill/>
          <a:ln>
            <a:noFill/>
          </a:ln>
          <a:extLst/>
        </p:spPr>
      </p:pic>
      <p:sp>
        <p:nvSpPr>
          <p:cNvPr id="4" name="TextBox 3"/>
          <p:cNvSpPr txBox="1"/>
          <p:nvPr/>
        </p:nvSpPr>
        <p:spPr>
          <a:xfrm>
            <a:off x="1290766" y="3688757"/>
            <a:ext cx="798617" cy="1569660"/>
          </a:xfrm>
          <a:prstGeom prst="rect">
            <a:avLst/>
          </a:prstGeom>
          <a:noFill/>
        </p:spPr>
        <p:txBody>
          <a:bodyPr wrap="none" rtlCol="0">
            <a:spAutoFit/>
          </a:bodyPr>
          <a:lstStyle/>
          <a:p>
            <a:r>
              <a:rPr lang="en-US" sz="9600" dirty="0" smtClean="0">
                <a:solidFill>
                  <a:srgbClr val="FFFF00"/>
                </a:solidFill>
              </a:rPr>
              <a:t>_</a:t>
            </a:r>
            <a:endParaRPr lang="en-US" sz="9600" dirty="0">
              <a:solidFill>
                <a:srgbClr val="FFFF00"/>
              </a:solidFill>
            </a:endParaRPr>
          </a:p>
        </p:txBody>
      </p:sp>
      <p:sp>
        <p:nvSpPr>
          <p:cNvPr id="8" name="TextBox 7"/>
          <p:cNvSpPr txBox="1"/>
          <p:nvPr/>
        </p:nvSpPr>
        <p:spPr>
          <a:xfrm>
            <a:off x="3880307" y="4448737"/>
            <a:ext cx="4686091" cy="1015663"/>
          </a:xfrm>
          <a:prstGeom prst="rect">
            <a:avLst/>
          </a:prstGeom>
          <a:noFill/>
        </p:spPr>
        <p:txBody>
          <a:bodyPr wrap="none" rtlCol="0">
            <a:spAutoFit/>
          </a:bodyPr>
          <a:lstStyle/>
          <a:p>
            <a:r>
              <a:rPr lang="en-US" sz="6000" dirty="0" smtClean="0">
                <a:solidFill>
                  <a:srgbClr val="FFFF00"/>
                </a:solidFill>
              </a:rPr>
              <a:t>÷ </a:t>
            </a:r>
            <a:r>
              <a:rPr lang="en-US" sz="4800" dirty="0" smtClean="0">
                <a:solidFill>
                  <a:srgbClr val="FFFF00"/>
                </a:solidFill>
              </a:rPr>
              <a:t>Lower X 100 = ?</a:t>
            </a:r>
            <a:endParaRPr lang="en-US" sz="4800" dirty="0">
              <a:solidFill>
                <a:srgbClr val="FFFF00"/>
              </a:solidFill>
            </a:endParaRPr>
          </a:p>
        </p:txBody>
      </p:sp>
      <p:sp>
        <p:nvSpPr>
          <p:cNvPr id="12" name="TextBox 11"/>
          <p:cNvSpPr txBox="1"/>
          <p:nvPr/>
        </p:nvSpPr>
        <p:spPr>
          <a:xfrm>
            <a:off x="-12962" y="4196589"/>
            <a:ext cx="562975" cy="1569660"/>
          </a:xfrm>
          <a:prstGeom prst="rect">
            <a:avLst/>
          </a:prstGeom>
          <a:noFill/>
        </p:spPr>
        <p:txBody>
          <a:bodyPr wrap="none" rtlCol="0">
            <a:spAutoFit/>
          </a:bodyPr>
          <a:lstStyle/>
          <a:p>
            <a:r>
              <a:rPr lang="en-US" sz="9600" dirty="0">
                <a:solidFill>
                  <a:srgbClr val="FFFF00"/>
                </a:solidFill>
              </a:rPr>
              <a:t>[</a:t>
            </a:r>
          </a:p>
        </p:txBody>
      </p:sp>
      <p:sp>
        <p:nvSpPr>
          <p:cNvPr id="13" name="TextBox 12"/>
          <p:cNvSpPr txBox="1"/>
          <p:nvPr/>
        </p:nvSpPr>
        <p:spPr>
          <a:xfrm rot="10800000">
            <a:off x="3580761" y="4290137"/>
            <a:ext cx="562975" cy="1569660"/>
          </a:xfrm>
          <a:prstGeom prst="rect">
            <a:avLst/>
          </a:prstGeom>
          <a:noFill/>
        </p:spPr>
        <p:txBody>
          <a:bodyPr wrap="none" rtlCol="0">
            <a:spAutoFit/>
          </a:bodyPr>
          <a:lstStyle/>
          <a:p>
            <a:r>
              <a:rPr lang="en-US" sz="9600" dirty="0">
                <a:solidFill>
                  <a:srgbClr val="FFFF00"/>
                </a:solidFill>
              </a:rPr>
              <a:t>[</a:t>
            </a:r>
          </a:p>
        </p:txBody>
      </p:sp>
    </p:spTree>
    <p:extLst>
      <p:ext uri="{BB962C8B-B14F-4D97-AF65-F5344CB8AC3E}">
        <p14:creationId xmlns:p14="http://schemas.microsoft.com/office/powerpoint/2010/main" val="13782122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3 </a:t>
            </a:r>
            <a:r>
              <a:rPr lang="en-US" dirty="0"/>
              <a:t>Airflow Comparison Method</a:t>
            </a:r>
          </a:p>
        </p:txBody>
      </p:sp>
      <p:sp>
        <p:nvSpPr>
          <p:cNvPr id="3" name="Content Placeholder 2"/>
          <p:cNvSpPr>
            <a:spLocks noGrp="1"/>
          </p:cNvSpPr>
          <p:nvPr>
            <p:ph idx="1"/>
          </p:nvPr>
        </p:nvSpPr>
        <p:spPr/>
        <p:txBody>
          <a:bodyPr/>
          <a:lstStyle/>
          <a:p>
            <a:pPr marL="0" indent="0">
              <a:buNone/>
            </a:pPr>
            <a:r>
              <a:rPr lang="en-US" dirty="0">
                <a:solidFill>
                  <a:srgbClr val="FFFF00"/>
                </a:solidFill>
              </a:rPr>
              <a:t>Sample Calculation: Supply airflow total equals 1226 CFM and return total equals 1132 CFM thus,</a:t>
            </a:r>
          </a:p>
          <a:p>
            <a:pPr marL="0" indent="0">
              <a:buNone/>
            </a:pPr>
            <a:r>
              <a:rPr lang="en-US" dirty="0">
                <a:solidFill>
                  <a:srgbClr val="FFFF00"/>
                </a:solidFill>
              </a:rPr>
              <a:t>1226 – 1132 = 94.  Since the return is the </a:t>
            </a:r>
            <a:r>
              <a:rPr lang="en-US" dirty="0" smtClean="0">
                <a:solidFill>
                  <a:srgbClr val="FFFF00"/>
                </a:solidFill>
              </a:rPr>
              <a:t>lower number</a:t>
            </a:r>
            <a:r>
              <a:rPr lang="en-US" dirty="0">
                <a:solidFill>
                  <a:srgbClr val="FFFF00"/>
                </a:solidFill>
              </a:rPr>
              <a:t>: 94 ÷ 1132 X 100 = 8.3% duct leakage. </a:t>
            </a:r>
          </a:p>
        </p:txBody>
      </p:sp>
      <p:pic>
        <p:nvPicPr>
          <p:cNvPr id="6" name="Picture 5"/>
          <p:cNvPicPr/>
          <p:nvPr/>
        </p:nvPicPr>
        <p:blipFill rotWithShape="1">
          <a:blip r:embed="rId2">
            <a:extLst>
              <a:ext uri="{28A0092B-C50C-407E-A947-70E740481C1C}">
                <a14:useLocalDpi xmlns:a14="http://schemas.microsoft.com/office/drawing/2010/main" val="0"/>
              </a:ext>
            </a:extLst>
          </a:blip>
          <a:srcRect l="7413" t="3223" r="9091" b="5052"/>
          <a:stretch/>
        </p:blipFill>
        <p:spPr bwMode="auto">
          <a:xfrm>
            <a:off x="567730" y="4459888"/>
            <a:ext cx="739212" cy="1230159"/>
          </a:xfrm>
          <a:prstGeom prst="rect">
            <a:avLst/>
          </a:prstGeom>
          <a:noFill/>
          <a:ln>
            <a:noFill/>
          </a:ln>
          <a:extLst/>
        </p:spPr>
      </p:pic>
      <p:pic>
        <p:nvPicPr>
          <p:cNvPr id="7" name="Picture 6"/>
          <p:cNvPicPr/>
          <p:nvPr/>
        </p:nvPicPr>
        <p:blipFill rotWithShape="1">
          <a:blip r:embed="rId3" cstate="print">
            <a:extLst>
              <a:ext uri="{28A0092B-C50C-407E-A947-70E740481C1C}">
                <a14:useLocalDpi xmlns:a14="http://schemas.microsoft.com/office/drawing/2010/main" val="0"/>
              </a:ext>
            </a:extLst>
          </a:blip>
          <a:srcRect l="6281" t="3748" r="6573" b="7635"/>
          <a:stretch/>
        </p:blipFill>
        <p:spPr bwMode="auto">
          <a:xfrm>
            <a:off x="2109827" y="4482880"/>
            <a:ext cx="1498092" cy="1092985"/>
          </a:xfrm>
          <a:prstGeom prst="rect">
            <a:avLst/>
          </a:prstGeom>
          <a:noFill/>
          <a:ln>
            <a:noFill/>
          </a:ln>
          <a:extLst/>
        </p:spPr>
      </p:pic>
      <p:sp>
        <p:nvSpPr>
          <p:cNvPr id="4" name="TextBox 3"/>
          <p:cNvSpPr txBox="1"/>
          <p:nvPr/>
        </p:nvSpPr>
        <p:spPr>
          <a:xfrm>
            <a:off x="1290766" y="3688757"/>
            <a:ext cx="798617" cy="1569660"/>
          </a:xfrm>
          <a:prstGeom prst="rect">
            <a:avLst/>
          </a:prstGeom>
          <a:noFill/>
        </p:spPr>
        <p:txBody>
          <a:bodyPr wrap="none" rtlCol="0">
            <a:spAutoFit/>
          </a:bodyPr>
          <a:lstStyle/>
          <a:p>
            <a:r>
              <a:rPr lang="en-US" sz="9600" dirty="0" smtClean="0">
                <a:solidFill>
                  <a:srgbClr val="FFFF00"/>
                </a:solidFill>
              </a:rPr>
              <a:t>_</a:t>
            </a:r>
            <a:endParaRPr lang="en-US" sz="9600" dirty="0">
              <a:solidFill>
                <a:srgbClr val="FFFF00"/>
              </a:solidFill>
            </a:endParaRPr>
          </a:p>
        </p:txBody>
      </p:sp>
      <p:sp>
        <p:nvSpPr>
          <p:cNvPr id="8" name="TextBox 7"/>
          <p:cNvSpPr txBox="1"/>
          <p:nvPr/>
        </p:nvSpPr>
        <p:spPr>
          <a:xfrm>
            <a:off x="3880307" y="4448737"/>
            <a:ext cx="4686091" cy="1015663"/>
          </a:xfrm>
          <a:prstGeom prst="rect">
            <a:avLst/>
          </a:prstGeom>
          <a:noFill/>
        </p:spPr>
        <p:txBody>
          <a:bodyPr wrap="none" rtlCol="0">
            <a:spAutoFit/>
          </a:bodyPr>
          <a:lstStyle/>
          <a:p>
            <a:r>
              <a:rPr lang="en-US" sz="6000" dirty="0" smtClean="0">
                <a:solidFill>
                  <a:srgbClr val="FFFF00"/>
                </a:solidFill>
              </a:rPr>
              <a:t>÷ </a:t>
            </a:r>
            <a:r>
              <a:rPr lang="en-US" sz="4800" dirty="0" smtClean="0">
                <a:solidFill>
                  <a:srgbClr val="FFFF00"/>
                </a:solidFill>
              </a:rPr>
              <a:t>Lower X 100 = ?</a:t>
            </a:r>
            <a:endParaRPr lang="en-US" sz="4800" dirty="0">
              <a:solidFill>
                <a:srgbClr val="FFFF00"/>
              </a:solidFill>
            </a:endParaRPr>
          </a:p>
        </p:txBody>
      </p:sp>
      <p:sp>
        <p:nvSpPr>
          <p:cNvPr id="12" name="TextBox 11"/>
          <p:cNvSpPr txBox="1"/>
          <p:nvPr/>
        </p:nvSpPr>
        <p:spPr>
          <a:xfrm>
            <a:off x="-12962" y="4196589"/>
            <a:ext cx="562975" cy="1569660"/>
          </a:xfrm>
          <a:prstGeom prst="rect">
            <a:avLst/>
          </a:prstGeom>
          <a:noFill/>
        </p:spPr>
        <p:txBody>
          <a:bodyPr wrap="none" rtlCol="0">
            <a:spAutoFit/>
          </a:bodyPr>
          <a:lstStyle/>
          <a:p>
            <a:r>
              <a:rPr lang="en-US" sz="9600" dirty="0">
                <a:solidFill>
                  <a:srgbClr val="FFFF00"/>
                </a:solidFill>
              </a:rPr>
              <a:t>[</a:t>
            </a:r>
          </a:p>
        </p:txBody>
      </p:sp>
      <p:sp>
        <p:nvSpPr>
          <p:cNvPr id="13" name="TextBox 12"/>
          <p:cNvSpPr txBox="1"/>
          <p:nvPr/>
        </p:nvSpPr>
        <p:spPr>
          <a:xfrm rot="10800000">
            <a:off x="3580761" y="4290137"/>
            <a:ext cx="562975" cy="1569660"/>
          </a:xfrm>
          <a:prstGeom prst="rect">
            <a:avLst/>
          </a:prstGeom>
          <a:noFill/>
        </p:spPr>
        <p:txBody>
          <a:bodyPr wrap="none" rtlCol="0">
            <a:spAutoFit/>
          </a:bodyPr>
          <a:lstStyle/>
          <a:p>
            <a:r>
              <a:rPr lang="en-US" sz="9600" dirty="0">
                <a:solidFill>
                  <a:srgbClr val="FFFF00"/>
                </a:solidFill>
              </a:rPr>
              <a:t>[</a:t>
            </a:r>
          </a:p>
        </p:txBody>
      </p:sp>
    </p:spTree>
    <p:extLst>
      <p:ext uri="{BB962C8B-B14F-4D97-AF65-F5344CB8AC3E}">
        <p14:creationId xmlns:p14="http://schemas.microsoft.com/office/powerpoint/2010/main" val="8406423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3 </a:t>
            </a:r>
            <a:r>
              <a:rPr lang="en-US" dirty="0"/>
              <a:t>Airflow Comparison Method</a:t>
            </a:r>
          </a:p>
        </p:txBody>
      </p:sp>
      <p:sp>
        <p:nvSpPr>
          <p:cNvPr id="3" name="Content Placeholder 2"/>
          <p:cNvSpPr>
            <a:spLocks noGrp="1"/>
          </p:cNvSpPr>
          <p:nvPr>
            <p:ph idx="1"/>
          </p:nvPr>
        </p:nvSpPr>
        <p:spPr/>
        <p:txBody>
          <a:bodyPr/>
          <a:lstStyle/>
          <a:p>
            <a:pPr marL="0" indent="0">
              <a:buNone/>
            </a:pPr>
            <a:r>
              <a:rPr lang="en-US" dirty="0">
                <a:solidFill>
                  <a:srgbClr val="FFFF00"/>
                </a:solidFill>
              </a:rPr>
              <a:t>Sample Calculation: Supply airflow total equals 1226 CFM and return total equals 1132 CFM thus,</a:t>
            </a:r>
          </a:p>
          <a:p>
            <a:pPr marL="0" indent="0">
              <a:buNone/>
            </a:pPr>
            <a:r>
              <a:rPr lang="en-US" dirty="0">
                <a:solidFill>
                  <a:srgbClr val="FFFF00"/>
                </a:solidFill>
              </a:rPr>
              <a:t>1226 – 1132 = 94.  Since the return is the </a:t>
            </a:r>
            <a:r>
              <a:rPr lang="en-US" dirty="0" smtClean="0">
                <a:solidFill>
                  <a:srgbClr val="FFFF00"/>
                </a:solidFill>
              </a:rPr>
              <a:t>lower number</a:t>
            </a:r>
            <a:r>
              <a:rPr lang="en-US" dirty="0">
                <a:solidFill>
                  <a:srgbClr val="FFFF00"/>
                </a:solidFill>
              </a:rPr>
              <a:t>: 94 ÷ 1132 X 100 = 8.3% duct leakage. </a:t>
            </a:r>
          </a:p>
        </p:txBody>
      </p:sp>
      <p:pic>
        <p:nvPicPr>
          <p:cNvPr id="6" name="Picture 5"/>
          <p:cNvPicPr/>
          <p:nvPr/>
        </p:nvPicPr>
        <p:blipFill rotWithShape="1">
          <a:blip r:embed="rId2">
            <a:extLst>
              <a:ext uri="{28A0092B-C50C-407E-A947-70E740481C1C}">
                <a14:useLocalDpi xmlns:a14="http://schemas.microsoft.com/office/drawing/2010/main" val="0"/>
              </a:ext>
            </a:extLst>
          </a:blip>
          <a:srcRect l="7413" t="3223" r="9091" b="5052"/>
          <a:stretch/>
        </p:blipFill>
        <p:spPr bwMode="auto">
          <a:xfrm>
            <a:off x="567730" y="4459888"/>
            <a:ext cx="739212" cy="1230159"/>
          </a:xfrm>
          <a:prstGeom prst="rect">
            <a:avLst/>
          </a:prstGeom>
          <a:noFill/>
          <a:ln>
            <a:noFill/>
          </a:ln>
          <a:extLst/>
        </p:spPr>
      </p:pic>
      <p:pic>
        <p:nvPicPr>
          <p:cNvPr id="7" name="Picture 6"/>
          <p:cNvPicPr/>
          <p:nvPr/>
        </p:nvPicPr>
        <p:blipFill rotWithShape="1">
          <a:blip r:embed="rId3" cstate="print">
            <a:extLst>
              <a:ext uri="{28A0092B-C50C-407E-A947-70E740481C1C}">
                <a14:useLocalDpi xmlns:a14="http://schemas.microsoft.com/office/drawing/2010/main" val="0"/>
              </a:ext>
            </a:extLst>
          </a:blip>
          <a:srcRect l="6281" t="3748" r="6573" b="7635"/>
          <a:stretch/>
        </p:blipFill>
        <p:spPr bwMode="auto">
          <a:xfrm>
            <a:off x="2109827" y="4482880"/>
            <a:ext cx="1498092" cy="1092985"/>
          </a:xfrm>
          <a:prstGeom prst="rect">
            <a:avLst/>
          </a:prstGeom>
          <a:noFill/>
          <a:ln>
            <a:noFill/>
          </a:ln>
          <a:extLst/>
        </p:spPr>
      </p:pic>
      <p:sp>
        <p:nvSpPr>
          <p:cNvPr id="4" name="TextBox 3"/>
          <p:cNvSpPr txBox="1"/>
          <p:nvPr/>
        </p:nvSpPr>
        <p:spPr>
          <a:xfrm>
            <a:off x="1290766" y="3688757"/>
            <a:ext cx="798617" cy="1569660"/>
          </a:xfrm>
          <a:prstGeom prst="rect">
            <a:avLst/>
          </a:prstGeom>
          <a:noFill/>
        </p:spPr>
        <p:txBody>
          <a:bodyPr wrap="none" rtlCol="0">
            <a:spAutoFit/>
          </a:bodyPr>
          <a:lstStyle/>
          <a:p>
            <a:r>
              <a:rPr lang="en-US" sz="9600" dirty="0" smtClean="0">
                <a:solidFill>
                  <a:srgbClr val="FFFF00"/>
                </a:solidFill>
              </a:rPr>
              <a:t>_</a:t>
            </a:r>
            <a:endParaRPr lang="en-US" sz="9600" dirty="0">
              <a:solidFill>
                <a:srgbClr val="FFFF00"/>
              </a:solidFill>
            </a:endParaRPr>
          </a:p>
        </p:txBody>
      </p:sp>
      <p:sp>
        <p:nvSpPr>
          <p:cNvPr id="8" name="TextBox 7"/>
          <p:cNvSpPr txBox="1"/>
          <p:nvPr/>
        </p:nvSpPr>
        <p:spPr>
          <a:xfrm>
            <a:off x="3880307" y="4448737"/>
            <a:ext cx="4686091" cy="1015663"/>
          </a:xfrm>
          <a:prstGeom prst="rect">
            <a:avLst/>
          </a:prstGeom>
          <a:noFill/>
        </p:spPr>
        <p:txBody>
          <a:bodyPr wrap="none" rtlCol="0">
            <a:spAutoFit/>
          </a:bodyPr>
          <a:lstStyle/>
          <a:p>
            <a:r>
              <a:rPr lang="en-US" sz="6000" dirty="0" smtClean="0">
                <a:solidFill>
                  <a:srgbClr val="FFFF00"/>
                </a:solidFill>
              </a:rPr>
              <a:t>÷ </a:t>
            </a:r>
            <a:r>
              <a:rPr lang="en-US" sz="4800" dirty="0" smtClean="0">
                <a:solidFill>
                  <a:srgbClr val="FFFF00"/>
                </a:solidFill>
              </a:rPr>
              <a:t>Lower X 100 = ?</a:t>
            </a:r>
            <a:endParaRPr lang="en-US" sz="4800" dirty="0">
              <a:solidFill>
                <a:srgbClr val="FFFF00"/>
              </a:solidFill>
            </a:endParaRPr>
          </a:p>
        </p:txBody>
      </p:sp>
      <p:sp>
        <p:nvSpPr>
          <p:cNvPr id="12" name="TextBox 11"/>
          <p:cNvSpPr txBox="1"/>
          <p:nvPr/>
        </p:nvSpPr>
        <p:spPr>
          <a:xfrm>
            <a:off x="-12962" y="4196589"/>
            <a:ext cx="562975" cy="1569660"/>
          </a:xfrm>
          <a:prstGeom prst="rect">
            <a:avLst/>
          </a:prstGeom>
          <a:noFill/>
        </p:spPr>
        <p:txBody>
          <a:bodyPr wrap="none" rtlCol="0">
            <a:spAutoFit/>
          </a:bodyPr>
          <a:lstStyle/>
          <a:p>
            <a:r>
              <a:rPr lang="en-US" sz="9600" dirty="0">
                <a:solidFill>
                  <a:srgbClr val="FFFF00"/>
                </a:solidFill>
              </a:rPr>
              <a:t>[</a:t>
            </a:r>
          </a:p>
        </p:txBody>
      </p:sp>
      <p:sp>
        <p:nvSpPr>
          <p:cNvPr id="13" name="TextBox 12"/>
          <p:cNvSpPr txBox="1"/>
          <p:nvPr/>
        </p:nvSpPr>
        <p:spPr>
          <a:xfrm rot="10800000">
            <a:off x="3580761" y="4290137"/>
            <a:ext cx="562975" cy="1569660"/>
          </a:xfrm>
          <a:prstGeom prst="rect">
            <a:avLst/>
          </a:prstGeom>
          <a:noFill/>
        </p:spPr>
        <p:txBody>
          <a:bodyPr wrap="none" rtlCol="0">
            <a:spAutoFit/>
          </a:bodyPr>
          <a:lstStyle/>
          <a:p>
            <a:r>
              <a:rPr lang="en-US" sz="9600" dirty="0">
                <a:solidFill>
                  <a:srgbClr val="FFFF00"/>
                </a:solidFill>
              </a:rPr>
              <a:t>[</a:t>
            </a:r>
          </a:p>
        </p:txBody>
      </p:sp>
    </p:spTree>
    <p:extLst>
      <p:ext uri="{BB962C8B-B14F-4D97-AF65-F5344CB8AC3E}">
        <p14:creationId xmlns:p14="http://schemas.microsoft.com/office/powerpoint/2010/main" val="36253485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91600" cy="884238"/>
          </a:xfrm>
        </p:spPr>
        <p:txBody>
          <a:bodyPr>
            <a:normAutofit fontScale="90000"/>
          </a:bodyPr>
          <a:lstStyle/>
          <a:p>
            <a:r>
              <a:rPr lang="en-US" dirty="0" smtClean="0"/>
              <a:t>ANSI/SMACNA Air Duct Leakage Test Manual</a:t>
            </a:r>
            <a:r>
              <a:rPr lang="en-US" b="1" dirty="0">
                <a:solidFill>
                  <a:srgbClr val="FFFF00"/>
                </a:solidFill>
              </a:rPr>
              <a:t/>
            </a:r>
            <a:br>
              <a:rPr lang="en-US" b="1" dirty="0">
                <a:solidFill>
                  <a:srgbClr val="FFFF00"/>
                </a:solidFill>
              </a:rPr>
            </a:br>
            <a:endParaRPr lang="en-US" dirty="0"/>
          </a:p>
        </p:txBody>
      </p:sp>
      <p:pic>
        <p:nvPicPr>
          <p:cNvPr id="1026" name="Picture 2" descr="100_0879"/>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419600" y="1316018"/>
            <a:ext cx="4050457" cy="535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custDataLst>
              <p:tags r:id="rId3"/>
            </p:custDataLst>
          </p:nvPr>
        </p:nvPicPr>
        <p:blipFill rotWithShape="1">
          <a:blip r:embed="rId8">
            <a:extLst>
              <a:ext uri="{28A0092B-C50C-407E-A947-70E740481C1C}">
                <a14:useLocalDpi xmlns:a14="http://schemas.microsoft.com/office/drawing/2010/main" val="0"/>
              </a:ext>
            </a:extLst>
          </a:blip>
          <a:srcRect l="8645" t="6650" r="6401" b="8286"/>
          <a:stretch/>
        </p:blipFill>
        <p:spPr bwMode="auto">
          <a:xfrm>
            <a:off x="780757" y="1307812"/>
            <a:ext cx="3638843" cy="2640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energyconservatory.com/sites/default/files/dg700_bd_contr_cable.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780757" y="3912580"/>
            <a:ext cx="3638843" cy="27456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33303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91600" cy="1143000"/>
          </a:xfrm>
        </p:spPr>
        <p:txBody>
          <a:bodyPr>
            <a:normAutofit fontScale="90000"/>
          </a:bodyPr>
          <a:lstStyle/>
          <a:p>
            <a:r>
              <a:rPr lang="en-US" dirty="0" smtClean="0"/>
              <a:t>Quantitative Duct Leakage Test @ 25 Pa</a:t>
            </a:r>
            <a:endParaRPr lang="en-US" dirty="0"/>
          </a:p>
        </p:txBody>
      </p:sp>
      <p:pic>
        <p:nvPicPr>
          <p:cNvPr id="1029" name="Picture 5" descr="http://www.energyconservatory.com/sites/default/files/dg700_bd_contr_ca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2327"/>
            <a:ext cx="3638843" cy="2745673"/>
          </a:xfrm>
          <a:prstGeom prst="rect">
            <a:avLst/>
          </a:prstGeom>
          <a:noFill/>
          <a:extLst>
            <a:ext uri="{909E8E84-426E-40DD-AFC4-6F175D3DCCD1}">
              <a14:hiddenFill xmlns:a14="http://schemas.microsoft.com/office/drawing/2010/main">
                <a:solidFill>
                  <a:srgbClr val="FFFFFF"/>
                </a:solidFill>
              </a14:hiddenFill>
            </a:ext>
          </a:extLst>
        </p:spPr>
      </p:pic>
      <p:pic>
        <p:nvPicPr>
          <p:cNvPr id="3" name="Duct Blast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2407" b="12593"/>
          <a:stretch/>
        </p:blipFill>
        <p:spPr>
          <a:xfrm>
            <a:off x="2743200" y="1417638"/>
            <a:ext cx="5791200" cy="3257551"/>
          </a:xfrm>
          <a:prstGeom prst="rect">
            <a:avLst/>
          </a:prstGeom>
        </p:spPr>
      </p:pic>
      <p:sp>
        <p:nvSpPr>
          <p:cNvPr id="4" name="TextBox 3"/>
          <p:cNvSpPr txBox="1"/>
          <p:nvPr/>
        </p:nvSpPr>
        <p:spPr>
          <a:xfrm>
            <a:off x="4053557" y="5029200"/>
            <a:ext cx="4745786" cy="1569660"/>
          </a:xfrm>
          <a:prstGeom prst="rect">
            <a:avLst/>
          </a:prstGeom>
          <a:noFill/>
        </p:spPr>
        <p:txBody>
          <a:bodyPr wrap="none" rtlCol="0">
            <a:spAutoFit/>
          </a:bodyPr>
          <a:lstStyle/>
          <a:p>
            <a:r>
              <a:rPr lang="en-US" sz="3200" dirty="0" smtClean="0">
                <a:solidFill>
                  <a:srgbClr val="FFFF00"/>
                </a:solidFill>
              </a:rPr>
              <a:t>SMACNA has higher values </a:t>
            </a:r>
          </a:p>
          <a:p>
            <a:r>
              <a:rPr lang="en-US" sz="3200" dirty="0" smtClean="0">
                <a:solidFill>
                  <a:srgbClr val="FFFF00"/>
                </a:solidFill>
              </a:rPr>
              <a:t>for Pa and is often done by </a:t>
            </a:r>
          </a:p>
          <a:p>
            <a:r>
              <a:rPr lang="en-US" sz="3200" dirty="0">
                <a:solidFill>
                  <a:srgbClr val="FFFF00"/>
                </a:solidFill>
              </a:rPr>
              <a:t>d</a:t>
            </a:r>
            <a:r>
              <a:rPr lang="en-US" sz="3200" dirty="0" smtClean="0">
                <a:solidFill>
                  <a:srgbClr val="FFFF00"/>
                </a:solidFill>
              </a:rPr>
              <a:t>uct section.</a:t>
            </a:r>
            <a:endParaRPr lang="en-US" sz="3200" dirty="0">
              <a:solidFill>
                <a:srgbClr val="FFFF00"/>
              </a:solidFill>
            </a:endParaRPr>
          </a:p>
        </p:txBody>
      </p:sp>
    </p:spTree>
    <p:extLst>
      <p:ext uri="{BB962C8B-B14F-4D97-AF65-F5344CB8AC3E}">
        <p14:creationId xmlns:p14="http://schemas.microsoft.com/office/powerpoint/2010/main" val="79520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mod="1">
    <p:ext uri="{E180D4A7-C9FB-4DFB-919C-405C955672EB}">
      <p14:showEvtLst xmlns:p14="http://schemas.microsoft.com/office/powerpoint/2010/main">
        <p14:playEvt time="12" objId="3"/>
        <p14:playEvt time="13600" objId="3"/>
        <p14:stopEvt time="15154"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91600" cy="884238"/>
          </a:xfrm>
        </p:spPr>
        <p:txBody>
          <a:bodyPr>
            <a:normAutofit fontScale="90000"/>
          </a:bodyPr>
          <a:lstStyle/>
          <a:p>
            <a:r>
              <a:rPr lang="en-US" dirty="0" smtClean="0"/>
              <a:t>Duct Pressurization </a:t>
            </a:r>
            <a:r>
              <a:rPr lang="en-US" dirty="0"/>
              <a:t>M</a:t>
            </a:r>
            <a:r>
              <a:rPr lang="en-US" dirty="0" smtClean="0"/>
              <a:t>eeting </a:t>
            </a:r>
            <a:r>
              <a:rPr lang="en-US" dirty="0"/>
              <a:t>AHJ </a:t>
            </a:r>
            <a:r>
              <a:rPr lang="en-US" dirty="0" smtClean="0"/>
              <a:t>Requirements</a:t>
            </a:r>
            <a:r>
              <a:rPr lang="en-US" b="1" dirty="0">
                <a:solidFill>
                  <a:srgbClr val="FFFF00"/>
                </a:solidFill>
              </a:rPr>
              <a:t/>
            </a:r>
            <a:br>
              <a:rPr lang="en-US" b="1" dirty="0">
                <a:solidFill>
                  <a:srgbClr val="FFFF00"/>
                </a:solidFill>
              </a:rPr>
            </a:br>
            <a:endParaRPr lang="en-US" dirty="0"/>
          </a:p>
        </p:txBody>
      </p:sp>
      <p:pic>
        <p:nvPicPr>
          <p:cNvPr id="1026" name="Picture 2" descr="100_0879"/>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419601" y="1316018"/>
            <a:ext cx="2971800" cy="393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custDataLst>
              <p:tags r:id="rId3"/>
            </p:custDataLst>
          </p:nvPr>
        </p:nvPicPr>
        <p:blipFill rotWithShape="1">
          <a:blip r:embed="rId8">
            <a:extLst>
              <a:ext uri="{28A0092B-C50C-407E-A947-70E740481C1C}">
                <a14:useLocalDpi xmlns:a14="http://schemas.microsoft.com/office/drawing/2010/main" val="0"/>
              </a:ext>
            </a:extLst>
          </a:blip>
          <a:srcRect l="8645" t="6650" r="6401" b="8286"/>
          <a:stretch/>
        </p:blipFill>
        <p:spPr bwMode="auto">
          <a:xfrm>
            <a:off x="780757" y="1307812"/>
            <a:ext cx="3638843" cy="2640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energyconservatory.com/sites/default/files/dg700_bd_contr_cable.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780757" y="3912580"/>
            <a:ext cx="3638843" cy="2745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00600" y="5487018"/>
            <a:ext cx="3733800" cy="1077218"/>
          </a:xfrm>
          <a:prstGeom prst="rect">
            <a:avLst/>
          </a:prstGeom>
        </p:spPr>
        <p:txBody>
          <a:bodyPr wrap="square">
            <a:spAutoFit/>
          </a:bodyPr>
          <a:lstStyle/>
          <a:p>
            <a:r>
              <a:rPr lang="en-US" sz="3200" dirty="0" smtClean="0">
                <a:solidFill>
                  <a:srgbClr val="FFFF00"/>
                </a:solidFill>
              </a:rPr>
              <a:t>When AHJ requires higher Pa values </a:t>
            </a:r>
            <a:endParaRPr lang="en-US" sz="3200" dirty="0">
              <a:solidFill>
                <a:srgbClr val="FFFF00"/>
              </a:solidFill>
            </a:endParaRPr>
          </a:p>
        </p:txBody>
      </p:sp>
    </p:spTree>
    <p:custDataLst>
      <p:tags r:id="rId1"/>
    </p:custDataLst>
    <p:extLst>
      <p:ext uri="{BB962C8B-B14F-4D97-AF65-F5344CB8AC3E}">
        <p14:creationId xmlns:p14="http://schemas.microsoft.com/office/powerpoint/2010/main" val="28735609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Leakage </a:t>
            </a:r>
            <a:endParaRPr lang="en-US" dirty="0"/>
          </a:p>
        </p:txBody>
      </p:sp>
      <p:sp>
        <p:nvSpPr>
          <p:cNvPr id="3" name="Content Placeholder 2"/>
          <p:cNvSpPr>
            <a:spLocks noGrp="1"/>
          </p:cNvSpPr>
          <p:nvPr>
            <p:ph idx="1"/>
          </p:nvPr>
        </p:nvSpPr>
        <p:spPr>
          <a:xfrm>
            <a:off x="304800" y="1600200"/>
            <a:ext cx="8534400" cy="4525963"/>
          </a:xfrm>
        </p:spPr>
        <p:txBody>
          <a:bodyPr>
            <a:normAutofit/>
          </a:bodyPr>
          <a:lstStyle/>
          <a:p>
            <a:pPr marL="0" indent="0">
              <a:buNone/>
            </a:pPr>
            <a:r>
              <a:rPr lang="en-US" sz="3600" b="1" cap="small" dirty="0">
                <a:solidFill>
                  <a:srgbClr val="FFFF00"/>
                </a:solidFill>
              </a:rPr>
              <a:t>total</a:t>
            </a:r>
            <a:r>
              <a:rPr lang="en-US" sz="3600" b="1" dirty="0">
                <a:solidFill>
                  <a:srgbClr val="FFFF00"/>
                </a:solidFill>
              </a:rPr>
              <a:t> duct leakage = </a:t>
            </a:r>
            <a:endParaRPr lang="en-US" sz="3600" b="1" dirty="0" smtClean="0">
              <a:solidFill>
                <a:srgbClr val="FFFF00"/>
              </a:solidFill>
            </a:endParaRPr>
          </a:p>
          <a:p>
            <a:pPr marL="0" indent="0">
              <a:buNone/>
            </a:pPr>
            <a:endParaRPr lang="en-US" sz="3600" b="1" u="sng" cap="small" smtClean="0">
              <a:solidFill>
                <a:srgbClr val="FFFF00"/>
              </a:solidFill>
            </a:endParaRPr>
          </a:p>
          <a:p>
            <a:pPr marL="0" indent="0">
              <a:buNone/>
            </a:pPr>
            <a:r>
              <a:rPr lang="en-US" sz="3600" b="1" u="sng" cap="small" smtClean="0">
                <a:solidFill>
                  <a:srgbClr val="FFFF00"/>
                </a:solidFill>
              </a:rPr>
              <a:t>supply</a:t>
            </a:r>
            <a:r>
              <a:rPr lang="en-US" sz="3600" b="1" smtClean="0">
                <a:solidFill>
                  <a:srgbClr val="FFFF00"/>
                </a:solidFill>
              </a:rPr>
              <a:t> </a:t>
            </a:r>
            <a:r>
              <a:rPr lang="en-US" sz="3600" b="1" dirty="0">
                <a:solidFill>
                  <a:srgbClr val="FFFF00"/>
                </a:solidFill>
              </a:rPr>
              <a:t>duct leakage + </a:t>
            </a:r>
            <a:r>
              <a:rPr lang="en-US" sz="3600" b="1" u="sng" cap="small" dirty="0">
                <a:solidFill>
                  <a:srgbClr val="FFFF00"/>
                </a:solidFill>
              </a:rPr>
              <a:t>return</a:t>
            </a:r>
            <a:r>
              <a:rPr lang="en-US" sz="3600" b="1" dirty="0">
                <a:solidFill>
                  <a:srgbClr val="FFFF00"/>
                </a:solidFill>
              </a:rPr>
              <a:t> duct leakage.</a:t>
            </a:r>
            <a:r>
              <a:rPr lang="en-US" sz="3600" dirty="0"/>
              <a:t> </a:t>
            </a:r>
          </a:p>
        </p:txBody>
      </p:sp>
    </p:spTree>
    <p:custDataLst>
      <p:tags r:id="rId1"/>
    </p:custDataLst>
    <p:extLst>
      <p:ext uri="{BB962C8B-B14F-4D97-AF65-F5344CB8AC3E}">
        <p14:creationId xmlns:p14="http://schemas.microsoft.com/office/powerpoint/2010/main" val="14818101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Leakage Testing</a:t>
            </a:r>
            <a:endParaRPr lang="en-US" dirty="0"/>
          </a:p>
        </p:txBody>
      </p:sp>
      <p:sp>
        <p:nvSpPr>
          <p:cNvPr id="3" name="Content Placeholder 2"/>
          <p:cNvSpPr>
            <a:spLocks noGrp="1"/>
          </p:cNvSpPr>
          <p:nvPr>
            <p:ph idx="1"/>
          </p:nvPr>
        </p:nvSpPr>
        <p:spPr/>
        <p:txBody>
          <a:bodyPr>
            <a:normAutofit/>
          </a:bodyPr>
          <a:lstStyle/>
          <a:p>
            <a:pPr marL="0" indent="0">
              <a:buNone/>
            </a:pPr>
            <a:r>
              <a:rPr lang="en-US" dirty="0">
                <a:solidFill>
                  <a:srgbClr val="FFFF00"/>
                </a:solidFill>
              </a:rPr>
              <a:t>The Technician </a:t>
            </a:r>
            <a:r>
              <a:rPr lang="en-US" dirty="0" smtClean="0">
                <a:solidFill>
                  <a:srgbClr val="FFFF00"/>
                </a:solidFill>
              </a:rPr>
              <a:t>may perform </a:t>
            </a:r>
            <a:r>
              <a:rPr lang="en-US" dirty="0">
                <a:solidFill>
                  <a:srgbClr val="FFFF00"/>
                </a:solidFill>
              </a:rPr>
              <a:t>a qualitative test of all accessible ducting to determine opportunities for sealing.  Qualitative duct testing is </a:t>
            </a:r>
            <a:r>
              <a:rPr lang="en-US" dirty="0" smtClean="0">
                <a:solidFill>
                  <a:srgbClr val="FFFF00"/>
                </a:solidFill>
              </a:rPr>
              <a:t>not covered </a:t>
            </a:r>
            <a:r>
              <a:rPr lang="en-US" dirty="0">
                <a:solidFill>
                  <a:srgbClr val="FFFF00"/>
                </a:solidFill>
              </a:rPr>
              <a:t>in this guide. However, if an initial visual inspection finds faults/defects in the duct system indicating substantial duct leakage, a qualitative test shall not be required, but these faults/defects shall be recorded.  </a:t>
            </a:r>
            <a:endParaRPr lang="en-US" dirty="0"/>
          </a:p>
        </p:txBody>
      </p:sp>
    </p:spTree>
    <p:extLst>
      <p:ext uri="{BB962C8B-B14F-4D97-AF65-F5344CB8AC3E}">
        <p14:creationId xmlns:p14="http://schemas.microsoft.com/office/powerpoint/2010/main" val="1697020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PRESSURE PAN TEST</a:t>
            </a:r>
          </a:p>
        </p:txBody>
      </p:sp>
      <p:sp>
        <p:nvSpPr>
          <p:cNvPr id="3" name="Content Placeholder 2"/>
          <p:cNvSpPr>
            <a:spLocks noGrp="1"/>
          </p:cNvSpPr>
          <p:nvPr>
            <p:ph idx="1"/>
          </p:nvPr>
        </p:nvSpPr>
        <p:spPr/>
        <p:txBody>
          <a:bodyPr/>
          <a:lstStyle/>
          <a:p>
            <a:pPr marL="0" indent="0">
              <a:buNone/>
            </a:pPr>
            <a:r>
              <a:rPr lang="en-US" dirty="0">
                <a:solidFill>
                  <a:srgbClr val="FFFF00"/>
                </a:solidFill>
              </a:rPr>
              <a:t>Prepare the house for an envelope leakage test and depressurize the house by 50 Pa (This test is often done in conjunction with the envelope leakage test because it will indicate when that leakage to the outside is through the ducting system). </a:t>
            </a:r>
          </a:p>
          <a:p>
            <a:endParaRPr lang="en-US" dirty="0"/>
          </a:p>
        </p:txBody>
      </p:sp>
      <p:pic>
        <p:nvPicPr>
          <p:cNvPr id="4" name="large" descr="Pressure Pan STANDARD SIZE - ">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267200"/>
            <a:ext cx="3124200" cy="2590800"/>
          </a:xfrm>
          <a:prstGeom prst="rect">
            <a:avLst/>
          </a:prstGeom>
          <a:noFill/>
          <a:ln>
            <a:noFill/>
          </a:ln>
        </p:spPr>
      </p:pic>
    </p:spTree>
    <p:extLst>
      <p:ext uri="{BB962C8B-B14F-4D97-AF65-F5344CB8AC3E}">
        <p14:creationId xmlns:p14="http://schemas.microsoft.com/office/powerpoint/2010/main" val="33110936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2  PRESSURE </a:t>
            </a:r>
            <a:r>
              <a:rPr lang="en-US" dirty="0"/>
              <a:t>PAN TEST</a:t>
            </a:r>
          </a:p>
        </p:txBody>
      </p:sp>
      <p:sp>
        <p:nvSpPr>
          <p:cNvPr id="3" name="Content Placeholder 2"/>
          <p:cNvSpPr>
            <a:spLocks noGrp="1"/>
          </p:cNvSpPr>
          <p:nvPr>
            <p:ph idx="1"/>
          </p:nvPr>
        </p:nvSpPr>
        <p:spPr/>
        <p:txBody>
          <a:bodyPr/>
          <a:lstStyle/>
          <a:p>
            <a:pPr marL="0" indent="0">
              <a:buNone/>
            </a:pPr>
            <a:r>
              <a:rPr lang="en-US" dirty="0">
                <a:solidFill>
                  <a:srgbClr val="FFFF00"/>
                </a:solidFill>
              </a:rPr>
              <a:t>Each grille, diffuser, and register (duct cover) in the distribution system will be tested individually.  The </a:t>
            </a:r>
            <a:r>
              <a:rPr lang="en-US" dirty="0" smtClean="0">
                <a:solidFill>
                  <a:srgbClr val="FFFF00"/>
                </a:solidFill>
              </a:rPr>
              <a:t>Technician </a:t>
            </a:r>
            <a:r>
              <a:rPr lang="en-US" dirty="0">
                <a:solidFill>
                  <a:srgbClr val="FFFF00"/>
                </a:solidFill>
              </a:rPr>
              <a:t>shall fully cover it using one of the following methods:</a:t>
            </a:r>
          </a:p>
          <a:p>
            <a:pPr lvl="0"/>
            <a:r>
              <a:rPr lang="en-US" dirty="0">
                <a:solidFill>
                  <a:srgbClr val="FFFF00"/>
                </a:solidFill>
              </a:rPr>
              <a:t>A </a:t>
            </a:r>
            <a:r>
              <a:rPr lang="en-US" dirty="0" err="1">
                <a:solidFill>
                  <a:srgbClr val="FFFF00"/>
                </a:solidFill>
              </a:rPr>
              <a:t>gasketed</a:t>
            </a:r>
            <a:r>
              <a:rPr lang="en-US" dirty="0">
                <a:solidFill>
                  <a:srgbClr val="FFFF00"/>
                </a:solidFill>
              </a:rPr>
              <a:t> pan </a:t>
            </a:r>
            <a:r>
              <a:rPr lang="en-US" dirty="0" smtClean="0">
                <a:solidFill>
                  <a:srgbClr val="FFFF00"/>
                </a:solidFill>
              </a:rPr>
              <a:t>with </a:t>
            </a:r>
            <a:r>
              <a:rPr lang="en-US" dirty="0">
                <a:solidFill>
                  <a:srgbClr val="FFFF00"/>
                </a:solidFill>
              </a:rPr>
              <a:t>a sealed pressure tap,</a:t>
            </a:r>
          </a:p>
          <a:p>
            <a:pPr lvl="0"/>
            <a:r>
              <a:rPr lang="en-US" dirty="0">
                <a:solidFill>
                  <a:srgbClr val="FFFF00"/>
                </a:solidFill>
              </a:rPr>
              <a:t>Tape,</a:t>
            </a:r>
          </a:p>
          <a:p>
            <a:endParaRPr lang="en-US" dirty="0"/>
          </a:p>
        </p:txBody>
      </p:sp>
      <p:pic>
        <p:nvPicPr>
          <p:cNvPr id="4" name="large" descr="Pressure Pan STANDARD SIZE - ">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267200"/>
            <a:ext cx="3124200" cy="2590800"/>
          </a:xfrm>
          <a:prstGeom prst="rect">
            <a:avLst/>
          </a:prstGeom>
          <a:noFill/>
          <a:ln>
            <a:noFill/>
          </a:ln>
        </p:spPr>
      </p:pic>
    </p:spTree>
    <p:extLst>
      <p:ext uri="{BB962C8B-B14F-4D97-AF65-F5344CB8AC3E}">
        <p14:creationId xmlns:p14="http://schemas.microsoft.com/office/powerpoint/2010/main" val="2480908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2  PRESSURE </a:t>
            </a:r>
            <a:r>
              <a:rPr lang="en-US" dirty="0"/>
              <a:t>PAN TEST</a:t>
            </a:r>
          </a:p>
        </p:txBody>
      </p:sp>
      <p:sp>
        <p:nvSpPr>
          <p:cNvPr id="3" name="Content Placeholder 2"/>
          <p:cNvSpPr>
            <a:spLocks noGrp="1"/>
          </p:cNvSpPr>
          <p:nvPr>
            <p:ph idx="1"/>
          </p:nvPr>
        </p:nvSpPr>
        <p:spPr/>
        <p:txBody>
          <a:bodyPr/>
          <a:lstStyle/>
          <a:p>
            <a:pPr lvl="0"/>
            <a:r>
              <a:rPr lang="en-US" dirty="0">
                <a:solidFill>
                  <a:srgbClr val="FFFF00"/>
                </a:solidFill>
              </a:rPr>
              <a:t>Combination of </a:t>
            </a:r>
            <a:r>
              <a:rPr lang="en-US" dirty="0" err="1">
                <a:solidFill>
                  <a:srgbClr val="FFFF00"/>
                </a:solidFill>
              </a:rPr>
              <a:t>gasketed</a:t>
            </a:r>
            <a:r>
              <a:rPr lang="en-US" dirty="0">
                <a:solidFill>
                  <a:srgbClr val="FFFF00"/>
                </a:solidFill>
              </a:rPr>
              <a:t> pan and tape, this is typically done on registers or grilles that are larger than the </a:t>
            </a:r>
            <a:r>
              <a:rPr lang="en-US" dirty="0" err="1">
                <a:solidFill>
                  <a:srgbClr val="FFFF00"/>
                </a:solidFill>
              </a:rPr>
              <a:t>gasketed</a:t>
            </a:r>
            <a:r>
              <a:rPr lang="en-US" dirty="0">
                <a:solidFill>
                  <a:srgbClr val="FFFF00"/>
                </a:solidFill>
              </a:rPr>
              <a:t> pan.  Tape is applied to the perimeter of the duct covering, leaving an uncovered area in the middle that is just smaller than the </a:t>
            </a:r>
            <a:r>
              <a:rPr lang="en-US" dirty="0" err="1">
                <a:solidFill>
                  <a:srgbClr val="FFFF00"/>
                </a:solidFill>
              </a:rPr>
              <a:t>gasketed</a:t>
            </a:r>
            <a:r>
              <a:rPr lang="en-US" dirty="0">
                <a:solidFill>
                  <a:srgbClr val="FFFF00"/>
                </a:solidFill>
              </a:rPr>
              <a:t> pan.  The pressure difference is then read by covering that opening with the </a:t>
            </a:r>
            <a:r>
              <a:rPr lang="en-US" dirty="0" err="1">
                <a:solidFill>
                  <a:srgbClr val="FFFF00"/>
                </a:solidFill>
              </a:rPr>
              <a:t>gasketed</a:t>
            </a:r>
            <a:r>
              <a:rPr lang="en-US" dirty="0">
                <a:solidFill>
                  <a:srgbClr val="FFFF00"/>
                </a:solidFill>
              </a:rPr>
              <a:t> pan.</a:t>
            </a:r>
          </a:p>
          <a:p>
            <a:endParaRPr lang="en-US" dirty="0"/>
          </a:p>
        </p:txBody>
      </p:sp>
    </p:spTree>
    <p:extLst>
      <p:ext uri="{BB962C8B-B14F-4D97-AF65-F5344CB8AC3E}">
        <p14:creationId xmlns:p14="http://schemas.microsoft.com/office/powerpoint/2010/main" val="4171415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3  PRESSURE </a:t>
            </a:r>
            <a:r>
              <a:rPr lang="en-US" dirty="0"/>
              <a:t>PAN TEST</a:t>
            </a:r>
          </a:p>
        </p:txBody>
      </p:sp>
      <p:sp>
        <p:nvSpPr>
          <p:cNvPr id="3" name="Content Placeholder 2"/>
          <p:cNvSpPr>
            <a:spLocks noGrp="1"/>
          </p:cNvSpPr>
          <p:nvPr>
            <p:ph idx="1"/>
          </p:nvPr>
        </p:nvSpPr>
        <p:spPr/>
        <p:txBody>
          <a:bodyPr/>
          <a:lstStyle/>
          <a:p>
            <a:pPr marL="0" indent="0">
              <a:buNone/>
            </a:pPr>
            <a:r>
              <a:rPr lang="en-US" dirty="0">
                <a:solidFill>
                  <a:srgbClr val="FFFF00"/>
                </a:solidFill>
              </a:rPr>
              <a:t>Record the pressure in the duct with reference to the house:</a:t>
            </a:r>
          </a:p>
          <a:p>
            <a:pPr lvl="0"/>
            <a:r>
              <a:rPr lang="en-US" dirty="0">
                <a:solidFill>
                  <a:srgbClr val="FFFF00"/>
                </a:solidFill>
              </a:rPr>
              <a:t>At the pressure tap on the </a:t>
            </a:r>
            <a:r>
              <a:rPr lang="en-US" dirty="0" err="1">
                <a:solidFill>
                  <a:srgbClr val="FFFF00"/>
                </a:solidFill>
              </a:rPr>
              <a:t>gasketed</a:t>
            </a:r>
            <a:r>
              <a:rPr lang="en-US" dirty="0">
                <a:solidFill>
                  <a:srgbClr val="FFFF00"/>
                </a:solidFill>
              </a:rPr>
              <a:t> pan, </a:t>
            </a:r>
          </a:p>
          <a:p>
            <a:pPr marL="0" indent="0">
              <a:buNone/>
            </a:pPr>
            <a:r>
              <a:rPr lang="en-US" dirty="0">
                <a:solidFill>
                  <a:srgbClr val="FFFF00"/>
                </a:solidFill>
              </a:rPr>
              <a:t>Or</a:t>
            </a:r>
          </a:p>
          <a:p>
            <a:pPr lvl="0"/>
            <a:r>
              <a:rPr lang="en-US" dirty="0">
                <a:solidFill>
                  <a:srgbClr val="FFFF00"/>
                </a:solidFill>
              </a:rPr>
              <a:t>A static pressure probe inserted through the tape.</a:t>
            </a:r>
          </a:p>
          <a:p>
            <a:r>
              <a:rPr lang="en-US" dirty="0">
                <a:solidFill>
                  <a:srgbClr val="FFFF00"/>
                </a:solidFill>
              </a:rPr>
              <a:t>Remove the cover at the conclusion of each register or </a:t>
            </a:r>
            <a:r>
              <a:rPr lang="en-US" dirty="0" smtClean="0">
                <a:solidFill>
                  <a:srgbClr val="FFFF00"/>
                </a:solidFill>
              </a:rPr>
              <a:t>grille test.</a:t>
            </a:r>
            <a:endParaRPr lang="en-US" dirty="0">
              <a:solidFill>
                <a:srgbClr val="FFFF00"/>
              </a:solidFill>
            </a:endParaRPr>
          </a:p>
          <a:p>
            <a:endParaRPr lang="en-US" dirty="0"/>
          </a:p>
        </p:txBody>
      </p:sp>
    </p:spTree>
    <p:extLst>
      <p:ext uri="{BB962C8B-B14F-4D97-AF65-F5344CB8AC3E}">
        <p14:creationId xmlns:p14="http://schemas.microsoft.com/office/powerpoint/2010/main" val="1984800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4  PRESSURE </a:t>
            </a:r>
            <a:r>
              <a:rPr lang="en-US" dirty="0"/>
              <a:t>PAN TEST</a:t>
            </a:r>
          </a:p>
        </p:txBody>
      </p:sp>
      <p:sp>
        <p:nvSpPr>
          <p:cNvPr id="3" name="Content Placeholder 2"/>
          <p:cNvSpPr>
            <a:spLocks noGrp="1"/>
          </p:cNvSpPr>
          <p:nvPr>
            <p:ph idx="1"/>
          </p:nvPr>
        </p:nvSpPr>
        <p:spPr/>
        <p:txBody>
          <a:bodyPr/>
          <a:lstStyle/>
          <a:p>
            <a:pPr marL="0" indent="0">
              <a:buNone/>
            </a:pPr>
            <a:r>
              <a:rPr lang="en-US" dirty="0">
                <a:solidFill>
                  <a:srgbClr val="FFFF00"/>
                </a:solidFill>
              </a:rPr>
              <a:t>Determine the median and the highest measured pan difference for all duct coverings.  Compare the values to the comparative benchmark values: the median value should not be higher than 3 Pa, and no register or grille should be greater than </a:t>
            </a:r>
            <a:r>
              <a:rPr lang="en-US" dirty="0" smtClean="0">
                <a:solidFill>
                  <a:srgbClr val="FFFF00"/>
                </a:solidFill>
              </a:rPr>
              <a:t>8Pa.</a:t>
            </a:r>
            <a:endParaRPr lang="en-US" dirty="0">
              <a:solidFill>
                <a:srgbClr val="FFFF00"/>
              </a:solidFill>
            </a:endParaRPr>
          </a:p>
        </p:txBody>
      </p:sp>
    </p:spTree>
    <p:extLst>
      <p:ext uri="{BB962C8B-B14F-4D97-AF65-F5344CB8AC3E}">
        <p14:creationId xmlns:p14="http://schemas.microsoft.com/office/powerpoint/2010/main" val="252174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4  PRESSURE </a:t>
            </a:r>
            <a:r>
              <a:rPr lang="en-US" dirty="0"/>
              <a:t>PAN TEST</a:t>
            </a:r>
          </a:p>
        </p:txBody>
      </p:sp>
      <p:pic>
        <p:nvPicPr>
          <p:cNvPr id="4" name="Content Placeholder 3"/>
          <p:cNvPicPr>
            <a:picLocks noGrp="1" noChangeAspect="1"/>
          </p:cNvPicPr>
          <p:nvPr>
            <p:ph idx="1"/>
          </p:nvPr>
        </p:nvPicPr>
        <p:blipFill>
          <a:blip r:embed="rId2"/>
          <a:stretch>
            <a:fillRect/>
          </a:stretch>
        </p:blipFill>
        <p:spPr>
          <a:xfrm>
            <a:off x="2514600" y="1417638"/>
            <a:ext cx="3733800" cy="4996117"/>
          </a:xfrm>
          <a:prstGeom prst="rect">
            <a:avLst/>
          </a:prstGeom>
        </p:spPr>
      </p:pic>
    </p:spTree>
    <p:extLst>
      <p:ext uri="{BB962C8B-B14F-4D97-AF65-F5344CB8AC3E}">
        <p14:creationId xmlns:p14="http://schemas.microsoft.com/office/powerpoint/2010/main" val="2496501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4  PRESSURE </a:t>
            </a:r>
            <a:r>
              <a:rPr lang="en-US" dirty="0"/>
              <a:t>PAN TEST</a:t>
            </a:r>
          </a:p>
        </p:txBody>
      </p:sp>
      <p:pic>
        <p:nvPicPr>
          <p:cNvPr id="4" name="Content Placeholder 3"/>
          <p:cNvPicPr>
            <a:picLocks noGrp="1" noChangeAspect="1"/>
          </p:cNvPicPr>
          <p:nvPr>
            <p:ph idx="1"/>
          </p:nvPr>
        </p:nvPicPr>
        <p:blipFill>
          <a:blip r:embed="rId2"/>
          <a:stretch>
            <a:fillRect/>
          </a:stretch>
        </p:blipFill>
        <p:spPr>
          <a:xfrm>
            <a:off x="2514600" y="1417638"/>
            <a:ext cx="3733800" cy="4996117"/>
          </a:xfrm>
          <a:prstGeom prst="rect">
            <a:avLst/>
          </a:prstGeom>
        </p:spPr>
      </p:pic>
      <p:cxnSp>
        <p:nvCxnSpPr>
          <p:cNvPr id="5" name="Straight Arrow Connector 4"/>
          <p:cNvCxnSpPr/>
          <p:nvPr/>
        </p:nvCxnSpPr>
        <p:spPr>
          <a:xfrm>
            <a:off x="1905000" y="1219200"/>
            <a:ext cx="838200" cy="6454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101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4  PRESSURE </a:t>
            </a:r>
            <a:r>
              <a:rPr lang="en-US" dirty="0"/>
              <a:t>PAN TEST</a:t>
            </a:r>
          </a:p>
        </p:txBody>
      </p:sp>
      <p:pic>
        <p:nvPicPr>
          <p:cNvPr id="4" name="Content Placeholder 3"/>
          <p:cNvPicPr>
            <a:picLocks noGrp="1" noChangeAspect="1"/>
          </p:cNvPicPr>
          <p:nvPr>
            <p:ph idx="1"/>
          </p:nvPr>
        </p:nvPicPr>
        <p:blipFill>
          <a:blip r:embed="rId2"/>
          <a:stretch>
            <a:fillRect/>
          </a:stretch>
        </p:blipFill>
        <p:spPr>
          <a:xfrm>
            <a:off x="2514600" y="1417638"/>
            <a:ext cx="3733800" cy="4996117"/>
          </a:xfrm>
          <a:prstGeom prst="rect">
            <a:avLst/>
          </a:prstGeom>
        </p:spPr>
      </p:pic>
      <p:cxnSp>
        <p:nvCxnSpPr>
          <p:cNvPr id="5" name="Straight Arrow Connector 4"/>
          <p:cNvCxnSpPr/>
          <p:nvPr/>
        </p:nvCxnSpPr>
        <p:spPr>
          <a:xfrm>
            <a:off x="3048000" y="1219200"/>
            <a:ext cx="838200" cy="6454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2887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4  PRESSURE </a:t>
            </a:r>
            <a:r>
              <a:rPr lang="en-US" dirty="0"/>
              <a:t>PAN TEST</a:t>
            </a:r>
          </a:p>
        </p:txBody>
      </p:sp>
      <p:pic>
        <p:nvPicPr>
          <p:cNvPr id="4" name="Content Placeholder 3"/>
          <p:cNvPicPr>
            <a:picLocks noGrp="1" noChangeAspect="1"/>
          </p:cNvPicPr>
          <p:nvPr>
            <p:ph idx="1"/>
          </p:nvPr>
        </p:nvPicPr>
        <p:blipFill>
          <a:blip r:embed="rId2"/>
          <a:stretch>
            <a:fillRect/>
          </a:stretch>
        </p:blipFill>
        <p:spPr>
          <a:xfrm>
            <a:off x="2514600" y="1417638"/>
            <a:ext cx="3733800" cy="4996117"/>
          </a:xfrm>
          <a:prstGeom prst="rect">
            <a:avLst/>
          </a:prstGeom>
        </p:spPr>
      </p:pic>
      <p:cxnSp>
        <p:nvCxnSpPr>
          <p:cNvPr id="5" name="Straight Arrow Connector 4"/>
          <p:cNvCxnSpPr/>
          <p:nvPr/>
        </p:nvCxnSpPr>
        <p:spPr>
          <a:xfrm>
            <a:off x="4152900" y="1295400"/>
            <a:ext cx="838200" cy="6454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26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QI Duct Leakage Improvement Requirements New Duct</a:t>
            </a:r>
            <a:endParaRPr lang="en-US" dirty="0"/>
          </a:p>
        </p:txBody>
      </p:sp>
      <p:sp>
        <p:nvSpPr>
          <p:cNvPr id="3" name="Content Placeholder 2"/>
          <p:cNvSpPr>
            <a:spLocks noGrp="1"/>
          </p:cNvSpPr>
          <p:nvPr>
            <p:ph idx="1"/>
          </p:nvPr>
        </p:nvSpPr>
        <p:spPr>
          <a:xfrm>
            <a:off x="228600" y="1828800"/>
            <a:ext cx="8763000" cy="4876800"/>
          </a:xfrm>
        </p:spPr>
        <p:txBody>
          <a:bodyPr>
            <a:normAutofit lnSpcReduction="10000"/>
          </a:bodyPr>
          <a:lstStyle/>
          <a:p>
            <a:pPr marL="514350" indent="-514350">
              <a:buFont typeface="+mj-lt"/>
              <a:buAutoNum type="arabicPeriod"/>
            </a:pPr>
            <a:r>
              <a:rPr lang="en-US" b="1" dirty="0">
                <a:solidFill>
                  <a:srgbClr val="FFFF00"/>
                </a:solidFill>
              </a:rPr>
              <a:t>When ducts are located within the conditioned space, the leakage rate must not exceed 10% total duct leakage (airflow in CFM duct pressure 25 </a:t>
            </a:r>
            <a:r>
              <a:rPr lang="en-US" b="1" dirty="0" err="1">
                <a:solidFill>
                  <a:srgbClr val="FFFF00"/>
                </a:solidFill>
              </a:rPr>
              <a:t>Pascals</a:t>
            </a:r>
            <a:r>
              <a:rPr lang="en-US" b="1" dirty="0" smtClean="0">
                <a:solidFill>
                  <a:srgbClr val="FFFF00"/>
                </a:solidFill>
              </a:rPr>
              <a:t>).</a:t>
            </a:r>
            <a:endParaRPr lang="en-US" b="1" dirty="0">
              <a:solidFill>
                <a:srgbClr val="FFFF00"/>
              </a:solidFill>
            </a:endParaRPr>
          </a:p>
          <a:p>
            <a:pPr marL="514350" indent="-514350">
              <a:buFont typeface="+mj-lt"/>
              <a:buAutoNum type="arabicPeriod"/>
            </a:pPr>
            <a:r>
              <a:rPr lang="en-US" b="1" dirty="0">
                <a:solidFill>
                  <a:srgbClr val="FFFF00"/>
                </a:solidFill>
              </a:rPr>
              <a:t>When ducts are located outside of the conditioned space, the leakage rate must not exceed 6% total duct leakage (airflow in CFM duct pressure 25 </a:t>
            </a:r>
            <a:r>
              <a:rPr lang="en-US" b="1" dirty="0" err="1">
                <a:solidFill>
                  <a:srgbClr val="FFFF00"/>
                </a:solidFill>
              </a:rPr>
              <a:t>Pascals</a:t>
            </a:r>
            <a:r>
              <a:rPr lang="en-US" b="1" dirty="0" smtClean="0">
                <a:solidFill>
                  <a:srgbClr val="FFFF00"/>
                </a:solidFill>
              </a:rPr>
              <a:t>).</a:t>
            </a:r>
          </a:p>
          <a:p>
            <a:pPr marL="514350" indent="-514350">
              <a:buFont typeface="+mj-lt"/>
              <a:buAutoNum type="arabicPeriod"/>
            </a:pPr>
            <a:r>
              <a:rPr lang="en-US" b="1" dirty="0" smtClean="0">
                <a:solidFill>
                  <a:srgbClr val="FFFF00"/>
                </a:solidFill>
              </a:rPr>
              <a:t>Per local </a:t>
            </a:r>
            <a:r>
              <a:rPr lang="en-US" b="1" dirty="0">
                <a:solidFill>
                  <a:srgbClr val="FFFF00"/>
                </a:solidFill>
              </a:rPr>
              <a:t>code or authority having jurisdiction, if requirements exceed those listed above. </a:t>
            </a:r>
          </a:p>
          <a:p>
            <a:pPr marL="0" indent="0">
              <a:buNone/>
            </a:pPr>
            <a:endParaRPr lang="en-US" b="1" dirty="0">
              <a:solidFill>
                <a:srgbClr val="FFFF00"/>
              </a:solidFill>
            </a:endParaRPr>
          </a:p>
        </p:txBody>
      </p:sp>
    </p:spTree>
    <p:custDataLst>
      <p:tags r:id="rId1"/>
    </p:custDataLst>
    <p:extLst>
      <p:ext uri="{BB962C8B-B14F-4D97-AF65-F5344CB8AC3E}">
        <p14:creationId xmlns:p14="http://schemas.microsoft.com/office/powerpoint/2010/main" val="28219287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rmAutofit fontScale="90000"/>
          </a:bodyPr>
          <a:lstStyle/>
          <a:p>
            <a:r>
              <a:rPr lang="en-US" dirty="0" smtClean="0"/>
              <a:t>Step 1 Blower Door Assisted Smoke Test </a:t>
            </a:r>
            <a:endParaRPr lang="en-US" dirty="0"/>
          </a:p>
        </p:txBody>
      </p:sp>
      <p:sp>
        <p:nvSpPr>
          <p:cNvPr id="3" name="Content Placeholder 2"/>
          <p:cNvSpPr>
            <a:spLocks noGrp="1"/>
          </p:cNvSpPr>
          <p:nvPr>
            <p:ph idx="1"/>
          </p:nvPr>
        </p:nvSpPr>
        <p:spPr/>
        <p:txBody>
          <a:bodyPr/>
          <a:lstStyle/>
          <a:p>
            <a:pPr marL="0" indent="0">
              <a:buNone/>
            </a:pPr>
            <a:r>
              <a:rPr lang="en-US" dirty="0">
                <a:solidFill>
                  <a:srgbClr val="FFFF00"/>
                </a:solidFill>
              </a:rPr>
              <a:t>This test is </a:t>
            </a:r>
            <a:r>
              <a:rPr lang="en-US" dirty="0" smtClean="0">
                <a:solidFill>
                  <a:srgbClr val="FFFF00"/>
                </a:solidFill>
              </a:rPr>
              <a:t>also generally </a:t>
            </a:r>
            <a:r>
              <a:rPr lang="en-US" dirty="0">
                <a:solidFill>
                  <a:srgbClr val="FFFF00"/>
                </a:solidFill>
              </a:rPr>
              <a:t>done in conjunction with the blower door test also called the pressurization or depressurization </a:t>
            </a:r>
            <a:r>
              <a:rPr lang="en-US" dirty="0" smtClean="0">
                <a:solidFill>
                  <a:srgbClr val="FFFF00"/>
                </a:solidFill>
              </a:rPr>
              <a:t>test. When </a:t>
            </a:r>
            <a:r>
              <a:rPr lang="en-US" dirty="0">
                <a:solidFill>
                  <a:srgbClr val="FFFF00"/>
                </a:solidFill>
              </a:rPr>
              <a:t>the leakage is established using the blower </a:t>
            </a:r>
            <a:r>
              <a:rPr lang="en-US" dirty="0" smtClean="0">
                <a:solidFill>
                  <a:srgbClr val="FFFF00"/>
                </a:solidFill>
              </a:rPr>
              <a:t>door. A fan powered unit is attached to the duct and the HVAC grilles and registers are all sealed up.</a:t>
            </a:r>
          </a:p>
          <a:p>
            <a:pPr marL="0" indent="0">
              <a:buNone/>
            </a:pPr>
            <a:endParaRPr lang="en-US" dirty="0"/>
          </a:p>
        </p:txBody>
      </p:sp>
    </p:spTree>
    <p:extLst>
      <p:ext uri="{BB962C8B-B14F-4D97-AF65-F5344CB8AC3E}">
        <p14:creationId xmlns:p14="http://schemas.microsoft.com/office/powerpoint/2010/main" val="3890671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rmAutofit fontScale="90000"/>
          </a:bodyPr>
          <a:lstStyle/>
          <a:p>
            <a:r>
              <a:rPr lang="en-US" dirty="0" smtClean="0"/>
              <a:t>Step 1 Blower Door Assisted Smoke Test </a:t>
            </a:r>
            <a:endParaRPr lang="en-US" dirty="0"/>
          </a:p>
        </p:txBody>
      </p:sp>
      <p:sp>
        <p:nvSpPr>
          <p:cNvPr id="3" name="Content Placeholder 2"/>
          <p:cNvSpPr>
            <a:spLocks noGrp="1"/>
          </p:cNvSpPr>
          <p:nvPr>
            <p:ph idx="1"/>
          </p:nvPr>
        </p:nvSpPr>
        <p:spPr/>
        <p:txBody>
          <a:bodyPr/>
          <a:lstStyle/>
          <a:p>
            <a:pPr marL="0" indent="0">
              <a:buNone/>
            </a:pPr>
            <a:r>
              <a:rPr lang="en-US" dirty="0">
                <a:solidFill>
                  <a:srgbClr val="FFFF00"/>
                </a:solidFill>
              </a:rPr>
              <a:t>This test is </a:t>
            </a:r>
            <a:r>
              <a:rPr lang="en-US" dirty="0" smtClean="0">
                <a:solidFill>
                  <a:srgbClr val="FFFF00"/>
                </a:solidFill>
              </a:rPr>
              <a:t>also generally </a:t>
            </a:r>
            <a:r>
              <a:rPr lang="en-US" dirty="0">
                <a:solidFill>
                  <a:srgbClr val="FFFF00"/>
                </a:solidFill>
              </a:rPr>
              <a:t>done in conjunction with the blower door test also called the pressurization or depressurization </a:t>
            </a:r>
            <a:r>
              <a:rPr lang="en-US" dirty="0" smtClean="0">
                <a:solidFill>
                  <a:srgbClr val="FFFF00"/>
                </a:solidFill>
              </a:rPr>
              <a:t>test. When </a:t>
            </a:r>
            <a:r>
              <a:rPr lang="en-US" dirty="0">
                <a:solidFill>
                  <a:srgbClr val="FFFF00"/>
                </a:solidFill>
              </a:rPr>
              <a:t>the leakage is established using the blower </a:t>
            </a:r>
            <a:r>
              <a:rPr lang="en-US" dirty="0" smtClean="0">
                <a:solidFill>
                  <a:srgbClr val="FFFF00"/>
                </a:solidFill>
              </a:rPr>
              <a:t>door. A fan powered unit is attached to the duct and the HVAC grilles and registers are all sealed up.</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8262" y="3200400"/>
            <a:ext cx="3203448" cy="3377184"/>
          </a:xfrm>
          <a:prstGeom prst="rect">
            <a:avLst/>
          </a:prstGeom>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645" t="6650" r="6401" b="8286"/>
          <a:stretch/>
        </p:blipFill>
        <p:spPr bwMode="auto">
          <a:xfrm>
            <a:off x="3695262" y="1300723"/>
            <a:ext cx="2286000" cy="165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www.energyconservatory.com/sites/default/files/blower_door1.jpg"/>
          <p:cNvPicPr/>
          <p:nvPr/>
        </p:nvPicPr>
        <p:blipFill rotWithShape="1">
          <a:blip r:embed="rId4" cstate="print">
            <a:extLst>
              <a:ext uri="{28A0092B-C50C-407E-A947-70E740481C1C}">
                <a14:useLocalDpi xmlns:a14="http://schemas.microsoft.com/office/drawing/2010/main" val="0"/>
              </a:ext>
            </a:extLst>
          </a:blip>
          <a:srcRect l="4348" r="-1"/>
          <a:stretch/>
        </p:blipFill>
        <p:spPr bwMode="auto">
          <a:xfrm>
            <a:off x="140918" y="1748207"/>
            <a:ext cx="3048000" cy="4953000"/>
          </a:xfrm>
          <a:prstGeom prst="rect">
            <a:avLst/>
          </a:prstGeom>
          <a:noFill/>
          <a:extLst/>
        </p:spPr>
      </p:pic>
    </p:spTree>
    <p:extLst>
      <p:ext uri="{BB962C8B-B14F-4D97-AF65-F5344CB8AC3E}">
        <p14:creationId xmlns:p14="http://schemas.microsoft.com/office/powerpoint/2010/main" val="2739355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rmAutofit fontScale="90000"/>
          </a:bodyPr>
          <a:lstStyle/>
          <a:p>
            <a:r>
              <a:rPr lang="en-US" dirty="0" smtClean="0"/>
              <a:t>Step 2 Blower Door Assisted Smoke Test </a:t>
            </a:r>
            <a:endParaRPr lang="en-US" dirty="0"/>
          </a:p>
        </p:txBody>
      </p:sp>
      <p:sp>
        <p:nvSpPr>
          <p:cNvPr id="3" name="Content Placeholder 2"/>
          <p:cNvSpPr>
            <a:spLocks noGrp="1"/>
          </p:cNvSpPr>
          <p:nvPr>
            <p:ph idx="1"/>
          </p:nvPr>
        </p:nvSpPr>
        <p:spPr/>
        <p:txBody>
          <a:bodyPr/>
          <a:lstStyle/>
          <a:p>
            <a:pPr marL="0" indent="0">
              <a:buNone/>
            </a:pPr>
            <a:r>
              <a:rPr lang="en-US" dirty="0">
                <a:solidFill>
                  <a:srgbClr val="FFFF00"/>
                </a:solidFill>
              </a:rPr>
              <a:t>The Technician injects a non-toxic smoke into the fan pressurization device that is maintaining a duct pressure difference of 25 Pa relative to the duct surroundings.</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85643"/>
            <a:ext cx="3465171" cy="3041650"/>
          </a:xfrm>
          <a:prstGeom prst="rect">
            <a:avLst/>
          </a:prstGeom>
        </p:spPr>
      </p:pic>
    </p:spTree>
    <p:extLst>
      <p:ext uri="{BB962C8B-B14F-4D97-AF65-F5344CB8AC3E}">
        <p14:creationId xmlns:p14="http://schemas.microsoft.com/office/powerpoint/2010/main" val="17350932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rmAutofit fontScale="90000"/>
          </a:bodyPr>
          <a:lstStyle/>
          <a:p>
            <a:r>
              <a:rPr lang="en-US" dirty="0" smtClean="0"/>
              <a:t>Step 3 Blower Door Assisted Smoke Test </a:t>
            </a:r>
            <a:endParaRPr lang="en-US" dirty="0"/>
          </a:p>
        </p:txBody>
      </p:sp>
      <p:sp>
        <p:nvSpPr>
          <p:cNvPr id="3" name="Content Placeholder 2"/>
          <p:cNvSpPr>
            <a:spLocks noGrp="1"/>
          </p:cNvSpPr>
          <p:nvPr>
            <p:ph idx="1"/>
          </p:nvPr>
        </p:nvSpPr>
        <p:spPr/>
        <p:txBody>
          <a:bodyPr/>
          <a:lstStyle/>
          <a:p>
            <a:pPr marL="0" indent="0">
              <a:buNone/>
            </a:pPr>
            <a:r>
              <a:rPr lang="en-US" dirty="0">
                <a:solidFill>
                  <a:srgbClr val="FFFF00"/>
                </a:solidFill>
              </a:rPr>
              <a:t>The Technician visually inspects all accessible portions of the duct systems for escaping smoke; escaping smoke indicates a leak in the duct and the Technician then marks the locations of leaks.  </a:t>
            </a:r>
          </a:p>
          <a:p>
            <a:pPr marL="0" indent="0">
              <a:buNone/>
            </a:pPr>
            <a:endParaRPr lang="en-US" dirty="0"/>
          </a:p>
        </p:txBody>
      </p:sp>
    </p:spTree>
    <p:extLst>
      <p:ext uri="{BB962C8B-B14F-4D97-AF65-F5344CB8AC3E}">
        <p14:creationId xmlns:p14="http://schemas.microsoft.com/office/powerpoint/2010/main" val="3637547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QI Duct Leakage Improvement Requirements New Duct</a:t>
            </a:r>
            <a:endParaRPr lang="en-US" dirty="0"/>
          </a:p>
        </p:txBody>
      </p:sp>
      <p:sp>
        <p:nvSpPr>
          <p:cNvPr id="3" name="Content Placeholder 2"/>
          <p:cNvSpPr>
            <a:spLocks noGrp="1"/>
          </p:cNvSpPr>
          <p:nvPr>
            <p:ph idx="1"/>
          </p:nvPr>
        </p:nvSpPr>
        <p:spPr>
          <a:xfrm>
            <a:off x="228600" y="1828800"/>
            <a:ext cx="8763000" cy="4876800"/>
          </a:xfrm>
        </p:spPr>
        <p:txBody>
          <a:bodyPr>
            <a:normAutofit lnSpcReduction="10000"/>
          </a:bodyPr>
          <a:lstStyle/>
          <a:p>
            <a:pPr marL="514350" indent="-514350">
              <a:buFont typeface="+mj-lt"/>
              <a:buAutoNum type="arabicPeriod"/>
            </a:pPr>
            <a:r>
              <a:rPr lang="en-US" b="1" dirty="0">
                <a:solidFill>
                  <a:srgbClr val="FFFF00"/>
                </a:solidFill>
              </a:rPr>
              <a:t>When ducts are located within the conditioned space, the leakage rate must not exceed 10% total duct leakage (airflow in CFM duct pressure 25 </a:t>
            </a:r>
            <a:r>
              <a:rPr lang="en-US" b="1" dirty="0" err="1">
                <a:solidFill>
                  <a:srgbClr val="FFFF00"/>
                </a:solidFill>
              </a:rPr>
              <a:t>Pascals</a:t>
            </a:r>
            <a:r>
              <a:rPr lang="en-US" b="1" dirty="0" smtClean="0">
                <a:solidFill>
                  <a:srgbClr val="FFFF00"/>
                </a:solidFill>
              </a:rPr>
              <a:t>).</a:t>
            </a:r>
            <a:endParaRPr lang="en-US" b="1" dirty="0">
              <a:solidFill>
                <a:srgbClr val="FFFF00"/>
              </a:solidFill>
            </a:endParaRPr>
          </a:p>
          <a:p>
            <a:pPr marL="514350" indent="-514350">
              <a:buFont typeface="+mj-lt"/>
              <a:buAutoNum type="arabicPeriod"/>
            </a:pPr>
            <a:r>
              <a:rPr lang="en-US" b="1" dirty="0">
                <a:solidFill>
                  <a:srgbClr val="FFFF00"/>
                </a:solidFill>
              </a:rPr>
              <a:t>When ducts are located outside of the conditioned space, the leakage rate must not exceed 6% total duct leakage (airflow in CFM duct pressure 25 </a:t>
            </a:r>
            <a:r>
              <a:rPr lang="en-US" b="1" dirty="0" err="1">
                <a:solidFill>
                  <a:srgbClr val="FFFF00"/>
                </a:solidFill>
              </a:rPr>
              <a:t>Pascals</a:t>
            </a:r>
            <a:r>
              <a:rPr lang="en-US" b="1" dirty="0" smtClean="0">
                <a:solidFill>
                  <a:srgbClr val="FFFF00"/>
                </a:solidFill>
              </a:rPr>
              <a:t>).</a:t>
            </a:r>
          </a:p>
          <a:p>
            <a:pPr marL="514350" indent="-514350">
              <a:buFont typeface="+mj-lt"/>
              <a:buAutoNum type="arabicPeriod"/>
            </a:pPr>
            <a:r>
              <a:rPr lang="en-US" b="1" dirty="0" smtClean="0">
                <a:solidFill>
                  <a:srgbClr val="FFFF00"/>
                </a:solidFill>
              </a:rPr>
              <a:t>Per local </a:t>
            </a:r>
            <a:r>
              <a:rPr lang="en-US" b="1" dirty="0">
                <a:solidFill>
                  <a:srgbClr val="FFFF00"/>
                </a:solidFill>
              </a:rPr>
              <a:t>code or authority having jurisdiction, if requirements exceed those listed above. </a:t>
            </a:r>
          </a:p>
          <a:p>
            <a:pPr marL="0" indent="0">
              <a:buNone/>
            </a:pPr>
            <a:endParaRPr lang="en-US" b="1" dirty="0">
              <a:solidFill>
                <a:srgbClr val="FFFF00"/>
              </a:solidFill>
            </a:endParaRPr>
          </a:p>
        </p:txBody>
      </p:sp>
    </p:spTree>
    <p:custDataLst>
      <p:tags r:id="rId1"/>
    </p:custDataLst>
    <p:extLst>
      <p:ext uri="{BB962C8B-B14F-4D97-AF65-F5344CB8AC3E}">
        <p14:creationId xmlns:p14="http://schemas.microsoft.com/office/powerpoint/2010/main" val="39962804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QI Duct Leakage Improvement Requirements Existing Duct</a:t>
            </a:r>
            <a:endParaRPr lang="en-US" dirty="0"/>
          </a:p>
        </p:txBody>
      </p:sp>
      <p:sp>
        <p:nvSpPr>
          <p:cNvPr id="3" name="Content Placeholder 2"/>
          <p:cNvSpPr>
            <a:spLocks noGrp="1"/>
          </p:cNvSpPr>
          <p:nvPr>
            <p:ph idx="1"/>
          </p:nvPr>
        </p:nvSpPr>
        <p:spPr>
          <a:xfrm>
            <a:off x="228600" y="1828800"/>
            <a:ext cx="8763000" cy="4876800"/>
          </a:xfrm>
        </p:spPr>
        <p:txBody>
          <a:bodyPr>
            <a:normAutofit/>
          </a:bodyPr>
          <a:lstStyle/>
          <a:p>
            <a:pPr marL="514350" indent="-514350">
              <a:buFont typeface="+mj-lt"/>
              <a:buAutoNum type="arabicPeriod"/>
            </a:pPr>
            <a:r>
              <a:rPr lang="en-US" b="1" dirty="0">
                <a:solidFill>
                  <a:srgbClr val="FFFF00"/>
                </a:solidFill>
              </a:rPr>
              <a:t>There can be no more than 20% total duct leakage (airflow in CFM duct pressure 25 </a:t>
            </a:r>
            <a:r>
              <a:rPr lang="en-US" b="1" dirty="0" err="1">
                <a:solidFill>
                  <a:srgbClr val="FFFF00"/>
                </a:solidFill>
              </a:rPr>
              <a:t>Pascals</a:t>
            </a:r>
            <a:r>
              <a:rPr lang="en-US" b="1" dirty="0">
                <a:solidFill>
                  <a:srgbClr val="FFFF00"/>
                </a:solidFill>
              </a:rPr>
              <a:t>) </a:t>
            </a:r>
            <a:endParaRPr lang="en-US" b="1" dirty="0" smtClean="0">
              <a:solidFill>
                <a:srgbClr val="FFFF00"/>
              </a:solidFill>
            </a:endParaRPr>
          </a:p>
          <a:p>
            <a:pPr marL="514350" indent="-514350">
              <a:buFont typeface="+mj-lt"/>
              <a:buAutoNum type="arabicPeriod"/>
            </a:pPr>
            <a:r>
              <a:rPr lang="en-US" b="1" dirty="0">
                <a:solidFill>
                  <a:srgbClr val="FFFF00"/>
                </a:solidFill>
              </a:rPr>
              <a:t>The duct system is sealed / improved to reduce the existing leakage rate by 50%. </a:t>
            </a:r>
            <a:endParaRPr lang="en-US" b="1" dirty="0" smtClean="0">
              <a:solidFill>
                <a:srgbClr val="FFFF00"/>
              </a:solidFill>
            </a:endParaRPr>
          </a:p>
          <a:p>
            <a:pPr marL="514350" indent="-514350">
              <a:buFont typeface="+mj-lt"/>
              <a:buAutoNum type="arabicPeriod"/>
            </a:pPr>
            <a:r>
              <a:rPr lang="en-US" b="1" dirty="0" smtClean="0">
                <a:solidFill>
                  <a:srgbClr val="FFFF00"/>
                </a:solidFill>
              </a:rPr>
              <a:t>Per local </a:t>
            </a:r>
            <a:r>
              <a:rPr lang="en-US" b="1" dirty="0">
                <a:solidFill>
                  <a:srgbClr val="FFFF00"/>
                </a:solidFill>
              </a:rPr>
              <a:t>code or authority having </a:t>
            </a:r>
            <a:r>
              <a:rPr lang="en-US" b="1" dirty="0" smtClean="0">
                <a:solidFill>
                  <a:srgbClr val="FFFF00"/>
                </a:solidFill>
              </a:rPr>
              <a:t>jurisdiction</a:t>
            </a:r>
            <a:endParaRPr lang="en-US" b="1" dirty="0">
              <a:solidFill>
                <a:srgbClr val="FFFF00"/>
              </a:solidFill>
            </a:endParaRPr>
          </a:p>
        </p:txBody>
      </p:sp>
    </p:spTree>
    <p:custDataLst>
      <p:tags r:id="rId1"/>
    </p:custDataLst>
    <p:extLst>
      <p:ext uri="{BB962C8B-B14F-4D97-AF65-F5344CB8AC3E}">
        <p14:creationId xmlns:p14="http://schemas.microsoft.com/office/powerpoint/2010/main" val="11643337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QI Documentation Required</a:t>
            </a:r>
            <a:endParaRPr lang="en-US" dirty="0"/>
          </a:p>
        </p:txBody>
      </p:sp>
      <p:sp>
        <p:nvSpPr>
          <p:cNvPr id="3" name="Content Placeholder 2"/>
          <p:cNvSpPr>
            <a:spLocks noGrp="1"/>
          </p:cNvSpPr>
          <p:nvPr>
            <p:ph idx="1"/>
          </p:nvPr>
        </p:nvSpPr>
        <p:spPr/>
        <p:txBody>
          <a:bodyPr/>
          <a:lstStyle/>
          <a:p>
            <a:r>
              <a:rPr lang="en-US" b="1" dirty="0" smtClean="0">
                <a:solidFill>
                  <a:srgbClr val="FFFF00"/>
                </a:solidFill>
              </a:rPr>
              <a:t>Documented Field Data recorded on start up sheet</a:t>
            </a:r>
          </a:p>
          <a:p>
            <a:pPr marL="0" indent="0">
              <a:buNone/>
            </a:pPr>
            <a:r>
              <a:rPr lang="en-US" b="1" dirty="0" smtClean="0">
                <a:solidFill>
                  <a:srgbClr val="FFFF00"/>
                </a:solidFill>
              </a:rPr>
              <a:t>Or</a:t>
            </a:r>
          </a:p>
          <a:p>
            <a:r>
              <a:rPr lang="en-US" b="1" dirty="0" smtClean="0">
                <a:solidFill>
                  <a:srgbClr val="FFFF00"/>
                </a:solidFill>
              </a:rPr>
              <a:t>Documented field data recorded on service records</a:t>
            </a:r>
          </a:p>
          <a:p>
            <a:pPr marL="0" indent="0">
              <a:buNone/>
            </a:pPr>
            <a:r>
              <a:rPr lang="en-US" b="1" dirty="0" smtClean="0">
                <a:solidFill>
                  <a:srgbClr val="FFFF00"/>
                </a:solidFill>
              </a:rPr>
              <a:t>Or</a:t>
            </a:r>
          </a:p>
          <a:p>
            <a:r>
              <a:rPr lang="en-US" b="1" dirty="0" smtClean="0">
                <a:solidFill>
                  <a:srgbClr val="FFFF00"/>
                </a:solidFill>
              </a:rPr>
              <a:t>Written job documentation or checklist in the installation file</a:t>
            </a:r>
            <a:endParaRPr lang="en-US" b="1" dirty="0">
              <a:solidFill>
                <a:srgbClr val="FFFF00"/>
              </a:solidFill>
            </a:endParaRPr>
          </a:p>
        </p:txBody>
      </p:sp>
    </p:spTree>
    <p:custDataLst>
      <p:tags r:id="rId1"/>
    </p:custDataLst>
    <p:extLst>
      <p:ext uri="{BB962C8B-B14F-4D97-AF65-F5344CB8AC3E}">
        <p14:creationId xmlns:p14="http://schemas.microsoft.com/office/powerpoint/2010/main" val="2819652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QI Approved Duct Leakage Tests</a:t>
            </a:r>
            <a:endParaRPr lang="en-US" dirty="0"/>
          </a:p>
        </p:txBody>
      </p:sp>
      <p:sp>
        <p:nvSpPr>
          <p:cNvPr id="3" name="Content Placeholder 2"/>
          <p:cNvSpPr>
            <a:spLocks noGrp="1"/>
          </p:cNvSpPr>
          <p:nvPr>
            <p:ph idx="1"/>
          </p:nvPr>
        </p:nvSpPr>
        <p:spPr>
          <a:xfrm>
            <a:off x="457200" y="1828800"/>
            <a:ext cx="8305800" cy="4525963"/>
          </a:xfrm>
        </p:spPr>
        <p:txBody>
          <a:bodyPr/>
          <a:lstStyle/>
          <a:p>
            <a:r>
              <a:rPr lang="en-US" b="1" dirty="0" smtClean="0">
                <a:solidFill>
                  <a:srgbClr val="FFFF00"/>
                </a:solidFill>
              </a:rPr>
              <a:t>Duct Pressurization Test @ 25 Pascal</a:t>
            </a:r>
          </a:p>
          <a:p>
            <a:r>
              <a:rPr lang="en-US" b="1" dirty="0" smtClean="0">
                <a:solidFill>
                  <a:srgbClr val="FFFF00"/>
                </a:solidFill>
              </a:rPr>
              <a:t>Airflow Comparison Method (for existing systems)</a:t>
            </a:r>
          </a:p>
          <a:p>
            <a:r>
              <a:rPr lang="en-US" b="1" dirty="0" smtClean="0">
                <a:solidFill>
                  <a:srgbClr val="FFFF00"/>
                </a:solidFill>
              </a:rPr>
              <a:t>ANSI/SMACNA Air Duct Leakage Test Manual</a:t>
            </a:r>
          </a:p>
          <a:p>
            <a:r>
              <a:rPr lang="en-US" b="1" dirty="0">
                <a:solidFill>
                  <a:srgbClr val="FFFF00"/>
                </a:solidFill>
              </a:rPr>
              <a:t>Duct Pressurization </a:t>
            </a:r>
            <a:r>
              <a:rPr lang="en-US" b="1" dirty="0" smtClean="0">
                <a:solidFill>
                  <a:srgbClr val="FFFF00"/>
                </a:solidFill>
              </a:rPr>
              <a:t>Test meeting AHJ requirements</a:t>
            </a:r>
            <a:endParaRPr lang="en-US" b="1" dirty="0">
              <a:solidFill>
                <a:srgbClr val="FFFF00"/>
              </a:solidFill>
            </a:endParaRPr>
          </a:p>
        </p:txBody>
      </p:sp>
    </p:spTree>
    <p:custDataLst>
      <p:tags r:id="rId1"/>
    </p:custDataLst>
    <p:extLst>
      <p:ext uri="{BB962C8B-B14F-4D97-AF65-F5344CB8AC3E}">
        <p14:creationId xmlns:p14="http://schemas.microsoft.com/office/powerpoint/2010/main" val="227608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QI Approved Duct Leakage Tests</a:t>
            </a:r>
            <a:endParaRPr lang="en-US" dirty="0"/>
          </a:p>
        </p:txBody>
      </p:sp>
      <p:sp>
        <p:nvSpPr>
          <p:cNvPr id="3" name="Content Placeholder 2"/>
          <p:cNvSpPr>
            <a:spLocks noGrp="1"/>
          </p:cNvSpPr>
          <p:nvPr>
            <p:ph idx="1"/>
          </p:nvPr>
        </p:nvSpPr>
        <p:spPr>
          <a:xfrm>
            <a:off x="457200" y="1828800"/>
            <a:ext cx="8305800" cy="4525963"/>
          </a:xfrm>
        </p:spPr>
        <p:txBody>
          <a:bodyPr/>
          <a:lstStyle/>
          <a:p>
            <a:r>
              <a:rPr lang="en-US" b="1" dirty="0" smtClean="0">
                <a:solidFill>
                  <a:srgbClr val="FFFF00"/>
                </a:solidFill>
              </a:rPr>
              <a:t>Duct Pressurization Test @ 25 Pascal</a:t>
            </a:r>
          </a:p>
          <a:p>
            <a:r>
              <a:rPr lang="en-US" b="1" dirty="0" smtClean="0">
                <a:solidFill>
                  <a:srgbClr val="FFFF00"/>
                </a:solidFill>
              </a:rPr>
              <a:t>Airflow Comparison Method (for existing systems)</a:t>
            </a:r>
          </a:p>
          <a:p>
            <a:r>
              <a:rPr lang="en-US" b="1" dirty="0" smtClean="0">
                <a:solidFill>
                  <a:srgbClr val="FFFF00"/>
                </a:solidFill>
              </a:rPr>
              <a:t>ANSI/SMACNA Air Duct Leakage Test Manual</a:t>
            </a:r>
          </a:p>
          <a:p>
            <a:r>
              <a:rPr lang="en-US" b="1" dirty="0">
                <a:solidFill>
                  <a:srgbClr val="FFFF00"/>
                </a:solidFill>
              </a:rPr>
              <a:t>Duct Pressurization </a:t>
            </a:r>
            <a:r>
              <a:rPr lang="en-US" b="1" dirty="0" smtClean="0">
                <a:solidFill>
                  <a:srgbClr val="FFFF00"/>
                </a:solidFill>
              </a:rPr>
              <a:t>Test meeting AHJ requirements</a:t>
            </a:r>
            <a:endParaRPr lang="en-US" b="1" dirty="0">
              <a:solidFill>
                <a:srgbClr val="FFFF00"/>
              </a:solidFill>
            </a:endParaRPr>
          </a:p>
        </p:txBody>
      </p:sp>
    </p:spTree>
    <p:custDataLst>
      <p:tags r:id="rId1"/>
    </p:custDataLst>
    <p:extLst>
      <p:ext uri="{BB962C8B-B14F-4D97-AF65-F5344CB8AC3E}">
        <p14:creationId xmlns:p14="http://schemas.microsoft.com/office/powerpoint/2010/main" val="2733787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Pressurization</a:t>
            </a:r>
            <a:endParaRPr lang="en-US" dirty="0"/>
          </a:p>
        </p:txBody>
      </p:sp>
      <p:pic>
        <p:nvPicPr>
          <p:cNvPr id="1026" name="Picture 2" descr="100_0879"/>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419600" y="1316018"/>
            <a:ext cx="4050457" cy="535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custDataLst>
              <p:tags r:id="rId3"/>
            </p:custDataLst>
          </p:nvPr>
        </p:nvPicPr>
        <p:blipFill rotWithShape="1">
          <a:blip r:embed="rId8">
            <a:extLst>
              <a:ext uri="{28A0092B-C50C-407E-A947-70E740481C1C}">
                <a14:useLocalDpi xmlns:a14="http://schemas.microsoft.com/office/drawing/2010/main" val="0"/>
              </a:ext>
            </a:extLst>
          </a:blip>
          <a:srcRect l="8645" t="6650" r="6401" b="8286"/>
          <a:stretch/>
        </p:blipFill>
        <p:spPr bwMode="auto">
          <a:xfrm>
            <a:off x="780757" y="1307812"/>
            <a:ext cx="3638843" cy="2640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energyconservatory.com/sites/default/files/dg700_bd_contr_cable.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780757" y="3912580"/>
            <a:ext cx="3638843" cy="27456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41072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1"/>
  <p:tag name="LMS_COMPLETION_TITLE" val="8.1 Duct Leakage Test Requirements"/>
  <p:tag name="LMS_COMPLETION_ID" val="8_1_Duct_Leakage_Test_Requirements"/>
  <p:tag name="LMS_COMPLETION_VERSION" val="1.0"/>
  <p:tag name="LMS_COMPLETION_DURATION" val="01:00:00"/>
  <p:tag name="LMS_COMPLETION_SCO_TITLE" val="8.1 Duct Leakage Test Requirements"/>
  <p:tag name="LMS_COMPLETION_SCO_ID" val="8_1_Duct_Leakage_Test_Requirements"/>
  <p:tag name="LMS_COMPLETION_EDITION" val="0"/>
  <p:tag name="LMS_COMPLETION_THRESHOLD" val="10"/>
  <p:tag name="LMS_COMPLETION_METHOD" val="VIEW"/>
  <p:tag name="LMS_REPORTING" val="2"/>
  <p:tag name="LMS_DATA_SCORM" val="Yes"/>
  <p:tag name="PUBLISH_TITLE" val="8.1 Duct Leakage Test Requirements"/>
  <p:tag name="ARTICULATE_PUBLISH_PATH" val="C:\Users\Craig\Documents\My Articulate Projects"/>
  <p:tag name="ARTICULATE_LOGO" val="ComfortU_Logo.jpg"/>
  <p:tag name="ARTICULATE_PRESENTER" val="Donald Prather"/>
  <p:tag name="ARTICULATE_PRESENTER_GUID" val="0067420A16B5"/>
  <p:tag name="ARTICULATE_LMS" val="0"/>
  <p:tag name="ARTICULATE_TEMPLATE_GUID" val="1a000000-6000-0000-b000-000000000001"/>
  <p:tag name="LMS_PROTOCOL_METHOD" val="SCORM"/>
  <p:tag name="LMS_PROTOCOL_VERSION" val="1.2"/>
  <p:tag name="LAUNCHINNEWWINDOW" val="0"/>
  <p:tag name="LASTPUBLISHED" val="C:\Users\Craig\Documents\My Articulate Projects\8.1 Duct Leakage Test Requirements\player.html"/>
  <p:tag name="ARTICULATE_PRESENTER_VERSION" val="6"/>
  <p:tag name="LMS_PUBLISH" val="No"/>
  <p:tag name="ARTICULATE_TEMPLATE" val="Corporate Communications"/>
  <p:tag name="PLAYERLOGOHEIGHT" val="162"/>
  <p:tag name="PLAYERLOGOWIDTH" val="351"/>
  <p:tag name="PRESENTER_PREVIEW_START" val="1"/>
  <p:tag name="PRESENTER_PREVIEW_MODE" val="0"/>
</p:tagLst>
</file>

<file path=ppt/tags/tag10.xml><?xml version="1.0" encoding="utf-8"?>
<p:tagLst xmlns:a="http://schemas.openxmlformats.org/drawingml/2006/main" xmlns:r="http://schemas.openxmlformats.org/officeDocument/2006/relationships" xmlns:p="http://schemas.openxmlformats.org/presentationml/2006/main">
  <p:tag name="ARTICULATE_SLIDE_NAV" val="7"/>
  <p:tag name="ARTICULATE_SLIDE_GUID" val="8fb4787c-96ec-4925-9cd9-89bb8dad0304"/>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d11fe883-578c-4bd2-ba4b-97c155d1a079"/>
  <p:tag name="ARTICULATE_SLIDE_NAV" val="8"/>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raig\AppData\Local\Temp\articulate\presenter\imgtemp\lxXhCk8M_files\slide0001_image001.jpg"/>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raig\AppData\Local\Temp\articulate\presenter\imgtemp\2MgHQCQU_files\slide0001_image001.jpg"/>
</p:tagLst>
</file>

<file path=ppt/tags/tag15.xml><?xml version="1.0" encoding="utf-8"?>
<p:tagLst xmlns:a="http://schemas.openxmlformats.org/drawingml/2006/main" xmlns:r="http://schemas.openxmlformats.org/officeDocument/2006/relationships" xmlns:p="http://schemas.openxmlformats.org/presentationml/2006/main">
  <p:tag name="ARTICULATE_SLIDE_GUID" val="d324c7b3-7fec-4a19-9a06-60374f64a18c"/>
  <p:tag name="ARTICULATE_SLIDE_NAV" val="9"/>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raig\AppData\Local\Temp\articulate\presenter\imgtemp\sKDGgg57_files\slide0001_image001.jpg"/>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xml><?xml version="1.0" encoding="utf-8"?>
<p:tagLst xmlns:a="http://schemas.openxmlformats.org/drawingml/2006/main" xmlns:r="http://schemas.openxmlformats.org/officeDocument/2006/relationships" xmlns:p="http://schemas.openxmlformats.org/presentationml/2006/main">
  <p:tag name="ARTICULATE_SLIDE_GUID" val="d69fa46d-1b17-40ca-94cb-907464aea1e4"/>
  <p:tag name="ARTICULATE_SLIDE_NAV" val="10"/>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raig\AppData\Local\Temp\articulate\presenter\imgtemp\eh1ABgff_files\slide0001_image001.jpg"/>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fd00b96a-4332-4155-8630-f18edca090c2"/>
  <p:tag name="ARTICULATE_SLIDE_NAV" val="1"/>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raig\AppData\Local\Temp\articulate\presenter\imgtemp\a85odBdR_files\slide0001_image001.jpg"/>
</p:tagLst>
</file>

<file path=ppt/tags/tag22.xml><?xml version="1.0" encoding="utf-8"?>
<p:tagLst xmlns:a="http://schemas.openxmlformats.org/drawingml/2006/main" xmlns:r="http://schemas.openxmlformats.org/officeDocument/2006/relationships" xmlns:p="http://schemas.openxmlformats.org/presentationml/2006/main">
  <p:tag name="ARTICULATE_SLIDE_GUID" val="7d031e0c-2849-488e-8ba1-117d7514b635"/>
  <p:tag name="ARTICULATE_SLIDE_NAV" val="11"/>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raig\AppData\Local\Temp\articulate\presenter\imgtemp\TqsloXrr_files\slide0001_image001.jpg"/>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raig\AppData\Local\Temp\articulate\presenter\imgtemp\rawd0UO5_files\slide0001_image001.jp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raig\AppData\Local\Temp\articulate\presenter\imgtemp\c9FHs3lH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SLIDE_NAV" val="2"/>
  <p:tag name="ARTICULATE_SLIDE_GUID" val="62ccd474-b226-4522-a0cb-bc7c38e0915a"/>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ba31b82f-48f9-4bea-913f-e900877bf5a3"/>
  <p:tag name="ARTICULATE_SLIDE_NAV" val="2"/>
</p:tagLst>
</file>

<file path=ppt/tags/tag6.xml><?xml version="1.0" encoding="utf-8"?>
<p:tagLst xmlns:a="http://schemas.openxmlformats.org/drawingml/2006/main" xmlns:r="http://schemas.openxmlformats.org/officeDocument/2006/relationships" xmlns:p="http://schemas.openxmlformats.org/presentationml/2006/main">
  <p:tag name="ARTICULATE_SLIDE_NAV" val="3"/>
  <p:tag name="ARTICULATE_SLIDE_GUID" val="ba31b82f-48f9-4bea-913f-e900877b0268"/>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931ce7a6-58b3-4c3b-ae16-6a72dd56867e"/>
  <p:tag name="ARTICULATE_SLIDE_NAV" val="4"/>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834626d3-5e52-4c7d-90b3-266c63dea942"/>
  <p:tag name="ARTICULATE_SLIDE_NAV" val="5"/>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8fb4787c-96ec-4925-9cd9-89bb8dade84b"/>
  <p:tag name="ARTICULATE_SLIDE_NAV"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2592</TotalTime>
  <Words>1211</Words>
  <Application>Microsoft Office PowerPoint</Application>
  <PresentationFormat>On-screen Show (4:3)</PresentationFormat>
  <Paragraphs>110</Paragraphs>
  <Slides>33</Slides>
  <Notes>12</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5.0 Distribution Aspects (Section 5.1 Duct Leakage) </vt:lpstr>
      <vt:lpstr>Duct Leakage </vt:lpstr>
      <vt:lpstr>QI Duct Leakage Improvement Requirements New Duct</vt:lpstr>
      <vt:lpstr>QI Duct Leakage Improvement Requirements New Duct</vt:lpstr>
      <vt:lpstr>QI Duct Leakage Improvement Requirements Existing Duct</vt:lpstr>
      <vt:lpstr>QI Documentation Required</vt:lpstr>
      <vt:lpstr>QI Approved Duct Leakage Tests</vt:lpstr>
      <vt:lpstr>QI Approved Duct Leakage Tests</vt:lpstr>
      <vt:lpstr>Duct Pressurization</vt:lpstr>
      <vt:lpstr>Airflow Comparison Method For Commercial Systems</vt:lpstr>
      <vt:lpstr>Step 1 Airflow Comparison Method</vt:lpstr>
      <vt:lpstr>Step 2 Airflow Comparison Method</vt:lpstr>
      <vt:lpstr>Step 2 Airflow Comparison Method</vt:lpstr>
      <vt:lpstr>Step 3 Airflow Comparison Method</vt:lpstr>
      <vt:lpstr>Step 3 Airflow Comparison Method</vt:lpstr>
      <vt:lpstr>Step 3 Airflow Comparison Method</vt:lpstr>
      <vt:lpstr>ANSI/SMACNA Air Duct Leakage Test Manual </vt:lpstr>
      <vt:lpstr>Quantitative Duct Leakage Test @ 25 Pa</vt:lpstr>
      <vt:lpstr>Duct Pressurization Meeting AHJ Requirements </vt:lpstr>
      <vt:lpstr>Duct Leakage Testing</vt:lpstr>
      <vt:lpstr>Step 1 PRESSURE PAN TEST</vt:lpstr>
      <vt:lpstr>Step 2  PRESSURE PAN TEST</vt:lpstr>
      <vt:lpstr>Step 2  PRESSURE PAN TEST</vt:lpstr>
      <vt:lpstr>Step 3  PRESSURE PAN TEST</vt:lpstr>
      <vt:lpstr>Step 4  PRESSURE PAN TEST</vt:lpstr>
      <vt:lpstr>Step 4  PRESSURE PAN TEST</vt:lpstr>
      <vt:lpstr>Step 4  PRESSURE PAN TEST</vt:lpstr>
      <vt:lpstr>Step 4  PRESSURE PAN TEST</vt:lpstr>
      <vt:lpstr>Step 4  PRESSURE PAN TEST</vt:lpstr>
      <vt:lpstr>Step 1 Blower Door Assisted Smoke Test </vt:lpstr>
      <vt:lpstr>Step 1 Blower Door Assisted Smoke Test </vt:lpstr>
      <vt:lpstr>Step 2 Blower Door Assisted Smoke Test </vt:lpstr>
      <vt:lpstr>Step 3 Blower Door Assisted Smoke Test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dc:creator>
  <cp:lastModifiedBy>Donald Prather</cp:lastModifiedBy>
  <cp:revision>251</cp:revision>
  <cp:lastPrinted>2013-06-17T20:42:26Z</cp:lastPrinted>
  <dcterms:created xsi:type="dcterms:W3CDTF">2013-05-23T13:04:32Z</dcterms:created>
  <dcterms:modified xsi:type="dcterms:W3CDTF">2015-08-04T13:27:20Z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8.1 Duct Leakage Test Requirements</vt:lpwstr>
  </property>
  <property fmtid="{D5CDD505-2E9C-101B-9397-08002B2CF9AE}" pid="4" name="ArticulateGUID">
    <vt:lpwstr>CD6AE3FA-7670-4107-B137-A1CA42613752</vt:lpwstr>
  </property>
  <property fmtid="{D5CDD505-2E9C-101B-9397-08002B2CF9AE}" pid="5" name="ArticulateProjectFull">
    <vt:lpwstr>T:\1.0-ACTIVITIES &amp; PROJECTS\ACCA Guides\Tech Guide 5 QI\QI Training\QI Training\8 Duct Leakage Testing\8.1 Duct Leakage Test Requirements.ppta</vt:lpwstr>
  </property>
</Properties>
</file>