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380" r:id="rId2"/>
    <p:sldId id="379" r:id="rId3"/>
    <p:sldId id="363" r:id="rId4"/>
    <p:sldId id="316" r:id="rId5"/>
    <p:sldId id="323" r:id="rId6"/>
    <p:sldId id="317" r:id="rId7"/>
    <p:sldId id="321" r:id="rId8"/>
    <p:sldId id="322" r:id="rId9"/>
    <p:sldId id="325" r:id="rId10"/>
    <p:sldId id="326" r:id="rId11"/>
    <p:sldId id="328" r:id="rId12"/>
    <p:sldId id="329" r:id="rId13"/>
    <p:sldId id="361" r:id="rId14"/>
    <p:sldId id="357" r:id="rId15"/>
    <p:sldId id="359" r:id="rId16"/>
    <p:sldId id="333" r:id="rId17"/>
    <p:sldId id="334" r:id="rId18"/>
    <p:sldId id="335" r:id="rId19"/>
    <p:sldId id="336" r:id="rId20"/>
    <p:sldId id="337" r:id="rId21"/>
    <p:sldId id="338" r:id="rId22"/>
    <p:sldId id="341" r:id="rId23"/>
    <p:sldId id="342" r:id="rId24"/>
    <p:sldId id="343" r:id="rId25"/>
    <p:sldId id="344" r:id="rId26"/>
    <p:sldId id="352"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66" y="3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83A6E7-60DE-4005-B552-9C8674E4BA66}" type="datetimeFigureOut">
              <a:rPr lang="en-US" smtClean="0"/>
              <a:t>9/10/2015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zoro.com/g/Intake%20Louvers/00229621/?category=5144#G852809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7620"/>
            <a:ext cx="9144000" cy="609600"/>
          </a:xfrm>
        </p:spPr>
        <p:txBody>
          <a:bodyPr>
            <a:normAutofit fontScale="90000"/>
          </a:bodyPr>
          <a:lstStyle/>
          <a:p>
            <a:r>
              <a:rPr lang="en-US" dirty="0" smtClean="0"/>
              <a:t/>
            </a:r>
            <a:br>
              <a:rPr lang="en-US" dirty="0" smtClean="0"/>
            </a:br>
            <a:r>
              <a:rPr lang="en-US" dirty="0" smtClean="0"/>
              <a:t>Day 2 Part 1</a:t>
            </a:r>
            <a:br>
              <a:rPr lang="en-US" dirty="0" smtClean="0"/>
            </a:br>
            <a:r>
              <a:rPr lang="en-US" dirty="0" smtClean="0"/>
              <a:t>Technician’s Guide &amp; Workbook for Home Evaluation and Performance Improvement</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6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Combustion Air</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US" i="1" dirty="0" smtClean="0">
                <a:solidFill>
                  <a:srgbClr val="FFFF00"/>
                </a:solidFill>
              </a:rPr>
              <a:t>Two Permanent Openings 5 rules continued:</a:t>
            </a:r>
          </a:p>
          <a:p>
            <a:pPr marL="0" indent="0">
              <a:buNone/>
            </a:pPr>
            <a:endParaRPr lang="en-US" dirty="0" smtClean="0">
              <a:solidFill>
                <a:srgbClr val="FFFF00"/>
              </a:solidFill>
            </a:endParaRPr>
          </a:p>
          <a:p>
            <a:pPr marL="514350" lvl="0" indent="-514350">
              <a:buFont typeface="+mj-lt"/>
              <a:buAutoNum type="arabicPeriod" startAt="3"/>
            </a:pPr>
            <a:r>
              <a:rPr lang="en-US" dirty="0" smtClean="0">
                <a:solidFill>
                  <a:srgbClr val="FFFF00"/>
                </a:solidFill>
              </a:rPr>
              <a:t>One opening must be within 12” of the top of the closet (enclosed space).</a:t>
            </a:r>
          </a:p>
          <a:p>
            <a:pPr marL="514350" lvl="0" indent="-514350">
              <a:buFont typeface="+mj-lt"/>
              <a:buAutoNum type="arabicPeriod" startAt="3"/>
            </a:pPr>
            <a:r>
              <a:rPr lang="en-US" dirty="0" smtClean="0">
                <a:solidFill>
                  <a:srgbClr val="FFFF00"/>
                </a:solidFill>
              </a:rPr>
              <a:t>One </a:t>
            </a:r>
            <a:r>
              <a:rPr lang="en-US" dirty="0">
                <a:solidFill>
                  <a:srgbClr val="FFFF00"/>
                </a:solidFill>
              </a:rPr>
              <a:t>opening must be within 12” of the bottom of the closet (enclosed space).</a:t>
            </a:r>
          </a:p>
          <a:p>
            <a:pPr marL="514350" lvl="0" indent="-514350">
              <a:buFont typeface="+mj-lt"/>
              <a:buAutoNum type="arabicPeriod" startAt="3"/>
            </a:pPr>
            <a:r>
              <a:rPr lang="en-US" dirty="0">
                <a:solidFill>
                  <a:srgbClr val="FFFF00"/>
                </a:solidFill>
              </a:rPr>
              <a:t>Spaces can be combined as part of the same total area when they are connected by openings in doors or floors having open free areas of 2 in</a:t>
            </a:r>
            <a:r>
              <a:rPr lang="en-US" baseline="30000" dirty="0">
                <a:solidFill>
                  <a:srgbClr val="FFFF00"/>
                </a:solidFill>
              </a:rPr>
              <a:t>2</a:t>
            </a:r>
            <a:r>
              <a:rPr lang="en-US" dirty="0">
                <a:solidFill>
                  <a:srgbClr val="FFFF00"/>
                </a:solidFill>
              </a:rPr>
              <a:t> per 1000 </a:t>
            </a:r>
            <a:r>
              <a:rPr lang="en-US" dirty="0" err="1">
                <a:solidFill>
                  <a:srgbClr val="FFFF00"/>
                </a:solidFill>
              </a:rPr>
              <a:t>Btuh</a:t>
            </a:r>
            <a:r>
              <a:rPr lang="en-US" dirty="0">
                <a:solidFill>
                  <a:srgbClr val="FFFF00"/>
                </a:solidFill>
              </a:rPr>
              <a:t> based on the total </a:t>
            </a:r>
            <a:r>
              <a:rPr lang="en-US" dirty="0" err="1">
                <a:solidFill>
                  <a:srgbClr val="FFFF00"/>
                </a:solidFill>
              </a:rPr>
              <a:t>Btuh</a:t>
            </a:r>
            <a:r>
              <a:rPr lang="en-US" dirty="0">
                <a:solidFill>
                  <a:srgbClr val="FFFF00"/>
                </a:solidFill>
              </a:rPr>
              <a:t> input value.</a:t>
            </a:r>
          </a:p>
          <a:p>
            <a:endParaRPr lang="en-US" dirty="0"/>
          </a:p>
        </p:txBody>
      </p:sp>
    </p:spTree>
    <p:extLst>
      <p:ext uri="{BB962C8B-B14F-4D97-AF65-F5344CB8AC3E}">
        <p14:creationId xmlns:p14="http://schemas.microsoft.com/office/powerpoint/2010/main" val="53790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Combustion Air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i="1" dirty="0" smtClean="0">
                <a:solidFill>
                  <a:srgbClr val="FFFF00"/>
                </a:solidFill>
              </a:rPr>
              <a:t>Acceptable </a:t>
            </a:r>
            <a:r>
              <a:rPr lang="en-US" i="1" dirty="0">
                <a:solidFill>
                  <a:srgbClr val="FFFF00"/>
                </a:solidFill>
              </a:rPr>
              <a:t>Type </a:t>
            </a:r>
            <a:r>
              <a:rPr lang="en-US" i="1" dirty="0" smtClean="0">
                <a:solidFill>
                  <a:srgbClr val="FFFF00"/>
                </a:solidFill>
              </a:rPr>
              <a:t>2: One </a:t>
            </a:r>
            <a:r>
              <a:rPr lang="en-US" i="1" dirty="0">
                <a:solidFill>
                  <a:srgbClr val="FFFF00"/>
                </a:solidFill>
              </a:rPr>
              <a:t>Permanent </a:t>
            </a:r>
            <a:r>
              <a:rPr lang="en-US" i="1" dirty="0" smtClean="0">
                <a:solidFill>
                  <a:srgbClr val="FFFF00"/>
                </a:solidFill>
              </a:rPr>
              <a:t>Opening 4 rules:</a:t>
            </a:r>
            <a:endParaRPr lang="en-US" dirty="0">
              <a:solidFill>
                <a:srgbClr val="FFFF00"/>
              </a:solidFill>
            </a:endParaRPr>
          </a:p>
          <a:p>
            <a:pPr marL="514350" lvl="0" indent="-514350">
              <a:buFont typeface="+mj-lt"/>
              <a:buAutoNum type="arabicPeriod"/>
            </a:pPr>
            <a:r>
              <a:rPr lang="en-US" sz="3000" dirty="0">
                <a:solidFill>
                  <a:srgbClr val="FFFF00"/>
                </a:solidFill>
              </a:rPr>
              <a:t>One permanent opening within 12” of the top of the enclosed space.</a:t>
            </a:r>
          </a:p>
          <a:p>
            <a:pPr marL="514350" lvl="0" indent="-514350">
              <a:buFont typeface="+mj-lt"/>
              <a:buAutoNum type="arabicPeriod"/>
            </a:pPr>
            <a:r>
              <a:rPr lang="en-US" sz="3000" dirty="0">
                <a:solidFill>
                  <a:srgbClr val="FFFF00"/>
                </a:solidFill>
              </a:rPr>
              <a:t>Appliances must have a clearance of 1” from the sides and back and 6” from the front. </a:t>
            </a:r>
          </a:p>
          <a:p>
            <a:endParaRPr lang="en-US" dirty="0"/>
          </a:p>
        </p:txBody>
      </p:sp>
    </p:spTree>
    <p:extLst>
      <p:ext uri="{BB962C8B-B14F-4D97-AF65-F5344CB8AC3E}">
        <p14:creationId xmlns:p14="http://schemas.microsoft.com/office/powerpoint/2010/main" val="313880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Combustion Air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i="1" dirty="0" smtClean="0">
                <a:solidFill>
                  <a:srgbClr val="FFFF00"/>
                </a:solidFill>
              </a:rPr>
              <a:t>One </a:t>
            </a:r>
            <a:r>
              <a:rPr lang="en-US" i="1" dirty="0">
                <a:solidFill>
                  <a:srgbClr val="FFFF00"/>
                </a:solidFill>
              </a:rPr>
              <a:t>Permanent </a:t>
            </a:r>
            <a:r>
              <a:rPr lang="en-US" i="1" dirty="0" smtClean="0">
                <a:solidFill>
                  <a:srgbClr val="FFFF00"/>
                </a:solidFill>
              </a:rPr>
              <a:t>Openings 4 rules continued:</a:t>
            </a:r>
            <a:endParaRPr lang="en-US" dirty="0">
              <a:solidFill>
                <a:srgbClr val="FFFF00"/>
              </a:solidFill>
            </a:endParaRPr>
          </a:p>
          <a:p>
            <a:pPr marL="514350" lvl="0" indent="-514350">
              <a:buFont typeface="+mj-lt"/>
              <a:buAutoNum type="arabicPeriod" startAt="3"/>
            </a:pPr>
            <a:r>
              <a:rPr lang="en-US" dirty="0" smtClean="0">
                <a:solidFill>
                  <a:srgbClr val="FFFF00"/>
                </a:solidFill>
              </a:rPr>
              <a:t>Openings </a:t>
            </a:r>
            <a:r>
              <a:rPr lang="en-US" dirty="0">
                <a:solidFill>
                  <a:srgbClr val="FFFF00"/>
                </a:solidFill>
              </a:rPr>
              <a:t>in ducting must have a minimum free area of 1 in</a:t>
            </a:r>
            <a:r>
              <a:rPr lang="en-US" baseline="30000" dirty="0">
                <a:solidFill>
                  <a:srgbClr val="FFFF00"/>
                </a:solidFill>
              </a:rPr>
              <a:t>2</a:t>
            </a:r>
            <a:r>
              <a:rPr lang="en-US" dirty="0">
                <a:solidFill>
                  <a:srgbClr val="FFFF00"/>
                </a:solidFill>
              </a:rPr>
              <a:t> per 3,000 </a:t>
            </a:r>
            <a:r>
              <a:rPr lang="en-US" dirty="0" err="1">
                <a:solidFill>
                  <a:srgbClr val="FFFF00"/>
                </a:solidFill>
              </a:rPr>
              <a:t>Btuh</a:t>
            </a:r>
            <a:r>
              <a:rPr lang="en-US" dirty="0">
                <a:solidFill>
                  <a:srgbClr val="FFFF00"/>
                </a:solidFill>
              </a:rPr>
              <a:t> based on the total </a:t>
            </a:r>
            <a:r>
              <a:rPr lang="en-US" dirty="0" err="1">
                <a:solidFill>
                  <a:srgbClr val="FFFF00"/>
                </a:solidFill>
              </a:rPr>
              <a:t>Btuh</a:t>
            </a:r>
            <a:r>
              <a:rPr lang="en-US" dirty="0">
                <a:solidFill>
                  <a:srgbClr val="FFFF00"/>
                </a:solidFill>
              </a:rPr>
              <a:t> input value of all of the appliances in the enclosed space. </a:t>
            </a:r>
          </a:p>
          <a:p>
            <a:pPr marL="514350" lvl="0" indent="-514350">
              <a:buFont typeface="+mj-lt"/>
              <a:buAutoNum type="arabicPeriod" startAt="3"/>
            </a:pPr>
            <a:r>
              <a:rPr lang="en-US" dirty="0">
                <a:solidFill>
                  <a:srgbClr val="FFFF00"/>
                </a:solidFill>
              </a:rPr>
              <a:t>When there is more than one vent connector the size of the opening must be equal to or larger than the area of the vent pipes.</a:t>
            </a:r>
          </a:p>
          <a:p>
            <a:endParaRPr lang="en-US" dirty="0"/>
          </a:p>
        </p:txBody>
      </p:sp>
    </p:spTree>
    <p:extLst>
      <p:ext uri="{BB962C8B-B14F-4D97-AF65-F5344CB8AC3E}">
        <p14:creationId xmlns:p14="http://schemas.microsoft.com/office/powerpoint/2010/main" val="67448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Calculation</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If there were two existing vents and the one on the hot water heater was 3” round and the one on the furnace was 4” </a:t>
            </a:r>
            <a:r>
              <a:rPr lang="en-US" dirty="0" smtClean="0">
                <a:solidFill>
                  <a:srgbClr val="FFFF00"/>
                </a:solidFill>
              </a:rPr>
              <a:t>round. Is the 6” round vent coming out  of the ceiling 11</a:t>
            </a:r>
            <a:r>
              <a:rPr lang="en-US" dirty="0">
                <a:solidFill>
                  <a:srgbClr val="FFFF00"/>
                </a:solidFill>
              </a:rPr>
              <a:t>” </a:t>
            </a:r>
            <a:r>
              <a:rPr lang="en-US" dirty="0" smtClean="0">
                <a:solidFill>
                  <a:srgbClr val="FFFF00"/>
                </a:solidFill>
              </a:rPr>
              <a:t>large enough to handle both of the smaller exhaust vents?</a:t>
            </a:r>
            <a:endParaRPr lang="en-US" dirty="0">
              <a:solidFill>
                <a:srgbClr val="FFFF00"/>
              </a:solidFill>
            </a:endParaRPr>
          </a:p>
          <a:p>
            <a:r>
              <a:rPr lang="en-US" dirty="0">
                <a:solidFill>
                  <a:srgbClr val="FFFF00"/>
                </a:solidFill>
              </a:rPr>
              <a:t>First calculate the area of each existing vent: </a:t>
            </a:r>
            <a:endParaRPr lang="en-US" dirty="0" smtClean="0">
              <a:solidFill>
                <a:srgbClr val="FFFF00"/>
              </a:solidFill>
            </a:endParaRPr>
          </a:p>
          <a:p>
            <a:pPr marL="0" indent="0">
              <a:buNone/>
            </a:pPr>
            <a:r>
              <a:rPr lang="en-US" dirty="0">
                <a:solidFill>
                  <a:srgbClr val="FFFF00"/>
                </a:solidFill>
              </a:rPr>
              <a:t>	</a:t>
            </a:r>
            <a:r>
              <a:rPr lang="en-US" dirty="0" smtClean="0">
                <a:solidFill>
                  <a:srgbClr val="FFFF00"/>
                </a:solidFill>
              </a:rPr>
              <a:t>A </a:t>
            </a:r>
            <a:r>
              <a:rPr lang="en-US" dirty="0">
                <a:solidFill>
                  <a:srgbClr val="FFFF00"/>
                </a:solidFill>
              </a:rPr>
              <a:t>= πr</a:t>
            </a:r>
            <a:r>
              <a:rPr lang="en-US" baseline="30000" dirty="0">
                <a:solidFill>
                  <a:srgbClr val="FFFF00"/>
                </a:solidFill>
              </a:rPr>
              <a:t>2</a:t>
            </a:r>
            <a:r>
              <a:rPr lang="en-US" dirty="0">
                <a:solidFill>
                  <a:srgbClr val="FFFF00"/>
                </a:solidFill>
              </a:rPr>
              <a:t> and, r = ½ of the diameter </a:t>
            </a:r>
          </a:p>
        </p:txBody>
      </p:sp>
    </p:spTree>
    <p:extLst>
      <p:ext uri="{BB962C8B-B14F-4D97-AF65-F5344CB8AC3E}">
        <p14:creationId xmlns:p14="http://schemas.microsoft.com/office/powerpoint/2010/main" val="354742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Calculation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First </a:t>
            </a:r>
            <a:r>
              <a:rPr lang="en-US" dirty="0">
                <a:solidFill>
                  <a:srgbClr val="FFFF00"/>
                </a:solidFill>
              </a:rPr>
              <a:t>calculate the area of each existing vent: </a:t>
            </a:r>
            <a:endParaRPr lang="en-US" dirty="0" smtClean="0">
              <a:solidFill>
                <a:srgbClr val="FFFF00"/>
              </a:solidFill>
            </a:endParaRPr>
          </a:p>
          <a:p>
            <a:pPr marL="0" indent="0">
              <a:buNone/>
            </a:pPr>
            <a:r>
              <a:rPr lang="en-US" dirty="0">
                <a:solidFill>
                  <a:srgbClr val="FFFF00"/>
                </a:solidFill>
              </a:rPr>
              <a:t>	</a:t>
            </a:r>
            <a:r>
              <a:rPr lang="en-US" dirty="0" smtClean="0">
                <a:solidFill>
                  <a:srgbClr val="FFFF00"/>
                </a:solidFill>
              </a:rPr>
              <a:t>A </a:t>
            </a:r>
            <a:r>
              <a:rPr lang="en-US" dirty="0">
                <a:solidFill>
                  <a:srgbClr val="FFFF00"/>
                </a:solidFill>
              </a:rPr>
              <a:t>= πr</a:t>
            </a:r>
            <a:r>
              <a:rPr lang="en-US" baseline="30000" dirty="0">
                <a:solidFill>
                  <a:srgbClr val="FFFF00"/>
                </a:solidFill>
              </a:rPr>
              <a:t>2</a:t>
            </a:r>
            <a:r>
              <a:rPr lang="en-US" dirty="0">
                <a:solidFill>
                  <a:srgbClr val="FFFF00"/>
                </a:solidFill>
              </a:rPr>
              <a:t> and, r = ½ of the diameter </a:t>
            </a:r>
          </a:p>
          <a:p>
            <a:r>
              <a:rPr lang="en-US" dirty="0">
                <a:solidFill>
                  <a:srgbClr val="FFFF00"/>
                </a:solidFill>
              </a:rPr>
              <a:t>Next we take the 1.5” </a:t>
            </a:r>
            <a:r>
              <a:rPr lang="en-US" dirty="0" smtClean="0">
                <a:solidFill>
                  <a:srgbClr val="FFFF00"/>
                </a:solidFill>
              </a:rPr>
              <a:t>radius </a:t>
            </a:r>
            <a:r>
              <a:rPr lang="en-US" dirty="0">
                <a:solidFill>
                  <a:srgbClr val="FFFF00"/>
                </a:solidFill>
              </a:rPr>
              <a:t>and a 2” </a:t>
            </a:r>
            <a:r>
              <a:rPr lang="en-US" dirty="0" smtClean="0">
                <a:solidFill>
                  <a:srgbClr val="FFFF00"/>
                </a:solidFill>
              </a:rPr>
              <a:t>radius </a:t>
            </a:r>
            <a:r>
              <a:rPr lang="en-US" dirty="0">
                <a:solidFill>
                  <a:srgbClr val="FFFF00"/>
                </a:solidFill>
              </a:rPr>
              <a:t>vents and calculate their areas and add them up: </a:t>
            </a:r>
          </a:p>
          <a:p>
            <a:r>
              <a:rPr lang="en-US" dirty="0">
                <a:solidFill>
                  <a:srgbClr val="FFFF00"/>
                </a:solidFill>
              </a:rPr>
              <a:t>(3.14 X </a:t>
            </a:r>
            <a:r>
              <a:rPr lang="en-US" dirty="0" smtClean="0">
                <a:solidFill>
                  <a:srgbClr val="FFFF00"/>
                </a:solidFill>
              </a:rPr>
              <a:t>1.5</a:t>
            </a:r>
            <a:r>
              <a:rPr lang="en-US" baseline="30000" dirty="0" smtClean="0">
                <a:solidFill>
                  <a:srgbClr val="FFFF00"/>
                </a:solidFill>
              </a:rPr>
              <a:t>2</a:t>
            </a:r>
            <a:r>
              <a:rPr lang="en-US" dirty="0" smtClean="0">
                <a:solidFill>
                  <a:srgbClr val="FFFF00"/>
                </a:solidFill>
              </a:rPr>
              <a:t>) </a:t>
            </a:r>
            <a:r>
              <a:rPr lang="en-US" dirty="0">
                <a:solidFill>
                  <a:srgbClr val="FFFF00"/>
                </a:solidFill>
              </a:rPr>
              <a:t>+ (3.14 X </a:t>
            </a:r>
            <a:r>
              <a:rPr lang="en-US" dirty="0" smtClean="0">
                <a:solidFill>
                  <a:srgbClr val="FFFF00"/>
                </a:solidFill>
              </a:rPr>
              <a:t>2</a:t>
            </a:r>
            <a:r>
              <a:rPr lang="en-US" baseline="30000" dirty="0">
                <a:solidFill>
                  <a:srgbClr val="FFFF00"/>
                </a:solidFill>
              </a:rPr>
              <a:t>2</a:t>
            </a:r>
            <a:r>
              <a:rPr lang="en-US" dirty="0" smtClean="0">
                <a:solidFill>
                  <a:srgbClr val="FFFF00"/>
                </a:solidFill>
              </a:rPr>
              <a:t>) </a:t>
            </a:r>
            <a:r>
              <a:rPr lang="en-US" dirty="0">
                <a:solidFill>
                  <a:srgbClr val="FFFF00"/>
                </a:solidFill>
              </a:rPr>
              <a:t>= </a:t>
            </a:r>
            <a:r>
              <a:rPr lang="en-US" dirty="0" smtClean="0">
                <a:solidFill>
                  <a:srgbClr val="FFFF00"/>
                </a:solidFill>
              </a:rPr>
              <a:t>19.625in</a:t>
            </a:r>
            <a:r>
              <a:rPr lang="en-US" baseline="30000" dirty="0" smtClean="0">
                <a:solidFill>
                  <a:srgbClr val="FFFF00"/>
                </a:solidFill>
              </a:rPr>
              <a:t>2</a:t>
            </a:r>
            <a:r>
              <a:rPr lang="en-US" dirty="0">
                <a:solidFill>
                  <a:srgbClr val="FFFF00"/>
                </a:solidFill>
              </a:rPr>
              <a:t>. Thus, the minimum area for the two added together is </a:t>
            </a:r>
            <a:r>
              <a:rPr lang="en-US" dirty="0" smtClean="0">
                <a:solidFill>
                  <a:srgbClr val="FFFF00"/>
                </a:solidFill>
              </a:rPr>
              <a:t>19.625in</a:t>
            </a:r>
            <a:r>
              <a:rPr lang="en-US" baseline="30000" dirty="0" smtClean="0">
                <a:solidFill>
                  <a:srgbClr val="FFFF00"/>
                </a:solidFill>
              </a:rPr>
              <a:t>2</a:t>
            </a:r>
            <a:endParaRPr lang="en-US" dirty="0">
              <a:solidFill>
                <a:srgbClr val="FFFF00"/>
              </a:solidFill>
            </a:endParaRPr>
          </a:p>
        </p:txBody>
      </p:sp>
    </p:spTree>
    <p:extLst>
      <p:ext uri="{BB962C8B-B14F-4D97-AF65-F5344CB8AC3E}">
        <p14:creationId xmlns:p14="http://schemas.microsoft.com/office/powerpoint/2010/main" val="28228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Calculation</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solidFill>
                  <a:srgbClr val="FFFF00"/>
                </a:solidFill>
              </a:rPr>
              <a:t>Does </a:t>
            </a:r>
            <a:r>
              <a:rPr lang="en-US" dirty="0">
                <a:solidFill>
                  <a:srgbClr val="FFFF00"/>
                </a:solidFill>
              </a:rPr>
              <a:t>the 6” duct that they are attached in a home to meet the requirement?</a:t>
            </a:r>
          </a:p>
          <a:p>
            <a:r>
              <a:rPr lang="en-US" dirty="0">
                <a:solidFill>
                  <a:srgbClr val="FFFF00"/>
                </a:solidFill>
              </a:rPr>
              <a:t>First calculate the area of the 6” duct: 3.14 X </a:t>
            </a:r>
            <a:r>
              <a:rPr lang="en-US" dirty="0" smtClean="0">
                <a:solidFill>
                  <a:srgbClr val="FFFF00"/>
                </a:solidFill>
              </a:rPr>
              <a:t>3</a:t>
            </a:r>
            <a:r>
              <a:rPr lang="en-US" baseline="30000" dirty="0">
                <a:solidFill>
                  <a:srgbClr val="FFFF00"/>
                </a:solidFill>
              </a:rPr>
              <a:t>2</a:t>
            </a:r>
            <a:r>
              <a:rPr lang="en-US" dirty="0" smtClean="0">
                <a:solidFill>
                  <a:srgbClr val="FFFF00"/>
                </a:solidFill>
              </a:rPr>
              <a:t> </a:t>
            </a:r>
            <a:r>
              <a:rPr lang="en-US" dirty="0">
                <a:solidFill>
                  <a:srgbClr val="FFFF00"/>
                </a:solidFill>
              </a:rPr>
              <a:t>= </a:t>
            </a:r>
            <a:r>
              <a:rPr lang="en-US" dirty="0" smtClean="0">
                <a:solidFill>
                  <a:srgbClr val="FFFF00"/>
                </a:solidFill>
              </a:rPr>
              <a:t>28.26 </a:t>
            </a:r>
            <a:r>
              <a:rPr lang="en-US" dirty="0">
                <a:solidFill>
                  <a:srgbClr val="FFFF00"/>
                </a:solidFill>
              </a:rPr>
              <a:t>in</a:t>
            </a:r>
            <a:r>
              <a:rPr lang="en-US" baseline="30000" dirty="0">
                <a:solidFill>
                  <a:srgbClr val="FFFF00"/>
                </a:solidFill>
              </a:rPr>
              <a:t>2 </a:t>
            </a:r>
            <a:r>
              <a:rPr lang="en-US" dirty="0">
                <a:solidFill>
                  <a:srgbClr val="FFFF00"/>
                </a:solidFill>
              </a:rPr>
              <a:t>: </a:t>
            </a:r>
          </a:p>
          <a:p>
            <a:r>
              <a:rPr lang="en-US" dirty="0">
                <a:solidFill>
                  <a:srgbClr val="FFFF00"/>
                </a:solidFill>
              </a:rPr>
              <a:t>Thus, the six inch inside diameter round duct installed </a:t>
            </a:r>
            <a:r>
              <a:rPr lang="en-US" dirty="0" smtClean="0">
                <a:solidFill>
                  <a:srgbClr val="FFFF00"/>
                </a:solidFill>
              </a:rPr>
              <a:t>is large enough and it meets </a:t>
            </a:r>
            <a:r>
              <a:rPr lang="en-US" dirty="0">
                <a:solidFill>
                  <a:srgbClr val="FFFF00"/>
                </a:solidFill>
              </a:rPr>
              <a:t>the </a:t>
            </a:r>
            <a:r>
              <a:rPr lang="en-US" dirty="0" smtClean="0">
                <a:solidFill>
                  <a:srgbClr val="FFFF00"/>
                </a:solidFill>
              </a:rPr>
              <a:t>19.625in</a:t>
            </a:r>
            <a:r>
              <a:rPr lang="en-US" baseline="30000" dirty="0" smtClean="0">
                <a:solidFill>
                  <a:srgbClr val="FFFF00"/>
                </a:solidFill>
              </a:rPr>
              <a:t>2</a:t>
            </a:r>
            <a:r>
              <a:rPr lang="en-US" dirty="0" smtClean="0">
                <a:solidFill>
                  <a:srgbClr val="FFFF00"/>
                </a:solidFill>
              </a:rPr>
              <a:t> </a:t>
            </a:r>
            <a:r>
              <a:rPr lang="en-US" dirty="0">
                <a:solidFill>
                  <a:srgbClr val="FFFF00"/>
                </a:solidFill>
              </a:rPr>
              <a:t>m</a:t>
            </a:r>
            <a:r>
              <a:rPr lang="en-US" dirty="0" smtClean="0">
                <a:solidFill>
                  <a:srgbClr val="FFFF00"/>
                </a:solidFill>
              </a:rPr>
              <a:t>inimum requirement</a:t>
            </a:r>
            <a:r>
              <a:rPr lang="en-US" dirty="0">
                <a:solidFill>
                  <a:srgbClr val="FFFF00"/>
                </a:solidFill>
              </a:rPr>
              <a:t>. </a:t>
            </a:r>
          </a:p>
        </p:txBody>
      </p:sp>
    </p:spTree>
    <p:extLst>
      <p:ext uri="{BB962C8B-B14F-4D97-AF65-F5344CB8AC3E}">
        <p14:creationId xmlns:p14="http://schemas.microsoft.com/office/powerpoint/2010/main" val="49696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Combination Indoor and Outdoor Combustion Air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All of the directions </a:t>
            </a:r>
            <a:r>
              <a:rPr lang="en-US" dirty="0" smtClean="0">
                <a:solidFill>
                  <a:srgbClr val="FFFF00"/>
                </a:solidFill>
              </a:rPr>
              <a:t>previously </a:t>
            </a:r>
            <a:r>
              <a:rPr lang="en-US" dirty="0">
                <a:solidFill>
                  <a:srgbClr val="FFFF00"/>
                </a:solidFill>
              </a:rPr>
              <a:t>provided </a:t>
            </a:r>
            <a:r>
              <a:rPr lang="en-US" dirty="0" smtClean="0">
                <a:solidFill>
                  <a:srgbClr val="FFFF00"/>
                </a:solidFill>
              </a:rPr>
              <a:t>in </a:t>
            </a:r>
            <a:r>
              <a:rPr lang="en-US" dirty="0">
                <a:solidFill>
                  <a:srgbClr val="FFFF00"/>
                </a:solidFill>
              </a:rPr>
              <a:t>this section must be followed for the individual opening types, sizes and locations (including equipment spacing requirements).  The calculation is done by finding ratios for each type of combustion air and using them to find the size opening needed to provide the remaining outside air.  The additional outside required and the ratios are calculated using these formulas:</a:t>
            </a:r>
          </a:p>
        </p:txBody>
      </p:sp>
    </p:spTree>
    <p:extLst>
      <p:ext uri="{BB962C8B-B14F-4D97-AF65-F5344CB8AC3E}">
        <p14:creationId xmlns:p14="http://schemas.microsoft.com/office/powerpoint/2010/main" val="295742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Combination Indoor and Outdoor Combustion Air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FF00"/>
                </a:solidFill>
              </a:rPr>
              <a:t>The </a:t>
            </a:r>
            <a:r>
              <a:rPr lang="en-US" dirty="0">
                <a:solidFill>
                  <a:srgbClr val="FFFF00"/>
                </a:solidFill>
              </a:rPr>
              <a:t>additional outside required and the ratios are calculated using these formulas</a:t>
            </a:r>
            <a:r>
              <a:rPr lang="en-US" dirty="0" smtClean="0">
                <a:solidFill>
                  <a:srgbClr val="FFFF00"/>
                </a:solidFill>
              </a:rPr>
              <a:t>:</a:t>
            </a:r>
          </a:p>
          <a:p>
            <a:pPr lvl="0"/>
            <a:r>
              <a:rPr lang="en-US" dirty="0">
                <a:solidFill>
                  <a:srgbClr val="FFFF00"/>
                </a:solidFill>
              </a:rPr>
              <a:t>Interior space volume in ft</a:t>
            </a:r>
            <a:r>
              <a:rPr lang="en-US" baseline="30000" dirty="0">
                <a:solidFill>
                  <a:srgbClr val="FFFF00"/>
                </a:solidFill>
              </a:rPr>
              <a:t>3 </a:t>
            </a:r>
            <a:r>
              <a:rPr lang="en-US" dirty="0">
                <a:solidFill>
                  <a:srgbClr val="FFFF00"/>
                </a:solidFill>
              </a:rPr>
              <a:t>÷ the required volume = ratio of interior spaces (to the amount of air required if it is above 1 no outside air is required)</a:t>
            </a:r>
          </a:p>
          <a:p>
            <a:pPr lvl="0"/>
            <a:r>
              <a:rPr lang="en-US" dirty="0">
                <a:solidFill>
                  <a:srgbClr val="FFFF00"/>
                </a:solidFill>
              </a:rPr>
              <a:t>Outdoor size reduction factor = 1 - ratio of interior spaces</a:t>
            </a:r>
          </a:p>
          <a:p>
            <a:pPr lvl="0"/>
            <a:r>
              <a:rPr lang="en-US" dirty="0">
                <a:solidFill>
                  <a:srgbClr val="FFFF00"/>
                </a:solidFill>
              </a:rPr>
              <a:t>Outdoor minimum size opening must be in accordance with the two permanent or the one permanent size procedures previous provided.  </a:t>
            </a:r>
          </a:p>
          <a:p>
            <a:pPr marL="0" indent="0">
              <a:buNone/>
            </a:pPr>
            <a:endParaRPr lang="en-US" dirty="0">
              <a:solidFill>
                <a:srgbClr val="FFFF00"/>
              </a:solidFill>
            </a:endParaRPr>
          </a:p>
        </p:txBody>
      </p:sp>
    </p:spTree>
    <p:extLst>
      <p:ext uri="{BB962C8B-B14F-4D97-AF65-F5344CB8AC3E}">
        <p14:creationId xmlns:p14="http://schemas.microsoft.com/office/powerpoint/2010/main" val="192883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Calculation</a:t>
            </a:r>
            <a:endParaRPr lang="en-US" dirty="0"/>
          </a:p>
        </p:txBody>
      </p:sp>
      <p:sp>
        <p:nvSpPr>
          <p:cNvPr id="3" name="Content Placeholder 2"/>
          <p:cNvSpPr>
            <a:spLocks noGrp="1"/>
          </p:cNvSpPr>
          <p:nvPr>
            <p:ph idx="1"/>
          </p:nvPr>
        </p:nvSpPr>
        <p:spPr>
          <a:xfrm>
            <a:off x="381000" y="1600200"/>
            <a:ext cx="8305800" cy="4525963"/>
          </a:xfrm>
        </p:spPr>
        <p:txBody>
          <a:bodyPr>
            <a:normAutofit/>
          </a:bodyPr>
          <a:lstStyle/>
          <a:p>
            <a:pPr marL="0" indent="0">
              <a:buNone/>
            </a:pPr>
            <a:r>
              <a:rPr lang="en-US" i="1" dirty="0">
                <a:solidFill>
                  <a:srgbClr val="FFFF00"/>
                </a:solidFill>
              </a:rPr>
              <a:t>Sample </a:t>
            </a:r>
            <a:r>
              <a:rPr lang="en-US" i="1" dirty="0" smtClean="0">
                <a:solidFill>
                  <a:srgbClr val="FFFF00"/>
                </a:solidFill>
              </a:rPr>
              <a:t>Calculation Part </a:t>
            </a:r>
            <a:r>
              <a:rPr lang="en-US" i="1" dirty="0">
                <a:solidFill>
                  <a:srgbClr val="FFFF00"/>
                </a:solidFill>
              </a:rPr>
              <a:t>A:</a:t>
            </a:r>
            <a:endParaRPr lang="en-US" dirty="0">
              <a:solidFill>
                <a:srgbClr val="FFFF00"/>
              </a:solidFill>
            </a:endParaRPr>
          </a:p>
          <a:p>
            <a:pPr marL="0" indent="0">
              <a:buNone/>
            </a:pPr>
            <a:r>
              <a:rPr lang="en-US" dirty="0">
                <a:solidFill>
                  <a:srgbClr val="FFFF00"/>
                </a:solidFill>
              </a:rPr>
              <a:t>If there was a 9,000ft</a:t>
            </a:r>
            <a:r>
              <a:rPr lang="en-US" baseline="30000" dirty="0">
                <a:solidFill>
                  <a:srgbClr val="FFFF00"/>
                </a:solidFill>
              </a:rPr>
              <a:t>3 </a:t>
            </a:r>
            <a:r>
              <a:rPr lang="en-US" dirty="0">
                <a:solidFill>
                  <a:srgbClr val="FFFF00"/>
                </a:solidFill>
              </a:rPr>
              <a:t> interior volume connected to the combustion area in a home, where the requirement was for a 12,000ft</a:t>
            </a:r>
            <a:r>
              <a:rPr lang="en-US" baseline="30000" dirty="0">
                <a:solidFill>
                  <a:srgbClr val="FFFF00"/>
                </a:solidFill>
              </a:rPr>
              <a:t>3</a:t>
            </a:r>
            <a:r>
              <a:rPr lang="en-US" dirty="0">
                <a:solidFill>
                  <a:srgbClr val="FFFF00"/>
                </a:solidFill>
              </a:rPr>
              <a:t> area based on the formulas what would the ratio of interior spaces be</a:t>
            </a:r>
            <a:r>
              <a:rPr lang="en-US" dirty="0" smtClean="0">
                <a:solidFill>
                  <a:srgbClr val="FFFF00"/>
                </a:solidFill>
              </a:rPr>
              <a:t>?</a:t>
            </a:r>
          </a:p>
          <a:p>
            <a:endParaRPr lang="en-US" dirty="0">
              <a:solidFill>
                <a:srgbClr val="FFFF00"/>
              </a:solidFill>
            </a:endParaRPr>
          </a:p>
          <a:p>
            <a:pPr marL="0" indent="0">
              <a:buNone/>
            </a:pPr>
            <a:r>
              <a:rPr lang="en-US" dirty="0">
                <a:solidFill>
                  <a:srgbClr val="FFFF00"/>
                </a:solidFill>
              </a:rPr>
              <a:t>R</a:t>
            </a:r>
            <a:r>
              <a:rPr lang="en-US" dirty="0" smtClean="0">
                <a:solidFill>
                  <a:srgbClr val="FFFF00"/>
                </a:solidFill>
              </a:rPr>
              <a:t>atio </a:t>
            </a:r>
            <a:r>
              <a:rPr lang="en-US" dirty="0">
                <a:solidFill>
                  <a:srgbClr val="FFFF00"/>
                </a:solidFill>
              </a:rPr>
              <a:t>of interior spaces = 9,000 ÷ </a:t>
            </a:r>
            <a:r>
              <a:rPr lang="en-US" dirty="0" smtClean="0">
                <a:solidFill>
                  <a:srgbClr val="FFFF00"/>
                </a:solidFill>
              </a:rPr>
              <a:t>12,000 </a:t>
            </a:r>
            <a:r>
              <a:rPr lang="en-US" dirty="0">
                <a:solidFill>
                  <a:srgbClr val="FFFF00"/>
                </a:solidFill>
              </a:rPr>
              <a:t>= 0.75</a:t>
            </a:r>
          </a:p>
          <a:p>
            <a:pPr marL="0" indent="0">
              <a:buNone/>
            </a:pPr>
            <a:endParaRPr lang="en-US" dirty="0">
              <a:solidFill>
                <a:srgbClr val="FFFF00"/>
              </a:solidFill>
            </a:endParaRPr>
          </a:p>
        </p:txBody>
      </p:sp>
    </p:spTree>
    <p:extLst>
      <p:ext uri="{BB962C8B-B14F-4D97-AF65-F5344CB8AC3E}">
        <p14:creationId xmlns:p14="http://schemas.microsoft.com/office/powerpoint/2010/main" val="72822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Calculation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solidFill>
                  <a:srgbClr val="FFFF00"/>
                </a:solidFill>
              </a:rPr>
              <a:t>Sample Job 5 Part B:</a:t>
            </a:r>
            <a:endParaRPr lang="en-US" dirty="0">
              <a:solidFill>
                <a:srgbClr val="FFFF00"/>
              </a:solidFill>
            </a:endParaRPr>
          </a:p>
          <a:p>
            <a:r>
              <a:rPr lang="en-US" dirty="0">
                <a:solidFill>
                  <a:srgbClr val="FFFF00"/>
                </a:solidFill>
              </a:rPr>
              <a:t>Find the outdoor size reduction factor using the 0.75 calculated above as the ratio of interior spaces:</a:t>
            </a:r>
          </a:p>
          <a:p>
            <a:r>
              <a:rPr lang="en-US" dirty="0">
                <a:solidFill>
                  <a:srgbClr val="FFFF00"/>
                </a:solidFill>
              </a:rPr>
              <a:t>Outdoor size reduction = 1 – 0.75 = 0.25. </a:t>
            </a:r>
          </a:p>
          <a:p>
            <a:r>
              <a:rPr lang="en-US" dirty="0">
                <a:solidFill>
                  <a:srgbClr val="FFFF00"/>
                </a:solidFill>
              </a:rPr>
              <a:t>The outdoor size reduction factor calculated using the formulas is multiplied times the size reduction factor to get the required outside air opening/ducting.  </a:t>
            </a:r>
          </a:p>
          <a:p>
            <a:pPr marL="0" indent="0">
              <a:buNone/>
            </a:pPr>
            <a:endParaRPr lang="en-US" dirty="0">
              <a:solidFill>
                <a:srgbClr val="FFFF00"/>
              </a:solidFill>
            </a:endParaRPr>
          </a:p>
        </p:txBody>
      </p:sp>
    </p:spTree>
    <p:extLst>
      <p:ext uri="{BB962C8B-B14F-4D97-AF65-F5344CB8AC3E}">
        <p14:creationId xmlns:p14="http://schemas.microsoft.com/office/powerpoint/2010/main" val="147671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smtClean="0"/>
              <a:t/>
            </a:r>
            <a:br>
              <a:rPr lang="en-US" dirty="0" smtClean="0"/>
            </a:br>
            <a:r>
              <a:rPr lang="en-US" dirty="0" smtClean="0"/>
              <a:t>3.0 Comprehensive Performance Audit</a:t>
            </a:r>
            <a:br>
              <a:rPr lang="en-US" dirty="0" smtClean="0"/>
            </a:br>
            <a:r>
              <a:rPr lang="en-US" dirty="0" smtClean="0"/>
              <a:t>Fossil </a:t>
            </a:r>
            <a:r>
              <a:rPr lang="en-US" dirty="0"/>
              <a:t>Fuel Appliances Health </a:t>
            </a:r>
            <a:r>
              <a:rPr lang="en-US" dirty="0" smtClean="0"/>
              <a:t>&amp; Safety 3.2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1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Calculation</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Thus, for </a:t>
            </a:r>
            <a:r>
              <a:rPr lang="en-US" dirty="0" smtClean="0">
                <a:solidFill>
                  <a:srgbClr val="FFFF00"/>
                </a:solidFill>
              </a:rPr>
              <a:t> the </a:t>
            </a:r>
            <a:r>
              <a:rPr lang="en-US" i="1" dirty="0" smtClean="0">
                <a:solidFill>
                  <a:srgbClr val="FFFF00"/>
                </a:solidFill>
              </a:rPr>
              <a:t>Sample Calculation’s 5 </a:t>
            </a:r>
            <a:r>
              <a:rPr lang="en-US" i="1" dirty="0">
                <a:solidFill>
                  <a:srgbClr val="FFFF00"/>
                </a:solidFill>
              </a:rPr>
              <a:t>parts A&amp;B,</a:t>
            </a:r>
            <a:r>
              <a:rPr lang="en-US" dirty="0">
                <a:solidFill>
                  <a:srgbClr val="FFFF00"/>
                </a:solidFill>
              </a:rPr>
              <a:t> the outside air design opening size can be reduced by 75%. Note: it must still have a minimum opening size of </a:t>
            </a:r>
            <a:r>
              <a:rPr lang="en-US" dirty="0" smtClean="0">
                <a:solidFill>
                  <a:srgbClr val="FFFF00"/>
                </a:solidFill>
              </a:rPr>
              <a:t>3” (round).</a:t>
            </a:r>
            <a:endParaRPr lang="en-US" dirty="0">
              <a:solidFill>
                <a:srgbClr val="FFFF00"/>
              </a:solidFill>
            </a:endParaRPr>
          </a:p>
        </p:txBody>
      </p:sp>
    </p:spTree>
    <p:extLst>
      <p:ext uri="{BB962C8B-B14F-4D97-AF65-F5344CB8AC3E}">
        <p14:creationId xmlns:p14="http://schemas.microsoft.com/office/powerpoint/2010/main" val="417217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Calculation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FF00"/>
                </a:solidFill>
              </a:rPr>
              <a:t>The </a:t>
            </a:r>
            <a:r>
              <a:rPr lang="en-US" dirty="0">
                <a:solidFill>
                  <a:srgbClr val="FFFF00"/>
                </a:solidFill>
              </a:rPr>
              <a:t>easy way to remember this is you need 100% of the calculated required outside air for safe combustion.  So if you need 12,000ft</a:t>
            </a:r>
            <a:r>
              <a:rPr lang="en-US" baseline="30000" dirty="0">
                <a:solidFill>
                  <a:srgbClr val="FFFF00"/>
                </a:solidFill>
              </a:rPr>
              <a:t>3</a:t>
            </a:r>
            <a:r>
              <a:rPr lang="en-US" dirty="0">
                <a:solidFill>
                  <a:srgbClr val="FFFF00"/>
                </a:solidFill>
              </a:rPr>
              <a:t> in total and there is 9000ft</a:t>
            </a:r>
            <a:r>
              <a:rPr lang="en-US" baseline="30000" dirty="0">
                <a:solidFill>
                  <a:srgbClr val="FFFF00"/>
                </a:solidFill>
              </a:rPr>
              <a:t>3 </a:t>
            </a:r>
            <a:r>
              <a:rPr lang="en-US" dirty="0">
                <a:solidFill>
                  <a:srgbClr val="FFFF00"/>
                </a:solidFill>
              </a:rPr>
              <a:t>of the requirement covered by the open area you need to have an outside air opening that will allow in 3,000ft</a:t>
            </a:r>
            <a:r>
              <a:rPr lang="en-US" baseline="30000" dirty="0">
                <a:solidFill>
                  <a:srgbClr val="FFFF00"/>
                </a:solidFill>
              </a:rPr>
              <a:t>3</a:t>
            </a:r>
            <a:r>
              <a:rPr lang="en-US" dirty="0">
                <a:solidFill>
                  <a:srgbClr val="FFFF00"/>
                </a:solidFill>
              </a:rPr>
              <a:t>. Since an </a:t>
            </a:r>
            <a:r>
              <a:rPr lang="en-US" i="1" dirty="0">
                <a:solidFill>
                  <a:srgbClr val="FFFF00"/>
                </a:solidFill>
              </a:rPr>
              <a:t>Acceptable Type 2: One Permanent Opening</a:t>
            </a:r>
            <a:r>
              <a:rPr lang="en-US" dirty="0">
                <a:solidFill>
                  <a:srgbClr val="FFFF00"/>
                </a:solidFill>
              </a:rPr>
              <a:t> requires 1 in</a:t>
            </a:r>
            <a:r>
              <a:rPr lang="en-US" baseline="30000" dirty="0">
                <a:solidFill>
                  <a:srgbClr val="FFFF00"/>
                </a:solidFill>
              </a:rPr>
              <a:t>2</a:t>
            </a:r>
            <a:r>
              <a:rPr lang="en-US" dirty="0">
                <a:solidFill>
                  <a:srgbClr val="FFFF00"/>
                </a:solidFill>
              </a:rPr>
              <a:t> per 3000 </a:t>
            </a:r>
            <a:r>
              <a:rPr lang="en-US" dirty="0" err="1">
                <a:solidFill>
                  <a:srgbClr val="FFFF00"/>
                </a:solidFill>
              </a:rPr>
              <a:t>Btuh</a:t>
            </a:r>
            <a:r>
              <a:rPr lang="en-US" dirty="0">
                <a:solidFill>
                  <a:srgbClr val="FFFF00"/>
                </a:solidFill>
              </a:rPr>
              <a:t> you would need to have a 3” </a:t>
            </a:r>
            <a:r>
              <a:rPr lang="en-US" dirty="0" smtClean="0">
                <a:solidFill>
                  <a:srgbClr val="FFFF00"/>
                </a:solidFill>
              </a:rPr>
              <a:t>round opening </a:t>
            </a:r>
            <a:r>
              <a:rPr lang="en-US" dirty="0">
                <a:solidFill>
                  <a:srgbClr val="FFFF00"/>
                </a:solidFill>
              </a:rPr>
              <a:t>to meet the minimum size requirement. </a:t>
            </a:r>
          </a:p>
          <a:p>
            <a:pPr marL="0" indent="0">
              <a:buNone/>
            </a:pPr>
            <a:endParaRPr lang="en-US" dirty="0">
              <a:solidFill>
                <a:srgbClr val="FFFF00"/>
              </a:solidFill>
            </a:endParaRPr>
          </a:p>
        </p:txBody>
      </p:sp>
    </p:spTree>
    <p:extLst>
      <p:ext uri="{BB962C8B-B14F-4D97-AF65-F5344CB8AC3E}">
        <p14:creationId xmlns:p14="http://schemas.microsoft.com/office/powerpoint/2010/main" val="16549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olidFill>
                  <a:srgbClr val="FFFF00"/>
                </a:solidFill>
              </a:rPr>
              <a:t>Engineered combustion air installations must be approved by the authority having jurisdiction</a:t>
            </a:r>
          </a:p>
          <a:p>
            <a:pPr lvl="0"/>
            <a:r>
              <a:rPr lang="en-US" dirty="0">
                <a:solidFill>
                  <a:srgbClr val="FFFF00"/>
                </a:solidFill>
              </a:rPr>
              <a:t>For Mechanical (fan) combustion air supply </a:t>
            </a:r>
            <a:r>
              <a:rPr lang="en-US" dirty="0" smtClean="0">
                <a:solidFill>
                  <a:srgbClr val="FFFF00"/>
                </a:solidFill>
              </a:rPr>
              <a:t>systems. Combustion </a:t>
            </a:r>
            <a:r>
              <a:rPr lang="en-US" dirty="0">
                <a:solidFill>
                  <a:srgbClr val="FFFF00"/>
                </a:solidFill>
              </a:rPr>
              <a:t>air must come from the outside at a minimum rate of 0.35ft</a:t>
            </a:r>
            <a:r>
              <a:rPr lang="en-US" baseline="30000" dirty="0">
                <a:solidFill>
                  <a:srgbClr val="FFFF00"/>
                </a:solidFill>
              </a:rPr>
              <a:t>3 </a:t>
            </a:r>
            <a:r>
              <a:rPr lang="en-US" dirty="0">
                <a:solidFill>
                  <a:srgbClr val="FFFF00"/>
                </a:solidFill>
              </a:rPr>
              <a:t>per </a:t>
            </a:r>
            <a:r>
              <a:rPr lang="en-US" dirty="0" smtClean="0">
                <a:solidFill>
                  <a:srgbClr val="FFFF00"/>
                </a:solidFill>
              </a:rPr>
              <a:t>minute</a:t>
            </a:r>
            <a:endParaRPr lang="en-US" dirty="0">
              <a:solidFill>
                <a:srgbClr val="FFFF00"/>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1552" t="3319" r="13305" b="6156"/>
          <a:stretch/>
        </p:blipFill>
        <p:spPr bwMode="auto">
          <a:xfrm>
            <a:off x="2743200" y="4267200"/>
            <a:ext cx="2819400" cy="2438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221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FFFF00"/>
                </a:solidFill>
              </a:rPr>
              <a:t>Additional </a:t>
            </a:r>
            <a:r>
              <a:rPr lang="en-US" dirty="0">
                <a:solidFill>
                  <a:srgbClr val="FFFF00"/>
                </a:solidFill>
              </a:rPr>
              <a:t>air equivalent to exhausted air is required where exhaust fans are present</a:t>
            </a:r>
          </a:p>
          <a:p>
            <a:pPr lvl="0"/>
            <a:r>
              <a:rPr lang="en-US" dirty="0">
                <a:solidFill>
                  <a:srgbClr val="FFFF00"/>
                </a:solidFill>
              </a:rPr>
              <a:t>An interlock with the appliance and the </a:t>
            </a:r>
            <a:r>
              <a:rPr lang="en-US" dirty="0" smtClean="0">
                <a:solidFill>
                  <a:srgbClr val="FFFF00"/>
                </a:solidFill>
              </a:rPr>
              <a:t>exhaust </a:t>
            </a:r>
            <a:r>
              <a:rPr lang="en-US" dirty="0">
                <a:solidFill>
                  <a:srgbClr val="FFFF00"/>
                </a:solidFill>
              </a:rPr>
              <a:t>air fan is required</a:t>
            </a:r>
          </a:p>
          <a:p>
            <a:pPr lvl="0"/>
            <a:r>
              <a:rPr lang="en-US" dirty="0">
                <a:solidFill>
                  <a:srgbClr val="FFFF00"/>
                </a:solidFill>
              </a:rPr>
              <a:t>When the combustion air is brought in with the required ventilation air it is to be added to the total required for ventilation</a:t>
            </a:r>
          </a:p>
        </p:txBody>
      </p:sp>
    </p:spTree>
    <p:extLst>
      <p:ext uri="{BB962C8B-B14F-4D97-AF65-F5344CB8AC3E}">
        <p14:creationId xmlns:p14="http://schemas.microsoft.com/office/powerpoint/2010/main" val="52730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Louver, and Grille Sizing</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olidFill>
                  <a:srgbClr val="FFFF00"/>
                </a:solidFill>
              </a:rPr>
              <a:t>Screens, louvers, and Grilles have the </a:t>
            </a:r>
            <a:r>
              <a:rPr lang="en-US" dirty="0" smtClean="0">
                <a:solidFill>
                  <a:srgbClr val="FFFF00"/>
                </a:solidFill>
              </a:rPr>
              <a:t>5 following </a:t>
            </a:r>
            <a:r>
              <a:rPr lang="en-US" dirty="0">
                <a:solidFill>
                  <a:srgbClr val="FFFF00"/>
                </a:solidFill>
              </a:rPr>
              <a:t>sizing requirements:</a:t>
            </a:r>
          </a:p>
          <a:p>
            <a:pPr marL="514350" lvl="0" indent="-514350">
              <a:buFont typeface="+mj-lt"/>
              <a:buAutoNum type="arabicPeriod"/>
            </a:pPr>
            <a:r>
              <a:rPr lang="en-US" dirty="0">
                <a:solidFill>
                  <a:srgbClr val="FFFF00"/>
                </a:solidFill>
              </a:rPr>
              <a:t>Manufacturer’s free area should be used to determine the opening size</a:t>
            </a:r>
          </a:p>
          <a:p>
            <a:pPr marL="514350" lvl="0" indent="-514350">
              <a:buFont typeface="+mj-lt"/>
              <a:buAutoNum type="arabicPeriod"/>
            </a:pPr>
            <a:r>
              <a:rPr lang="en-US" dirty="0">
                <a:solidFill>
                  <a:srgbClr val="FFFF00"/>
                </a:solidFill>
              </a:rPr>
              <a:t>When free area is unknown wood louvers will be considered to have a 25% </a:t>
            </a:r>
            <a:r>
              <a:rPr lang="en-US" dirty="0" smtClean="0">
                <a:solidFill>
                  <a:srgbClr val="FFFF00"/>
                </a:solidFill>
              </a:rPr>
              <a:t>opening</a:t>
            </a:r>
            <a:endParaRPr lang="en-US" dirty="0">
              <a:solidFill>
                <a:srgbClr val="FFFF00"/>
              </a:solidFill>
            </a:endParaRPr>
          </a:p>
        </p:txBody>
      </p:sp>
    </p:spTree>
    <p:extLst>
      <p:ext uri="{BB962C8B-B14F-4D97-AF65-F5344CB8AC3E}">
        <p14:creationId xmlns:p14="http://schemas.microsoft.com/office/powerpoint/2010/main" val="55186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Louver, and Grille Sizing</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3"/>
            </a:pPr>
            <a:r>
              <a:rPr lang="en-US" dirty="0" smtClean="0">
                <a:solidFill>
                  <a:srgbClr val="FFFF00"/>
                </a:solidFill>
              </a:rPr>
              <a:t>When </a:t>
            </a:r>
            <a:r>
              <a:rPr lang="en-US" dirty="0">
                <a:solidFill>
                  <a:srgbClr val="FFFF00"/>
                </a:solidFill>
              </a:rPr>
              <a:t>free area is unknown metal louvers will be considered to have a 75% opening</a:t>
            </a:r>
          </a:p>
          <a:p>
            <a:pPr marL="514350" lvl="0" indent="-514350">
              <a:buFont typeface="+mj-lt"/>
              <a:buAutoNum type="arabicPeriod" startAt="3"/>
            </a:pPr>
            <a:r>
              <a:rPr lang="en-US" dirty="0">
                <a:solidFill>
                  <a:srgbClr val="FFFF00"/>
                </a:solidFill>
              </a:rPr>
              <a:t>Pest screens will have a minimum mesh size of ¼”.</a:t>
            </a:r>
          </a:p>
          <a:p>
            <a:pPr marL="514350" lvl="0" indent="-514350">
              <a:buFont typeface="+mj-lt"/>
              <a:buAutoNum type="arabicPeriod" startAt="3"/>
            </a:pPr>
            <a:r>
              <a:rPr lang="en-US" dirty="0">
                <a:solidFill>
                  <a:srgbClr val="FFFF00"/>
                </a:solidFill>
              </a:rPr>
              <a:t>Motorized louvers must have an interlock switch with the appliance to keep the burner from operating when they are </a:t>
            </a:r>
            <a:r>
              <a:rPr lang="en-US" dirty="0" smtClean="0">
                <a:solidFill>
                  <a:srgbClr val="FFFF00"/>
                </a:solidFill>
              </a:rPr>
              <a:t>closed</a:t>
            </a:r>
            <a:endParaRPr lang="en-US" dirty="0">
              <a:solidFill>
                <a:srgbClr val="FFFF00"/>
              </a:solidFill>
            </a:endParaRPr>
          </a:p>
        </p:txBody>
      </p:sp>
      <p:pic>
        <p:nvPicPr>
          <p:cNvPr id="4" name="zoomImageEZ" descr="http://www.americanhvacparts.com/images/Product/medium/14328.jpg"/>
          <p:cNvPicPr/>
          <p:nvPr/>
        </p:nvPicPr>
        <p:blipFill>
          <a:blip r:embed="rId2">
            <a:extLst>
              <a:ext uri="{28A0092B-C50C-407E-A947-70E740481C1C}">
                <a14:useLocalDpi xmlns:a14="http://schemas.microsoft.com/office/drawing/2010/main" val="0"/>
              </a:ext>
            </a:extLst>
          </a:blip>
          <a:srcRect/>
          <a:stretch>
            <a:fillRect/>
          </a:stretch>
        </p:blipFill>
        <p:spPr bwMode="auto">
          <a:xfrm>
            <a:off x="7391401" y="5181601"/>
            <a:ext cx="1752600" cy="1676400"/>
          </a:xfrm>
          <a:prstGeom prst="rect">
            <a:avLst/>
          </a:prstGeom>
          <a:noFill/>
          <a:ln>
            <a:noFill/>
          </a:ln>
        </p:spPr>
      </p:pic>
    </p:spTree>
    <p:extLst>
      <p:ext uri="{BB962C8B-B14F-4D97-AF65-F5344CB8AC3E}">
        <p14:creationId xmlns:p14="http://schemas.microsoft.com/office/powerpoint/2010/main" val="321791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indent="0">
              <a:buNone/>
            </a:pPr>
            <a:r>
              <a:rPr lang="en-US" dirty="0">
                <a:solidFill>
                  <a:srgbClr val="FFFF00"/>
                </a:solidFill>
              </a:rPr>
              <a:t>Written or recorded records of Combustion Appliance Zone Area Measurement Calculations.</a:t>
            </a:r>
          </a:p>
          <a:p>
            <a:pPr marL="0" indent="0">
              <a:buNone/>
            </a:pPr>
            <a:r>
              <a:rPr lang="en-US" dirty="0">
                <a:solidFill>
                  <a:srgbClr val="FFFF00"/>
                </a:solidFill>
              </a:rPr>
              <a:t>And</a:t>
            </a:r>
          </a:p>
          <a:p>
            <a:pPr marL="0" indent="0">
              <a:buNone/>
            </a:pPr>
            <a:r>
              <a:rPr lang="en-US" dirty="0">
                <a:solidFill>
                  <a:srgbClr val="FFFF00"/>
                </a:solidFill>
              </a:rPr>
              <a:t>Written or recorded records that other outdoor air requirements covered in this section have been met.</a:t>
            </a:r>
          </a:p>
          <a:p>
            <a:pPr marL="0" indent="0">
              <a:buNone/>
            </a:pPr>
            <a:r>
              <a:rPr lang="en-US" dirty="0">
                <a:solidFill>
                  <a:srgbClr val="FFFF00"/>
                </a:solidFill>
              </a:rPr>
              <a:t>Or</a:t>
            </a:r>
          </a:p>
          <a:p>
            <a:pPr marL="0" indent="0">
              <a:buNone/>
            </a:pPr>
            <a:r>
              <a:rPr lang="en-US" dirty="0">
                <a:solidFill>
                  <a:srgbClr val="FFFF00"/>
                </a:solidFill>
              </a:rPr>
              <a:t>Written or recorded records of homeowner notification that items not in compliance with the other outdoor air requirements covered in this section have not been met.</a:t>
            </a:r>
          </a:p>
        </p:txBody>
      </p:sp>
    </p:spTree>
    <p:extLst>
      <p:ext uri="{BB962C8B-B14F-4D97-AF65-F5344CB8AC3E}">
        <p14:creationId xmlns:p14="http://schemas.microsoft.com/office/powerpoint/2010/main" val="239487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a:t>Combustion </a:t>
            </a:r>
            <a:r>
              <a:rPr lang="en-US" dirty="0" smtClean="0"/>
              <a:t>Air Ducting Inspection</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8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Air Ducting</a:t>
            </a:r>
            <a:endParaRPr lang="en-US" dirty="0"/>
          </a:p>
        </p:txBody>
      </p:sp>
      <p:sp>
        <p:nvSpPr>
          <p:cNvPr id="3" name="Content Placeholder 2"/>
          <p:cNvSpPr>
            <a:spLocks noGrp="1"/>
          </p:cNvSpPr>
          <p:nvPr>
            <p:ph idx="1"/>
          </p:nvPr>
        </p:nvSpPr>
        <p:spPr/>
        <p:txBody>
          <a:bodyPr>
            <a:noAutofit/>
          </a:bodyPr>
          <a:lstStyle/>
          <a:p>
            <a:pPr marL="0" lvl="0" indent="0">
              <a:buNone/>
            </a:pPr>
            <a:r>
              <a:rPr lang="en-US" dirty="0">
                <a:solidFill>
                  <a:srgbClr val="FFFF00"/>
                </a:solidFill>
              </a:rPr>
              <a:t>Ducting for combustion air must meet the following </a:t>
            </a:r>
            <a:r>
              <a:rPr lang="en-US" dirty="0" smtClean="0">
                <a:solidFill>
                  <a:srgbClr val="FFFF00"/>
                </a:solidFill>
              </a:rPr>
              <a:t>8 requirements</a:t>
            </a:r>
            <a:r>
              <a:rPr lang="en-US" dirty="0">
                <a:solidFill>
                  <a:srgbClr val="FFFF00"/>
                </a:solidFill>
              </a:rPr>
              <a:t>:</a:t>
            </a:r>
          </a:p>
          <a:p>
            <a:pPr marL="514350" lvl="0" indent="-514350">
              <a:buFont typeface="+mj-lt"/>
              <a:buAutoNum type="arabicPeriod"/>
            </a:pPr>
            <a:r>
              <a:rPr lang="en-US" dirty="0">
                <a:solidFill>
                  <a:srgbClr val="FFFF00"/>
                </a:solidFill>
              </a:rPr>
              <a:t>Must be constructed of galvanized steel or have equivalent strength, rigidity, and resistance to corrosion.</a:t>
            </a:r>
          </a:p>
          <a:p>
            <a:pPr marL="514350" lvl="0" indent="-514350">
              <a:buFont typeface="+mj-lt"/>
              <a:buAutoNum type="arabicPeriod"/>
            </a:pPr>
            <a:r>
              <a:rPr lang="en-US" dirty="0">
                <a:solidFill>
                  <a:srgbClr val="FFFF00"/>
                </a:solidFill>
              </a:rPr>
              <a:t>Where more than one fire block is removed, joint space, and open stud areas may be used for running the duct.</a:t>
            </a:r>
          </a:p>
          <a:p>
            <a:pPr marL="514350" lvl="0" indent="-514350">
              <a:buFont typeface="+mj-lt"/>
              <a:buAutoNum type="arabicPeriod"/>
            </a:pPr>
            <a:r>
              <a:rPr lang="en-US" dirty="0">
                <a:solidFill>
                  <a:srgbClr val="FFFF00"/>
                </a:solidFill>
              </a:rPr>
              <a:t>Duct must end in a location where it is not going to be blocked off</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155123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Air Ducting</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startAt="4"/>
            </a:pPr>
            <a:r>
              <a:rPr lang="en-US" dirty="0" smtClean="0">
                <a:solidFill>
                  <a:srgbClr val="FFFF00"/>
                </a:solidFill>
              </a:rPr>
              <a:t>Duct </a:t>
            </a:r>
            <a:r>
              <a:rPr lang="en-US" dirty="0">
                <a:solidFill>
                  <a:srgbClr val="FFFF00"/>
                </a:solidFill>
              </a:rPr>
              <a:t>can only be used for one space…if there are two different equipment rooms two separate duct systems are needed.</a:t>
            </a:r>
          </a:p>
          <a:p>
            <a:pPr marL="514350" lvl="0" indent="-514350">
              <a:buFont typeface="+mj-lt"/>
              <a:buAutoNum type="arabicPeriod" startAt="4"/>
            </a:pPr>
            <a:r>
              <a:rPr lang="en-US" dirty="0">
                <a:solidFill>
                  <a:srgbClr val="FFFF00"/>
                </a:solidFill>
              </a:rPr>
              <a:t>One duct cannot be used as both the upper and lower duct in an </a:t>
            </a:r>
            <a:r>
              <a:rPr lang="en-US" i="1" dirty="0">
                <a:solidFill>
                  <a:srgbClr val="FFFF00"/>
                </a:solidFill>
              </a:rPr>
              <a:t>Acceptable Type 1: Two Permanent Openings </a:t>
            </a:r>
            <a:r>
              <a:rPr lang="en-US" dirty="0">
                <a:solidFill>
                  <a:srgbClr val="FFFF00"/>
                </a:solidFill>
              </a:rPr>
              <a:t>system</a:t>
            </a:r>
          </a:p>
          <a:p>
            <a:pPr marL="514350" lvl="0" indent="-514350">
              <a:buFont typeface="+mj-lt"/>
              <a:buAutoNum type="arabicPeriod" startAt="4"/>
            </a:pPr>
            <a:r>
              <a:rPr lang="en-US" dirty="0">
                <a:solidFill>
                  <a:srgbClr val="FFFF00"/>
                </a:solidFill>
              </a:rPr>
              <a:t>Ducts terminating in a vented attic space must not have a screen on them</a:t>
            </a:r>
            <a:r>
              <a:rPr lang="en-US" dirty="0" smtClean="0">
                <a:solidFill>
                  <a:srgbClr val="FFFF00"/>
                </a:solidFill>
              </a:rPr>
              <a:t>.</a:t>
            </a:r>
          </a:p>
        </p:txBody>
      </p:sp>
    </p:spTree>
    <p:extLst>
      <p:ext uri="{BB962C8B-B14F-4D97-AF65-F5344CB8AC3E}">
        <p14:creationId xmlns:p14="http://schemas.microsoft.com/office/powerpoint/2010/main" val="107480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a:t>Combustion </a:t>
            </a:r>
            <a:r>
              <a:rPr lang="en-US" dirty="0" smtClean="0"/>
              <a:t>Ventilation Sizing</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9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Air Ducting</a:t>
            </a:r>
            <a:endParaRPr lang="en-US" dirty="0"/>
          </a:p>
        </p:txBody>
      </p:sp>
      <p:sp>
        <p:nvSpPr>
          <p:cNvPr id="3" name="Content Placeholder 2"/>
          <p:cNvSpPr>
            <a:spLocks noGrp="1"/>
          </p:cNvSpPr>
          <p:nvPr>
            <p:ph idx="1"/>
          </p:nvPr>
        </p:nvSpPr>
        <p:spPr/>
        <p:txBody>
          <a:bodyPr>
            <a:noAutofit/>
          </a:bodyPr>
          <a:lstStyle/>
          <a:p>
            <a:pPr marL="514350" lvl="0" indent="-514350">
              <a:buFont typeface="+mj-lt"/>
              <a:buAutoNum type="arabicPeriod" startAt="7"/>
            </a:pPr>
            <a:r>
              <a:rPr lang="en-US" dirty="0" smtClean="0">
                <a:solidFill>
                  <a:srgbClr val="FFFF00"/>
                </a:solidFill>
              </a:rPr>
              <a:t>Horizontal </a:t>
            </a:r>
            <a:r>
              <a:rPr lang="en-US" dirty="0">
                <a:solidFill>
                  <a:srgbClr val="FFFF00"/>
                </a:solidFill>
              </a:rPr>
              <a:t>ducts must not slope down towards the combustion air’s source.</a:t>
            </a:r>
          </a:p>
          <a:p>
            <a:pPr marL="514350" lvl="0" indent="-514350">
              <a:buFont typeface="+mj-lt"/>
              <a:buAutoNum type="arabicPeriod" startAt="7"/>
            </a:pPr>
            <a:r>
              <a:rPr lang="en-US" dirty="0">
                <a:solidFill>
                  <a:srgbClr val="FFFF00"/>
                </a:solidFill>
              </a:rPr>
              <a:t>Cavity space in a building or extra piping in a chimney cannot be used to supply combustion air.</a:t>
            </a:r>
          </a:p>
        </p:txBody>
      </p:sp>
    </p:spTree>
    <p:extLst>
      <p:ext uri="{BB962C8B-B14F-4D97-AF65-F5344CB8AC3E}">
        <p14:creationId xmlns:p14="http://schemas.microsoft.com/office/powerpoint/2010/main" val="195714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a:t>
            </a:r>
            <a:r>
              <a:rPr lang="en-US" dirty="0" smtClean="0"/>
              <a:t>Air Ducting</a:t>
            </a:r>
            <a:endParaRPr lang="en-US" dirty="0"/>
          </a:p>
        </p:txBody>
      </p:sp>
      <p:sp>
        <p:nvSpPr>
          <p:cNvPr id="3" name="Content Placeholder 2"/>
          <p:cNvSpPr>
            <a:spLocks noGrp="1"/>
          </p:cNvSpPr>
          <p:nvPr>
            <p:ph idx="1"/>
          </p:nvPr>
        </p:nvSpPr>
        <p:spPr/>
        <p:txBody>
          <a:bodyPr/>
          <a:lstStyle/>
          <a:p>
            <a:pPr marL="0" lvl="0" indent="0">
              <a:buNone/>
            </a:pPr>
            <a:r>
              <a:rPr lang="en-US" dirty="0">
                <a:solidFill>
                  <a:srgbClr val="FFFF00"/>
                </a:solidFill>
              </a:rPr>
              <a:t>Solid fuel burning direct vent appliances are allowed to be vented in accordance with the manufacturer’s directions. </a:t>
            </a:r>
          </a:p>
        </p:txBody>
      </p:sp>
      <p:pic>
        <p:nvPicPr>
          <p:cNvPr id="5" name="Picture 4"/>
          <p:cNvPicPr/>
          <p:nvPr/>
        </p:nvPicPr>
        <p:blipFill rotWithShape="1">
          <a:blip r:embed="rId2">
            <a:extLst>
              <a:ext uri="{28A0092B-C50C-407E-A947-70E740481C1C}">
                <a14:useLocalDpi xmlns:a14="http://schemas.microsoft.com/office/drawing/2010/main" val="0"/>
              </a:ext>
            </a:extLst>
          </a:blip>
          <a:srcRect l="9801" t="7461" r="3320" b="3837"/>
          <a:stretch/>
        </p:blipFill>
        <p:spPr bwMode="auto">
          <a:xfrm>
            <a:off x="2438400" y="3276600"/>
            <a:ext cx="3809365" cy="3492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982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a:t>
            </a:r>
            <a:r>
              <a:rPr lang="en-US" dirty="0" smtClean="0"/>
              <a:t>Air Ducting</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The </a:t>
            </a:r>
            <a:r>
              <a:rPr lang="en-US" dirty="0">
                <a:solidFill>
                  <a:srgbClr val="FFFF00"/>
                </a:solidFill>
              </a:rPr>
              <a:t>finished ground level must be at least 12” below the combustion air intake.  In many areas code may require them to be higher due to annual snowfall </a:t>
            </a:r>
          </a:p>
        </p:txBody>
      </p:sp>
      <p:pic>
        <p:nvPicPr>
          <p:cNvPr id="5" name="Picture 4"/>
          <p:cNvPicPr/>
          <p:nvPr/>
        </p:nvPicPr>
        <p:blipFill rotWithShape="1">
          <a:blip r:embed="rId2">
            <a:extLst>
              <a:ext uri="{28A0092B-C50C-407E-A947-70E740481C1C}">
                <a14:useLocalDpi xmlns:a14="http://schemas.microsoft.com/office/drawing/2010/main" val="0"/>
              </a:ext>
            </a:extLst>
          </a:blip>
          <a:srcRect l="4232" r="3981" b="6147"/>
          <a:stretch/>
        </p:blipFill>
        <p:spPr bwMode="auto">
          <a:xfrm>
            <a:off x="3505200" y="3200400"/>
            <a:ext cx="3810000" cy="350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47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a:t>
            </a:r>
            <a:r>
              <a:rPr lang="en-US" dirty="0" smtClean="0"/>
              <a:t>Air Ducting</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The </a:t>
            </a:r>
            <a:r>
              <a:rPr lang="en-US" dirty="0">
                <a:solidFill>
                  <a:srgbClr val="FFFF00"/>
                </a:solidFill>
              </a:rPr>
              <a:t>finished ground level must be at least 12” below the combustion air intake.  In many areas code may require them to be higher due to annual snowfall </a:t>
            </a:r>
          </a:p>
        </p:txBody>
      </p:sp>
      <p:pic>
        <p:nvPicPr>
          <p:cNvPr id="5" name="Picture 4"/>
          <p:cNvPicPr/>
          <p:nvPr/>
        </p:nvPicPr>
        <p:blipFill rotWithShape="1">
          <a:blip r:embed="rId2">
            <a:extLst>
              <a:ext uri="{28A0092B-C50C-407E-A947-70E740481C1C}">
                <a14:useLocalDpi xmlns:a14="http://schemas.microsoft.com/office/drawing/2010/main" val="0"/>
              </a:ext>
            </a:extLst>
          </a:blip>
          <a:srcRect l="4232" r="3981" b="6147"/>
          <a:stretch/>
        </p:blipFill>
        <p:spPr bwMode="auto">
          <a:xfrm>
            <a:off x="3505200" y="3200400"/>
            <a:ext cx="3810000" cy="3505200"/>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a:xfrm flipH="1">
            <a:off x="6477000" y="5029200"/>
            <a:ext cx="609600" cy="4993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9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Atmospherically Vented Appliances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FF00"/>
                </a:solidFill>
              </a:rPr>
              <a:t>The technician needs to document whether the combustion appliance venting system shows evidence of a lack of maintenance or wear problems that could cause performance problems such </a:t>
            </a:r>
            <a:r>
              <a:rPr lang="en-US" dirty="0" smtClean="0">
                <a:solidFill>
                  <a:srgbClr val="FFFF00"/>
                </a:solidFill>
              </a:rPr>
              <a:t>as:</a:t>
            </a:r>
          </a:p>
          <a:p>
            <a:r>
              <a:rPr lang="en-US" dirty="0" smtClean="0">
                <a:solidFill>
                  <a:srgbClr val="FFFF00"/>
                </a:solidFill>
              </a:rPr>
              <a:t>Blockages</a:t>
            </a:r>
          </a:p>
          <a:p>
            <a:r>
              <a:rPr lang="en-US" dirty="0" smtClean="0">
                <a:solidFill>
                  <a:srgbClr val="FFFF00"/>
                </a:solidFill>
              </a:rPr>
              <a:t>Soot,</a:t>
            </a:r>
            <a:endParaRPr lang="en-US" sz="2400" dirty="0">
              <a:solidFill>
                <a:srgbClr val="FFFF00"/>
              </a:solidFill>
            </a:endParaRPr>
          </a:p>
          <a:p>
            <a:r>
              <a:rPr lang="en-US" dirty="0" smtClean="0">
                <a:solidFill>
                  <a:srgbClr val="FFFF00"/>
                </a:solidFill>
              </a:rPr>
              <a:t>Corrosion, rust</a:t>
            </a:r>
            <a:r>
              <a:rPr lang="en-US" dirty="0">
                <a:solidFill>
                  <a:srgbClr val="FFFF00"/>
                </a:solidFill>
              </a:rPr>
              <a:t>, or </a:t>
            </a:r>
            <a:r>
              <a:rPr lang="en-US" dirty="0" smtClean="0">
                <a:solidFill>
                  <a:srgbClr val="FFFF00"/>
                </a:solidFill>
              </a:rPr>
              <a:t>oxidation,</a:t>
            </a:r>
            <a:endParaRPr lang="en-US" sz="2400" dirty="0">
              <a:solidFill>
                <a:srgbClr val="FFFF00"/>
              </a:solidFill>
            </a:endParaRPr>
          </a:p>
          <a:p>
            <a:r>
              <a:rPr lang="en-US" dirty="0" smtClean="0">
                <a:solidFill>
                  <a:srgbClr val="FFFF00"/>
                </a:solidFill>
              </a:rPr>
              <a:t>Improper </a:t>
            </a:r>
            <a:r>
              <a:rPr lang="en-US" dirty="0">
                <a:solidFill>
                  <a:srgbClr val="FFFF00"/>
                </a:solidFill>
              </a:rPr>
              <a:t>support, slope, and/or </a:t>
            </a:r>
            <a:r>
              <a:rPr lang="en-US" dirty="0" smtClean="0">
                <a:solidFill>
                  <a:srgbClr val="FFFF00"/>
                </a:solidFill>
              </a:rPr>
              <a:t>termination</a:t>
            </a:r>
          </a:p>
          <a:p>
            <a:r>
              <a:rPr lang="en-US" dirty="0" smtClean="0">
                <a:solidFill>
                  <a:srgbClr val="FFFF00"/>
                </a:solidFill>
              </a:rPr>
              <a:t>Insufficient </a:t>
            </a:r>
            <a:r>
              <a:rPr lang="en-US" dirty="0">
                <a:solidFill>
                  <a:srgbClr val="FFFF00"/>
                </a:solidFill>
              </a:rPr>
              <a:t>draft.</a:t>
            </a:r>
            <a:endParaRPr lang="en-US" sz="2400" dirty="0">
              <a:solidFill>
                <a:srgbClr val="FFFF00"/>
              </a:solidFill>
            </a:endParaRPr>
          </a:p>
        </p:txBody>
      </p:sp>
    </p:spTree>
    <p:extLst>
      <p:ext uri="{BB962C8B-B14F-4D97-AF65-F5344CB8AC3E}">
        <p14:creationId xmlns:p14="http://schemas.microsoft.com/office/powerpoint/2010/main" val="170967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Atmospherically Vented Appliances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FF00"/>
                </a:solidFill>
              </a:rPr>
              <a:t>The technician needs to document whether the combustion appliance venting system shows evidence of a lack of maintenance or wear problems that could cause performance problems such </a:t>
            </a:r>
            <a:r>
              <a:rPr lang="en-US" dirty="0" smtClean="0">
                <a:solidFill>
                  <a:srgbClr val="FFFF00"/>
                </a:solidFill>
              </a:rPr>
              <a:t>as:</a:t>
            </a:r>
          </a:p>
          <a:p>
            <a:r>
              <a:rPr lang="en-US" dirty="0" smtClean="0">
                <a:solidFill>
                  <a:srgbClr val="FFFF00"/>
                </a:solidFill>
              </a:rPr>
              <a:t>Blockages</a:t>
            </a:r>
          </a:p>
          <a:p>
            <a:r>
              <a:rPr lang="en-US" dirty="0" smtClean="0">
                <a:solidFill>
                  <a:srgbClr val="FFFF00"/>
                </a:solidFill>
              </a:rPr>
              <a:t>Soot,</a:t>
            </a:r>
            <a:endParaRPr lang="en-US" sz="2400" dirty="0">
              <a:solidFill>
                <a:srgbClr val="FFFF00"/>
              </a:solidFill>
            </a:endParaRPr>
          </a:p>
          <a:p>
            <a:r>
              <a:rPr lang="en-US" dirty="0" smtClean="0">
                <a:solidFill>
                  <a:srgbClr val="FFFF00"/>
                </a:solidFill>
              </a:rPr>
              <a:t>Corrosion, rust</a:t>
            </a:r>
            <a:r>
              <a:rPr lang="en-US" dirty="0">
                <a:solidFill>
                  <a:srgbClr val="FFFF00"/>
                </a:solidFill>
              </a:rPr>
              <a:t>, or </a:t>
            </a:r>
            <a:r>
              <a:rPr lang="en-US" dirty="0" smtClean="0">
                <a:solidFill>
                  <a:srgbClr val="FFFF00"/>
                </a:solidFill>
              </a:rPr>
              <a:t>oxidation,</a:t>
            </a:r>
            <a:endParaRPr lang="en-US" sz="2400" dirty="0">
              <a:solidFill>
                <a:srgbClr val="FFFF00"/>
              </a:solidFill>
            </a:endParaRPr>
          </a:p>
          <a:p>
            <a:r>
              <a:rPr lang="en-US" dirty="0" smtClean="0">
                <a:solidFill>
                  <a:srgbClr val="FFFF00"/>
                </a:solidFill>
              </a:rPr>
              <a:t>Improper </a:t>
            </a:r>
            <a:r>
              <a:rPr lang="en-US" dirty="0">
                <a:solidFill>
                  <a:srgbClr val="FFFF00"/>
                </a:solidFill>
              </a:rPr>
              <a:t>support, slope, and/or </a:t>
            </a:r>
            <a:r>
              <a:rPr lang="en-US" dirty="0" smtClean="0">
                <a:solidFill>
                  <a:srgbClr val="FFFF00"/>
                </a:solidFill>
              </a:rPr>
              <a:t>termination</a:t>
            </a:r>
          </a:p>
          <a:p>
            <a:r>
              <a:rPr lang="en-US" dirty="0" smtClean="0">
                <a:solidFill>
                  <a:srgbClr val="FFFF00"/>
                </a:solidFill>
              </a:rPr>
              <a:t>Insufficient </a:t>
            </a:r>
            <a:r>
              <a:rPr lang="en-US" dirty="0">
                <a:solidFill>
                  <a:srgbClr val="FFFF00"/>
                </a:solidFill>
              </a:rPr>
              <a:t>draft.</a:t>
            </a:r>
            <a:endParaRPr lang="en-US" sz="2400" dirty="0">
              <a:solidFill>
                <a:srgbClr val="FFFF00"/>
              </a:solidFill>
            </a:endParaRPr>
          </a:p>
        </p:txBody>
      </p:sp>
    </p:spTree>
    <p:extLst>
      <p:ext uri="{BB962C8B-B14F-4D97-AF65-F5344CB8AC3E}">
        <p14:creationId xmlns:p14="http://schemas.microsoft.com/office/powerpoint/2010/main" val="304708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Atmospherically Vented Appliances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Improper </a:t>
            </a:r>
            <a:r>
              <a:rPr lang="en-US" dirty="0">
                <a:solidFill>
                  <a:srgbClr val="FFFF00"/>
                </a:solidFill>
              </a:rPr>
              <a:t>support, slope, and/or </a:t>
            </a:r>
            <a:r>
              <a:rPr lang="en-US" dirty="0" smtClean="0">
                <a:solidFill>
                  <a:srgbClr val="FFFF00"/>
                </a:solidFill>
              </a:rPr>
              <a:t>termination</a:t>
            </a:r>
          </a:p>
        </p:txBody>
      </p:sp>
      <p:pic>
        <p:nvPicPr>
          <p:cNvPr id="4" name="Picture 3"/>
          <p:cNvPicPr/>
          <p:nvPr/>
        </p:nvPicPr>
        <p:blipFill rotWithShape="1">
          <a:blip r:embed="rId2"/>
          <a:srcRect l="15385" t="15910" r="10018" b="47428"/>
          <a:stretch/>
        </p:blipFill>
        <p:spPr bwMode="auto">
          <a:xfrm>
            <a:off x="1219200" y="2209800"/>
            <a:ext cx="6322695"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889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Atmospherically Vented Appliances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Improper </a:t>
            </a:r>
            <a:r>
              <a:rPr lang="en-US" dirty="0"/>
              <a:t>support, slope, and/or </a:t>
            </a:r>
            <a:r>
              <a:rPr lang="en-US" dirty="0" smtClean="0"/>
              <a:t>termination</a:t>
            </a:r>
          </a:p>
        </p:txBody>
      </p:sp>
      <p:pic>
        <p:nvPicPr>
          <p:cNvPr id="4" name="Picture 3"/>
          <p:cNvPicPr/>
          <p:nvPr/>
        </p:nvPicPr>
        <p:blipFill rotWithShape="1">
          <a:blip r:embed="rId2"/>
          <a:srcRect l="15385" t="15910" r="10018" b="47428"/>
          <a:stretch/>
        </p:blipFill>
        <p:spPr bwMode="auto">
          <a:xfrm>
            <a:off x="1219200" y="2209800"/>
            <a:ext cx="6322695" cy="4343400"/>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H="1">
            <a:off x="6096000" y="4724400"/>
            <a:ext cx="76200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44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Atmospherically Vented Appliances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Additionally, the technician needs to perform a draft test (this is often done during the depressurization </a:t>
            </a:r>
            <a:r>
              <a:rPr lang="en-US" dirty="0" smtClean="0">
                <a:solidFill>
                  <a:srgbClr val="FFFF00"/>
                </a:solidFill>
              </a:rPr>
              <a:t>test).  </a:t>
            </a:r>
            <a:r>
              <a:rPr lang="en-US" dirty="0">
                <a:solidFill>
                  <a:srgbClr val="FFFF00"/>
                </a:solidFill>
              </a:rPr>
              <a:t>Draft tests need to be performed in accordance with the §11.6  in the NFGC (for gas-fired appliances) or §6.3 in the NFPA 31 (for oil-fired appliances), and record the findings for all of the </a:t>
            </a:r>
            <a:r>
              <a:rPr lang="en-US" dirty="0" smtClean="0">
                <a:solidFill>
                  <a:srgbClr val="FFFF00"/>
                </a:solidFill>
              </a:rPr>
              <a:t>previous requirements, NFGC and NFPA requirements must also be verified.</a:t>
            </a:r>
            <a:endParaRPr lang="en-US" dirty="0">
              <a:solidFill>
                <a:srgbClr val="FFFF00"/>
              </a:solidFill>
            </a:endParaRPr>
          </a:p>
        </p:txBody>
      </p:sp>
    </p:spTree>
    <p:extLst>
      <p:ext uri="{BB962C8B-B14F-4D97-AF65-F5344CB8AC3E}">
        <p14:creationId xmlns:p14="http://schemas.microsoft.com/office/powerpoint/2010/main" val="347553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Atmospherically Vented Appliances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solidFill>
                  <a:srgbClr val="FFFF00"/>
                </a:solidFill>
              </a:rPr>
              <a:t>NFGC </a:t>
            </a:r>
            <a:r>
              <a:rPr lang="en-US" dirty="0">
                <a:solidFill>
                  <a:srgbClr val="FFFF00"/>
                </a:solidFill>
              </a:rPr>
              <a:t>§11.6 states that all draft hood appliances should be checked after 5 minutes of main burner operating time to make sure there is no draft hood spillage.</a:t>
            </a:r>
          </a:p>
          <a:p>
            <a:pPr lvl="0"/>
            <a:r>
              <a:rPr lang="en-US" dirty="0">
                <a:solidFill>
                  <a:srgbClr val="FFFF00"/>
                </a:solidFill>
              </a:rPr>
              <a:t>NFPA 31 §6.3 requires the chimney to be capable of providing the draft required by the equipment manufacturer.  Additionally, when there are two or more oil appliances sufficient draft for both must be available. Finally, when there is a draft fan installed there must be an interlock switch to shut down the oil burner when the fan fails.</a:t>
            </a:r>
          </a:p>
        </p:txBody>
      </p:sp>
    </p:spTree>
    <p:extLst>
      <p:ext uri="{BB962C8B-B14F-4D97-AF65-F5344CB8AC3E}">
        <p14:creationId xmlns:p14="http://schemas.microsoft.com/office/powerpoint/2010/main" val="362484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Indoor Openings Sizes and Locations</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0" lvl="0" indent="0">
              <a:buNone/>
            </a:pPr>
            <a:r>
              <a:rPr lang="en-US" sz="4600" dirty="0" smtClean="0">
                <a:solidFill>
                  <a:srgbClr val="FFFF00"/>
                </a:solidFill>
              </a:rPr>
              <a:t>Five rules based on National Code requirements:</a:t>
            </a:r>
          </a:p>
          <a:p>
            <a:pPr marL="0" lvl="0" indent="0">
              <a:buNone/>
            </a:pPr>
            <a:endParaRPr lang="en-US" sz="4600" dirty="0" smtClean="0">
              <a:solidFill>
                <a:srgbClr val="FFFF00"/>
              </a:solidFill>
            </a:endParaRPr>
          </a:p>
          <a:p>
            <a:pPr marL="914400" lvl="0" indent="-914400">
              <a:buFont typeface="+mj-lt"/>
              <a:buAutoNum type="arabicPeriod"/>
            </a:pPr>
            <a:r>
              <a:rPr lang="en-US" sz="4600" dirty="0" smtClean="0">
                <a:solidFill>
                  <a:srgbClr val="FFFF00"/>
                </a:solidFill>
              </a:rPr>
              <a:t>Openings </a:t>
            </a:r>
            <a:r>
              <a:rPr lang="en-US" sz="4600" dirty="0">
                <a:solidFill>
                  <a:srgbClr val="FFFF00"/>
                </a:solidFill>
              </a:rPr>
              <a:t>must have a minimum free area of 1 in</a:t>
            </a:r>
            <a:r>
              <a:rPr lang="en-US" sz="4600" baseline="30000" dirty="0">
                <a:solidFill>
                  <a:srgbClr val="FFFF00"/>
                </a:solidFill>
              </a:rPr>
              <a:t>2</a:t>
            </a:r>
            <a:r>
              <a:rPr lang="en-US" sz="4600" dirty="0">
                <a:solidFill>
                  <a:srgbClr val="FFFF00"/>
                </a:solidFill>
              </a:rPr>
              <a:t> per 1000 </a:t>
            </a:r>
            <a:r>
              <a:rPr lang="en-US" sz="4600" dirty="0" err="1">
                <a:solidFill>
                  <a:srgbClr val="FFFF00"/>
                </a:solidFill>
              </a:rPr>
              <a:t>Btuh</a:t>
            </a:r>
            <a:r>
              <a:rPr lang="en-US" sz="4600" dirty="0">
                <a:solidFill>
                  <a:srgbClr val="FFFF00"/>
                </a:solidFill>
              </a:rPr>
              <a:t> based on the total </a:t>
            </a:r>
            <a:r>
              <a:rPr lang="en-US" sz="4600" dirty="0" err="1">
                <a:solidFill>
                  <a:srgbClr val="FFFF00"/>
                </a:solidFill>
              </a:rPr>
              <a:t>Btuh</a:t>
            </a:r>
            <a:r>
              <a:rPr lang="en-US" sz="4600" dirty="0">
                <a:solidFill>
                  <a:srgbClr val="FFFF00"/>
                </a:solidFill>
              </a:rPr>
              <a:t> input </a:t>
            </a:r>
            <a:r>
              <a:rPr lang="en-US" sz="4600" dirty="0" smtClean="0">
                <a:solidFill>
                  <a:srgbClr val="FFFF00"/>
                </a:solidFill>
              </a:rPr>
              <a:t>value.</a:t>
            </a:r>
            <a:endParaRPr lang="en-US" sz="4600" dirty="0">
              <a:solidFill>
                <a:srgbClr val="FFFF00"/>
              </a:solidFill>
            </a:endParaRPr>
          </a:p>
          <a:p>
            <a:pPr marL="914400" lvl="0" indent="-914400">
              <a:buFont typeface="+mj-lt"/>
              <a:buAutoNum type="arabicPeriod"/>
            </a:pPr>
            <a:r>
              <a:rPr lang="en-US" sz="4600" dirty="0">
                <a:solidFill>
                  <a:srgbClr val="FFFF00"/>
                </a:solidFill>
              </a:rPr>
              <a:t>One opening must be within 12” of the top of the closet (enclosed space).</a:t>
            </a:r>
          </a:p>
          <a:p>
            <a:pPr marL="914400" lvl="0" indent="-914400">
              <a:buFont typeface="+mj-lt"/>
              <a:buAutoNum type="arabicPeriod"/>
            </a:pPr>
            <a:r>
              <a:rPr lang="en-US" sz="4600" dirty="0">
                <a:solidFill>
                  <a:srgbClr val="FFFF00"/>
                </a:solidFill>
              </a:rPr>
              <a:t>One opening must be within 12” of the bottom of the closet (enclosed space).</a:t>
            </a:r>
          </a:p>
          <a:p>
            <a:pPr marL="0" indent="0">
              <a:buNone/>
            </a:pPr>
            <a:endParaRPr lang="en-US" dirty="0"/>
          </a:p>
        </p:txBody>
      </p:sp>
    </p:spTree>
    <p:extLst>
      <p:ext uri="{BB962C8B-B14F-4D97-AF65-F5344CB8AC3E}">
        <p14:creationId xmlns:p14="http://schemas.microsoft.com/office/powerpoint/2010/main" val="175381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0" indent="0">
              <a:buNone/>
            </a:pPr>
            <a:r>
              <a:rPr lang="en-US" sz="3500" dirty="0">
                <a:solidFill>
                  <a:srgbClr val="FFFF00"/>
                </a:solidFill>
              </a:rPr>
              <a:t>Written or recorded records of CO measurements that were required on for the home and a note that combustion drafting was working properly during the back draft test shall be kept in the job file.  Additional records for a failed Back draft test include:</a:t>
            </a:r>
          </a:p>
          <a:p>
            <a:pPr marL="0" indent="0">
              <a:buNone/>
            </a:pPr>
            <a:r>
              <a:rPr lang="en-US" sz="3500" dirty="0">
                <a:solidFill>
                  <a:srgbClr val="FFFF00"/>
                </a:solidFill>
              </a:rPr>
              <a:t>Evidence or written notification of a fail test </a:t>
            </a:r>
          </a:p>
          <a:p>
            <a:pPr marL="0" indent="0">
              <a:buNone/>
            </a:pPr>
            <a:r>
              <a:rPr lang="en-US" sz="3500" dirty="0">
                <a:solidFill>
                  <a:srgbClr val="FFFF00"/>
                </a:solidFill>
              </a:rPr>
              <a:t>Evidence of homeowner notification</a:t>
            </a:r>
          </a:p>
          <a:p>
            <a:pPr marL="0" indent="0">
              <a:buNone/>
            </a:pPr>
            <a:r>
              <a:rPr lang="en-US" sz="3500" dirty="0">
                <a:solidFill>
                  <a:srgbClr val="FFFF00"/>
                </a:solidFill>
              </a:rPr>
              <a:t>Evidence of repair work done before Home performance improvements were </a:t>
            </a:r>
            <a:r>
              <a:rPr lang="en-US" sz="3500" dirty="0" smtClean="0">
                <a:solidFill>
                  <a:srgbClr val="FFFF00"/>
                </a:solidFill>
              </a:rPr>
              <a:t>implemented</a:t>
            </a:r>
          </a:p>
          <a:p>
            <a:pPr marL="0" indent="0">
              <a:buNone/>
            </a:pPr>
            <a:endParaRPr lang="en-US" sz="2800" dirty="0">
              <a:solidFill>
                <a:srgbClr val="FFFF00"/>
              </a:solidFill>
            </a:endParaRPr>
          </a:p>
          <a:p>
            <a:pPr marL="0" indent="0">
              <a:buNone/>
            </a:pPr>
            <a:r>
              <a:rPr lang="en-US" sz="2800" dirty="0" smtClean="0">
                <a:solidFill>
                  <a:srgbClr val="FFFF00"/>
                </a:solidFill>
              </a:rPr>
              <a:t>(Note: this can be based on a test at a later date that provides         proof that the CO level problems have been addressed)</a:t>
            </a:r>
            <a:endParaRPr lang="en-US" sz="2800" dirty="0">
              <a:solidFill>
                <a:srgbClr val="FFFF00"/>
              </a:solidFill>
            </a:endParaRPr>
          </a:p>
        </p:txBody>
      </p:sp>
    </p:spTree>
    <p:extLst>
      <p:ext uri="{BB962C8B-B14F-4D97-AF65-F5344CB8AC3E}">
        <p14:creationId xmlns:p14="http://schemas.microsoft.com/office/powerpoint/2010/main" val="32871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Insulation Introduction</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65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Appendix 2 in: </a:t>
            </a:r>
            <a:r>
              <a:rPr lang="en-US" i="1" dirty="0" smtClean="0">
                <a:solidFill>
                  <a:srgbClr val="FFFF00"/>
                </a:solidFill>
              </a:rPr>
              <a:t>Technician’s Guide &amp; Workbook for Home Performance Improvement </a:t>
            </a:r>
            <a:r>
              <a:rPr lang="en-US" dirty="0" smtClean="0">
                <a:solidFill>
                  <a:srgbClr val="FFFF00"/>
                </a:solidFill>
              </a:rPr>
              <a:t> is based on an ACCA Technical Bulletin: </a:t>
            </a:r>
            <a:r>
              <a:rPr lang="en-US" i="1" dirty="0" smtClean="0">
                <a:solidFill>
                  <a:srgbClr val="FFFF00"/>
                </a:solidFill>
              </a:rPr>
              <a:t>Determining Insulation Values In Existing Home</a:t>
            </a:r>
            <a:endParaRPr lang="en-US" i="1" dirty="0">
              <a:solidFill>
                <a:srgbClr val="FFFF00"/>
              </a:solidFill>
            </a:endParaRPr>
          </a:p>
        </p:txBody>
      </p:sp>
    </p:spTree>
    <p:extLst>
      <p:ext uri="{BB962C8B-B14F-4D97-AF65-F5344CB8AC3E}">
        <p14:creationId xmlns:p14="http://schemas.microsoft.com/office/powerpoint/2010/main" val="1207890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pic>
        <p:nvPicPr>
          <p:cNvPr id="5" name="Picture 4" descr="Graphic showing the thermal boundary on a home"/>
          <p:cNvPicPr/>
          <p:nvPr/>
        </p:nvPicPr>
        <p:blipFill rotWithShape="1">
          <a:blip r:embed="rId2">
            <a:extLst>
              <a:ext uri="{28A0092B-C50C-407E-A947-70E740481C1C}">
                <a14:useLocalDpi xmlns:a14="http://schemas.microsoft.com/office/drawing/2010/main" val="0"/>
              </a:ext>
            </a:extLst>
          </a:blip>
          <a:srcRect l="8270" t="14865" r="445"/>
          <a:stretch/>
        </p:blipFill>
        <p:spPr bwMode="auto">
          <a:xfrm>
            <a:off x="1371600" y="1295400"/>
            <a:ext cx="6400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85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d13349491.u177.surftown.dk/images/thermal_house_pic.jpg"/>
          <p:cNvPicPr>
            <a:picLocks noGrp="1"/>
          </p:cNvPicPr>
          <p:nvPr>
            <p:ph idx="1"/>
          </p:nvPr>
        </p:nvPicPr>
        <p:blipFill rotWithShape="1">
          <a:blip r:embed="rId3">
            <a:extLst>
              <a:ext uri="{28A0092B-C50C-407E-A947-70E740481C1C}">
                <a14:useLocalDpi xmlns:a14="http://schemas.microsoft.com/office/drawing/2010/main" val="0"/>
              </a:ext>
            </a:extLst>
          </a:blip>
          <a:srcRect t="12195" r="-150" b="14286"/>
          <a:stretch/>
        </p:blipFill>
        <p:spPr bwMode="auto">
          <a:xfrm>
            <a:off x="1524000" y="1417638"/>
            <a:ext cx="5867400" cy="5211762"/>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flipH="1">
            <a:off x="6096000" y="1295400"/>
            <a:ext cx="1104900" cy="13968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248150" y="1295400"/>
            <a:ext cx="2933700" cy="7684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57700" y="711061"/>
            <a:ext cx="4363952" cy="584775"/>
          </a:xfrm>
          <a:prstGeom prst="rect">
            <a:avLst/>
          </a:prstGeom>
          <a:noFill/>
        </p:spPr>
        <p:txBody>
          <a:bodyPr wrap="none" rtlCol="0">
            <a:spAutoFit/>
          </a:bodyPr>
          <a:lstStyle/>
          <a:p>
            <a:r>
              <a:rPr lang="en-US" sz="3200" dirty="0" smtClean="0">
                <a:solidFill>
                  <a:srgbClr val="FF0000"/>
                </a:solidFill>
              </a:rPr>
              <a:t>Insulation Problem Areas</a:t>
            </a:r>
            <a:endParaRPr lang="en-US" sz="3200" dirty="0">
              <a:solidFill>
                <a:srgbClr val="FF0000"/>
              </a:solidFill>
            </a:endParaRPr>
          </a:p>
        </p:txBody>
      </p:sp>
    </p:spTree>
    <p:custDataLst>
      <p:tags r:id="rId1"/>
    </p:custDataLst>
    <p:extLst>
      <p:ext uri="{BB962C8B-B14F-4D97-AF65-F5344CB8AC3E}">
        <p14:creationId xmlns:p14="http://schemas.microsoft.com/office/powerpoint/2010/main" val="3268277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73"/>
          <p:cNvPicPr/>
          <p:nvPr/>
        </p:nvPicPr>
        <p:blipFill>
          <a:blip r:embed="rId2" cstate="print"/>
          <a:srcRect l="1863" t="6735" r="551" b="8142"/>
          <a:stretch>
            <a:fillRect/>
          </a:stretch>
        </p:blipFill>
        <p:spPr bwMode="auto">
          <a:xfrm>
            <a:off x="470647" y="1417638"/>
            <a:ext cx="8077200" cy="51816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DOE Climate Zones</a:t>
            </a:r>
            <a:endParaRPr lang="en-US" dirty="0"/>
          </a:p>
        </p:txBody>
      </p:sp>
      <p:sp>
        <p:nvSpPr>
          <p:cNvPr id="7" name="Rectangle 6"/>
          <p:cNvSpPr/>
          <p:nvPr/>
        </p:nvSpPr>
        <p:spPr>
          <a:xfrm>
            <a:off x="609600" y="5298141"/>
            <a:ext cx="2286000" cy="12652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5871882"/>
            <a:ext cx="1447800" cy="6914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59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ASHRAE 90.2 (2007) </a:t>
            </a:r>
            <a:endParaRPr lang="en-US" dirty="0"/>
          </a:p>
        </p:txBody>
      </p:sp>
      <p:graphicFrame>
        <p:nvGraphicFramePr>
          <p:cNvPr id="4" name="Content Placeholder 3"/>
          <p:cNvGraphicFramePr>
            <a:graphicFrameLocks noGrp="1"/>
          </p:cNvGraphicFramePr>
          <p:nvPr>
            <p:ph idx="1"/>
            <p:extLst/>
          </p:nvPr>
        </p:nvGraphicFramePr>
        <p:xfrm>
          <a:off x="914400" y="1422120"/>
          <a:ext cx="7391400" cy="5101657"/>
        </p:xfrm>
        <a:graphic>
          <a:graphicData uri="http://schemas.openxmlformats.org/drawingml/2006/table">
            <a:tbl>
              <a:tblPr firstRow="1" firstCol="1" bandRow="1">
                <a:tableStyleId>{5C22544A-7EE6-4342-B048-85BDC9FD1C3A}</a:tableStyleId>
              </a:tblPr>
              <a:tblGrid>
                <a:gridCol w="2483776"/>
                <a:gridCol w="638685"/>
                <a:gridCol w="638685"/>
                <a:gridCol w="780615"/>
                <a:gridCol w="567720"/>
                <a:gridCol w="536968"/>
                <a:gridCol w="598472"/>
                <a:gridCol w="567720"/>
                <a:gridCol w="578759"/>
              </a:tblGrid>
              <a:tr h="577559">
                <a:tc>
                  <a:txBody>
                    <a:bodyPr/>
                    <a:lstStyle/>
                    <a:p>
                      <a:pPr marL="0" marR="0" algn="ctr">
                        <a:lnSpc>
                          <a:spcPct val="115000"/>
                        </a:lnSpc>
                        <a:spcBef>
                          <a:spcPts val="0"/>
                        </a:spcBef>
                        <a:spcAft>
                          <a:spcPts val="0"/>
                        </a:spcAft>
                      </a:pPr>
                      <a:r>
                        <a:rPr lang="en-US" sz="1400" dirty="0">
                          <a:effectLst/>
                        </a:rPr>
                        <a:t>Ceilings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3 A B &amp;C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dirty="0">
                          <a:effectLst/>
                        </a:rPr>
                        <a:t>Attic Space (Cavity)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52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Without Attic Space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0287">
                <a:tc>
                  <a:txBody>
                    <a:bodyPr/>
                    <a:lstStyle/>
                    <a:p>
                      <a:pPr marL="0" marR="0" algn="ctr">
                        <a:lnSpc>
                          <a:spcPct val="115000"/>
                        </a:lnSpc>
                        <a:spcBef>
                          <a:spcPts val="0"/>
                        </a:spcBef>
                        <a:spcAft>
                          <a:spcPts val="0"/>
                        </a:spcAft>
                      </a:pPr>
                      <a:r>
                        <a:rPr lang="en-US" sz="1400">
                          <a:effectLst/>
                        </a:rPr>
                        <a:t>Walls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dirty="0">
                          <a:effectLst/>
                        </a:rPr>
                        <a:t>Above Grade frame (Cavity)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7559">
                <a:tc>
                  <a:txBody>
                    <a:bodyPr/>
                    <a:lstStyle/>
                    <a:p>
                      <a:pPr marL="0" marR="0" algn="ctr">
                        <a:lnSpc>
                          <a:spcPct val="115000"/>
                        </a:lnSpc>
                        <a:spcBef>
                          <a:spcPts val="0"/>
                        </a:spcBef>
                        <a:spcAft>
                          <a:spcPts val="0"/>
                        </a:spcAft>
                      </a:pPr>
                      <a:r>
                        <a:rPr lang="en-US" sz="1400">
                          <a:effectLst/>
                        </a:rPr>
                        <a:t>Frame Adjacent to unconditioned Space (Cavity)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Above Grade Mass (Exterior)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Above Grade Mass (Interior)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Unvented Crawl Space (Interior)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Floors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Slab on Grade (Perimeter)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Frame Over Exterior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5060">
                <a:tc>
                  <a:txBody>
                    <a:bodyPr/>
                    <a:lstStyle/>
                    <a:p>
                      <a:pPr marL="0" marR="0" algn="ctr">
                        <a:lnSpc>
                          <a:spcPct val="115000"/>
                        </a:lnSpc>
                        <a:spcBef>
                          <a:spcPts val="0"/>
                        </a:spcBef>
                        <a:spcAft>
                          <a:spcPts val="0"/>
                        </a:spcAft>
                      </a:pPr>
                      <a:r>
                        <a:rPr lang="en-US" sz="1400">
                          <a:effectLst/>
                        </a:rPr>
                        <a:t>Frame Over  Unconditioned Space Vented Crawlspace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ustDataLst>
      <p:tags r:id="rId1"/>
    </p:custDataLst>
    <p:extLst>
      <p:ext uri="{BB962C8B-B14F-4D97-AF65-F5344CB8AC3E}">
        <p14:creationId xmlns:p14="http://schemas.microsoft.com/office/powerpoint/2010/main" val="1384050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ASHRAE 90.2 (2007) </a:t>
            </a:r>
            <a:endParaRPr lang="en-US" dirty="0"/>
          </a:p>
        </p:txBody>
      </p:sp>
      <p:graphicFrame>
        <p:nvGraphicFramePr>
          <p:cNvPr id="4" name="Content Placeholder 3"/>
          <p:cNvGraphicFramePr>
            <a:graphicFrameLocks noGrp="1"/>
          </p:cNvGraphicFramePr>
          <p:nvPr>
            <p:ph idx="1"/>
            <p:extLst/>
          </p:nvPr>
        </p:nvGraphicFramePr>
        <p:xfrm>
          <a:off x="914400" y="1422120"/>
          <a:ext cx="7391400" cy="5172119"/>
        </p:xfrm>
        <a:graphic>
          <a:graphicData uri="http://schemas.openxmlformats.org/drawingml/2006/table">
            <a:tbl>
              <a:tblPr firstRow="1" firstCol="1" bandRow="1">
                <a:tableStyleId>{5C22544A-7EE6-4342-B048-85BDC9FD1C3A}</a:tableStyleId>
              </a:tblPr>
              <a:tblGrid>
                <a:gridCol w="2483776"/>
                <a:gridCol w="638685"/>
                <a:gridCol w="638685"/>
                <a:gridCol w="780615"/>
                <a:gridCol w="567720"/>
                <a:gridCol w="536968"/>
                <a:gridCol w="598472"/>
                <a:gridCol w="567720"/>
                <a:gridCol w="578759"/>
              </a:tblGrid>
              <a:tr h="577559">
                <a:tc>
                  <a:txBody>
                    <a:bodyPr/>
                    <a:lstStyle/>
                    <a:p>
                      <a:pPr marL="0" marR="0" algn="ctr">
                        <a:lnSpc>
                          <a:spcPct val="115000"/>
                        </a:lnSpc>
                        <a:spcBef>
                          <a:spcPts val="0"/>
                        </a:spcBef>
                        <a:spcAft>
                          <a:spcPts val="0"/>
                        </a:spcAft>
                      </a:pPr>
                      <a:r>
                        <a:rPr lang="en-US" sz="1400" dirty="0">
                          <a:effectLst/>
                        </a:rPr>
                        <a:t>Ceilings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3 A B &amp;C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2000" dirty="0">
                          <a:effectLst/>
                        </a:rPr>
                        <a:t>Attic Space (Cavity)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52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Without Attic Space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0287">
                <a:tc>
                  <a:txBody>
                    <a:bodyPr/>
                    <a:lstStyle/>
                    <a:p>
                      <a:pPr marL="0" marR="0" algn="ctr">
                        <a:lnSpc>
                          <a:spcPct val="115000"/>
                        </a:lnSpc>
                        <a:spcBef>
                          <a:spcPts val="0"/>
                        </a:spcBef>
                        <a:spcAft>
                          <a:spcPts val="0"/>
                        </a:spcAft>
                      </a:pPr>
                      <a:r>
                        <a:rPr lang="en-US" sz="1400">
                          <a:effectLst/>
                        </a:rPr>
                        <a:t>Walls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dirty="0">
                          <a:effectLst/>
                        </a:rPr>
                        <a:t>Above Grade frame (Cavity)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7559">
                <a:tc>
                  <a:txBody>
                    <a:bodyPr/>
                    <a:lstStyle/>
                    <a:p>
                      <a:pPr marL="0" marR="0" algn="ctr">
                        <a:lnSpc>
                          <a:spcPct val="115000"/>
                        </a:lnSpc>
                        <a:spcBef>
                          <a:spcPts val="0"/>
                        </a:spcBef>
                        <a:spcAft>
                          <a:spcPts val="0"/>
                        </a:spcAft>
                      </a:pPr>
                      <a:r>
                        <a:rPr lang="en-US" sz="1400">
                          <a:effectLst/>
                        </a:rPr>
                        <a:t>Frame Adjacent to unconditioned Space (Cavity)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Above Grade Mass (Exterior)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Above Grade Mass (Interior)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dirty="0">
                          <a:effectLst/>
                        </a:rPr>
                        <a:t>Unvented Crawl Space (Interior)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Floors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Slab on Grade (Perimeter)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Frame Over Exterior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5060">
                <a:tc>
                  <a:txBody>
                    <a:bodyPr/>
                    <a:lstStyle/>
                    <a:p>
                      <a:pPr marL="0" marR="0" algn="ctr">
                        <a:lnSpc>
                          <a:spcPct val="115000"/>
                        </a:lnSpc>
                        <a:spcBef>
                          <a:spcPts val="0"/>
                        </a:spcBef>
                        <a:spcAft>
                          <a:spcPts val="0"/>
                        </a:spcAft>
                      </a:pPr>
                      <a:r>
                        <a:rPr lang="en-US" sz="1400">
                          <a:effectLst/>
                        </a:rPr>
                        <a:t>Frame Over  Unconditioned Space Vented Crawlspace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6" name="Straight Arrow Connector 5"/>
          <p:cNvCxnSpPr/>
          <p:nvPr/>
        </p:nvCxnSpPr>
        <p:spPr>
          <a:xfrm flipV="1">
            <a:off x="76200" y="2362200"/>
            <a:ext cx="10668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19600" y="2223247"/>
            <a:ext cx="10668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07301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ASHRAE 90.2 (2007) </a:t>
            </a:r>
            <a:endParaRPr lang="en-US" dirty="0"/>
          </a:p>
        </p:txBody>
      </p:sp>
      <p:graphicFrame>
        <p:nvGraphicFramePr>
          <p:cNvPr id="4" name="Content Placeholder 3"/>
          <p:cNvGraphicFramePr>
            <a:graphicFrameLocks noGrp="1"/>
          </p:cNvGraphicFramePr>
          <p:nvPr>
            <p:ph idx="1"/>
            <p:extLst/>
          </p:nvPr>
        </p:nvGraphicFramePr>
        <p:xfrm>
          <a:off x="914400" y="1422120"/>
          <a:ext cx="7391400" cy="5382431"/>
        </p:xfrm>
        <a:graphic>
          <a:graphicData uri="http://schemas.openxmlformats.org/drawingml/2006/table">
            <a:tbl>
              <a:tblPr firstRow="1" firstCol="1" bandRow="1">
                <a:tableStyleId>{5C22544A-7EE6-4342-B048-85BDC9FD1C3A}</a:tableStyleId>
              </a:tblPr>
              <a:tblGrid>
                <a:gridCol w="2483776"/>
                <a:gridCol w="638685"/>
                <a:gridCol w="638685"/>
                <a:gridCol w="780615"/>
                <a:gridCol w="567720"/>
                <a:gridCol w="536968"/>
                <a:gridCol w="598472"/>
                <a:gridCol w="567720"/>
                <a:gridCol w="578759"/>
              </a:tblGrid>
              <a:tr h="577559">
                <a:tc>
                  <a:txBody>
                    <a:bodyPr/>
                    <a:lstStyle/>
                    <a:p>
                      <a:pPr marL="0" marR="0" algn="ctr">
                        <a:lnSpc>
                          <a:spcPct val="115000"/>
                        </a:lnSpc>
                        <a:spcBef>
                          <a:spcPts val="0"/>
                        </a:spcBef>
                        <a:spcAft>
                          <a:spcPts val="0"/>
                        </a:spcAft>
                      </a:pPr>
                      <a:r>
                        <a:rPr lang="en-US" sz="1400" dirty="0">
                          <a:effectLst/>
                        </a:rPr>
                        <a:t>Ceilings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3 A B &amp;C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Zone 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2000" dirty="0">
                          <a:effectLst/>
                        </a:rPr>
                        <a:t>Attic Space (Cavity)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200" b="1" dirty="0">
                          <a:effectLst/>
                        </a:rPr>
                        <a:t>38</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52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Without Attic Space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0287">
                <a:tc>
                  <a:txBody>
                    <a:bodyPr/>
                    <a:lstStyle/>
                    <a:p>
                      <a:pPr marL="0" marR="0" algn="ctr">
                        <a:lnSpc>
                          <a:spcPct val="115000"/>
                        </a:lnSpc>
                        <a:spcBef>
                          <a:spcPts val="0"/>
                        </a:spcBef>
                        <a:spcAft>
                          <a:spcPts val="0"/>
                        </a:spcAft>
                      </a:pPr>
                      <a:r>
                        <a:rPr lang="en-US" sz="1400">
                          <a:effectLst/>
                        </a:rPr>
                        <a:t>Walls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dirty="0">
                          <a:effectLst/>
                        </a:rPr>
                        <a:t>Above Grade frame (Cavity)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7559">
                <a:tc>
                  <a:txBody>
                    <a:bodyPr/>
                    <a:lstStyle/>
                    <a:p>
                      <a:pPr marL="0" marR="0" algn="ctr">
                        <a:lnSpc>
                          <a:spcPct val="115000"/>
                        </a:lnSpc>
                        <a:spcBef>
                          <a:spcPts val="0"/>
                        </a:spcBef>
                        <a:spcAft>
                          <a:spcPts val="0"/>
                        </a:spcAft>
                      </a:pPr>
                      <a:r>
                        <a:rPr lang="en-US" sz="1400">
                          <a:effectLst/>
                        </a:rPr>
                        <a:t>Frame Adjacent to unconditioned Space (Cavity)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Above Grade Mass (Exterior)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Above Grade Mass (Interior)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dirty="0">
                          <a:effectLst/>
                        </a:rPr>
                        <a:t>Unvented Crawl Space (Interior)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Floors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Slab on Grade (Perimeter)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058">
                <a:tc>
                  <a:txBody>
                    <a:bodyPr/>
                    <a:lstStyle/>
                    <a:p>
                      <a:pPr marL="0" marR="0" algn="ctr">
                        <a:lnSpc>
                          <a:spcPct val="115000"/>
                        </a:lnSpc>
                        <a:spcBef>
                          <a:spcPts val="0"/>
                        </a:spcBef>
                        <a:spcAft>
                          <a:spcPts val="0"/>
                        </a:spcAft>
                      </a:pPr>
                      <a:r>
                        <a:rPr lang="en-US" sz="1400">
                          <a:effectLst/>
                        </a:rPr>
                        <a:t>Frame Over Exterior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5060">
                <a:tc>
                  <a:txBody>
                    <a:bodyPr/>
                    <a:lstStyle/>
                    <a:p>
                      <a:pPr marL="0" marR="0" algn="ctr">
                        <a:lnSpc>
                          <a:spcPct val="115000"/>
                        </a:lnSpc>
                        <a:spcBef>
                          <a:spcPts val="0"/>
                        </a:spcBef>
                        <a:spcAft>
                          <a:spcPts val="0"/>
                        </a:spcAft>
                      </a:pPr>
                      <a:r>
                        <a:rPr lang="en-US" sz="1400">
                          <a:effectLst/>
                        </a:rPr>
                        <a:t>Frame Over  Unconditioned Space Vented Crawlspace (cavity)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9" name="Straight Arrow Connector 8"/>
          <p:cNvCxnSpPr/>
          <p:nvPr/>
        </p:nvCxnSpPr>
        <p:spPr>
          <a:xfrm flipV="1">
            <a:off x="4419600" y="2223247"/>
            <a:ext cx="10668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6200" y="2362200"/>
            <a:ext cx="10668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7669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 Insulation Grades</a:t>
            </a:r>
            <a:endParaRPr lang="en-US" dirty="0"/>
          </a:p>
        </p:txBody>
      </p:sp>
      <p:sp>
        <p:nvSpPr>
          <p:cNvPr id="3" name="Content Placeholder 2"/>
          <p:cNvSpPr>
            <a:spLocks noGrp="1"/>
          </p:cNvSpPr>
          <p:nvPr>
            <p:ph idx="1"/>
          </p:nvPr>
        </p:nvSpPr>
        <p:spPr/>
        <p:txBody>
          <a:bodyPr>
            <a:noAutofit/>
          </a:bodyPr>
          <a:lstStyle/>
          <a:p>
            <a:pPr marL="0" indent="0">
              <a:buNone/>
            </a:pPr>
            <a:r>
              <a:rPr lang="en-US" sz="2800" i="1" dirty="0">
                <a:solidFill>
                  <a:srgbClr val="FFFF00"/>
                </a:solidFill>
              </a:rPr>
              <a:t>Grade I is the highest grade and:</a:t>
            </a:r>
            <a:r>
              <a:rPr lang="en-US" sz="2800" dirty="0">
                <a:solidFill>
                  <a:srgbClr val="FFFF00"/>
                </a:solidFill>
              </a:rPr>
              <a:t> A Grade I rating can only be achieved on new work upon the completion of an installation inspection process and must meet all of these additional requirements:</a:t>
            </a:r>
          </a:p>
          <a:p>
            <a:pPr lvl="0"/>
            <a:r>
              <a:rPr lang="en-US" sz="2800" dirty="0">
                <a:solidFill>
                  <a:srgbClr val="FFFF00"/>
                </a:solidFill>
              </a:rPr>
              <a:t>Installed according to insulation manufacturer’s instructions:</a:t>
            </a:r>
          </a:p>
          <a:p>
            <a:pPr lvl="1"/>
            <a:r>
              <a:rPr lang="en-US" dirty="0">
                <a:solidFill>
                  <a:srgbClr val="FFFF00"/>
                </a:solidFill>
              </a:rPr>
              <a:t>Fills each cavity side-to side and top to bottom.</a:t>
            </a:r>
          </a:p>
          <a:p>
            <a:pPr lvl="1"/>
            <a:r>
              <a:rPr lang="en-US" dirty="0">
                <a:solidFill>
                  <a:srgbClr val="FFFF00"/>
                </a:solidFill>
              </a:rPr>
              <a:t>No substantial gaps or voids around obstructions.</a:t>
            </a:r>
          </a:p>
          <a:p>
            <a:pPr lvl="1"/>
            <a:r>
              <a:rPr lang="en-US" dirty="0">
                <a:solidFill>
                  <a:srgbClr val="FFFF00"/>
                </a:solidFill>
              </a:rPr>
              <a:t>Split or fitted tightly around wiring and other services</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460074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Indoor Openings Sizes and Locations</a:t>
            </a:r>
          </a:p>
        </p:txBody>
      </p:sp>
      <p:pic>
        <p:nvPicPr>
          <p:cNvPr id="4" name="Content Placeholder 3" descr="http://d2pbmlo3fglvvr.cloudfront.net/product/full/20UA07_AS01.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417638"/>
            <a:ext cx="2676881" cy="4983162"/>
          </a:xfrm>
          <a:prstGeom prst="rect">
            <a:avLst/>
          </a:prstGeom>
          <a:noFill/>
          <a:ln>
            <a:noFill/>
          </a:ln>
        </p:spPr>
      </p:pic>
      <p:pic>
        <p:nvPicPr>
          <p:cNvPr id="5" name="Picture 4"/>
          <p:cNvPicPr/>
          <p:nvPr/>
        </p:nvPicPr>
        <p:blipFill rotWithShape="1">
          <a:blip r:embed="rId4"/>
          <a:srcRect r="68858"/>
          <a:stretch/>
        </p:blipFill>
        <p:spPr bwMode="auto">
          <a:xfrm>
            <a:off x="3729167" y="1417638"/>
            <a:ext cx="4500433" cy="4983162"/>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H="1">
            <a:off x="5562600" y="2438400"/>
            <a:ext cx="1371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76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 Insulation Grades</a:t>
            </a:r>
            <a:endParaRPr lang="en-US" dirty="0"/>
          </a:p>
        </p:txBody>
      </p:sp>
      <p:sp>
        <p:nvSpPr>
          <p:cNvPr id="3" name="Content Placeholder 2"/>
          <p:cNvSpPr>
            <a:spLocks noGrp="1"/>
          </p:cNvSpPr>
          <p:nvPr>
            <p:ph idx="1"/>
          </p:nvPr>
        </p:nvSpPr>
        <p:spPr/>
        <p:txBody>
          <a:bodyPr>
            <a:noAutofit/>
          </a:bodyPr>
          <a:lstStyle/>
          <a:p>
            <a:pPr lvl="0"/>
            <a:r>
              <a:rPr lang="en-US" sz="3000" dirty="0" smtClean="0">
                <a:solidFill>
                  <a:srgbClr val="FFFF00"/>
                </a:solidFill>
              </a:rPr>
              <a:t>No </a:t>
            </a:r>
            <a:r>
              <a:rPr lang="en-US" sz="3000" dirty="0">
                <a:solidFill>
                  <a:srgbClr val="FFFF00"/>
                </a:solidFill>
              </a:rPr>
              <a:t>exterior sheathing is visible through gaps in the material.</a:t>
            </a:r>
          </a:p>
          <a:p>
            <a:pPr lvl="0"/>
            <a:r>
              <a:rPr lang="en-US" sz="3000" dirty="0">
                <a:solidFill>
                  <a:srgbClr val="FFFF00"/>
                </a:solidFill>
              </a:rPr>
              <a:t>Minimal Compression.</a:t>
            </a:r>
          </a:p>
          <a:p>
            <a:r>
              <a:rPr lang="en-US" sz="3000" dirty="0">
                <a:solidFill>
                  <a:srgbClr val="FFFF00"/>
                </a:solidFill>
              </a:rPr>
              <a:t>Additionally, there is one allowance for a less than perfect insulation installation: incomplete fill or compression of up to 30% of intended thickness, to up to 2% of the area</a:t>
            </a:r>
            <a:r>
              <a:rPr lang="en-US" sz="3000" dirty="0" smtClean="0">
                <a:solidFill>
                  <a:srgbClr val="FFFF00"/>
                </a:solidFill>
              </a:rPr>
              <a:t>.</a:t>
            </a:r>
            <a:endParaRPr lang="en-US" sz="3000" dirty="0">
              <a:solidFill>
                <a:srgbClr val="FFFF00"/>
              </a:solidFill>
            </a:endParaRPr>
          </a:p>
        </p:txBody>
      </p:sp>
    </p:spTree>
    <p:extLst>
      <p:ext uri="{BB962C8B-B14F-4D97-AF65-F5344CB8AC3E}">
        <p14:creationId xmlns:p14="http://schemas.microsoft.com/office/powerpoint/2010/main" val="2206867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 Insulation Grades</a:t>
            </a:r>
            <a:endParaRPr lang="en-US" dirty="0"/>
          </a:p>
        </p:txBody>
      </p:sp>
      <p:sp>
        <p:nvSpPr>
          <p:cNvPr id="3" name="Content Placeholder 2"/>
          <p:cNvSpPr>
            <a:spLocks noGrp="1"/>
          </p:cNvSpPr>
          <p:nvPr>
            <p:ph idx="1"/>
          </p:nvPr>
        </p:nvSpPr>
        <p:spPr/>
        <p:txBody>
          <a:bodyPr>
            <a:noAutofit/>
          </a:bodyPr>
          <a:lstStyle/>
          <a:p>
            <a:pPr marL="0" indent="0">
              <a:buNone/>
            </a:pPr>
            <a:r>
              <a:rPr lang="en-US" sz="3000" i="1" dirty="0">
                <a:solidFill>
                  <a:srgbClr val="FFFF00"/>
                </a:solidFill>
              </a:rPr>
              <a:t>Grade II: </a:t>
            </a:r>
            <a:r>
              <a:rPr lang="en-US" sz="3000" dirty="0">
                <a:solidFill>
                  <a:srgbClr val="FFFF00"/>
                </a:solidFill>
              </a:rPr>
              <a:t>Most of the insulation that has traditionally been well installed will fall into a</a:t>
            </a:r>
            <a:r>
              <a:rPr lang="en-US" sz="3000" i="1" dirty="0">
                <a:solidFill>
                  <a:srgbClr val="FFFF00"/>
                </a:solidFill>
              </a:rPr>
              <a:t> </a:t>
            </a:r>
            <a:r>
              <a:rPr lang="en-US" sz="3000" dirty="0">
                <a:solidFill>
                  <a:srgbClr val="FFFF00"/>
                </a:solidFill>
              </a:rPr>
              <a:t>Grade II </a:t>
            </a:r>
            <a:r>
              <a:rPr lang="en-US" sz="3000" dirty="0" smtClean="0">
                <a:solidFill>
                  <a:srgbClr val="FFFF00"/>
                </a:solidFill>
              </a:rPr>
              <a:t>rating. Grade </a:t>
            </a:r>
            <a:r>
              <a:rPr lang="en-US" sz="3000" dirty="0">
                <a:solidFill>
                  <a:srgbClr val="FFFF00"/>
                </a:solidFill>
              </a:rPr>
              <a:t>II ratings can only be achieved on new work upon the completion of an installation inspection process and </a:t>
            </a:r>
            <a:r>
              <a:rPr lang="en-US" sz="3000" dirty="0" smtClean="0">
                <a:solidFill>
                  <a:srgbClr val="FFFF00"/>
                </a:solidFill>
              </a:rPr>
              <a:t>must </a:t>
            </a:r>
            <a:r>
              <a:rPr lang="en-US" sz="3000" dirty="0">
                <a:solidFill>
                  <a:srgbClr val="FFFF00"/>
                </a:solidFill>
              </a:rPr>
              <a:t>meet all of these additional requirements: </a:t>
            </a:r>
            <a:endParaRPr lang="en-US" sz="3000" dirty="0" smtClean="0">
              <a:solidFill>
                <a:srgbClr val="FFFF00"/>
              </a:solidFill>
            </a:endParaRPr>
          </a:p>
          <a:p>
            <a:pPr lvl="0"/>
            <a:r>
              <a:rPr lang="en-US" sz="3000" dirty="0">
                <a:solidFill>
                  <a:srgbClr val="FFFF00"/>
                </a:solidFill>
              </a:rPr>
              <a:t>Moderate to frequent defects:</a:t>
            </a:r>
          </a:p>
          <a:p>
            <a:pPr lvl="1"/>
            <a:r>
              <a:rPr lang="en-US" sz="3000" dirty="0">
                <a:solidFill>
                  <a:srgbClr val="FFFF00"/>
                </a:solidFill>
              </a:rPr>
              <a:t>Gaps around wiring, electrical outlets, plumbing, other intrusions</a:t>
            </a:r>
          </a:p>
          <a:p>
            <a:pPr lvl="1"/>
            <a:r>
              <a:rPr lang="en-US" sz="3000" dirty="0">
                <a:solidFill>
                  <a:srgbClr val="FFFF00"/>
                </a:solidFill>
              </a:rPr>
              <a:t>Rounded edges or “Shoulders”</a:t>
            </a:r>
          </a:p>
          <a:p>
            <a:pPr marL="0" indent="0">
              <a:buNone/>
            </a:pPr>
            <a:endParaRPr lang="en-US" sz="2800" dirty="0">
              <a:solidFill>
                <a:srgbClr val="FFFF00"/>
              </a:solidFill>
            </a:endParaRPr>
          </a:p>
        </p:txBody>
      </p:sp>
    </p:spTree>
    <p:extLst>
      <p:ext uri="{BB962C8B-B14F-4D97-AF65-F5344CB8AC3E}">
        <p14:creationId xmlns:p14="http://schemas.microsoft.com/office/powerpoint/2010/main" val="3657396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 Insulation Grades</a:t>
            </a:r>
            <a:endParaRPr lang="en-US" dirty="0"/>
          </a:p>
        </p:txBody>
      </p:sp>
      <p:sp>
        <p:nvSpPr>
          <p:cNvPr id="3" name="Content Placeholder 2"/>
          <p:cNvSpPr>
            <a:spLocks noGrp="1"/>
          </p:cNvSpPr>
          <p:nvPr>
            <p:ph idx="1"/>
          </p:nvPr>
        </p:nvSpPr>
        <p:spPr/>
        <p:txBody>
          <a:bodyPr>
            <a:noAutofit/>
          </a:bodyPr>
          <a:lstStyle/>
          <a:p>
            <a:pPr lvl="0"/>
            <a:r>
              <a:rPr lang="en-US" sz="3000" dirty="0" smtClean="0">
                <a:solidFill>
                  <a:srgbClr val="FFFF00"/>
                </a:solidFill>
              </a:rPr>
              <a:t>Gaps/spaces </a:t>
            </a:r>
            <a:r>
              <a:rPr lang="en-US" sz="3000" dirty="0">
                <a:solidFill>
                  <a:srgbClr val="FFFF00"/>
                </a:solidFill>
              </a:rPr>
              <a:t>clear through the insulation amounting to up to 2% of the total surface area covered by the insulation; or incomplete fill or compression of up to 30% of intended thickness, up to 10% of the area</a:t>
            </a:r>
          </a:p>
          <a:p>
            <a:pPr marL="0" indent="0">
              <a:buNone/>
            </a:pPr>
            <a:endParaRPr lang="en-US" sz="2800" dirty="0">
              <a:solidFill>
                <a:srgbClr val="FFFF00"/>
              </a:solidFill>
            </a:endParaRPr>
          </a:p>
        </p:txBody>
      </p:sp>
      <p:pic>
        <p:nvPicPr>
          <p:cNvPr id="4" name="Picture 3"/>
          <p:cNvPicPr/>
          <p:nvPr/>
        </p:nvPicPr>
        <p:blipFill>
          <a:blip r:embed="rId2" cstate="print"/>
          <a:srcRect/>
          <a:stretch>
            <a:fillRect/>
          </a:stretch>
        </p:blipFill>
        <p:spPr bwMode="auto">
          <a:xfrm>
            <a:off x="4419600" y="3554506"/>
            <a:ext cx="3733800" cy="3303494"/>
          </a:xfrm>
          <a:prstGeom prst="rect">
            <a:avLst/>
          </a:prstGeom>
          <a:noFill/>
          <a:ln w="9525">
            <a:noFill/>
            <a:miter lim="800000"/>
            <a:headEnd/>
            <a:tailEnd/>
          </a:ln>
        </p:spPr>
      </p:pic>
    </p:spTree>
    <p:extLst>
      <p:ext uri="{BB962C8B-B14F-4D97-AF65-F5344CB8AC3E}">
        <p14:creationId xmlns:p14="http://schemas.microsoft.com/office/powerpoint/2010/main" val="4174106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 Insulation Grades</a:t>
            </a:r>
            <a:endParaRPr lang="en-US" dirty="0"/>
          </a:p>
        </p:txBody>
      </p:sp>
      <p:sp>
        <p:nvSpPr>
          <p:cNvPr id="3" name="Content Placeholder 2"/>
          <p:cNvSpPr>
            <a:spLocks noGrp="1"/>
          </p:cNvSpPr>
          <p:nvPr>
            <p:ph idx="1"/>
          </p:nvPr>
        </p:nvSpPr>
        <p:spPr/>
        <p:txBody>
          <a:bodyPr>
            <a:noAutofit/>
          </a:bodyPr>
          <a:lstStyle/>
          <a:p>
            <a:pPr marL="0" indent="0">
              <a:buNone/>
            </a:pPr>
            <a:r>
              <a:rPr lang="en-US" sz="3000" i="1" dirty="0">
                <a:solidFill>
                  <a:srgbClr val="FFFF00"/>
                </a:solidFill>
              </a:rPr>
              <a:t>Grade III:  </a:t>
            </a:r>
            <a:r>
              <a:rPr lang="en-US" sz="3000" dirty="0">
                <a:solidFill>
                  <a:srgbClr val="FFFF00"/>
                </a:solidFill>
              </a:rPr>
              <a:t>Technician’s will often find Grade III insulation.  From a home performance perspective this rating will offer the best potential for improving energy efficiency through an upgrade.  As with Grade II, the ratings can only be achieved on new work upon the completion of an installation inspection process and must meet all of these additional requirements: </a:t>
            </a:r>
          </a:p>
          <a:p>
            <a:pPr lvl="0"/>
            <a:r>
              <a:rPr lang="en-US" sz="3000" dirty="0">
                <a:solidFill>
                  <a:srgbClr val="FFFF00"/>
                </a:solidFill>
              </a:rPr>
              <a:t>Gaps and voids to greater than 2% of the surface area the insulation occupies but less than 5%</a:t>
            </a:r>
          </a:p>
          <a:p>
            <a:pPr marL="0" indent="0">
              <a:buNone/>
            </a:pPr>
            <a:endParaRPr lang="en-US" sz="2800" dirty="0">
              <a:solidFill>
                <a:srgbClr val="FFFF00"/>
              </a:solidFill>
            </a:endParaRPr>
          </a:p>
        </p:txBody>
      </p:sp>
    </p:spTree>
    <p:extLst>
      <p:ext uri="{BB962C8B-B14F-4D97-AF65-F5344CB8AC3E}">
        <p14:creationId xmlns:p14="http://schemas.microsoft.com/office/powerpoint/2010/main" val="179315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Grade Area Calculation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17638"/>
            <a:ext cx="6096000" cy="5135562"/>
          </a:xfrm>
          <a:prstGeom prst="rect">
            <a:avLst/>
          </a:prstGeom>
          <a:noFill/>
          <a:ln>
            <a:noFill/>
          </a:ln>
          <a:effectLst/>
          <a:extLst/>
        </p:spPr>
      </p:pic>
    </p:spTree>
    <p:extLst>
      <p:ext uri="{BB962C8B-B14F-4D97-AF65-F5344CB8AC3E}">
        <p14:creationId xmlns:p14="http://schemas.microsoft.com/office/powerpoint/2010/main" val="389142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Grade Area Calculation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smtClean="0">
                <a:solidFill>
                  <a:srgbClr val="FF0000"/>
                </a:solidFill>
              </a:rPr>
              <a:t>Formula </a:t>
            </a:r>
            <a:r>
              <a:rPr lang="en-US" dirty="0">
                <a:solidFill>
                  <a:srgbClr val="FF0000"/>
                </a:solidFill>
              </a:rPr>
              <a:t>for calculating the percentage area: Anomaly Area ÷ Total Area × 100 = % area</a:t>
            </a:r>
          </a:p>
          <a:p>
            <a:pPr marL="0" indent="0">
              <a:buNone/>
            </a:pPr>
            <a:r>
              <a:rPr lang="en-US" dirty="0">
                <a:solidFill>
                  <a:srgbClr val="FFFF00"/>
                </a:solidFill>
              </a:rPr>
              <a:t>An insulation grade value is calculated using area data from a thermal image scan done in a home with </a:t>
            </a:r>
            <a:r>
              <a:rPr lang="en-US" dirty="0" smtClean="0">
                <a:solidFill>
                  <a:srgbClr val="FFFF00"/>
                </a:solidFill>
              </a:rPr>
              <a:t>3,100 </a:t>
            </a:r>
            <a:r>
              <a:rPr lang="en-US" dirty="0">
                <a:solidFill>
                  <a:srgbClr val="FFFF00"/>
                </a:solidFill>
              </a:rPr>
              <a:t>square feet of inspected surfaces.  The image showed 50 square feet of anomalies so using the formula: </a:t>
            </a:r>
            <a:endParaRPr lang="en-US" dirty="0" smtClean="0">
              <a:solidFill>
                <a:srgbClr val="FFFF00"/>
              </a:solidFill>
            </a:endParaRPr>
          </a:p>
          <a:p>
            <a:pPr marL="0" indent="0">
              <a:buNone/>
            </a:pPr>
            <a:r>
              <a:rPr lang="en-US" dirty="0">
                <a:solidFill>
                  <a:srgbClr val="FFFF00"/>
                </a:solidFill>
              </a:rPr>
              <a:t>Anomaly Area ÷ Total Area × 100 = % area; </a:t>
            </a:r>
            <a:endParaRPr lang="en-US" dirty="0" smtClean="0">
              <a:solidFill>
                <a:srgbClr val="FFFF00"/>
              </a:solidFill>
            </a:endParaRPr>
          </a:p>
          <a:p>
            <a:pPr marL="0" indent="0">
              <a:buNone/>
            </a:pPr>
            <a:r>
              <a:rPr lang="en-US" dirty="0" smtClean="0">
                <a:solidFill>
                  <a:srgbClr val="FFFF00"/>
                </a:solidFill>
              </a:rPr>
              <a:t>50 </a:t>
            </a:r>
            <a:r>
              <a:rPr lang="en-US" dirty="0">
                <a:solidFill>
                  <a:srgbClr val="FFFF00"/>
                </a:solidFill>
              </a:rPr>
              <a:t>÷ </a:t>
            </a:r>
            <a:r>
              <a:rPr lang="en-US" dirty="0" smtClean="0">
                <a:solidFill>
                  <a:srgbClr val="FFFF00"/>
                </a:solidFill>
              </a:rPr>
              <a:t>3,100 </a:t>
            </a:r>
            <a:r>
              <a:rPr lang="en-US" dirty="0">
                <a:solidFill>
                  <a:srgbClr val="FFFF00"/>
                </a:solidFill>
              </a:rPr>
              <a:t>× 100 = % area = 1.61%</a:t>
            </a:r>
          </a:p>
          <a:p>
            <a:pPr marL="0" indent="0">
              <a:buNone/>
            </a:pPr>
            <a:endParaRPr lang="en-US" dirty="0">
              <a:solidFill>
                <a:srgbClr val="FFFF00"/>
              </a:solidFill>
            </a:endParaRPr>
          </a:p>
        </p:txBody>
      </p:sp>
    </p:spTree>
    <p:extLst>
      <p:ext uri="{BB962C8B-B14F-4D97-AF65-F5344CB8AC3E}">
        <p14:creationId xmlns:p14="http://schemas.microsoft.com/office/powerpoint/2010/main" val="2366688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Grade Area Calculation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smtClean="0">
                <a:solidFill>
                  <a:srgbClr val="FF0000"/>
                </a:solidFill>
              </a:rPr>
              <a:t>Formula </a:t>
            </a:r>
            <a:r>
              <a:rPr lang="en-US" dirty="0">
                <a:solidFill>
                  <a:srgbClr val="FF0000"/>
                </a:solidFill>
              </a:rPr>
              <a:t>for calculating the percentage area: Anomaly Area ÷ Total Area × 100 = % area</a:t>
            </a:r>
          </a:p>
          <a:p>
            <a:pPr marL="0" indent="0">
              <a:buNone/>
            </a:pPr>
            <a:r>
              <a:rPr lang="en-US" dirty="0">
                <a:solidFill>
                  <a:srgbClr val="FFFF00"/>
                </a:solidFill>
              </a:rPr>
              <a:t>An insulation grade value is calculated using area data from a thermal image scan done in a home with </a:t>
            </a:r>
            <a:r>
              <a:rPr lang="en-US" dirty="0" smtClean="0">
                <a:solidFill>
                  <a:srgbClr val="FFFF00"/>
                </a:solidFill>
              </a:rPr>
              <a:t>3,100 </a:t>
            </a:r>
            <a:r>
              <a:rPr lang="en-US" dirty="0">
                <a:solidFill>
                  <a:srgbClr val="FFFF00"/>
                </a:solidFill>
              </a:rPr>
              <a:t>square feet of inspected surfaces.  The image showed 50 square feet of anomalies so using the formula: </a:t>
            </a:r>
            <a:endParaRPr lang="en-US" dirty="0" smtClean="0">
              <a:solidFill>
                <a:srgbClr val="FFFF00"/>
              </a:solidFill>
            </a:endParaRPr>
          </a:p>
          <a:p>
            <a:pPr marL="0" indent="0">
              <a:buNone/>
            </a:pPr>
            <a:r>
              <a:rPr lang="en-US" dirty="0">
                <a:solidFill>
                  <a:srgbClr val="FFFF00"/>
                </a:solidFill>
              </a:rPr>
              <a:t>Anomaly Area ÷ Total Area × 100 = % area; </a:t>
            </a:r>
            <a:endParaRPr lang="en-US" dirty="0" smtClean="0">
              <a:solidFill>
                <a:srgbClr val="FFFF00"/>
              </a:solidFill>
            </a:endParaRPr>
          </a:p>
          <a:p>
            <a:pPr marL="0" indent="0">
              <a:buNone/>
            </a:pPr>
            <a:r>
              <a:rPr lang="en-US" dirty="0" smtClean="0">
                <a:solidFill>
                  <a:srgbClr val="FFFF00"/>
                </a:solidFill>
              </a:rPr>
              <a:t>50 </a:t>
            </a:r>
            <a:r>
              <a:rPr lang="en-US" dirty="0">
                <a:solidFill>
                  <a:srgbClr val="FFFF00"/>
                </a:solidFill>
              </a:rPr>
              <a:t>÷ </a:t>
            </a:r>
            <a:r>
              <a:rPr lang="en-US" dirty="0" smtClean="0">
                <a:solidFill>
                  <a:srgbClr val="FFFF00"/>
                </a:solidFill>
              </a:rPr>
              <a:t>3,100 </a:t>
            </a:r>
            <a:r>
              <a:rPr lang="en-US" dirty="0">
                <a:solidFill>
                  <a:srgbClr val="FFFF00"/>
                </a:solidFill>
              </a:rPr>
              <a:t>× 100 = % area = 1.61%</a:t>
            </a:r>
          </a:p>
          <a:p>
            <a:pPr marL="0" indent="0">
              <a:buNone/>
            </a:pPr>
            <a:endParaRPr lang="en-US" dirty="0">
              <a:solidFill>
                <a:srgbClr val="FFFF00"/>
              </a:solidFill>
            </a:endParaRPr>
          </a:p>
        </p:txBody>
      </p:sp>
    </p:spTree>
    <p:extLst>
      <p:ext uri="{BB962C8B-B14F-4D97-AF65-F5344CB8AC3E}">
        <p14:creationId xmlns:p14="http://schemas.microsoft.com/office/powerpoint/2010/main" val="477243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a:solidFill>
                  <a:srgbClr val="FFFF00"/>
                </a:solidFill>
              </a:rPr>
              <a:t>Written or recorded records (e.g., photo</a:t>
            </a:r>
            <a:r>
              <a:rPr lang="en-US" dirty="0" smtClean="0">
                <a:solidFill>
                  <a:srgbClr val="FFFF00"/>
                </a:solidFill>
              </a:rPr>
              <a:t>) of  insulation </a:t>
            </a:r>
            <a:r>
              <a:rPr lang="en-US" dirty="0">
                <a:solidFill>
                  <a:srgbClr val="FFFF00"/>
                </a:solidFill>
              </a:rPr>
              <a:t>m</a:t>
            </a:r>
            <a:r>
              <a:rPr lang="en-US" dirty="0" smtClean="0">
                <a:solidFill>
                  <a:srgbClr val="FFFF00"/>
                </a:solidFill>
              </a:rPr>
              <a:t>easurements including insulation thickness and area used for calculations involving insulation upgrade and/or repair proposals. </a:t>
            </a:r>
            <a:endParaRPr lang="en-US" dirty="0">
              <a:solidFill>
                <a:srgbClr val="FFFF00"/>
              </a:solidFill>
            </a:endParaRPr>
          </a:p>
        </p:txBody>
      </p:sp>
    </p:spTree>
    <p:extLst>
      <p:ext uri="{BB962C8B-B14F-4D97-AF65-F5344CB8AC3E}">
        <p14:creationId xmlns:p14="http://schemas.microsoft.com/office/powerpoint/2010/main" val="2795511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Indoor Openings Sizes and Locations</a:t>
            </a:r>
            <a:endParaRPr lang="en-US" dirty="0"/>
          </a:p>
        </p:txBody>
      </p:sp>
      <p:sp>
        <p:nvSpPr>
          <p:cNvPr id="3" name="Content Placeholder 2"/>
          <p:cNvSpPr>
            <a:spLocks noGrp="1"/>
          </p:cNvSpPr>
          <p:nvPr>
            <p:ph idx="1"/>
          </p:nvPr>
        </p:nvSpPr>
        <p:spPr/>
        <p:txBody>
          <a:bodyPr>
            <a:normAutofit fontScale="70000" lnSpcReduction="20000"/>
          </a:bodyPr>
          <a:lstStyle/>
          <a:p>
            <a:pPr marL="914400" lvl="0" indent="-914400">
              <a:buFont typeface="+mj-lt"/>
              <a:buAutoNum type="arabicPeriod" startAt="4"/>
            </a:pPr>
            <a:r>
              <a:rPr lang="en-US" sz="4600" dirty="0" smtClean="0">
                <a:solidFill>
                  <a:srgbClr val="FFFF00"/>
                </a:solidFill>
              </a:rPr>
              <a:t>Spaces </a:t>
            </a:r>
            <a:r>
              <a:rPr lang="en-US" sz="4600" dirty="0">
                <a:solidFill>
                  <a:srgbClr val="FFFF00"/>
                </a:solidFill>
              </a:rPr>
              <a:t>can be combined as part of the same total area when they are connected by openings in doors or floors having open free areas of 2 in</a:t>
            </a:r>
            <a:r>
              <a:rPr lang="en-US" sz="4600" baseline="30000" dirty="0">
                <a:solidFill>
                  <a:srgbClr val="FFFF00"/>
                </a:solidFill>
              </a:rPr>
              <a:t>2</a:t>
            </a:r>
            <a:r>
              <a:rPr lang="en-US" sz="4600" dirty="0">
                <a:solidFill>
                  <a:srgbClr val="FFFF00"/>
                </a:solidFill>
              </a:rPr>
              <a:t> per 1,000 </a:t>
            </a:r>
            <a:r>
              <a:rPr lang="en-US" sz="4600" dirty="0" err="1">
                <a:solidFill>
                  <a:srgbClr val="FFFF00"/>
                </a:solidFill>
              </a:rPr>
              <a:t>Btuh</a:t>
            </a:r>
            <a:r>
              <a:rPr lang="en-US" sz="4600" dirty="0">
                <a:solidFill>
                  <a:srgbClr val="FFFF00"/>
                </a:solidFill>
              </a:rPr>
              <a:t> based on the total </a:t>
            </a:r>
            <a:r>
              <a:rPr lang="en-US" sz="4600" dirty="0" err="1">
                <a:solidFill>
                  <a:srgbClr val="FFFF00"/>
                </a:solidFill>
              </a:rPr>
              <a:t>Btuh</a:t>
            </a:r>
            <a:r>
              <a:rPr lang="en-US" sz="4600" dirty="0">
                <a:solidFill>
                  <a:srgbClr val="FFFF00"/>
                </a:solidFill>
              </a:rPr>
              <a:t> input value.</a:t>
            </a:r>
          </a:p>
          <a:p>
            <a:pPr marL="914400" lvl="0" indent="-914400">
              <a:buFont typeface="+mj-lt"/>
              <a:buAutoNum type="arabicPeriod" startAt="4"/>
            </a:pPr>
            <a:r>
              <a:rPr lang="en-US" sz="4600" dirty="0">
                <a:solidFill>
                  <a:srgbClr val="FFFF00"/>
                </a:solidFill>
              </a:rPr>
              <a:t>The minimum opening size </a:t>
            </a:r>
            <a:r>
              <a:rPr lang="en-US" sz="4600" dirty="0" smtClean="0">
                <a:solidFill>
                  <a:srgbClr val="FFFF00"/>
                </a:solidFill>
              </a:rPr>
              <a:t>for </a:t>
            </a:r>
            <a:r>
              <a:rPr lang="en-US" sz="4600" dirty="0">
                <a:solidFill>
                  <a:srgbClr val="FFFF00"/>
                </a:solidFill>
              </a:rPr>
              <a:t>air openings must be 3” or larger.  That requirement is interpreted as meaning an opening of 3”by 3”.  So, a door with a two inch undercut would not count but one with a three inch undercut would. </a:t>
            </a:r>
          </a:p>
          <a:p>
            <a:pPr marL="0" indent="0">
              <a:buNone/>
            </a:pPr>
            <a:endParaRPr lang="en-US" dirty="0"/>
          </a:p>
        </p:txBody>
      </p:sp>
    </p:spTree>
    <p:extLst>
      <p:ext uri="{BB962C8B-B14F-4D97-AF65-F5344CB8AC3E}">
        <p14:creationId xmlns:p14="http://schemas.microsoft.com/office/powerpoint/2010/main" val="130374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If there were no indoor openings in </a:t>
            </a:r>
            <a:r>
              <a:rPr lang="en-US" dirty="0" smtClean="0">
                <a:solidFill>
                  <a:srgbClr val="FFFF00"/>
                </a:solidFill>
              </a:rPr>
              <a:t>a home </a:t>
            </a:r>
            <a:r>
              <a:rPr lang="en-US" dirty="0">
                <a:solidFill>
                  <a:srgbClr val="FFFF00"/>
                </a:solidFill>
              </a:rPr>
              <a:t>between </a:t>
            </a:r>
            <a:r>
              <a:rPr lang="en-US" dirty="0" smtClean="0">
                <a:solidFill>
                  <a:srgbClr val="FFFF00"/>
                </a:solidFill>
              </a:rPr>
              <a:t>a small equipment closet containing a total of 200,000 </a:t>
            </a:r>
            <a:r>
              <a:rPr lang="en-US" dirty="0" err="1" smtClean="0">
                <a:solidFill>
                  <a:srgbClr val="FFFF00"/>
                </a:solidFill>
              </a:rPr>
              <a:t>Btuh’s</a:t>
            </a:r>
            <a:r>
              <a:rPr lang="en-US" dirty="0" smtClean="0">
                <a:solidFill>
                  <a:srgbClr val="FFFF00"/>
                </a:solidFill>
              </a:rPr>
              <a:t> in equipment, what size opening is required for the equipment?</a:t>
            </a:r>
          </a:p>
          <a:p>
            <a:pPr marL="0" indent="0">
              <a:buNone/>
            </a:pPr>
            <a:endParaRPr lang="en-US" dirty="0">
              <a:solidFill>
                <a:srgbClr val="FFFF00"/>
              </a:solidFill>
            </a:endParaRPr>
          </a:p>
          <a:p>
            <a:pPr marL="0" indent="0">
              <a:buNone/>
            </a:pPr>
            <a:r>
              <a:rPr lang="en-US" dirty="0" smtClean="0">
                <a:solidFill>
                  <a:srgbClr val="FFFF00"/>
                </a:solidFill>
              </a:rPr>
              <a:t>First: divide </a:t>
            </a:r>
            <a:r>
              <a:rPr lang="en-US" dirty="0" err="1" smtClean="0">
                <a:solidFill>
                  <a:srgbClr val="FFFF00"/>
                </a:solidFill>
              </a:rPr>
              <a:t>Btuh</a:t>
            </a:r>
            <a:r>
              <a:rPr lang="en-US" dirty="0" smtClean="0">
                <a:solidFill>
                  <a:srgbClr val="FFFF00"/>
                </a:solidFill>
              </a:rPr>
              <a:t> by 1000:</a:t>
            </a:r>
          </a:p>
          <a:p>
            <a:pPr marL="0" indent="0">
              <a:buNone/>
            </a:pPr>
            <a:endParaRPr lang="en-US" dirty="0">
              <a:solidFill>
                <a:srgbClr val="FFFF00"/>
              </a:solidFill>
            </a:endParaRPr>
          </a:p>
          <a:p>
            <a:pPr marL="0" indent="0">
              <a:buNone/>
            </a:pPr>
            <a:r>
              <a:rPr lang="en-US" dirty="0" smtClean="0">
                <a:solidFill>
                  <a:srgbClr val="FFFF00"/>
                </a:solidFill>
              </a:rPr>
              <a:t>200,000 ÷ 1000 = 200</a:t>
            </a:r>
          </a:p>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endParaRPr lang="en-US" dirty="0"/>
          </a:p>
        </p:txBody>
      </p:sp>
    </p:spTree>
    <p:extLst>
      <p:ext uri="{BB962C8B-B14F-4D97-AF65-F5344CB8AC3E}">
        <p14:creationId xmlns:p14="http://schemas.microsoft.com/office/powerpoint/2010/main" val="94925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200 is our multiplier for the small </a:t>
            </a:r>
            <a:r>
              <a:rPr lang="en-US" dirty="0">
                <a:solidFill>
                  <a:srgbClr val="FFFF00"/>
                </a:solidFill>
              </a:rPr>
              <a:t>equipment closet’s </a:t>
            </a:r>
            <a:r>
              <a:rPr lang="en-US" dirty="0" smtClean="0">
                <a:solidFill>
                  <a:srgbClr val="FFFF00"/>
                </a:solidFill>
              </a:rPr>
              <a:t>required open area </a:t>
            </a:r>
            <a:r>
              <a:rPr lang="en-US" dirty="0">
                <a:solidFill>
                  <a:srgbClr val="FFFF00"/>
                </a:solidFill>
              </a:rPr>
              <a:t>for </a:t>
            </a:r>
            <a:r>
              <a:rPr lang="en-US" dirty="0" smtClean="0">
                <a:solidFill>
                  <a:srgbClr val="FFFF00"/>
                </a:solidFill>
              </a:rPr>
              <a:t>ventilation.</a:t>
            </a:r>
          </a:p>
          <a:p>
            <a:pPr marL="0" indent="0">
              <a:buNone/>
            </a:pPr>
            <a:endParaRPr lang="en-US" dirty="0">
              <a:solidFill>
                <a:srgbClr val="FFFF00"/>
              </a:solidFill>
            </a:endParaRPr>
          </a:p>
          <a:p>
            <a:pPr marL="0" indent="0">
              <a:buNone/>
            </a:pPr>
            <a:r>
              <a:rPr lang="en-US" dirty="0" smtClean="0">
                <a:solidFill>
                  <a:srgbClr val="FFFF00"/>
                </a:solidFill>
              </a:rPr>
              <a:t>Next: </a:t>
            </a:r>
          </a:p>
          <a:p>
            <a:pPr marL="0" indent="0">
              <a:buNone/>
            </a:pPr>
            <a:r>
              <a:rPr lang="en-US" dirty="0" smtClean="0">
                <a:solidFill>
                  <a:srgbClr val="FFFF00"/>
                </a:solidFill>
              </a:rPr>
              <a:t>200 X 2 in</a:t>
            </a:r>
            <a:r>
              <a:rPr lang="en-US" baseline="30000" dirty="0" smtClean="0">
                <a:solidFill>
                  <a:srgbClr val="FFFF00"/>
                </a:solidFill>
              </a:rPr>
              <a:t>2 </a:t>
            </a:r>
            <a:r>
              <a:rPr lang="en-US" dirty="0" smtClean="0">
                <a:solidFill>
                  <a:srgbClr val="FFFF00"/>
                </a:solidFill>
              </a:rPr>
              <a:t>= 400 in</a:t>
            </a:r>
            <a:r>
              <a:rPr lang="en-US" baseline="30000" dirty="0" smtClean="0">
                <a:solidFill>
                  <a:srgbClr val="FFFF00"/>
                </a:solidFill>
              </a:rPr>
              <a:t>2 </a:t>
            </a:r>
            <a:r>
              <a:rPr lang="en-US" dirty="0" smtClean="0">
                <a:solidFill>
                  <a:srgbClr val="FFFF00"/>
                </a:solidFill>
              </a:rPr>
              <a:t>open area for the</a:t>
            </a:r>
          </a:p>
          <a:p>
            <a:pPr marL="0" indent="0">
              <a:buNone/>
            </a:pPr>
            <a:endParaRPr lang="en-US" dirty="0">
              <a:solidFill>
                <a:srgbClr val="FFFF00"/>
              </a:solidFill>
            </a:endParaRPr>
          </a:p>
          <a:p>
            <a:pPr marL="0" indent="0">
              <a:buNone/>
            </a:pPr>
            <a:r>
              <a:rPr lang="en-US" dirty="0" smtClean="0">
                <a:solidFill>
                  <a:srgbClr val="FFFF00"/>
                </a:solidFill>
              </a:rPr>
              <a:t>Finally, 400 in</a:t>
            </a:r>
            <a:r>
              <a:rPr lang="en-US" baseline="30000" dirty="0" smtClean="0">
                <a:solidFill>
                  <a:srgbClr val="FFFF00"/>
                </a:solidFill>
              </a:rPr>
              <a:t>2 </a:t>
            </a:r>
            <a:r>
              <a:rPr lang="en-US" dirty="0" smtClean="0">
                <a:solidFill>
                  <a:srgbClr val="FFFF00"/>
                </a:solidFill>
              </a:rPr>
              <a:t>÷ 144 = </a:t>
            </a:r>
            <a:r>
              <a:rPr lang="en-US" dirty="0">
                <a:solidFill>
                  <a:srgbClr val="FFFF00"/>
                </a:solidFill>
              </a:rPr>
              <a:t>2.7777….. </a:t>
            </a:r>
            <a:r>
              <a:rPr lang="en-US" dirty="0" smtClean="0">
                <a:solidFill>
                  <a:srgbClr val="FFFF00"/>
                </a:solidFill>
              </a:rPr>
              <a:t> Or 2.8 ft</a:t>
            </a:r>
            <a:r>
              <a:rPr lang="en-US" baseline="30000" dirty="0" smtClean="0">
                <a:solidFill>
                  <a:srgbClr val="FFFF00"/>
                </a:solidFill>
              </a:rPr>
              <a:t>2</a:t>
            </a:r>
            <a:endParaRPr lang="en-US" dirty="0">
              <a:solidFill>
                <a:srgbClr val="FFFF00"/>
              </a:solidFill>
            </a:endParaRPr>
          </a:p>
        </p:txBody>
      </p:sp>
    </p:spTree>
    <p:extLst>
      <p:ext uri="{BB962C8B-B14F-4D97-AF65-F5344CB8AC3E}">
        <p14:creationId xmlns:p14="http://schemas.microsoft.com/office/powerpoint/2010/main" val="419485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Combustion Air</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solidFill>
                  <a:srgbClr val="FFFF00"/>
                </a:solidFill>
              </a:rPr>
              <a:t>Acceptable </a:t>
            </a:r>
            <a:r>
              <a:rPr lang="en-US" i="1" dirty="0">
                <a:solidFill>
                  <a:srgbClr val="FFFF00"/>
                </a:solidFill>
              </a:rPr>
              <a:t>Type 1: Two Permanent </a:t>
            </a:r>
            <a:r>
              <a:rPr lang="en-US" i="1" dirty="0" smtClean="0">
                <a:solidFill>
                  <a:srgbClr val="FFFF00"/>
                </a:solidFill>
              </a:rPr>
              <a:t>Openings 5 rules:</a:t>
            </a:r>
            <a:endParaRPr lang="en-US" dirty="0">
              <a:solidFill>
                <a:srgbClr val="FFFF00"/>
              </a:solidFill>
            </a:endParaRPr>
          </a:p>
          <a:p>
            <a:pPr marL="514350" lvl="0" indent="-514350">
              <a:buFont typeface="+mj-lt"/>
              <a:buAutoNum type="arabicPeriod"/>
            </a:pPr>
            <a:r>
              <a:rPr lang="en-US" sz="3000" dirty="0">
                <a:solidFill>
                  <a:srgbClr val="FFFF00"/>
                </a:solidFill>
              </a:rPr>
              <a:t>Openings in vertical ducting must have a minimum free area of 1 in</a:t>
            </a:r>
            <a:r>
              <a:rPr lang="en-US" sz="3000" baseline="30000" dirty="0">
                <a:solidFill>
                  <a:srgbClr val="FFFF00"/>
                </a:solidFill>
              </a:rPr>
              <a:t>2</a:t>
            </a:r>
            <a:r>
              <a:rPr lang="en-US" sz="3000" dirty="0">
                <a:solidFill>
                  <a:srgbClr val="FFFF00"/>
                </a:solidFill>
              </a:rPr>
              <a:t> per 4000 </a:t>
            </a:r>
            <a:r>
              <a:rPr lang="en-US" sz="3000" dirty="0" err="1">
                <a:solidFill>
                  <a:srgbClr val="FFFF00"/>
                </a:solidFill>
              </a:rPr>
              <a:t>Btuh</a:t>
            </a:r>
            <a:r>
              <a:rPr lang="en-US" sz="3000" dirty="0">
                <a:solidFill>
                  <a:srgbClr val="FFFF00"/>
                </a:solidFill>
              </a:rPr>
              <a:t> based on the total </a:t>
            </a:r>
            <a:r>
              <a:rPr lang="en-US" sz="3000" dirty="0" err="1">
                <a:solidFill>
                  <a:srgbClr val="FFFF00"/>
                </a:solidFill>
              </a:rPr>
              <a:t>Btuh</a:t>
            </a:r>
            <a:r>
              <a:rPr lang="en-US" sz="3000" dirty="0">
                <a:solidFill>
                  <a:srgbClr val="FFFF00"/>
                </a:solidFill>
              </a:rPr>
              <a:t> input value. </a:t>
            </a:r>
          </a:p>
          <a:p>
            <a:pPr marL="514350" lvl="0" indent="-514350">
              <a:buFont typeface="+mj-lt"/>
              <a:buAutoNum type="arabicPeriod"/>
            </a:pPr>
            <a:r>
              <a:rPr lang="en-US" sz="3000" dirty="0">
                <a:solidFill>
                  <a:srgbClr val="FFFF00"/>
                </a:solidFill>
              </a:rPr>
              <a:t>Openings in horizontal ducting must have a minimum free area of 1 in</a:t>
            </a:r>
            <a:r>
              <a:rPr lang="en-US" sz="3000" baseline="30000" dirty="0">
                <a:solidFill>
                  <a:srgbClr val="FFFF00"/>
                </a:solidFill>
              </a:rPr>
              <a:t>2</a:t>
            </a:r>
            <a:r>
              <a:rPr lang="en-US" sz="3000" dirty="0">
                <a:solidFill>
                  <a:srgbClr val="FFFF00"/>
                </a:solidFill>
              </a:rPr>
              <a:t> per 1000 </a:t>
            </a:r>
            <a:r>
              <a:rPr lang="en-US" sz="3000" dirty="0" err="1">
                <a:solidFill>
                  <a:srgbClr val="FFFF00"/>
                </a:solidFill>
              </a:rPr>
              <a:t>Btuh</a:t>
            </a:r>
            <a:r>
              <a:rPr lang="en-US" sz="3000" dirty="0">
                <a:solidFill>
                  <a:srgbClr val="FFFF00"/>
                </a:solidFill>
              </a:rPr>
              <a:t> based on the total </a:t>
            </a:r>
            <a:r>
              <a:rPr lang="en-US" sz="3000" dirty="0" err="1">
                <a:solidFill>
                  <a:srgbClr val="FFFF00"/>
                </a:solidFill>
              </a:rPr>
              <a:t>Btuh</a:t>
            </a:r>
            <a:r>
              <a:rPr lang="en-US" sz="3000" dirty="0">
                <a:solidFill>
                  <a:srgbClr val="FFFF00"/>
                </a:solidFill>
              </a:rPr>
              <a:t> input value. </a:t>
            </a:r>
          </a:p>
          <a:p>
            <a:endParaRPr lang="en-US" dirty="0"/>
          </a:p>
        </p:txBody>
      </p:sp>
    </p:spTree>
    <p:extLst>
      <p:ext uri="{BB962C8B-B14F-4D97-AF65-F5344CB8AC3E}">
        <p14:creationId xmlns:p14="http://schemas.microsoft.com/office/powerpoint/2010/main" val="76112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48.2"/>
</p:tagLst>
</file>

<file path=ppt/tags/tag3.xml><?xml version="1.0" encoding="utf-8"?>
<p:tagLst xmlns:a="http://schemas.openxmlformats.org/drawingml/2006/main" xmlns:r="http://schemas.openxmlformats.org/officeDocument/2006/relationships" xmlns:p="http://schemas.openxmlformats.org/presentationml/2006/main">
  <p:tag name="TIMING" val="|22.8|2.4"/>
</p:tagLst>
</file>

<file path=ppt/tags/tag4.xml><?xml version="1.0" encoding="utf-8"?>
<p:tagLst xmlns:a="http://schemas.openxmlformats.org/drawingml/2006/main" xmlns:r="http://schemas.openxmlformats.org/officeDocument/2006/relationships" xmlns:p="http://schemas.openxmlformats.org/presentationml/2006/main">
  <p:tag name="TIMING" val="|1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TotalTime>
  <Words>3024</Words>
  <Application>Microsoft Office PowerPoint</Application>
  <PresentationFormat>On-screen Show (4:3)</PresentationFormat>
  <Paragraphs>543</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Times New Roman</vt:lpstr>
      <vt:lpstr>Office Theme</vt:lpstr>
      <vt:lpstr> Day 2 Part 1 Technician’s Guide &amp; Workbook for Home Evaluation and Performance Improvement  </vt:lpstr>
      <vt:lpstr> 3.0 Comprehensive Performance Audit Fossil Fuel Appliances Health &amp; Safety 3.2  </vt:lpstr>
      <vt:lpstr>Combustion Ventilation Sizing </vt:lpstr>
      <vt:lpstr>Indoor Openings Sizes and Locations</vt:lpstr>
      <vt:lpstr>Indoor Openings Sizes and Locations</vt:lpstr>
      <vt:lpstr>Indoor Openings Sizes and Locations</vt:lpstr>
      <vt:lpstr>Sample Question</vt:lpstr>
      <vt:lpstr>Sample Question</vt:lpstr>
      <vt:lpstr>Outdoor Combustion Air</vt:lpstr>
      <vt:lpstr>Outdoor Combustion Air</vt:lpstr>
      <vt:lpstr>Outdoor Combustion Air</vt:lpstr>
      <vt:lpstr>Outdoor Combustion Air</vt:lpstr>
      <vt:lpstr>Sample Calculation</vt:lpstr>
      <vt:lpstr>Sample Calculation</vt:lpstr>
      <vt:lpstr>Sample Calculation</vt:lpstr>
      <vt:lpstr>Combination Indoor and Outdoor Combustion Air</vt:lpstr>
      <vt:lpstr>Combination Indoor and Outdoor Combustion Air</vt:lpstr>
      <vt:lpstr>Sample Calculation</vt:lpstr>
      <vt:lpstr>Sample Calculation</vt:lpstr>
      <vt:lpstr>Sample Calculation</vt:lpstr>
      <vt:lpstr>Sample Calculation</vt:lpstr>
      <vt:lpstr>Other Requirements</vt:lpstr>
      <vt:lpstr>Other Requirements</vt:lpstr>
      <vt:lpstr>Screen, Louver, and Grille Sizing</vt:lpstr>
      <vt:lpstr>Screen, Louver, and Grille Sizing</vt:lpstr>
      <vt:lpstr>Acceptable Documentation</vt:lpstr>
      <vt:lpstr>Combustion Air Ducting Inspection </vt:lpstr>
      <vt:lpstr>Combustion Air Ducting</vt:lpstr>
      <vt:lpstr>Combustion Air Ducting</vt:lpstr>
      <vt:lpstr>Combustion Air Ducting</vt:lpstr>
      <vt:lpstr>Combustion Air Ducting</vt:lpstr>
      <vt:lpstr>Combustion Air Ducting</vt:lpstr>
      <vt:lpstr>Combustion Air Ducting</vt:lpstr>
      <vt:lpstr>Atmospherically Vented Appliances</vt:lpstr>
      <vt:lpstr>Atmospherically Vented Appliances</vt:lpstr>
      <vt:lpstr>Atmospherically Vented Appliances</vt:lpstr>
      <vt:lpstr>Atmospherically Vented Appliances</vt:lpstr>
      <vt:lpstr>Atmospherically Vented Appliances</vt:lpstr>
      <vt:lpstr>Atmospherically Vented Appliances</vt:lpstr>
      <vt:lpstr>Acceptable Documentation</vt:lpstr>
      <vt:lpstr> Insulation Introduction  </vt:lpstr>
      <vt:lpstr>Insulation</vt:lpstr>
      <vt:lpstr>Insulation</vt:lpstr>
      <vt:lpstr>PowerPoint Presentation</vt:lpstr>
      <vt:lpstr>DOE Climate Zones</vt:lpstr>
      <vt:lpstr>ASHRAE 90.2 (2007) </vt:lpstr>
      <vt:lpstr>ASHRAE 90.2 (2007) </vt:lpstr>
      <vt:lpstr>ASHRAE 90.2 (2007) </vt:lpstr>
      <vt:lpstr>RESNET Insulation Grades</vt:lpstr>
      <vt:lpstr>RESNET Insulation Grades</vt:lpstr>
      <vt:lpstr>RESNET Insulation Grades</vt:lpstr>
      <vt:lpstr>RESNET Insulation Grades</vt:lpstr>
      <vt:lpstr>RESNET Insulation Grades</vt:lpstr>
      <vt:lpstr>Insulation Grade Area Calculation</vt:lpstr>
      <vt:lpstr>Insulation Grade Area Calculation</vt:lpstr>
      <vt:lpstr>Insulation Grade Area Calculation</vt:lpstr>
      <vt:lpstr>Acceptable Documentation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243</cp:revision>
  <cp:lastPrinted>2013-06-17T20:42:26Z</cp:lastPrinted>
  <dcterms:created xsi:type="dcterms:W3CDTF">2013-05-23T13:04:32Z</dcterms:created>
  <dcterms:modified xsi:type="dcterms:W3CDTF">2015-09-10T21:01:49Z</dcterms:modified>
</cp:coreProperties>
</file>