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21"/>
  </p:notesMasterIdLst>
  <p:sldIdLst>
    <p:sldId id="496" r:id="rId2"/>
    <p:sldId id="543" r:id="rId3"/>
    <p:sldId id="544" r:id="rId4"/>
    <p:sldId id="545" r:id="rId5"/>
    <p:sldId id="558" r:id="rId6"/>
    <p:sldId id="559" r:id="rId7"/>
    <p:sldId id="546" r:id="rId8"/>
    <p:sldId id="547" r:id="rId9"/>
    <p:sldId id="548" r:id="rId10"/>
    <p:sldId id="549" r:id="rId11"/>
    <p:sldId id="550" r:id="rId12"/>
    <p:sldId id="552" r:id="rId13"/>
    <p:sldId id="553" r:id="rId14"/>
    <p:sldId id="555" r:id="rId15"/>
    <p:sldId id="556" r:id="rId16"/>
    <p:sldId id="557" r:id="rId17"/>
    <p:sldId id="554" r:id="rId18"/>
    <p:sldId id="560" r:id="rId19"/>
    <p:sldId id="533" r:id="rId20"/>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B33E"/>
    <a:srgbClr val="3F3F3F"/>
    <a:srgbClr val="CC9900"/>
    <a:srgbClr val="D6367B"/>
    <a:srgbClr val="45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30" autoAdjust="0"/>
    <p:restoredTop sz="94660"/>
  </p:normalViewPr>
  <p:slideViewPr>
    <p:cSldViewPr>
      <p:cViewPr varScale="1">
        <p:scale>
          <a:sx n="83" d="100"/>
          <a:sy n="83" d="100"/>
        </p:scale>
        <p:origin x="84" y="672"/>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3A6E7-60DE-4005-B552-9C8674E4BA66}" type="datetimeFigureOut">
              <a:rPr lang="en-US" smtClean="0"/>
              <a:t>7/12/2017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a:t>
            </a:fld>
            <a:endParaRPr lang="en-US"/>
          </a:p>
        </p:txBody>
      </p:sp>
    </p:spTree>
    <p:extLst>
      <p:ext uri="{BB962C8B-B14F-4D97-AF65-F5344CB8AC3E}">
        <p14:creationId xmlns:p14="http://schemas.microsoft.com/office/powerpoint/2010/main" val="1662366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46B63-F3D0-4FCB-B9C7-2DF26E8BCAD2}" type="slidenum">
              <a:rPr lang="en-US" smtClean="0"/>
              <a:t>3</a:t>
            </a:fld>
            <a:endParaRPr lang="en-US"/>
          </a:p>
        </p:txBody>
      </p:sp>
    </p:spTree>
    <p:extLst>
      <p:ext uri="{BB962C8B-B14F-4D97-AF65-F5344CB8AC3E}">
        <p14:creationId xmlns:p14="http://schemas.microsoft.com/office/powerpoint/2010/main" val="331898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46B63-F3D0-4FCB-B9C7-2DF26E8BCAD2}" type="slidenum">
              <a:rPr lang="en-US" smtClean="0"/>
              <a:t>7</a:t>
            </a:fld>
            <a:endParaRPr lang="en-US"/>
          </a:p>
        </p:txBody>
      </p:sp>
    </p:spTree>
    <p:extLst>
      <p:ext uri="{BB962C8B-B14F-4D97-AF65-F5344CB8AC3E}">
        <p14:creationId xmlns:p14="http://schemas.microsoft.com/office/powerpoint/2010/main" val="3601181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C46B63-F3D0-4FCB-B9C7-2DF26E8BCAD2}" type="slidenum">
              <a:rPr lang="en-US" smtClean="0"/>
              <a:t>8</a:t>
            </a:fld>
            <a:endParaRPr lang="en-US"/>
          </a:p>
        </p:txBody>
      </p:sp>
    </p:spTree>
    <p:extLst>
      <p:ext uri="{BB962C8B-B14F-4D97-AF65-F5344CB8AC3E}">
        <p14:creationId xmlns:p14="http://schemas.microsoft.com/office/powerpoint/2010/main" val="964845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AA4F02-61AA-4C81-BD1C-511DDA14D550}" type="datetimeFigureOut">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AA4F02-61AA-4C81-BD1C-511DDA14D550}" type="datetimeFigureOut">
              <a:rPr lang="en-US" smtClean="0"/>
              <a:t>7/12/2017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AA4F02-61AA-4C81-BD1C-511DDA14D550}" type="datetimeFigureOut">
              <a:rPr lang="en-US" smtClean="0"/>
              <a:t>7/12/2017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7/12/2017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7/12/2017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4.wmf"/><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4.wmf"/><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4.wmf"/><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105400"/>
            <a:ext cx="9144000" cy="609600"/>
          </a:xfrm>
        </p:spPr>
        <p:txBody>
          <a:bodyPr>
            <a:normAutofit fontScale="90000"/>
          </a:bodyPr>
          <a:lstStyle/>
          <a:p>
            <a:r>
              <a:rPr lang="en-US" dirty="0" smtClean="0">
                <a:solidFill>
                  <a:srgbClr val="FF00FF"/>
                </a:solidFill>
              </a:rPr>
              <a:t/>
            </a:r>
            <a:br>
              <a:rPr lang="en-US" dirty="0" smtClean="0">
                <a:solidFill>
                  <a:srgbClr val="FF00FF"/>
                </a:solidFill>
              </a:rPr>
            </a:br>
            <a:r>
              <a:rPr lang="en-US" dirty="0">
                <a:solidFill>
                  <a:srgbClr val="FFFF00"/>
                </a:solidFill>
              </a:rPr>
              <a:t>Maria’s </a:t>
            </a:r>
            <a:r>
              <a:rPr lang="en-US" dirty="0" smtClean="0">
                <a:solidFill>
                  <a:srgbClr val="FFFF00"/>
                </a:solidFill>
              </a:rPr>
              <a:t>Restaurant</a:t>
            </a:r>
            <a:br>
              <a:rPr lang="en-US" dirty="0" smtClean="0">
                <a:solidFill>
                  <a:srgbClr val="FFFF00"/>
                </a:solidFill>
              </a:rPr>
            </a:br>
            <a:r>
              <a:rPr lang="en-US" dirty="0" smtClean="0">
                <a:solidFill>
                  <a:srgbClr val="FFFF00"/>
                </a:solidFill>
              </a:rPr>
              <a:t>Chapter </a:t>
            </a:r>
            <a:r>
              <a:rPr lang="en-US" smtClean="0">
                <a:solidFill>
                  <a:srgbClr val="FFFF00"/>
                </a:solidFill>
              </a:rPr>
              <a:t>4 </a:t>
            </a:r>
            <a:r>
              <a:rPr lang="en-US" smtClean="0">
                <a:solidFill>
                  <a:srgbClr val="FFFF00"/>
                </a:solidFill>
              </a:rPr>
              <a:t>Section </a:t>
            </a:r>
            <a:r>
              <a:rPr lang="en-US" dirty="0" smtClean="0">
                <a:solidFill>
                  <a:srgbClr val="FFFF00"/>
                </a:solidFill>
              </a:rPr>
              <a:t>14</a:t>
            </a:r>
            <a:r>
              <a:rPr lang="en-US" dirty="0">
                <a:solidFill>
                  <a:srgbClr val="FFFF00"/>
                </a:solidFill>
              </a:rPr>
              <a:t/>
            </a:r>
            <a:br>
              <a:rPr lang="en-US" dirty="0">
                <a:solidFill>
                  <a:srgbClr val="FFFF00"/>
                </a:solidFill>
              </a:rPr>
            </a:br>
            <a:r>
              <a:rPr lang="en-US" dirty="0" smtClean="0">
                <a:solidFill>
                  <a:srgbClr val="FF00FF"/>
                </a:solidFill>
              </a:rPr>
              <a:t/>
            </a:r>
            <a:br>
              <a:rPr lang="en-US" dirty="0" smtClean="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93881411"/>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41" y="274638"/>
            <a:ext cx="8229600" cy="1143000"/>
          </a:xfrm>
        </p:spPr>
        <p:txBody>
          <a:bodyPr/>
          <a:lstStyle/>
          <a:p>
            <a:r>
              <a:rPr lang="en-US" dirty="0" smtClean="0"/>
              <a:t>Supply Diffusers Types</a:t>
            </a:r>
            <a:endParaRPr lang="en-US" dirty="0"/>
          </a:p>
        </p:txBody>
      </p:sp>
      <p:pic>
        <p:nvPicPr>
          <p:cNvPr id="8" name="Picture 7"/>
          <p:cNvPicPr/>
          <p:nvPr/>
        </p:nvPicPr>
        <p:blipFill>
          <a:blip r:embed="rId3">
            <a:extLst>
              <a:ext uri="{28A0092B-C50C-407E-A947-70E740481C1C}">
                <a14:useLocalDpi xmlns:a14="http://schemas.microsoft.com/office/drawing/2010/main" val="0"/>
              </a:ext>
            </a:extLst>
          </a:blip>
          <a:srcRect b="5583"/>
          <a:stretch>
            <a:fillRect/>
          </a:stretch>
        </p:blipFill>
        <p:spPr bwMode="auto">
          <a:xfrm>
            <a:off x="318570" y="2057400"/>
            <a:ext cx="8561941" cy="2895600"/>
          </a:xfrm>
          <a:prstGeom prst="rect">
            <a:avLst/>
          </a:prstGeom>
          <a:noFill/>
          <a:ln>
            <a:noFill/>
          </a:ln>
        </p:spPr>
      </p:pic>
    </p:spTree>
    <p:custDataLst>
      <p:tags r:id="rId1"/>
    </p:custDataLst>
    <p:extLst>
      <p:ext uri="{BB962C8B-B14F-4D97-AF65-F5344CB8AC3E}">
        <p14:creationId xmlns:p14="http://schemas.microsoft.com/office/powerpoint/2010/main" val="4245853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41" y="274638"/>
            <a:ext cx="8229600" cy="1143000"/>
          </a:xfrm>
        </p:spPr>
        <p:txBody>
          <a:bodyPr/>
          <a:lstStyle/>
          <a:p>
            <a:r>
              <a:rPr lang="en-US" dirty="0" smtClean="0"/>
              <a:t>Supply Diffusers Throw Direction</a:t>
            </a:r>
            <a:endParaRPr lang="en-US" dirty="0"/>
          </a:p>
        </p:txBody>
      </p:sp>
      <p:pic>
        <p:nvPicPr>
          <p:cNvPr id="8" name="Picture 7"/>
          <p:cNvPicPr/>
          <p:nvPr/>
        </p:nvPicPr>
        <p:blipFill>
          <a:blip r:embed="rId3">
            <a:extLst>
              <a:ext uri="{28A0092B-C50C-407E-A947-70E740481C1C}">
                <a14:useLocalDpi xmlns:a14="http://schemas.microsoft.com/office/drawing/2010/main" val="0"/>
              </a:ext>
            </a:extLst>
          </a:blip>
          <a:srcRect b="5583"/>
          <a:stretch>
            <a:fillRect/>
          </a:stretch>
        </p:blipFill>
        <p:spPr bwMode="auto">
          <a:xfrm>
            <a:off x="318570" y="2057400"/>
            <a:ext cx="8561941" cy="2895600"/>
          </a:xfrm>
          <a:prstGeom prst="rect">
            <a:avLst/>
          </a:prstGeom>
          <a:noFill/>
          <a:ln>
            <a:noFill/>
          </a:ln>
        </p:spPr>
      </p:pic>
    </p:spTree>
    <p:custDataLst>
      <p:tags r:id="rId1"/>
    </p:custDataLst>
    <p:extLst>
      <p:ext uri="{BB962C8B-B14F-4D97-AF65-F5344CB8AC3E}">
        <p14:creationId xmlns:p14="http://schemas.microsoft.com/office/powerpoint/2010/main" val="3373509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Grille Selection Question 1</a:t>
            </a:r>
            <a:endParaRPr lang="en-US" dirty="0"/>
          </a:p>
        </p:txBody>
      </p:sp>
      <p:sp>
        <p:nvSpPr>
          <p:cNvPr id="3" name="Content Placeholder 2"/>
          <p:cNvSpPr>
            <a:spLocks noGrp="1"/>
          </p:cNvSpPr>
          <p:nvPr>
            <p:ph idx="1"/>
          </p:nvPr>
        </p:nvSpPr>
        <p:spPr>
          <a:xfrm>
            <a:off x="457200" y="1600200"/>
            <a:ext cx="8229600" cy="1234123"/>
          </a:xfrm>
        </p:spPr>
        <p:txBody>
          <a:bodyPr/>
          <a:lstStyle/>
          <a:p>
            <a:pPr marL="0" indent="0">
              <a:buNone/>
            </a:pPr>
            <a:r>
              <a:rPr lang="en-US" dirty="0" smtClean="0">
                <a:solidFill>
                  <a:srgbClr val="FFFF00"/>
                </a:solidFill>
              </a:rPr>
              <a:t>If a grill was going to be placed in a corner which of the 4 grille types below would you select?</a:t>
            </a:r>
            <a:endParaRPr lang="en-US" dirty="0">
              <a:solidFill>
                <a:srgbClr val="FFFF00"/>
              </a:solidFill>
            </a:endParaRPr>
          </a:p>
        </p:txBody>
      </p:sp>
      <p:pic>
        <p:nvPicPr>
          <p:cNvPr id="4" name="Picture 3"/>
          <p:cNvPicPr/>
          <p:nvPr/>
        </p:nvPicPr>
        <p:blipFill>
          <a:blip r:embed="rId3">
            <a:extLst>
              <a:ext uri="{28A0092B-C50C-407E-A947-70E740481C1C}">
                <a14:useLocalDpi xmlns:a14="http://schemas.microsoft.com/office/drawing/2010/main" val="0"/>
              </a:ext>
            </a:extLst>
          </a:blip>
          <a:srcRect b="5583"/>
          <a:stretch>
            <a:fillRect/>
          </a:stretch>
        </p:blipFill>
        <p:spPr bwMode="auto">
          <a:xfrm>
            <a:off x="1143000" y="2834481"/>
            <a:ext cx="6328064" cy="2057400"/>
          </a:xfrm>
          <a:prstGeom prst="rect">
            <a:avLst/>
          </a:prstGeom>
          <a:noFill/>
          <a:ln>
            <a:noFill/>
          </a:ln>
        </p:spPr>
      </p:pic>
      <p:sp>
        <p:nvSpPr>
          <p:cNvPr id="5" name="Oval 4"/>
          <p:cNvSpPr/>
          <p:nvPr/>
        </p:nvSpPr>
        <p:spPr>
          <a:xfrm>
            <a:off x="3886200" y="3040142"/>
            <a:ext cx="1645920" cy="164592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txBox="1">
            <a:spLocks/>
          </p:cNvSpPr>
          <p:nvPr/>
        </p:nvSpPr>
        <p:spPr>
          <a:xfrm>
            <a:off x="594360" y="5097542"/>
            <a:ext cx="8229600" cy="1684258"/>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a:solidFill>
                  <a:srgbClr val="FFFF00"/>
                </a:solidFill>
              </a:rPr>
              <a:t>For most locations the third from the left, the corner 2 direction supply register.  The single direction diffuser on the left side might be selected for applications where the airflow from the corner all goes in one direction. </a:t>
            </a:r>
          </a:p>
        </p:txBody>
      </p:sp>
    </p:spTree>
    <p:custDataLst>
      <p:tags r:id="rId1"/>
    </p:custDataLst>
    <p:extLst>
      <p:ext uri="{BB962C8B-B14F-4D97-AF65-F5344CB8AC3E}">
        <p14:creationId xmlns:p14="http://schemas.microsoft.com/office/powerpoint/2010/main" val="415338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63525"/>
            <a:ext cx="8229600" cy="1143000"/>
          </a:xfrm>
          <a:noFill/>
        </p:spPr>
        <p:txBody>
          <a:bodyPr/>
          <a:lstStyle/>
          <a:p>
            <a:r>
              <a:rPr lang="en-US" dirty="0" smtClean="0"/>
              <a:t>Diffusers Chart </a:t>
            </a:r>
            <a:r>
              <a:rPr lang="en-US" dirty="0"/>
              <a:t>F</a:t>
            </a:r>
            <a:r>
              <a:rPr lang="en-US" dirty="0" smtClean="0"/>
              <a:t>ace Velocity 1</a:t>
            </a:r>
            <a:endParaRPr lang="en-US" dirty="0"/>
          </a:p>
        </p:txBody>
      </p:sp>
      <p:pic>
        <p:nvPicPr>
          <p:cNvPr id="8" name="Picture 7"/>
          <p:cNvPicPr/>
          <p:nvPr/>
        </p:nvPicPr>
        <p:blipFill rotWithShape="1">
          <a:blip r:embed="rId3">
            <a:extLst>
              <a:ext uri="{28A0092B-C50C-407E-A947-70E740481C1C}">
                <a14:useLocalDpi xmlns:a14="http://schemas.microsoft.com/office/drawing/2010/main" val="0"/>
              </a:ext>
            </a:extLst>
          </a:blip>
          <a:srcRect l="38998" t="2484" r="33412" b="20492"/>
          <a:stretch/>
        </p:blipFill>
        <p:spPr bwMode="auto">
          <a:xfrm>
            <a:off x="-66183" y="5340"/>
            <a:ext cx="1771322" cy="1659371"/>
          </a:xfrm>
          <a:prstGeom prst="rect">
            <a:avLst/>
          </a:prstGeom>
          <a:noFill/>
          <a:ln>
            <a:noFill/>
          </a:ln>
        </p:spPr>
      </p:pic>
      <p:sp>
        <p:nvSpPr>
          <p:cNvPr id="9" name="Content Placeholder 2"/>
          <p:cNvSpPr>
            <a:spLocks noGrp="1"/>
          </p:cNvSpPr>
          <p:nvPr>
            <p:ph idx="1"/>
          </p:nvPr>
        </p:nvSpPr>
        <p:spPr>
          <a:xfrm>
            <a:off x="152400" y="2062250"/>
            <a:ext cx="8763000" cy="770515"/>
          </a:xfrm>
        </p:spPr>
        <p:txBody>
          <a:bodyPr>
            <a:normAutofit fontScale="85000" lnSpcReduction="20000"/>
          </a:bodyPr>
          <a:lstStyle/>
          <a:p>
            <a:pPr marL="0" indent="0">
              <a:buNone/>
            </a:pPr>
            <a:r>
              <a:rPr lang="en-US" dirty="0" smtClean="0">
                <a:solidFill>
                  <a:srgbClr val="FFFF00"/>
                </a:solidFill>
              </a:rPr>
              <a:t>What would the face velocity be for a 9×9 Corner diffuser at 0.050 IWC of pressure loss?</a:t>
            </a:r>
            <a:endParaRPr lang="en-US" dirty="0">
              <a:solidFill>
                <a:srgbClr val="FFFF00"/>
              </a:solidFill>
            </a:endParaRPr>
          </a:p>
        </p:txBody>
      </p:sp>
      <p:pic>
        <p:nvPicPr>
          <p:cNvPr id="10" name="Picture 9"/>
          <p:cNvPicPr>
            <a:picLocks noChangeAspect="1"/>
          </p:cNvPicPr>
          <p:nvPr/>
        </p:nvPicPr>
        <p:blipFill rotWithShape="1">
          <a:blip r:embed="rId4"/>
          <a:srcRect l="-1" r="119" b="62148"/>
          <a:stretch/>
        </p:blipFill>
        <p:spPr>
          <a:xfrm>
            <a:off x="604919" y="3309159"/>
            <a:ext cx="7857961" cy="1990205"/>
          </a:xfrm>
          <a:prstGeom prst="rect">
            <a:avLst/>
          </a:prstGeom>
        </p:spPr>
      </p:pic>
      <p:sp>
        <p:nvSpPr>
          <p:cNvPr id="4" name="Oval 3"/>
          <p:cNvSpPr/>
          <p:nvPr/>
        </p:nvSpPr>
        <p:spPr>
          <a:xfrm>
            <a:off x="4533899" y="3298768"/>
            <a:ext cx="914400" cy="914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850650" y="3230304"/>
            <a:ext cx="1359149" cy="914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14999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63525"/>
            <a:ext cx="8229600" cy="1143000"/>
          </a:xfrm>
          <a:noFill/>
        </p:spPr>
        <p:txBody>
          <a:bodyPr/>
          <a:lstStyle/>
          <a:p>
            <a:r>
              <a:rPr lang="en-US" dirty="0" smtClean="0"/>
              <a:t>Diffusers Chart Throw 1</a:t>
            </a:r>
            <a:endParaRPr lang="en-US" dirty="0"/>
          </a:p>
        </p:txBody>
      </p:sp>
      <p:pic>
        <p:nvPicPr>
          <p:cNvPr id="8" name="Picture 7"/>
          <p:cNvPicPr/>
          <p:nvPr/>
        </p:nvPicPr>
        <p:blipFill rotWithShape="1">
          <a:blip r:embed="rId3">
            <a:extLst>
              <a:ext uri="{28A0092B-C50C-407E-A947-70E740481C1C}">
                <a14:useLocalDpi xmlns:a14="http://schemas.microsoft.com/office/drawing/2010/main" val="0"/>
              </a:ext>
            </a:extLst>
          </a:blip>
          <a:srcRect l="38998" t="2484" r="33412" b="20492"/>
          <a:stretch/>
        </p:blipFill>
        <p:spPr bwMode="auto">
          <a:xfrm>
            <a:off x="-66183" y="5340"/>
            <a:ext cx="1771322" cy="1659371"/>
          </a:xfrm>
          <a:prstGeom prst="rect">
            <a:avLst/>
          </a:prstGeom>
          <a:noFill/>
          <a:ln>
            <a:noFill/>
          </a:ln>
        </p:spPr>
      </p:pic>
      <p:sp>
        <p:nvSpPr>
          <p:cNvPr id="9" name="Content Placeholder 2"/>
          <p:cNvSpPr>
            <a:spLocks noGrp="1"/>
          </p:cNvSpPr>
          <p:nvPr>
            <p:ph idx="1"/>
          </p:nvPr>
        </p:nvSpPr>
        <p:spPr>
          <a:xfrm>
            <a:off x="152400" y="2062250"/>
            <a:ext cx="8763000" cy="770515"/>
          </a:xfrm>
        </p:spPr>
        <p:txBody>
          <a:bodyPr>
            <a:normAutofit fontScale="85000" lnSpcReduction="20000"/>
          </a:bodyPr>
          <a:lstStyle/>
          <a:p>
            <a:pPr marL="0" indent="0">
              <a:buNone/>
            </a:pPr>
            <a:r>
              <a:rPr lang="en-US" dirty="0" smtClean="0">
                <a:solidFill>
                  <a:srgbClr val="FFFF00"/>
                </a:solidFill>
              </a:rPr>
              <a:t>What would the throw be in the X &amp; Y </a:t>
            </a:r>
            <a:r>
              <a:rPr lang="en-US" dirty="0">
                <a:solidFill>
                  <a:srgbClr val="FFFF00"/>
                </a:solidFill>
              </a:rPr>
              <a:t>d</a:t>
            </a:r>
            <a:r>
              <a:rPr lang="en-US" dirty="0" smtClean="0">
                <a:solidFill>
                  <a:srgbClr val="FFFF00"/>
                </a:solidFill>
              </a:rPr>
              <a:t>irections for a 9×9 corner diffuser at 0.050 IWC of pressure loss?</a:t>
            </a:r>
            <a:endParaRPr lang="en-US" dirty="0">
              <a:solidFill>
                <a:srgbClr val="FFFF00"/>
              </a:solidFill>
            </a:endParaRPr>
          </a:p>
        </p:txBody>
      </p:sp>
      <p:pic>
        <p:nvPicPr>
          <p:cNvPr id="10" name="Picture 9"/>
          <p:cNvPicPr>
            <a:picLocks noChangeAspect="1"/>
          </p:cNvPicPr>
          <p:nvPr/>
        </p:nvPicPr>
        <p:blipFill rotWithShape="1">
          <a:blip r:embed="rId4"/>
          <a:srcRect l="-1" r="119" b="62148"/>
          <a:stretch/>
        </p:blipFill>
        <p:spPr>
          <a:xfrm>
            <a:off x="604919" y="3309159"/>
            <a:ext cx="7857961" cy="1990205"/>
          </a:xfrm>
          <a:prstGeom prst="rect">
            <a:avLst/>
          </a:prstGeom>
        </p:spPr>
      </p:pic>
      <p:sp>
        <p:nvSpPr>
          <p:cNvPr id="4" name="Oval 3"/>
          <p:cNvSpPr/>
          <p:nvPr/>
        </p:nvSpPr>
        <p:spPr>
          <a:xfrm>
            <a:off x="4558143" y="4191117"/>
            <a:ext cx="914400" cy="914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98696" y="4191117"/>
            <a:ext cx="1359149" cy="914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6973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63525"/>
            <a:ext cx="8229600" cy="1143000"/>
          </a:xfrm>
          <a:noFill/>
        </p:spPr>
        <p:txBody>
          <a:bodyPr/>
          <a:lstStyle/>
          <a:p>
            <a:r>
              <a:rPr lang="en-US" dirty="0" smtClean="0"/>
              <a:t>Diffusers Chart </a:t>
            </a:r>
            <a:r>
              <a:rPr lang="en-US" dirty="0" err="1" smtClean="0"/>
              <a:t>Ak</a:t>
            </a:r>
            <a:r>
              <a:rPr lang="en-US" dirty="0" smtClean="0"/>
              <a:t> 1</a:t>
            </a:r>
            <a:endParaRPr lang="en-US" dirty="0"/>
          </a:p>
        </p:txBody>
      </p:sp>
      <p:pic>
        <p:nvPicPr>
          <p:cNvPr id="8" name="Picture 7"/>
          <p:cNvPicPr/>
          <p:nvPr/>
        </p:nvPicPr>
        <p:blipFill rotWithShape="1">
          <a:blip r:embed="rId3">
            <a:extLst>
              <a:ext uri="{28A0092B-C50C-407E-A947-70E740481C1C}">
                <a14:useLocalDpi xmlns:a14="http://schemas.microsoft.com/office/drawing/2010/main" val="0"/>
              </a:ext>
            </a:extLst>
          </a:blip>
          <a:srcRect l="38998" t="2484" r="33412" b="20492"/>
          <a:stretch/>
        </p:blipFill>
        <p:spPr bwMode="auto">
          <a:xfrm>
            <a:off x="-66183" y="5340"/>
            <a:ext cx="1771322" cy="1659371"/>
          </a:xfrm>
          <a:prstGeom prst="rect">
            <a:avLst/>
          </a:prstGeom>
          <a:noFill/>
          <a:ln>
            <a:noFill/>
          </a:ln>
        </p:spPr>
      </p:pic>
      <p:sp>
        <p:nvSpPr>
          <p:cNvPr id="9" name="Content Placeholder 2"/>
          <p:cNvSpPr>
            <a:spLocks noGrp="1"/>
          </p:cNvSpPr>
          <p:nvPr>
            <p:ph idx="1"/>
          </p:nvPr>
        </p:nvSpPr>
        <p:spPr>
          <a:xfrm>
            <a:off x="152400" y="2062250"/>
            <a:ext cx="8763000" cy="770515"/>
          </a:xfrm>
        </p:spPr>
        <p:txBody>
          <a:bodyPr>
            <a:normAutofit/>
          </a:bodyPr>
          <a:lstStyle/>
          <a:p>
            <a:pPr marL="0" indent="0">
              <a:buNone/>
            </a:pPr>
            <a:r>
              <a:rPr lang="en-US" dirty="0" smtClean="0">
                <a:solidFill>
                  <a:srgbClr val="FFFF00"/>
                </a:solidFill>
              </a:rPr>
              <a:t>What would the </a:t>
            </a:r>
            <a:r>
              <a:rPr lang="en-US" dirty="0" err="1" smtClean="0">
                <a:solidFill>
                  <a:srgbClr val="FFFF00"/>
                </a:solidFill>
              </a:rPr>
              <a:t>Ak</a:t>
            </a:r>
            <a:r>
              <a:rPr lang="en-US" dirty="0" smtClean="0">
                <a:solidFill>
                  <a:srgbClr val="FFFF00"/>
                </a:solidFill>
              </a:rPr>
              <a:t> be for a 12×12 corner diffuser?</a:t>
            </a:r>
            <a:endParaRPr lang="en-US" dirty="0">
              <a:solidFill>
                <a:srgbClr val="FFFF00"/>
              </a:solidFill>
            </a:endParaRPr>
          </a:p>
        </p:txBody>
      </p:sp>
      <p:pic>
        <p:nvPicPr>
          <p:cNvPr id="10" name="Picture 9"/>
          <p:cNvPicPr>
            <a:picLocks noChangeAspect="1"/>
          </p:cNvPicPr>
          <p:nvPr/>
        </p:nvPicPr>
        <p:blipFill rotWithShape="1">
          <a:blip r:embed="rId4"/>
          <a:srcRect l="-1" r="119" b="62148"/>
          <a:stretch/>
        </p:blipFill>
        <p:spPr>
          <a:xfrm>
            <a:off x="604919" y="3309159"/>
            <a:ext cx="7857961" cy="1990205"/>
          </a:xfrm>
          <a:prstGeom prst="rect">
            <a:avLst/>
          </a:prstGeom>
        </p:spPr>
      </p:pic>
      <p:sp>
        <p:nvSpPr>
          <p:cNvPr id="4" name="Oval 3"/>
          <p:cNvSpPr/>
          <p:nvPr/>
        </p:nvSpPr>
        <p:spPr>
          <a:xfrm>
            <a:off x="604919" y="4648200"/>
            <a:ext cx="914400" cy="914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1017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63525"/>
            <a:ext cx="8229600" cy="1143000"/>
          </a:xfrm>
          <a:noFill/>
        </p:spPr>
        <p:txBody>
          <a:bodyPr/>
          <a:lstStyle/>
          <a:p>
            <a:r>
              <a:rPr lang="en-US" dirty="0" smtClean="0"/>
              <a:t>Diffusers Chart </a:t>
            </a:r>
            <a:r>
              <a:rPr lang="en-US" dirty="0" err="1" smtClean="0"/>
              <a:t>Ak</a:t>
            </a:r>
            <a:r>
              <a:rPr lang="en-US" dirty="0" smtClean="0"/>
              <a:t> 1</a:t>
            </a:r>
            <a:endParaRPr lang="en-US" dirty="0"/>
          </a:p>
        </p:txBody>
      </p:sp>
      <p:pic>
        <p:nvPicPr>
          <p:cNvPr id="8" name="Picture 7"/>
          <p:cNvPicPr/>
          <p:nvPr/>
        </p:nvPicPr>
        <p:blipFill rotWithShape="1">
          <a:blip r:embed="rId3">
            <a:extLst>
              <a:ext uri="{28A0092B-C50C-407E-A947-70E740481C1C}">
                <a14:useLocalDpi xmlns:a14="http://schemas.microsoft.com/office/drawing/2010/main" val="0"/>
              </a:ext>
            </a:extLst>
          </a:blip>
          <a:srcRect l="38998" t="2484" r="33412" b="20492"/>
          <a:stretch/>
        </p:blipFill>
        <p:spPr bwMode="auto">
          <a:xfrm>
            <a:off x="-66183" y="5340"/>
            <a:ext cx="1771322" cy="1659371"/>
          </a:xfrm>
          <a:prstGeom prst="rect">
            <a:avLst/>
          </a:prstGeom>
          <a:noFill/>
          <a:ln>
            <a:noFill/>
          </a:ln>
        </p:spPr>
      </p:pic>
      <p:sp>
        <p:nvSpPr>
          <p:cNvPr id="9" name="Content Placeholder 2"/>
          <p:cNvSpPr>
            <a:spLocks noGrp="1"/>
          </p:cNvSpPr>
          <p:nvPr>
            <p:ph idx="1"/>
          </p:nvPr>
        </p:nvSpPr>
        <p:spPr>
          <a:xfrm>
            <a:off x="152400" y="2062250"/>
            <a:ext cx="8763000" cy="770515"/>
          </a:xfrm>
        </p:spPr>
        <p:txBody>
          <a:bodyPr>
            <a:normAutofit fontScale="85000" lnSpcReduction="20000"/>
          </a:bodyPr>
          <a:lstStyle/>
          <a:p>
            <a:pPr marL="0" indent="0">
              <a:buNone/>
            </a:pPr>
            <a:r>
              <a:rPr lang="en-US" dirty="0" smtClean="0">
                <a:solidFill>
                  <a:srgbClr val="FFFF00"/>
                </a:solidFill>
              </a:rPr>
              <a:t>What would the CFM be for a 6×6 corner diffuser at 0.020 IWC of pressure loss?</a:t>
            </a:r>
            <a:endParaRPr lang="en-US" dirty="0">
              <a:solidFill>
                <a:srgbClr val="FFFF00"/>
              </a:solidFill>
            </a:endParaRPr>
          </a:p>
        </p:txBody>
      </p:sp>
      <p:pic>
        <p:nvPicPr>
          <p:cNvPr id="10" name="Picture 9"/>
          <p:cNvPicPr>
            <a:picLocks noChangeAspect="1"/>
          </p:cNvPicPr>
          <p:nvPr/>
        </p:nvPicPr>
        <p:blipFill rotWithShape="1">
          <a:blip r:embed="rId4"/>
          <a:srcRect l="-1" r="119" b="62148"/>
          <a:stretch/>
        </p:blipFill>
        <p:spPr>
          <a:xfrm>
            <a:off x="604919" y="3309159"/>
            <a:ext cx="7857961" cy="1990205"/>
          </a:xfrm>
          <a:prstGeom prst="rect">
            <a:avLst/>
          </a:prstGeom>
        </p:spPr>
      </p:pic>
      <p:sp>
        <p:nvSpPr>
          <p:cNvPr id="4" name="Oval 3"/>
          <p:cNvSpPr/>
          <p:nvPr/>
        </p:nvSpPr>
        <p:spPr>
          <a:xfrm>
            <a:off x="2209800" y="3358258"/>
            <a:ext cx="1371600" cy="1182139"/>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75840" y="3836586"/>
            <a:ext cx="731520" cy="73152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75840" y="3331935"/>
            <a:ext cx="1615439" cy="73152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95976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478" y="263526"/>
            <a:ext cx="8229600" cy="1143000"/>
          </a:xfrm>
        </p:spPr>
        <p:txBody>
          <a:bodyPr/>
          <a:lstStyle/>
          <a:p>
            <a:r>
              <a:rPr lang="en-US" dirty="0" smtClean="0"/>
              <a:t>Diffusers Chart T1</a:t>
            </a:r>
            <a:endParaRPr lang="en-US" dirty="0"/>
          </a:p>
        </p:txBody>
      </p:sp>
      <p:pic>
        <p:nvPicPr>
          <p:cNvPr id="3" name="Picture 2"/>
          <p:cNvPicPr>
            <a:picLocks noChangeAspect="1"/>
          </p:cNvPicPr>
          <p:nvPr/>
        </p:nvPicPr>
        <p:blipFill>
          <a:blip r:embed="rId3"/>
          <a:stretch>
            <a:fillRect/>
          </a:stretch>
        </p:blipFill>
        <p:spPr>
          <a:xfrm>
            <a:off x="685800" y="3048000"/>
            <a:ext cx="7831905" cy="3449431"/>
          </a:xfrm>
          <a:prstGeom prst="rect">
            <a:avLst/>
          </a:prstGeom>
        </p:spPr>
      </p:pic>
      <p:pic>
        <p:nvPicPr>
          <p:cNvPr id="8" name="Picture 7"/>
          <p:cNvPicPr/>
          <p:nvPr/>
        </p:nvPicPr>
        <p:blipFill rotWithShape="1">
          <a:blip r:embed="rId4">
            <a:extLst>
              <a:ext uri="{28A0092B-C50C-407E-A947-70E740481C1C}">
                <a14:useLocalDpi xmlns:a14="http://schemas.microsoft.com/office/drawing/2010/main" val="0"/>
              </a:ext>
            </a:extLst>
          </a:blip>
          <a:srcRect l="38998" t="2484" r="33412" b="20492"/>
          <a:stretch/>
        </p:blipFill>
        <p:spPr bwMode="auto">
          <a:xfrm>
            <a:off x="0" y="14923"/>
            <a:ext cx="1771322" cy="1659371"/>
          </a:xfrm>
          <a:prstGeom prst="rect">
            <a:avLst/>
          </a:prstGeom>
          <a:noFill/>
          <a:ln>
            <a:noFill/>
          </a:ln>
        </p:spPr>
      </p:pic>
      <p:sp>
        <p:nvSpPr>
          <p:cNvPr id="9" name="Content Placeholder 2"/>
          <p:cNvSpPr>
            <a:spLocks noGrp="1"/>
          </p:cNvSpPr>
          <p:nvPr>
            <p:ph idx="1"/>
          </p:nvPr>
        </p:nvSpPr>
        <p:spPr>
          <a:xfrm>
            <a:off x="152400" y="2062250"/>
            <a:ext cx="8763000" cy="770515"/>
          </a:xfrm>
        </p:spPr>
        <p:txBody>
          <a:bodyPr>
            <a:normAutofit fontScale="77500" lnSpcReduction="20000"/>
          </a:bodyPr>
          <a:lstStyle/>
          <a:p>
            <a:pPr marL="0" indent="0">
              <a:buNone/>
            </a:pPr>
            <a:r>
              <a:rPr lang="en-US" dirty="0" smtClean="0">
                <a:solidFill>
                  <a:srgbClr val="FFFF00"/>
                </a:solidFill>
              </a:rPr>
              <a:t>What would the recommended cooling temperature differential  for out selected two way diffuser in an 8 foot ceiling application?</a:t>
            </a:r>
            <a:endParaRPr lang="en-US" dirty="0">
              <a:solidFill>
                <a:srgbClr val="FFFF00"/>
              </a:solidFill>
            </a:endParaRPr>
          </a:p>
        </p:txBody>
      </p:sp>
      <p:sp>
        <p:nvSpPr>
          <p:cNvPr id="4" name="Oval 3"/>
          <p:cNvSpPr/>
          <p:nvPr/>
        </p:nvSpPr>
        <p:spPr>
          <a:xfrm>
            <a:off x="2438400" y="4772715"/>
            <a:ext cx="548640" cy="54864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5616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478" y="263526"/>
            <a:ext cx="8229600" cy="1143000"/>
          </a:xfrm>
        </p:spPr>
        <p:txBody>
          <a:bodyPr/>
          <a:lstStyle/>
          <a:p>
            <a:r>
              <a:rPr lang="en-US" dirty="0" smtClean="0"/>
              <a:t>Diffusers Chart T1</a:t>
            </a:r>
            <a:endParaRPr lang="en-US" dirty="0"/>
          </a:p>
        </p:txBody>
      </p:sp>
      <p:pic>
        <p:nvPicPr>
          <p:cNvPr id="3" name="Picture 2"/>
          <p:cNvPicPr>
            <a:picLocks noChangeAspect="1"/>
          </p:cNvPicPr>
          <p:nvPr/>
        </p:nvPicPr>
        <p:blipFill>
          <a:blip r:embed="rId3"/>
          <a:stretch>
            <a:fillRect/>
          </a:stretch>
        </p:blipFill>
        <p:spPr>
          <a:xfrm>
            <a:off x="609600" y="3124200"/>
            <a:ext cx="7831905" cy="3449431"/>
          </a:xfrm>
          <a:prstGeom prst="rect">
            <a:avLst/>
          </a:prstGeom>
        </p:spPr>
      </p:pic>
      <p:pic>
        <p:nvPicPr>
          <p:cNvPr id="8" name="Picture 7"/>
          <p:cNvPicPr/>
          <p:nvPr/>
        </p:nvPicPr>
        <p:blipFill rotWithShape="1">
          <a:blip r:embed="rId4">
            <a:extLst>
              <a:ext uri="{28A0092B-C50C-407E-A947-70E740481C1C}">
                <a14:useLocalDpi xmlns:a14="http://schemas.microsoft.com/office/drawing/2010/main" val="0"/>
              </a:ext>
            </a:extLst>
          </a:blip>
          <a:srcRect l="38998" t="2484" r="33412" b="20492"/>
          <a:stretch/>
        </p:blipFill>
        <p:spPr bwMode="auto">
          <a:xfrm>
            <a:off x="0" y="14923"/>
            <a:ext cx="1771322" cy="1659371"/>
          </a:xfrm>
          <a:prstGeom prst="rect">
            <a:avLst/>
          </a:prstGeom>
          <a:noFill/>
          <a:ln>
            <a:noFill/>
          </a:ln>
        </p:spPr>
      </p:pic>
      <p:sp>
        <p:nvSpPr>
          <p:cNvPr id="9" name="Content Placeholder 2"/>
          <p:cNvSpPr>
            <a:spLocks noGrp="1"/>
          </p:cNvSpPr>
          <p:nvPr>
            <p:ph idx="1"/>
          </p:nvPr>
        </p:nvSpPr>
        <p:spPr>
          <a:xfrm>
            <a:off x="1905000" y="3525521"/>
            <a:ext cx="3886200" cy="770515"/>
          </a:xfrm>
          <a:solidFill>
            <a:schemeClr val="accent1">
              <a:lumMod val="75000"/>
            </a:schemeClr>
          </a:solidFill>
        </p:spPr>
        <p:txBody>
          <a:bodyPr>
            <a:normAutofit fontScale="85000" lnSpcReduction="10000"/>
          </a:bodyPr>
          <a:lstStyle/>
          <a:p>
            <a:pPr marL="0" indent="0">
              <a:buNone/>
            </a:pPr>
            <a:r>
              <a:rPr lang="en-US" dirty="0" smtClean="0">
                <a:solidFill>
                  <a:srgbClr val="FFFF00"/>
                </a:solidFill>
              </a:rPr>
              <a:t>450 + 800 ÷ 2 = 625 CFM</a:t>
            </a:r>
            <a:endParaRPr lang="en-US" dirty="0">
              <a:solidFill>
                <a:srgbClr val="FFFF00"/>
              </a:solidFill>
            </a:endParaRPr>
          </a:p>
        </p:txBody>
      </p:sp>
      <p:sp>
        <p:nvSpPr>
          <p:cNvPr id="6" name="Oval 5"/>
          <p:cNvSpPr/>
          <p:nvPr/>
        </p:nvSpPr>
        <p:spPr>
          <a:xfrm>
            <a:off x="7467600" y="5334000"/>
            <a:ext cx="731520" cy="73152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85661" y="5334000"/>
            <a:ext cx="731520" cy="73152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p:cNvSpPr txBox="1">
            <a:spLocks/>
          </p:cNvSpPr>
          <p:nvPr/>
        </p:nvSpPr>
        <p:spPr>
          <a:xfrm>
            <a:off x="304800" y="2214650"/>
            <a:ext cx="8763000" cy="770515"/>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mtClean="0">
                <a:solidFill>
                  <a:srgbClr val="FFFF00"/>
                </a:solidFill>
              </a:rPr>
              <a:t>What would the recommended CFM for out selected two way diffuser in a 11 foot ceiling application?</a:t>
            </a:r>
            <a:endParaRPr lang="en-US" dirty="0">
              <a:solidFill>
                <a:srgbClr val="FFFF00"/>
              </a:solidFill>
            </a:endParaRPr>
          </a:p>
        </p:txBody>
      </p:sp>
    </p:spTree>
    <p:custDataLst>
      <p:tags r:id="rId1"/>
    </p:custDataLst>
    <p:extLst>
      <p:ext uri="{BB962C8B-B14F-4D97-AF65-F5344CB8AC3E}">
        <p14:creationId xmlns:p14="http://schemas.microsoft.com/office/powerpoint/2010/main" val="186237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bg/>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Field Notes</a:t>
            </a:r>
            <a:endParaRPr lang="en-US" dirty="0">
              <a:solidFill>
                <a:srgbClr val="FFFF00"/>
              </a:solidFill>
            </a:endParaRPr>
          </a:p>
        </p:txBody>
      </p:sp>
      <p:sp>
        <p:nvSpPr>
          <p:cNvPr id="3" name="Content Placeholder 2"/>
          <p:cNvSpPr>
            <a:spLocks noGrp="1"/>
          </p:cNvSpPr>
          <p:nvPr>
            <p:ph idx="1"/>
          </p:nvPr>
        </p:nvSpPr>
        <p:spPr>
          <a:xfrm>
            <a:off x="152400" y="1600200"/>
            <a:ext cx="8763000" cy="5105400"/>
          </a:xfrm>
        </p:spPr>
        <p:txBody>
          <a:bodyPr>
            <a:normAutofit fontScale="77500" lnSpcReduction="20000"/>
          </a:bodyPr>
          <a:lstStyle/>
          <a:p>
            <a:pPr marL="0" indent="0">
              <a:buNone/>
            </a:pPr>
            <a:r>
              <a:rPr lang="en-US" dirty="0">
                <a:solidFill>
                  <a:srgbClr val="FFFF00"/>
                </a:solidFill>
              </a:rPr>
              <a:t>Everything covered in this lesson for supply diffusers is also true for return grilles.  They will have identical charts (except for the numbers). In the field it is very common for supply registers to be noisy because they are undersized it is even more common for return grilles to be undersized and noisy.  Under sizing also often causes the entire system to have low airflow due to the added pressure drops. Custom or site built supply and return grilles should always be evaluated to see what the pressure drop is and if they are causing a major restriction on the HVAC system.  As discussed earlier, a larger blower motor may be needed to generate the higher RPMs needed to overcome the pressure drops across undersized supply diffusers and return grilles.  Warning: the resulting increase in noise level may not be welcomed by the customer!  The best approach is always to try and increase the diffuser or grill size so it accommodates the design airflows at a reasonable noise level.  </a:t>
            </a:r>
          </a:p>
        </p:txBody>
      </p:sp>
    </p:spTree>
    <p:custDataLst>
      <p:tags r:id="rId1"/>
    </p:custDataLst>
    <p:extLst>
      <p:ext uri="{BB962C8B-B14F-4D97-AF65-F5344CB8AC3E}">
        <p14:creationId xmlns:p14="http://schemas.microsoft.com/office/powerpoint/2010/main" val="500536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Manual </a:t>
            </a:r>
            <a:r>
              <a:rPr lang="en-US" i="1" dirty="0" smtClean="0"/>
              <a:t>T Air Distribution Basics</a:t>
            </a:r>
            <a:endParaRPr lang="en-US"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4200" y="1752600"/>
            <a:ext cx="3347485" cy="4439602"/>
          </a:xfrm>
          <a:prstGeom prst="rect">
            <a:avLst/>
          </a:prstGeom>
        </p:spPr>
      </p:pic>
    </p:spTree>
    <p:custDataLst>
      <p:tags r:id="rId1"/>
    </p:custDataLst>
    <p:extLst>
      <p:ext uri="{BB962C8B-B14F-4D97-AF65-F5344CB8AC3E}">
        <p14:creationId xmlns:p14="http://schemas.microsoft.com/office/powerpoint/2010/main" val="937877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rot="5400000">
            <a:off x="1181955" y="-1082773"/>
            <a:ext cx="6786314" cy="9144000"/>
          </a:xfrm>
          <a:prstGeom prst="rect">
            <a:avLst/>
          </a:prstGeom>
          <a:ln>
            <a:solidFill>
              <a:schemeClr val="bg2">
                <a:lumMod val="60000"/>
                <a:lumOff val="40000"/>
              </a:schemeClr>
            </a:solidFill>
          </a:ln>
        </p:spPr>
      </p:pic>
      <p:cxnSp>
        <p:nvCxnSpPr>
          <p:cNvPr id="4" name="Straight Connector 3"/>
          <p:cNvCxnSpPr/>
          <p:nvPr/>
        </p:nvCxnSpPr>
        <p:spPr>
          <a:xfrm>
            <a:off x="8991600" y="2133600"/>
            <a:ext cx="0" cy="26670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57201" y="2646819"/>
            <a:ext cx="21733" cy="2153781"/>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2764" y="1618009"/>
            <a:ext cx="8534400"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57200" y="4780625"/>
            <a:ext cx="8534400" cy="1997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1" y="381000"/>
            <a:ext cx="7722976" cy="954107"/>
          </a:xfrm>
          <a:prstGeom prst="rect">
            <a:avLst/>
          </a:prstGeom>
          <a:noFill/>
        </p:spPr>
        <p:txBody>
          <a:bodyPr wrap="square" rtlCol="0">
            <a:spAutoFit/>
          </a:bodyPr>
          <a:lstStyle/>
          <a:p>
            <a:r>
              <a:rPr lang="en-US" sz="3600" b="1" dirty="0" smtClean="0">
                <a:solidFill>
                  <a:schemeClr val="bg2"/>
                </a:solidFill>
              </a:rPr>
              <a:t>Maria’s Restaurant Duct Layout</a:t>
            </a:r>
          </a:p>
          <a:p>
            <a:r>
              <a:rPr lang="en-US" sz="2000" b="1" i="1" dirty="0" smtClean="0">
                <a:solidFill>
                  <a:schemeClr val="bg2"/>
                </a:solidFill>
              </a:rPr>
              <a:t>(one grid </a:t>
            </a:r>
            <a:r>
              <a:rPr lang="en-US" sz="2000" b="1" i="1" dirty="0">
                <a:solidFill>
                  <a:schemeClr val="bg2"/>
                </a:solidFill>
              </a:rPr>
              <a:t>s</a:t>
            </a:r>
            <a:r>
              <a:rPr lang="en-US" sz="2000" b="1" i="1" dirty="0" smtClean="0">
                <a:solidFill>
                  <a:schemeClr val="bg2"/>
                </a:solidFill>
              </a:rPr>
              <a:t>quare = one ft</a:t>
            </a:r>
            <a:r>
              <a:rPr lang="en-US" sz="2000" b="1" i="1" baseline="30000" dirty="0" smtClean="0">
                <a:solidFill>
                  <a:schemeClr val="bg2"/>
                </a:solidFill>
              </a:rPr>
              <a:t>2</a:t>
            </a:r>
            <a:r>
              <a:rPr lang="en-US" sz="2000" b="1" i="1" dirty="0" smtClean="0">
                <a:solidFill>
                  <a:schemeClr val="bg2"/>
                </a:solidFill>
              </a:rPr>
              <a:t>)</a:t>
            </a:r>
          </a:p>
        </p:txBody>
      </p:sp>
      <p:cxnSp>
        <p:nvCxnSpPr>
          <p:cNvPr id="26" name="Straight Connector 25"/>
          <p:cNvCxnSpPr/>
          <p:nvPr/>
        </p:nvCxnSpPr>
        <p:spPr>
          <a:xfrm>
            <a:off x="457200"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970885"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6200" y="161129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6200" y="4790612"/>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724400" y="5067300"/>
            <a:ext cx="4246485"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57200" y="5067300"/>
            <a:ext cx="3713033"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28600" y="3429001"/>
            <a:ext cx="0" cy="136161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28600" y="1611298"/>
            <a:ext cx="0" cy="130890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159083" y="4878851"/>
            <a:ext cx="676788" cy="369332"/>
          </a:xfrm>
          <a:prstGeom prst="rect">
            <a:avLst/>
          </a:prstGeom>
          <a:noFill/>
        </p:spPr>
        <p:txBody>
          <a:bodyPr wrap="none" rtlCol="0">
            <a:spAutoFit/>
          </a:bodyPr>
          <a:lstStyle/>
          <a:p>
            <a:r>
              <a:rPr lang="en-US" b="1" dirty="0" smtClean="0">
                <a:solidFill>
                  <a:schemeClr val="bg1"/>
                </a:solidFill>
              </a:rPr>
              <a:t>66 ft</a:t>
            </a:r>
            <a:r>
              <a:rPr lang="en-US" dirty="0" smtClean="0"/>
              <a:t>.</a:t>
            </a:r>
            <a:endParaRPr lang="en-US" dirty="0"/>
          </a:p>
        </p:txBody>
      </p:sp>
      <p:sp>
        <p:nvSpPr>
          <p:cNvPr id="43" name="TextBox 42"/>
          <p:cNvSpPr txBox="1"/>
          <p:nvPr/>
        </p:nvSpPr>
        <p:spPr>
          <a:xfrm rot="16200000">
            <a:off x="-113000" y="2955444"/>
            <a:ext cx="683200" cy="369332"/>
          </a:xfrm>
          <a:prstGeom prst="rect">
            <a:avLst/>
          </a:prstGeom>
          <a:noFill/>
        </p:spPr>
        <p:txBody>
          <a:bodyPr wrap="none" rtlCol="0">
            <a:spAutoFit/>
          </a:bodyPr>
          <a:lstStyle/>
          <a:p>
            <a:r>
              <a:rPr lang="en-US" b="1" dirty="0" smtClean="0">
                <a:solidFill>
                  <a:schemeClr val="bg1"/>
                </a:solidFill>
              </a:rPr>
              <a:t>25 ft</a:t>
            </a:r>
            <a:r>
              <a:rPr lang="en-US" dirty="0" smtClean="0"/>
              <a:t>.</a:t>
            </a:r>
            <a:endParaRPr lang="en-US" dirty="0"/>
          </a:p>
        </p:txBody>
      </p:sp>
      <p:cxnSp>
        <p:nvCxnSpPr>
          <p:cNvPr id="18" name="Straight Connector 17"/>
          <p:cNvCxnSpPr/>
          <p:nvPr/>
        </p:nvCxnSpPr>
        <p:spPr>
          <a:xfrm flipV="1">
            <a:off x="2573702" y="3044948"/>
            <a:ext cx="762136" cy="658"/>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970885" y="1611297"/>
            <a:ext cx="0" cy="15240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4957" y="1600200"/>
            <a:ext cx="13599" cy="64124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442764" y="3121596"/>
            <a:ext cx="1557824" cy="194"/>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rot="16200000">
            <a:off x="198421" y="3664742"/>
            <a:ext cx="902433" cy="34992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p:nvPr/>
        </p:nvCxnSpPr>
        <p:spPr>
          <a:xfrm>
            <a:off x="3813502" y="1621616"/>
            <a:ext cx="6311" cy="171118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332343" y="3035566"/>
            <a:ext cx="17350" cy="67926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4868288" y="1636855"/>
            <a:ext cx="1240" cy="171280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322825" y="2895909"/>
            <a:ext cx="554391" cy="3172"/>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335074" y="2867424"/>
            <a:ext cx="0" cy="46066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H="1">
            <a:off x="2610734" y="1618009"/>
            <a:ext cx="11635" cy="142956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801149" y="4191305"/>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813502" y="4667108"/>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1941860" y="2646032"/>
            <a:ext cx="2080" cy="46157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467600" y="1613945"/>
            <a:ext cx="0" cy="85045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6576775" y="2920200"/>
            <a:ext cx="890825" cy="1109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9" name="Right Arrow 248"/>
          <p:cNvSpPr/>
          <p:nvPr/>
        </p:nvSpPr>
        <p:spPr>
          <a:xfrm rot="10800000">
            <a:off x="3677533" y="3955903"/>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50" name="Right Arrow 249"/>
          <p:cNvSpPr/>
          <p:nvPr/>
        </p:nvSpPr>
        <p:spPr>
          <a:xfrm>
            <a:off x="3720518" y="4440760"/>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370858" y="3187980"/>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pic>
        <p:nvPicPr>
          <p:cNvPr id="1028" name="Picture 4" descr="MCj023901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08354" y="701779"/>
            <a:ext cx="683247" cy="84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 name="Straight Connector 102"/>
          <p:cNvCxnSpPr/>
          <p:nvPr/>
        </p:nvCxnSpPr>
        <p:spPr>
          <a:xfrm>
            <a:off x="3798491" y="3704563"/>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rot="16200000">
            <a:off x="171778" y="3675932"/>
            <a:ext cx="942887" cy="338554"/>
          </a:xfrm>
          <a:prstGeom prst="rect">
            <a:avLst/>
          </a:prstGeom>
          <a:noFill/>
        </p:spPr>
        <p:txBody>
          <a:bodyPr wrap="none" rtlCol="0">
            <a:spAutoFit/>
          </a:bodyPr>
          <a:lstStyle/>
          <a:p>
            <a:r>
              <a:rPr lang="en-US" sz="1600" dirty="0" smtClean="0">
                <a:solidFill>
                  <a:schemeClr val="bg1"/>
                </a:solidFill>
              </a:rPr>
              <a:t>EX. Hood</a:t>
            </a:r>
            <a:endParaRPr lang="en-US" sz="1600" dirty="0">
              <a:solidFill>
                <a:schemeClr val="bg1"/>
              </a:solidFill>
            </a:endParaRPr>
          </a:p>
        </p:txBody>
      </p:sp>
      <p:cxnSp>
        <p:nvCxnSpPr>
          <p:cNvPr id="104" name="Straight Connector 103"/>
          <p:cNvCxnSpPr/>
          <p:nvPr/>
        </p:nvCxnSpPr>
        <p:spPr>
          <a:xfrm flipV="1">
            <a:off x="3331895" y="3693983"/>
            <a:ext cx="1003179" cy="1058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806391" y="2071552"/>
            <a:ext cx="109728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p:cNvCxnSpPr/>
          <p:nvPr/>
        </p:nvCxnSpPr>
        <p:spPr>
          <a:xfrm flipH="1">
            <a:off x="4322825" y="463491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745570" y="1763697"/>
            <a:ext cx="817788" cy="369332"/>
          </a:xfrm>
          <a:prstGeom prst="rect">
            <a:avLst/>
          </a:prstGeom>
          <a:noFill/>
        </p:spPr>
        <p:txBody>
          <a:bodyPr wrap="none" rtlCol="0">
            <a:spAutoFit/>
          </a:bodyPr>
          <a:lstStyle/>
          <a:p>
            <a:r>
              <a:rPr lang="en-US" dirty="0" smtClean="0">
                <a:solidFill>
                  <a:schemeClr val="bg1"/>
                </a:solidFill>
              </a:rPr>
              <a:t>Zone 2</a:t>
            </a:r>
            <a:endParaRPr lang="en-US" dirty="0">
              <a:solidFill>
                <a:schemeClr val="bg1"/>
              </a:solidFill>
            </a:endParaRPr>
          </a:p>
        </p:txBody>
      </p:sp>
      <p:cxnSp>
        <p:nvCxnSpPr>
          <p:cNvPr id="121" name="Straight Connector 120"/>
          <p:cNvCxnSpPr>
            <a:stCxn id="100" idx="2"/>
          </p:cNvCxnSpPr>
          <p:nvPr/>
        </p:nvCxnSpPr>
        <p:spPr>
          <a:xfrm>
            <a:off x="2076025" y="3625750"/>
            <a:ext cx="6578" cy="26670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488279" y="3900158"/>
            <a:ext cx="549" cy="390765"/>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8676168" y="1708189"/>
            <a:ext cx="28072" cy="290201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6078095" y="1727532"/>
            <a:ext cx="2583620" cy="1620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4637694" y="2533270"/>
            <a:ext cx="511311" cy="652"/>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82" name="Down Arrow Callout 81"/>
          <p:cNvSpPr/>
          <p:nvPr/>
        </p:nvSpPr>
        <p:spPr>
          <a:xfrm>
            <a:off x="6556317"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Down Arrow Callout 82"/>
          <p:cNvSpPr/>
          <p:nvPr/>
        </p:nvSpPr>
        <p:spPr>
          <a:xfrm>
            <a:off x="5204033"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own Arrow Callout 85"/>
          <p:cNvSpPr/>
          <p:nvPr/>
        </p:nvSpPr>
        <p:spPr>
          <a:xfrm rot="16200000">
            <a:off x="8026641" y="226574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Connector 94"/>
          <p:cNvCxnSpPr/>
          <p:nvPr/>
        </p:nvCxnSpPr>
        <p:spPr>
          <a:xfrm>
            <a:off x="7058250" y="1743736"/>
            <a:ext cx="0" cy="41032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00" name="Down Arrow Callout 99"/>
          <p:cNvSpPr/>
          <p:nvPr/>
        </p:nvSpPr>
        <p:spPr>
          <a:xfrm>
            <a:off x="1937424" y="3349052"/>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Down Arrow Callout 100"/>
          <p:cNvSpPr/>
          <p:nvPr/>
        </p:nvSpPr>
        <p:spPr>
          <a:xfrm>
            <a:off x="2643192" y="3372341"/>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Down Arrow Callout 105"/>
          <p:cNvSpPr/>
          <p:nvPr/>
        </p:nvSpPr>
        <p:spPr>
          <a:xfrm rot="10800000">
            <a:off x="3093254" y="4233928"/>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359092" y="5182587"/>
            <a:ext cx="3970820" cy="923330"/>
          </a:xfrm>
          <a:prstGeom prst="rect">
            <a:avLst/>
          </a:prstGeom>
        </p:spPr>
        <p:txBody>
          <a:bodyPr wrap="square">
            <a:spAutoFit/>
          </a:bodyPr>
          <a:lstStyle/>
          <a:p>
            <a:r>
              <a:rPr lang="en-US" dirty="0" smtClean="0">
                <a:solidFill>
                  <a:schemeClr val="bg1"/>
                </a:solidFill>
              </a:rPr>
              <a:t>Zone 2 Constant Volume 3,200 CFM</a:t>
            </a:r>
            <a:endParaRPr lang="en-US" dirty="0">
              <a:solidFill>
                <a:schemeClr val="bg1"/>
              </a:solidFill>
            </a:endParaRPr>
          </a:p>
          <a:p>
            <a:r>
              <a:rPr lang="en-US" dirty="0" smtClean="0">
                <a:solidFill>
                  <a:schemeClr val="bg1"/>
                </a:solidFill>
              </a:rPr>
              <a:t>Stage 1 Return: 1,300 CFM</a:t>
            </a:r>
          </a:p>
          <a:p>
            <a:r>
              <a:rPr lang="en-US" dirty="0" smtClean="0">
                <a:solidFill>
                  <a:schemeClr val="bg1"/>
                </a:solidFill>
              </a:rPr>
              <a:t>Stage 2 Return: 3,100 CFM</a:t>
            </a:r>
          </a:p>
        </p:txBody>
      </p:sp>
      <p:sp>
        <p:nvSpPr>
          <p:cNvPr id="112" name="Down Arrow Callout 111"/>
          <p:cNvSpPr/>
          <p:nvPr/>
        </p:nvSpPr>
        <p:spPr>
          <a:xfrm rot="5400000">
            <a:off x="4866239" y="2428723"/>
            <a:ext cx="579973" cy="245304"/>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4563931" y="3492319"/>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cxnSp>
        <p:nvCxnSpPr>
          <p:cNvPr id="109" name="Straight Connector 108"/>
          <p:cNvCxnSpPr/>
          <p:nvPr/>
        </p:nvCxnSpPr>
        <p:spPr>
          <a:xfrm flipH="1">
            <a:off x="5344984" y="4145142"/>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a:off x="6670453" y="4151111"/>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flipV="1">
            <a:off x="7992858" y="3876222"/>
            <a:ext cx="647287" cy="17526"/>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36" name="Down Arrow Callout 135"/>
          <p:cNvSpPr/>
          <p:nvPr/>
        </p:nvSpPr>
        <p:spPr>
          <a:xfrm rot="16200000" flipH="1">
            <a:off x="7904429" y="374178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rot="16200000">
            <a:off x="3569703" y="3515407"/>
            <a:ext cx="1097280" cy="6700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nvCxnSpPr>
        <p:spPr>
          <a:xfrm flipH="1">
            <a:off x="1194597" y="2610370"/>
            <a:ext cx="1288" cy="128208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1" name="Down Arrow Callout 140"/>
          <p:cNvSpPr/>
          <p:nvPr/>
        </p:nvSpPr>
        <p:spPr>
          <a:xfrm>
            <a:off x="1069092" y="2461698"/>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rot="5400000">
            <a:off x="3791235" y="3788328"/>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5" name="Straight Connector 144"/>
          <p:cNvCxnSpPr>
            <a:stCxn id="157" idx="0"/>
          </p:cNvCxnSpPr>
          <p:nvPr/>
        </p:nvCxnSpPr>
        <p:spPr>
          <a:xfrm>
            <a:off x="4323350" y="2616117"/>
            <a:ext cx="17240" cy="86268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47" name="Down Arrow Callout 146"/>
          <p:cNvSpPr/>
          <p:nvPr/>
        </p:nvSpPr>
        <p:spPr>
          <a:xfrm rot="16200000">
            <a:off x="3438287" y="4090405"/>
            <a:ext cx="523077" cy="223895"/>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Down Arrow Callout 147"/>
          <p:cNvSpPr/>
          <p:nvPr/>
        </p:nvSpPr>
        <p:spPr>
          <a:xfrm rot="10800000">
            <a:off x="2360585" y="42465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Down Arrow Callout 148"/>
          <p:cNvSpPr/>
          <p:nvPr/>
        </p:nvSpPr>
        <p:spPr>
          <a:xfrm rot="10800000">
            <a:off x="1534219" y="42414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4552856" y="2350128"/>
            <a:ext cx="257040" cy="30955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4211931" y="2491290"/>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3" name="Straight Connector 152"/>
          <p:cNvCxnSpPr/>
          <p:nvPr/>
        </p:nvCxnSpPr>
        <p:spPr>
          <a:xfrm flipH="1">
            <a:off x="3203494" y="3843147"/>
            <a:ext cx="6462" cy="40410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459536" y="2147329"/>
            <a:ext cx="2229713" cy="338554"/>
          </a:xfrm>
          <a:prstGeom prst="rect">
            <a:avLst/>
          </a:prstGeom>
          <a:noFill/>
        </p:spPr>
        <p:txBody>
          <a:bodyPr wrap="none" rtlCol="0">
            <a:spAutoFit/>
          </a:bodyPr>
          <a:lstStyle/>
          <a:p>
            <a:r>
              <a:rPr lang="en-US" sz="1600" dirty="0" smtClean="0">
                <a:solidFill>
                  <a:schemeClr val="bg1"/>
                </a:solidFill>
              </a:rPr>
              <a:t>Supply Diffuser 550 CFM</a:t>
            </a:r>
            <a:endParaRPr lang="en-US" sz="1600" dirty="0">
              <a:solidFill>
                <a:schemeClr val="bg1"/>
              </a:solidFill>
            </a:endParaRPr>
          </a:p>
        </p:txBody>
      </p:sp>
      <p:sp>
        <p:nvSpPr>
          <p:cNvPr id="160" name="TextBox 159"/>
          <p:cNvSpPr txBox="1"/>
          <p:nvPr/>
        </p:nvSpPr>
        <p:spPr>
          <a:xfrm>
            <a:off x="962744" y="4469449"/>
            <a:ext cx="2900997" cy="338554"/>
          </a:xfrm>
          <a:prstGeom prst="rect">
            <a:avLst/>
          </a:prstGeom>
          <a:noFill/>
        </p:spPr>
        <p:txBody>
          <a:bodyPr wrap="square" rtlCol="0">
            <a:spAutoFit/>
          </a:bodyPr>
          <a:lstStyle/>
          <a:p>
            <a:r>
              <a:rPr lang="en-US" sz="1600" dirty="0" smtClean="0">
                <a:solidFill>
                  <a:schemeClr val="bg1"/>
                </a:solidFill>
              </a:rPr>
              <a:t>5 Supply Diffusers 530 CFM Each</a:t>
            </a:r>
            <a:endParaRPr lang="en-US" sz="1600" dirty="0">
              <a:solidFill>
                <a:schemeClr val="bg1"/>
              </a:solidFill>
            </a:endParaRPr>
          </a:p>
        </p:txBody>
      </p:sp>
      <p:sp>
        <p:nvSpPr>
          <p:cNvPr id="161" name="TextBox 160"/>
          <p:cNvSpPr txBox="1"/>
          <p:nvPr/>
        </p:nvSpPr>
        <p:spPr>
          <a:xfrm>
            <a:off x="5607751" y="2547744"/>
            <a:ext cx="2900997" cy="338554"/>
          </a:xfrm>
          <a:prstGeom prst="rect">
            <a:avLst/>
          </a:prstGeom>
          <a:noFill/>
        </p:spPr>
        <p:txBody>
          <a:bodyPr wrap="square" rtlCol="0">
            <a:spAutoFit/>
          </a:bodyPr>
          <a:lstStyle/>
          <a:p>
            <a:r>
              <a:rPr lang="en-US" sz="1600" dirty="0" smtClean="0">
                <a:solidFill>
                  <a:schemeClr val="bg1"/>
                </a:solidFill>
              </a:rPr>
              <a:t>6 Supply Diffusers 400 CFM Each</a:t>
            </a:r>
            <a:endParaRPr lang="en-US" sz="1600" dirty="0">
              <a:solidFill>
                <a:schemeClr val="bg1"/>
              </a:solidFill>
            </a:endParaRPr>
          </a:p>
        </p:txBody>
      </p:sp>
      <p:sp>
        <p:nvSpPr>
          <p:cNvPr id="164" name="Rectangle 163"/>
          <p:cNvSpPr/>
          <p:nvPr/>
        </p:nvSpPr>
        <p:spPr>
          <a:xfrm>
            <a:off x="5000065" y="5116655"/>
            <a:ext cx="3970820" cy="646331"/>
          </a:xfrm>
          <a:prstGeom prst="rect">
            <a:avLst/>
          </a:prstGeom>
        </p:spPr>
        <p:txBody>
          <a:bodyPr wrap="square">
            <a:spAutoFit/>
          </a:bodyPr>
          <a:lstStyle/>
          <a:p>
            <a:r>
              <a:rPr lang="en-US" dirty="0" smtClean="0">
                <a:solidFill>
                  <a:schemeClr val="bg1"/>
                </a:solidFill>
              </a:rPr>
              <a:t>Zone 1 Constant Volume 2,400 CFM</a:t>
            </a:r>
            <a:endParaRPr lang="en-US" dirty="0">
              <a:solidFill>
                <a:schemeClr val="bg1"/>
              </a:solidFill>
            </a:endParaRPr>
          </a:p>
          <a:p>
            <a:r>
              <a:rPr lang="en-US" dirty="0" smtClean="0">
                <a:solidFill>
                  <a:schemeClr val="bg1"/>
                </a:solidFill>
              </a:rPr>
              <a:t>Return: 1,711 CFM</a:t>
            </a:r>
          </a:p>
        </p:txBody>
      </p:sp>
      <p:sp>
        <p:nvSpPr>
          <p:cNvPr id="97" name="Rectangle 96"/>
          <p:cNvSpPr/>
          <p:nvPr/>
        </p:nvSpPr>
        <p:spPr>
          <a:xfrm>
            <a:off x="3855199" y="4110273"/>
            <a:ext cx="310896" cy="25603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p:cNvCxnSpPr/>
          <p:nvPr/>
        </p:nvCxnSpPr>
        <p:spPr>
          <a:xfrm flipH="1">
            <a:off x="4312829" y="461717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142" idx="2"/>
          </p:cNvCxnSpPr>
          <p:nvPr/>
        </p:nvCxnSpPr>
        <p:spPr>
          <a:xfrm flipH="1" flipV="1">
            <a:off x="1194597" y="3851994"/>
            <a:ext cx="2660763" cy="24609"/>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319271" y="4399074"/>
            <a:ext cx="14680" cy="25543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333951" y="3263858"/>
            <a:ext cx="6383" cy="1117476"/>
          </a:xfrm>
          <a:prstGeom prst="line">
            <a:avLst/>
          </a:prstGeom>
          <a:ln w="57150">
            <a:solidFill>
              <a:schemeClr val="tx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3622872" y="4033944"/>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24" name="TextBox 123"/>
          <p:cNvSpPr txBox="1"/>
          <p:nvPr/>
        </p:nvSpPr>
        <p:spPr>
          <a:xfrm>
            <a:off x="3550248" y="3572384"/>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26" name="TextBox 125"/>
          <p:cNvSpPr txBox="1"/>
          <p:nvPr/>
        </p:nvSpPr>
        <p:spPr>
          <a:xfrm>
            <a:off x="3060625" y="3851994"/>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31" name="TextBox 130"/>
          <p:cNvSpPr txBox="1"/>
          <p:nvPr/>
        </p:nvSpPr>
        <p:spPr>
          <a:xfrm>
            <a:off x="1958999" y="3544890"/>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32" name="Straight Connector 131"/>
          <p:cNvCxnSpPr>
            <a:stCxn id="101" idx="2"/>
          </p:cNvCxnSpPr>
          <p:nvPr/>
        </p:nvCxnSpPr>
        <p:spPr>
          <a:xfrm flipH="1">
            <a:off x="2774313" y="3649039"/>
            <a:ext cx="7480" cy="245616"/>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2633794" y="3546407"/>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37" name="TextBox 136"/>
          <p:cNvSpPr txBox="1"/>
          <p:nvPr/>
        </p:nvSpPr>
        <p:spPr>
          <a:xfrm>
            <a:off x="2338827" y="3860722"/>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cxnSp>
        <p:nvCxnSpPr>
          <p:cNvPr id="139" name="Straight Connector 138"/>
          <p:cNvCxnSpPr/>
          <p:nvPr/>
        </p:nvCxnSpPr>
        <p:spPr>
          <a:xfrm>
            <a:off x="1669927" y="3900158"/>
            <a:ext cx="241" cy="40598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1512252" y="3857808"/>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sp>
        <p:nvSpPr>
          <p:cNvPr id="151" name="TextBox 150"/>
          <p:cNvSpPr txBox="1"/>
          <p:nvPr/>
        </p:nvSpPr>
        <p:spPr>
          <a:xfrm>
            <a:off x="1030176" y="2371321"/>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
        <p:nvSpPr>
          <p:cNvPr id="156" name="TextBox 155"/>
          <p:cNvSpPr txBox="1"/>
          <p:nvPr/>
        </p:nvSpPr>
        <p:spPr>
          <a:xfrm>
            <a:off x="4743588" y="2357995"/>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57" name="TextBox 156"/>
          <p:cNvSpPr txBox="1"/>
          <p:nvPr/>
        </p:nvSpPr>
        <p:spPr>
          <a:xfrm>
            <a:off x="4166095" y="2616117"/>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58" name="TextBox 157"/>
          <p:cNvSpPr txBox="1"/>
          <p:nvPr/>
        </p:nvSpPr>
        <p:spPr>
          <a:xfrm>
            <a:off x="5177403" y="4314098"/>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65" name="TextBox 164"/>
          <p:cNvSpPr txBox="1"/>
          <p:nvPr/>
        </p:nvSpPr>
        <p:spPr>
          <a:xfrm>
            <a:off x="6503876" y="4311102"/>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66" name="TextBox 165"/>
          <p:cNvSpPr txBox="1"/>
          <p:nvPr/>
        </p:nvSpPr>
        <p:spPr>
          <a:xfrm>
            <a:off x="8343269" y="3693983"/>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sp>
        <p:nvSpPr>
          <p:cNvPr id="168" name="TextBox 167"/>
          <p:cNvSpPr txBox="1"/>
          <p:nvPr/>
        </p:nvSpPr>
        <p:spPr>
          <a:xfrm>
            <a:off x="6895823" y="1718610"/>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cxnSp>
        <p:nvCxnSpPr>
          <p:cNvPr id="169" name="Straight Connector 168"/>
          <p:cNvCxnSpPr/>
          <p:nvPr/>
        </p:nvCxnSpPr>
        <p:spPr>
          <a:xfrm flipH="1">
            <a:off x="8279136" y="2402908"/>
            <a:ext cx="411068" cy="0"/>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8289052" y="2211539"/>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71" name="Straight Connector 170"/>
          <p:cNvCxnSpPr/>
          <p:nvPr/>
        </p:nvCxnSpPr>
        <p:spPr>
          <a:xfrm flipH="1">
            <a:off x="6119631" y="1725646"/>
            <a:ext cx="5765" cy="416042"/>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Down Arrow Callout 172"/>
          <p:cNvSpPr/>
          <p:nvPr/>
        </p:nvSpPr>
        <p:spPr>
          <a:xfrm rot="10800000">
            <a:off x="6929878" y="2124142"/>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Down Arrow Callout 173"/>
          <p:cNvSpPr/>
          <p:nvPr/>
        </p:nvSpPr>
        <p:spPr>
          <a:xfrm rot="10800000">
            <a:off x="5987161" y="2142870"/>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TextBox 174"/>
          <p:cNvSpPr txBox="1"/>
          <p:nvPr/>
        </p:nvSpPr>
        <p:spPr>
          <a:xfrm>
            <a:off x="5975858" y="2163938"/>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Tree>
    <p:custDataLst>
      <p:tags r:id="rId1"/>
    </p:custDataLst>
    <p:extLst>
      <p:ext uri="{BB962C8B-B14F-4D97-AF65-F5344CB8AC3E}">
        <p14:creationId xmlns:p14="http://schemas.microsoft.com/office/powerpoint/2010/main" val="3657920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338"/>
            <a:ext cx="8229600" cy="1143000"/>
          </a:xfrm>
        </p:spPr>
        <p:txBody>
          <a:bodyPr/>
          <a:lstStyle/>
          <a:p>
            <a:r>
              <a:rPr lang="en-US" dirty="0" smtClean="0"/>
              <a:t>Supply Diffuser Chart 1</a:t>
            </a:r>
            <a:endParaRPr lang="en-US" dirty="0"/>
          </a:p>
        </p:txBody>
      </p:sp>
      <p:pic>
        <p:nvPicPr>
          <p:cNvPr id="5" name="fancybox-img" descr="http://www.hartandcooley.com/assets/images/l5/761_sre-4g.jpg"/>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41592" y="0"/>
            <a:ext cx="1288415" cy="1371600"/>
          </a:xfrm>
          <a:prstGeom prst="rect">
            <a:avLst/>
          </a:prstGeom>
          <a:noFill/>
          <a:ln>
            <a:noFill/>
          </a:ln>
        </p:spPr>
      </p:pic>
      <p:pic>
        <p:nvPicPr>
          <p:cNvPr id="7" name="Picture 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46038"/>
            <a:ext cx="1491615" cy="1371600"/>
          </a:xfrm>
          <a:prstGeom prst="rect">
            <a:avLst/>
          </a:prstGeom>
          <a:noFill/>
          <a:ln>
            <a:noFill/>
          </a:ln>
        </p:spPr>
      </p:pic>
      <p:pic>
        <p:nvPicPr>
          <p:cNvPr id="10" name="Picture 9"/>
          <p:cNvPicPr>
            <a:picLocks noChangeAspect="1"/>
          </p:cNvPicPr>
          <p:nvPr/>
        </p:nvPicPr>
        <p:blipFill>
          <a:blip r:embed="rId5"/>
          <a:stretch>
            <a:fillRect/>
          </a:stretch>
        </p:blipFill>
        <p:spPr>
          <a:xfrm>
            <a:off x="685800" y="1614283"/>
            <a:ext cx="7620000" cy="5131177"/>
          </a:xfrm>
          <a:prstGeom prst="rect">
            <a:avLst/>
          </a:prstGeom>
        </p:spPr>
      </p:pic>
    </p:spTree>
    <p:custDataLst>
      <p:tags r:id="rId1"/>
    </p:custDataLst>
    <p:extLst>
      <p:ext uri="{BB962C8B-B14F-4D97-AF65-F5344CB8AC3E}">
        <p14:creationId xmlns:p14="http://schemas.microsoft.com/office/powerpoint/2010/main" val="33522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Criterion Question 1</a:t>
            </a:r>
            <a:endParaRPr lang="en-US" dirty="0"/>
          </a:p>
        </p:txBody>
      </p:sp>
      <p:sp>
        <p:nvSpPr>
          <p:cNvPr id="3" name="Content Placeholder 2"/>
          <p:cNvSpPr>
            <a:spLocks noGrp="1"/>
          </p:cNvSpPr>
          <p:nvPr>
            <p:ph idx="1"/>
          </p:nvPr>
        </p:nvSpPr>
        <p:spPr>
          <a:xfrm>
            <a:off x="304800" y="1410711"/>
            <a:ext cx="8229600" cy="1637289"/>
          </a:xfrm>
        </p:spPr>
        <p:txBody>
          <a:bodyPr/>
          <a:lstStyle/>
          <a:p>
            <a:pPr marL="0" indent="0">
              <a:buNone/>
            </a:pPr>
            <a:r>
              <a:rPr lang="en-US" dirty="0" smtClean="0">
                <a:solidFill>
                  <a:srgbClr val="FFFF00"/>
                </a:solidFill>
              </a:rPr>
              <a:t>Based on the table values, what is </a:t>
            </a:r>
            <a:r>
              <a:rPr lang="en-US" dirty="0">
                <a:solidFill>
                  <a:srgbClr val="FFFF00"/>
                </a:solidFill>
              </a:rPr>
              <a:t>the preferred noise criterion for selecting diffusers in nonindustrial applications?</a:t>
            </a:r>
          </a:p>
        </p:txBody>
      </p:sp>
      <p:sp>
        <p:nvSpPr>
          <p:cNvPr id="5" name="Content Placeholder 2"/>
          <p:cNvSpPr txBox="1">
            <a:spLocks/>
          </p:cNvSpPr>
          <p:nvPr/>
        </p:nvSpPr>
        <p:spPr>
          <a:xfrm>
            <a:off x="848591" y="369791"/>
            <a:ext cx="7142018" cy="952696"/>
          </a:xfrm>
          <a:prstGeom prst="rect">
            <a:avLst/>
          </a:prstGeom>
          <a:solidFill>
            <a:schemeClr val="accent1">
              <a:lumMod val="75000"/>
            </a:schemeClr>
          </a:solidFill>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5100" dirty="0">
                <a:solidFill>
                  <a:srgbClr val="FFFF00"/>
                </a:solidFill>
              </a:rPr>
              <a:t>NC ˂ 30 the white areas in the chart.</a:t>
            </a:r>
            <a:r>
              <a:rPr lang="en-US" dirty="0">
                <a:solidFill>
                  <a:srgbClr val="FFFF00"/>
                </a:solidFill>
              </a:rPr>
              <a:t> </a:t>
            </a:r>
          </a:p>
          <a:p>
            <a:pPr marL="0" indent="0">
              <a:buFont typeface="Arial" pitchFamily="34" charset="0"/>
              <a:buNone/>
            </a:pPr>
            <a:r>
              <a:rPr lang="en-US" dirty="0" smtClean="0">
                <a:solidFill>
                  <a:srgbClr val="FFFF00"/>
                </a:solidFill>
              </a:rPr>
              <a:t> </a:t>
            </a:r>
            <a:endParaRPr lang="en-US" dirty="0">
              <a:solidFill>
                <a:srgbClr val="FFFF00"/>
              </a:solidFill>
            </a:endParaRPr>
          </a:p>
        </p:txBody>
      </p:sp>
      <p:pic>
        <p:nvPicPr>
          <p:cNvPr id="6" name="Picture 5"/>
          <p:cNvPicPr>
            <a:picLocks noChangeAspect="1"/>
          </p:cNvPicPr>
          <p:nvPr/>
        </p:nvPicPr>
        <p:blipFill>
          <a:blip r:embed="rId3"/>
          <a:stretch>
            <a:fillRect/>
          </a:stretch>
        </p:blipFill>
        <p:spPr>
          <a:xfrm>
            <a:off x="1790700" y="3023755"/>
            <a:ext cx="5562600" cy="3745759"/>
          </a:xfrm>
          <a:prstGeom prst="rect">
            <a:avLst/>
          </a:prstGeom>
        </p:spPr>
      </p:pic>
    </p:spTree>
    <p:custDataLst>
      <p:tags r:id="rId1"/>
    </p:custDataLst>
    <p:extLst>
      <p:ext uri="{BB962C8B-B14F-4D97-AF65-F5344CB8AC3E}">
        <p14:creationId xmlns:p14="http://schemas.microsoft.com/office/powerpoint/2010/main" val="83174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Criterion Question 1</a:t>
            </a:r>
            <a:endParaRPr lang="en-US" dirty="0"/>
          </a:p>
        </p:txBody>
      </p:sp>
      <p:sp>
        <p:nvSpPr>
          <p:cNvPr id="3" name="Content Placeholder 2"/>
          <p:cNvSpPr>
            <a:spLocks noGrp="1"/>
          </p:cNvSpPr>
          <p:nvPr>
            <p:ph idx="1"/>
          </p:nvPr>
        </p:nvSpPr>
        <p:spPr>
          <a:xfrm>
            <a:off x="304800" y="1410711"/>
            <a:ext cx="8229600" cy="1637289"/>
          </a:xfrm>
        </p:spPr>
        <p:txBody>
          <a:bodyPr/>
          <a:lstStyle/>
          <a:p>
            <a:pPr marL="0" indent="0">
              <a:buNone/>
            </a:pPr>
            <a:r>
              <a:rPr lang="en-US" dirty="0">
                <a:solidFill>
                  <a:srgbClr val="FFFF00"/>
                </a:solidFill>
              </a:rPr>
              <a:t>W</a:t>
            </a:r>
            <a:r>
              <a:rPr lang="en-US" dirty="0" smtClean="0">
                <a:solidFill>
                  <a:srgbClr val="FFFF00"/>
                </a:solidFill>
              </a:rPr>
              <a:t>hat is </a:t>
            </a:r>
            <a:r>
              <a:rPr lang="en-US" dirty="0">
                <a:solidFill>
                  <a:srgbClr val="FFFF00"/>
                </a:solidFill>
              </a:rPr>
              <a:t>the </a:t>
            </a:r>
            <a:r>
              <a:rPr lang="en-US" dirty="0" smtClean="0">
                <a:solidFill>
                  <a:srgbClr val="FFFF00"/>
                </a:solidFill>
              </a:rPr>
              <a:t>NC value for a 27×27 diffuser providing 3,650 CFM?</a:t>
            </a:r>
            <a:endParaRPr lang="en-US" dirty="0">
              <a:solidFill>
                <a:srgbClr val="FFFF00"/>
              </a:solidFill>
            </a:endParaRPr>
          </a:p>
        </p:txBody>
      </p:sp>
      <p:sp>
        <p:nvSpPr>
          <p:cNvPr id="5" name="Content Placeholder 2"/>
          <p:cNvSpPr txBox="1">
            <a:spLocks/>
          </p:cNvSpPr>
          <p:nvPr/>
        </p:nvSpPr>
        <p:spPr>
          <a:xfrm>
            <a:off x="1118755" y="424293"/>
            <a:ext cx="7142018" cy="952696"/>
          </a:xfrm>
          <a:prstGeom prst="rect">
            <a:avLst/>
          </a:prstGeom>
          <a:solidFill>
            <a:schemeClr val="accent1">
              <a:lumMod val="75000"/>
            </a:schemeClr>
          </a:solidFill>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5100" dirty="0">
                <a:solidFill>
                  <a:srgbClr val="FFFF00"/>
                </a:solidFill>
              </a:rPr>
              <a:t>NC </a:t>
            </a:r>
            <a:r>
              <a:rPr lang="en-US" sz="5100" dirty="0" smtClean="0">
                <a:solidFill>
                  <a:srgbClr val="FFFF00"/>
                </a:solidFill>
              </a:rPr>
              <a:t>≥ 40 the red area </a:t>
            </a:r>
            <a:r>
              <a:rPr lang="en-US" sz="5100" dirty="0">
                <a:solidFill>
                  <a:srgbClr val="FFFF00"/>
                </a:solidFill>
              </a:rPr>
              <a:t>in the chart.</a:t>
            </a:r>
            <a:r>
              <a:rPr lang="en-US" dirty="0">
                <a:solidFill>
                  <a:srgbClr val="FFFF00"/>
                </a:solidFill>
              </a:rPr>
              <a:t> </a:t>
            </a:r>
          </a:p>
          <a:p>
            <a:pPr marL="0" indent="0">
              <a:buFont typeface="Arial" pitchFamily="34" charset="0"/>
              <a:buNone/>
            </a:pPr>
            <a:r>
              <a:rPr lang="en-US" dirty="0" smtClean="0">
                <a:solidFill>
                  <a:srgbClr val="FFFF00"/>
                </a:solidFill>
              </a:rPr>
              <a:t> </a:t>
            </a:r>
            <a:endParaRPr lang="en-US" dirty="0">
              <a:solidFill>
                <a:srgbClr val="FFFF00"/>
              </a:solidFill>
            </a:endParaRPr>
          </a:p>
        </p:txBody>
      </p:sp>
      <p:pic>
        <p:nvPicPr>
          <p:cNvPr id="6" name="Picture 5"/>
          <p:cNvPicPr>
            <a:picLocks noChangeAspect="1"/>
          </p:cNvPicPr>
          <p:nvPr/>
        </p:nvPicPr>
        <p:blipFill>
          <a:blip r:embed="rId3"/>
          <a:stretch>
            <a:fillRect/>
          </a:stretch>
        </p:blipFill>
        <p:spPr>
          <a:xfrm>
            <a:off x="1219200" y="2437778"/>
            <a:ext cx="6324782" cy="4258999"/>
          </a:xfrm>
          <a:prstGeom prst="rect">
            <a:avLst/>
          </a:prstGeom>
        </p:spPr>
      </p:pic>
      <p:sp>
        <p:nvSpPr>
          <p:cNvPr id="7" name="Oval 6"/>
          <p:cNvSpPr/>
          <p:nvPr/>
        </p:nvSpPr>
        <p:spPr>
          <a:xfrm>
            <a:off x="6781800" y="4953000"/>
            <a:ext cx="914400" cy="914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143000" y="5105400"/>
            <a:ext cx="1524000" cy="9144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01816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rot="5400000">
            <a:off x="1222777" y="-1079681"/>
            <a:ext cx="6786314" cy="9144000"/>
          </a:xfrm>
          <a:prstGeom prst="rect">
            <a:avLst/>
          </a:prstGeom>
          <a:ln>
            <a:solidFill>
              <a:schemeClr val="bg2">
                <a:lumMod val="60000"/>
                <a:lumOff val="40000"/>
              </a:schemeClr>
            </a:solidFill>
          </a:ln>
        </p:spPr>
      </p:pic>
      <p:cxnSp>
        <p:nvCxnSpPr>
          <p:cNvPr id="4" name="Straight Connector 3"/>
          <p:cNvCxnSpPr/>
          <p:nvPr/>
        </p:nvCxnSpPr>
        <p:spPr>
          <a:xfrm>
            <a:off x="8991600" y="2133600"/>
            <a:ext cx="0" cy="26670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57201" y="2646819"/>
            <a:ext cx="21733" cy="2153781"/>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2764" y="1618009"/>
            <a:ext cx="8534400"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57200" y="4780625"/>
            <a:ext cx="8534400" cy="1997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3934" y="381000"/>
            <a:ext cx="8257027" cy="954107"/>
          </a:xfrm>
          <a:prstGeom prst="rect">
            <a:avLst/>
          </a:prstGeom>
          <a:noFill/>
        </p:spPr>
        <p:txBody>
          <a:bodyPr wrap="square" rtlCol="0">
            <a:spAutoFit/>
          </a:bodyPr>
          <a:lstStyle/>
          <a:p>
            <a:r>
              <a:rPr lang="en-US" sz="3600" b="1" dirty="0" smtClean="0">
                <a:solidFill>
                  <a:schemeClr val="bg2"/>
                </a:solidFill>
              </a:rPr>
              <a:t>Maria’s Restaurant Diffuser Throw Zone 1</a:t>
            </a:r>
          </a:p>
          <a:p>
            <a:r>
              <a:rPr lang="en-US" sz="2000" b="1" i="1" dirty="0" smtClean="0">
                <a:solidFill>
                  <a:schemeClr val="bg2"/>
                </a:solidFill>
              </a:rPr>
              <a:t>(one grid </a:t>
            </a:r>
            <a:r>
              <a:rPr lang="en-US" sz="2000" b="1" i="1" dirty="0">
                <a:solidFill>
                  <a:schemeClr val="bg2"/>
                </a:solidFill>
              </a:rPr>
              <a:t>s</a:t>
            </a:r>
            <a:r>
              <a:rPr lang="en-US" sz="2000" b="1" i="1" dirty="0" smtClean="0">
                <a:solidFill>
                  <a:schemeClr val="bg2"/>
                </a:solidFill>
              </a:rPr>
              <a:t>quare = one ft</a:t>
            </a:r>
            <a:r>
              <a:rPr lang="en-US" sz="2000" b="1" i="1" baseline="30000" dirty="0" smtClean="0">
                <a:solidFill>
                  <a:schemeClr val="bg2"/>
                </a:solidFill>
              </a:rPr>
              <a:t>2</a:t>
            </a:r>
            <a:r>
              <a:rPr lang="en-US" sz="2000" b="1" i="1" dirty="0" smtClean="0">
                <a:solidFill>
                  <a:schemeClr val="bg2"/>
                </a:solidFill>
              </a:rPr>
              <a:t>)</a:t>
            </a:r>
          </a:p>
        </p:txBody>
      </p:sp>
      <p:cxnSp>
        <p:nvCxnSpPr>
          <p:cNvPr id="26" name="Straight Connector 25"/>
          <p:cNvCxnSpPr/>
          <p:nvPr/>
        </p:nvCxnSpPr>
        <p:spPr>
          <a:xfrm>
            <a:off x="457200"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970885"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6200" y="161129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6200" y="4790612"/>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724400" y="5067300"/>
            <a:ext cx="4246485"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57200" y="5067300"/>
            <a:ext cx="3713033"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28600" y="3429001"/>
            <a:ext cx="0" cy="136161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28600" y="1611298"/>
            <a:ext cx="0" cy="130890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159083" y="4878851"/>
            <a:ext cx="676788" cy="369332"/>
          </a:xfrm>
          <a:prstGeom prst="rect">
            <a:avLst/>
          </a:prstGeom>
          <a:noFill/>
        </p:spPr>
        <p:txBody>
          <a:bodyPr wrap="none" rtlCol="0">
            <a:spAutoFit/>
          </a:bodyPr>
          <a:lstStyle/>
          <a:p>
            <a:r>
              <a:rPr lang="en-US" b="1" dirty="0" smtClean="0">
                <a:solidFill>
                  <a:schemeClr val="bg1"/>
                </a:solidFill>
              </a:rPr>
              <a:t>66 ft</a:t>
            </a:r>
            <a:r>
              <a:rPr lang="en-US" dirty="0" smtClean="0"/>
              <a:t>.</a:t>
            </a:r>
            <a:endParaRPr lang="en-US" dirty="0"/>
          </a:p>
        </p:txBody>
      </p:sp>
      <p:sp>
        <p:nvSpPr>
          <p:cNvPr id="43" name="TextBox 42"/>
          <p:cNvSpPr txBox="1"/>
          <p:nvPr/>
        </p:nvSpPr>
        <p:spPr>
          <a:xfrm rot="16200000">
            <a:off x="-113000" y="2955444"/>
            <a:ext cx="683200" cy="369332"/>
          </a:xfrm>
          <a:prstGeom prst="rect">
            <a:avLst/>
          </a:prstGeom>
          <a:noFill/>
        </p:spPr>
        <p:txBody>
          <a:bodyPr wrap="none" rtlCol="0">
            <a:spAutoFit/>
          </a:bodyPr>
          <a:lstStyle/>
          <a:p>
            <a:r>
              <a:rPr lang="en-US" b="1" dirty="0" smtClean="0">
                <a:solidFill>
                  <a:schemeClr val="bg1"/>
                </a:solidFill>
              </a:rPr>
              <a:t>25 ft</a:t>
            </a:r>
            <a:r>
              <a:rPr lang="en-US" dirty="0" smtClean="0"/>
              <a:t>.</a:t>
            </a:r>
            <a:endParaRPr lang="en-US" dirty="0"/>
          </a:p>
        </p:txBody>
      </p:sp>
      <p:cxnSp>
        <p:nvCxnSpPr>
          <p:cNvPr id="18" name="Straight Connector 17"/>
          <p:cNvCxnSpPr/>
          <p:nvPr/>
        </p:nvCxnSpPr>
        <p:spPr>
          <a:xfrm flipV="1">
            <a:off x="2573702" y="3044948"/>
            <a:ext cx="762136" cy="658"/>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970885" y="1611297"/>
            <a:ext cx="0" cy="15240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4957" y="1600200"/>
            <a:ext cx="13599" cy="64124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442764" y="3121596"/>
            <a:ext cx="1557824" cy="194"/>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rot="16200000">
            <a:off x="198421" y="3664742"/>
            <a:ext cx="902433" cy="34992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p:nvPr/>
        </p:nvCxnSpPr>
        <p:spPr>
          <a:xfrm>
            <a:off x="3813502" y="1621616"/>
            <a:ext cx="6311" cy="171118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332343" y="3035566"/>
            <a:ext cx="17350" cy="67926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4868288" y="1636855"/>
            <a:ext cx="1240" cy="171280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322825" y="2895909"/>
            <a:ext cx="554391" cy="3172"/>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335074" y="2867424"/>
            <a:ext cx="0" cy="46066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H="1">
            <a:off x="2610734" y="1618009"/>
            <a:ext cx="11635" cy="142956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801149" y="4191305"/>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813502" y="4667108"/>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1941860" y="2646032"/>
            <a:ext cx="2080" cy="46157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467600" y="1613945"/>
            <a:ext cx="0" cy="85045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6576775" y="2920200"/>
            <a:ext cx="890825" cy="1109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9" name="Right Arrow 248"/>
          <p:cNvSpPr/>
          <p:nvPr/>
        </p:nvSpPr>
        <p:spPr>
          <a:xfrm rot="10800000">
            <a:off x="3677533" y="3955903"/>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50" name="Right Arrow 249"/>
          <p:cNvSpPr/>
          <p:nvPr/>
        </p:nvSpPr>
        <p:spPr>
          <a:xfrm>
            <a:off x="3720518" y="4440760"/>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370858" y="3187980"/>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pic>
        <p:nvPicPr>
          <p:cNvPr id="1028" name="Picture 4" descr="MCj023901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08354" y="701779"/>
            <a:ext cx="683247" cy="84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 name="Straight Connector 102"/>
          <p:cNvCxnSpPr/>
          <p:nvPr/>
        </p:nvCxnSpPr>
        <p:spPr>
          <a:xfrm>
            <a:off x="3798491" y="3704563"/>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rot="16200000">
            <a:off x="171778" y="3675932"/>
            <a:ext cx="942887" cy="338554"/>
          </a:xfrm>
          <a:prstGeom prst="rect">
            <a:avLst/>
          </a:prstGeom>
          <a:noFill/>
        </p:spPr>
        <p:txBody>
          <a:bodyPr wrap="none" rtlCol="0">
            <a:spAutoFit/>
          </a:bodyPr>
          <a:lstStyle/>
          <a:p>
            <a:r>
              <a:rPr lang="en-US" sz="1600" dirty="0" smtClean="0">
                <a:solidFill>
                  <a:schemeClr val="bg1"/>
                </a:solidFill>
              </a:rPr>
              <a:t>EX. Hood</a:t>
            </a:r>
            <a:endParaRPr lang="en-US" sz="1600" dirty="0">
              <a:solidFill>
                <a:schemeClr val="bg1"/>
              </a:solidFill>
            </a:endParaRPr>
          </a:p>
        </p:txBody>
      </p:sp>
      <p:cxnSp>
        <p:nvCxnSpPr>
          <p:cNvPr id="104" name="Straight Connector 103"/>
          <p:cNvCxnSpPr/>
          <p:nvPr/>
        </p:nvCxnSpPr>
        <p:spPr>
          <a:xfrm flipV="1">
            <a:off x="3331895" y="3693983"/>
            <a:ext cx="1003179" cy="1058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806391" y="2071552"/>
            <a:ext cx="109728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p:cNvCxnSpPr/>
          <p:nvPr/>
        </p:nvCxnSpPr>
        <p:spPr>
          <a:xfrm flipH="1">
            <a:off x="4322825" y="463491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745570" y="1763697"/>
            <a:ext cx="817788" cy="369332"/>
          </a:xfrm>
          <a:prstGeom prst="rect">
            <a:avLst/>
          </a:prstGeom>
          <a:noFill/>
        </p:spPr>
        <p:txBody>
          <a:bodyPr wrap="none" rtlCol="0">
            <a:spAutoFit/>
          </a:bodyPr>
          <a:lstStyle/>
          <a:p>
            <a:r>
              <a:rPr lang="en-US" dirty="0" smtClean="0">
                <a:solidFill>
                  <a:schemeClr val="bg1"/>
                </a:solidFill>
              </a:rPr>
              <a:t>Zone 2</a:t>
            </a:r>
            <a:endParaRPr lang="en-US" dirty="0">
              <a:solidFill>
                <a:schemeClr val="bg1"/>
              </a:solidFill>
            </a:endParaRPr>
          </a:p>
        </p:txBody>
      </p:sp>
      <p:cxnSp>
        <p:nvCxnSpPr>
          <p:cNvPr id="121" name="Straight Connector 120"/>
          <p:cNvCxnSpPr>
            <a:stCxn id="100" idx="2"/>
          </p:cNvCxnSpPr>
          <p:nvPr/>
        </p:nvCxnSpPr>
        <p:spPr>
          <a:xfrm>
            <a:off x="2076025" y="3625750"/>
            <a:ext cx="6578" cy="26670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488279" y="3900158"/>
            <a:ext cx="549" cy="390765"/>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8676168" y="1708189"/>
            <a:ext cx="28072" cy="290201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6078095" y="1727532"/>
            <a:ext cx="2583620" cy="1620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4637694" y="2533270"/>
            <a:ext cx="511311" cy="652"/>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82" name="Down Arrow Callout 81"/>
          <p:cNvSpPr/>
          <p:nvPr/>
        </p:nvSpPr>
        <p:spPr>
          <a:xfrm>
            <a:off x="6556317"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Down Arrow Callout 82"/>
          <p:cNvSpPr/>
          <p:nvPr/>
        </p:nvSpPr>
        <p:spPr>
          <a:xfrm>
            <a:off x="5204033"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own Arrow Callout 85"/>
          <p:cNvSpPr/>
          <p:nvPr/>
        </p:nvSpPr>
        <p:spPr>
          <a:xfrm rot="16200000">
            <a:off x="8026641" y="226574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Connector 94"/>
          <p:cNvCxnSpPr/>
          <p:nvPr/>
        </p:nvCxnSpPr>
        <p:spPr>
          <a:xfrm>
            <a:off x="7058250" y="1743736"/>
            <a:ext cx="0" cy="41032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00" name="Down Arrow Callout 99"/>
          <p:cNvSpPr/>
          <p:nvPr/>
        </p:nvSpPr>
        <p:spPr>
          <a:xfrm>
            <a:off x="1937424" y="3349052"/>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Down Arrow Callout 100"/>
          <p:cNvSpPr/>
          <p:nvPr/>
        </p:nvSpPr>
        <p:spPr>
          <a:xfrm>
            <a:off x="2643192" y="3372341"/>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Down Arrow Callout 105"/>
          <p:cNvSpPr/>
          <p:nvPr/>
        </p:nvSpPr>
        <p:spPr>
          <a:xfrm rot="10800000">
            <a:off x="3093254" y="4233928"/>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359092" y="5182587"/>
            <a:ext cx="3970820" cy="923330"/>
          </a:xfrm>
          <a:prstGeom prst="rect">
            <a:avLst/>
          </a:prstGeom>
        </p:spPr>
        <p:txBody>
          <a:bodyPr wrap="square">
            <a:spAutoFit/>
          </a:bodyPr>
          <a:lstStyle/>
          <a:p>
            <a:r>
              <a:rPr lang="en-US" dirty="0" smtClean="0">
                <a:solidFill>
                  <a:schemeClr val="bg1"/>
                </a:solidFill>
              </a:rPr>
              <a:t>Zone 2 Constant Volume 3,200 CFM</a:t>
            </a:r>
            <a:endParaRPr lang="en-US" dirty="0">
              <a:solidFill>
                <a:schemeClr val="bg1"/>
              </a:solidFill>
            </a:endParaRPr>
          </a:p>
          <a:p>
            <a:r>
              <a:rPr lang="en-US" dirty="0" smtClean="0">
                <a:solidFill>
                  <a:schemeClr val="bg1"/>
                </a:solidFill>
              </a:rPr>
              <a:t>Stage 1 Return: 1,300 CFM</a:t>
            </a:r>
          </a:p>
          <a:p>
            <a:r>
              <a:rPr lang="en-US" dirty="0" smtClean="0">
                <a:solidFill>
                  <a:schemeClr val="bg1"/>
                </a:solidFill>
              </a:rPr>
              <a:t>Stage 2 Return: 3,100 CFM</a:t>
            </a:r>
          </a:p>
        </p:txBody>
      </p:sp>
      <p:sp>
        <p:nvSpPr>
          <p:cNvPr id="112" name="Down Arrow Callout 111"/>
          <p:cNvSpPr/>
          <p:nvPr/>
        </p:nvSpPr>
        <p:spPr>
          <a:xfrm rot="5400000">
            <a:off x="4866239" y="2428723"/>
            <a:ext cx="579973" cy="245304"/>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4563931" y="3492319"/>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cxnSp>
        <p:nvCxnSpPr>
          <p:cNvPr id="109" name="Straight Connector 108"/>
          <p:cNvCxnSpPr/>
          <p:nvPr/>
        </p:nvCxnSpPr>
        <p:spPr>
          <a:xfrm flipH="1">
            <a:off x="5344984" y="4145142"/>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a:off x="6670453" y="4151111"/>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flipV="1">
            <a:off x="7992858" y="3876222"/>
            <a:ext cx="647287" cy="17526"/>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36" name="Down Arrow Callout 135"/>
          <p:cNvSpPr/>
          <p:nvPr/>
        </p:nvSpPr>
        <p:spPr>
          <a:xfrm rot="16200000" flipH="1">
            <a:off x="7904429" y="374178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rot="16200000">
            <a:off x="3569703" y="3515407"/>
            <a:ext cx="1097280" cy="6700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nvCxnSpPr>
        <p:spPr>
          <a:xfrm flipH="1">
            <a:off x="1194597" y="2610370"/>
            <a:ext cx="1288" cy="128208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1" name="Down Arrow Callout 140"/>
          <p:cNvSpPr/>
          <p:nvPr/>
        </p:nvSpPr>
        <p:spPr>
          <a:xfrm>
            <a:off x="1069092" y="2461698"/>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rot="5400000">
            <a:off x="3791235" y="3788328"/>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5" name="Straight Connector 144"/>
          <p:cNvCxnSpPr>
            <a:stCxn id="157" idx="0"/>
          </p:cNvCxnSpPr>
          <p:nvPr/>
        </p:nvCxnSpPr>
        <p:spPr>
          <a:xfrm>
            <a:off x="4323350" y="2616117"/>
            <a:ext cx="17240" cy="86268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47" name="Down Arrow Callout 146"/>
          <p:cNvSpPr/>
          <p:nvPr/>
        </p:nvSpPr>
        <p:spPr>
          <a:xfrm rot="16200000">
            <a:off x="3438287" y="4090405"/>
            <a:ext cx="523077" cy="223895"/>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Down Arrow Callout 147"/>
          <p:cNvSpPr/>
          <p:nvPr/>
        </p:nvSpPr>
        <p:spPr>
          <a:xfrm rot="10800000">
            <a:off x="2360585" y="42465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Down Arrow Callout 148"/>
          <p:cNvSpPr/>
          <p:nvPr/>
        </p:nvSpPr>
        <p:spPr>
          <a:xfrm rot="10800000">
            <a:off x="1534219" y="42414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4552856" y="2350128"/>
            <a:ext cx="257040" cy="30955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4211931" y="2491290"/>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3" name="Straight Connector 152"/>
          <p:cNvCxnSpPr/>
          <p:nvPr/>
        </p:nvCxnSpPr>
        <p:spPr>
          <a:xfrm flipH="1">
            <a:off x="3203494" y="3843147"/>
            <a:ext cx="6462" cy="40410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459536" y="2147329"/>
            <a:ext cx="2229713" cy="338554"/>
          </a:xfrm>
          <a:prstGeom prst="rect">
            <a:avLst/>
          </a:prstGeom>
          <a:noFill/>
        </p:spPr>
        <p:txBody>
          <a:bodyPr wrap="none" rtlCol="0">
            <a:spAutoFit/>
          </a:bodyPr>
          <a:lstStyle/>
          <a:p>
            <a:r>
              <a:rPr lang="en-US" sz="1600" dirty="0" smtClean="0">
                <a:solidFill>
                  <a:schemeClr val="bg1"/>
                </a:solidFill>
              </a:rPr>
              <a:t>Supply Diffuser 550 CFM</a:t>
            </a:r>
            <a:endParaRPr lang="en-US" sz="1600" dirty="0">
              <a:solidFill>
                <a:schemeClr val="bg1"/>
              </a:solidFill>
            </a:endParaRPr>
          </a:p>
        </p:txBody>
      </p:sp>
      <p:sp>
        <p:nvSpPr>
          <p:cNvPr id="160" name="TextBox 159"/>
          <p:cNvSpPr txBox="1"/>
          <p:nvPr/>
        </p:nvSpPr>
        <p:spPr>
          <a:xfrm>
            <a:off x="962744" y="4469449"/>
            <a:ext cx="2900997" cy="338554"/>
          </a:xfrm>
          <a:prstGeom prst="rect">
            <a:avLst/>
          </a:prstGeom>
          <a:noFill/>
        </p:spPr>
        <p:txBody>
          <a:bodyPr wrap="square" rtlCol="0">
            <a:spAutoFit/>
          </a:bodyPr>
          <a:lstStyle/>
          <a:p>
            <a:r>
              <a:rPr lang="en-US" sz="1600" dirty="0" smtClean="0">
                <a:solidFill>
                  <a:schemeClr val="bg1"/>
                </a:solidFill>
              </a:rPr>
              <a:t>5 Supply Diffusers 530 CFM Each</a:t>
            </a:r>
            <a:endParaRPr lang="en-US" sz="1600" dirty="0">
              <a:solidFill>
                <a:schemeClr val="bg1"/>
              </a:solidFill>
            </a:endParaRPr>
          </a:p>
        </p:txBody>
      </p:sp>
      <p:sp>
        <p:nvSpPr>
          <p:cNvPr id="161" name="TextBox 160"/>
          <p:cNvSpPr txBox="1"/>
          <p:nvPr/>
        </p:nvSpPr>
        <p:spPr>
          <a:xfrm>
            <a:off x="5607751" y="2547744"/>
            <a:ext cx="2900997" cy="338554"/>
          </a:xfrm>
          <a:prstGeom prst="rect">
            <a:avLst/>
          </a:prstGeom>
          <a:noFill/>
        </p:spPr>
        <p:txBody>
          <a:bodyPr wrap="square" rtlCol="0">
            <a:spAutoFit/>
          </a:bodyPr>
          <a:lstStyle/>
          <a:p>
            <a:r>
              <a:rPr lang="en-US" sz="1600" dirty="0" smtClean="0">
                <a:solidFill>
                  <a:schemeClr val="bg1"/>
                </a:solidFill>
              </a:rPr>
              <a:t>6 Supply Diffusers 400 CFM Each</a:t>
            </a:r>
            <a:endParaRPr lang="en-US" sz="1600" dirty="0">
              <a:solidFill>
                <a:schemeClr val="bg1"/>
              </a:solidFill>
            </a:endParaRPr>
          </a:p>
        </p:txBody>
      </p:sp>
      <p:sp>
        <p:nvSpPr>
          <p:cNvPr id="164" name="Rectangle 163"/>
          <p:cNvSpPr/>
          <p:nvPr/>
        </p:nvSpPr>
        <p:spPr>
          <a:xfrm>
            <a:off x="5000065" y="5116655"/>
            <a:ext cx="3970820" cy="646331"/>
          </a:xfrm>
          <a:prstGeom prst="rect">
            <a:avLst/>
          </a:prstGeom>
        </p:spPr>
        <p:txBody>
          <a:bodyPr wrap="square">
            <a:spAutoFit/>
          </a:bodyPr>
          <a:lstStyle/>
          <a:p>
            <a:r>
              <a:rPr lang="en-US" dirty="0" smtClean="0">
                <a:solidFill>
                  <a:schemeClr val="bg1"/>
                </a:solidFill>
              </a:rPr>
              <a:t>Zone 1 Constant Volume 2,400 CFM</a:t>
            </a:r>
            <a:endParaRPr lang="en-US" dirty="0">
              <a:solidFill>
                <a:schemeClr val="bg1"/>
              </a:solidFill>
            </a:endParaRPr>
          </a:p>
          <a:p>
            <a:r>
              <a:rPr lang="en-US" dirty="0" smtClean="0">
                <a:solidFill>
                  <a:schemeClr val="bg1"/>
                </a:solidFill>
              </a:rPr>
              <a:t>Return: 1,711 CFM</a:t>
            </a:r>
          </a:p>
        </p:txBody>
      </p:sp>
      <p:sp>
        <p:nvSpPr>
          <p:cNvPr id="97" name="Rectangle 96"/>
          <p:cNvSpPr/>
          <p:nvPr/>
        </p:nvSpPr>
        <p:spPr>
          <a:xfrm>
            <a:off x="3855199" y="4110273"/>
            <a:ext cx="310896" cy="25603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p:cNvCxnSpPr/>
          <p:nvPr/>
        </p:nvCxnSpPr>
        <p:spPr>
          <a:xfrm flipH="1">
            <a:off x="4312829" y="461717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142" idx="2"/>
          </p:cNvCxnSpPr>
          <p:nvPr/>
        </p:nvCxnSpPr>
        <p:spPr>
          <a:xfrm flipH="1" flipV="1">
            <a:off x="1194597" y="3851994"/>
            <a:ext cx="2660763" cy="24609"/>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319271" y="4399074"/>
            <a:ext cx="14680" cy="25543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333951" y="3263858"/>
            <a:ext cx="6383" cy="1117476"/>
          </a:xfrm>
          <a:prstGeom prst="line">
            <a:avLst/>
          </a:prstGeom>
          <a:ln w="57150">
            <a:solidFill>
              <a:schemeClr val="tx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3622872" y="4033944"/>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24" name="TextBox 123"/>
          <p:cNvSpPr txBox="1"/>
          <p:nvPr/>
        </p:nvSpPr>
        <p:spPr>
          <a:xfrm>
            <a:off x="3550248" y="3572384"/>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26" name="TextBox 125"/>
          <p:cNvSpPr txBox="1"/>
          <p:nvPr/>
        </p:nvSpPr>
        <p:spPr>
          <a:xfrm>
            <a:off x="3060625" y="3851994"/>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31" name="TextBox 130"/>
          <p:cNvSpPr txBox="1"/>
          <p:nvPr/>
        </p:nvSpPr>
        <p:spPr>
          <a:xfrm>
            <a:off x="1958999" y="3544890"/>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32" name="Straight Connector 131"/>
          <p:cNvCxnSpPr>
            <a:stCxn id="101" idx="2"/>
          </p:cNvCxnSpPr>
          <p:nvPr/>
        </p:nvCxnSpPr>
        <p:spPr>
          <a:xfrm flipH="1">
            <a:off x="2774313" y="3649039"/>
            <a:ext cx="7480" cy="245616"/>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2633794" y="3546407"/>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37" name="TextBox 136"/>
          <p:cNvSpPr txBox="1"/>
          <p:nvPr/>
        </p:nvSpPr>
        <p:spPr>
          <a:xfrm>
            <a:off x="2338827" y="3860722"/>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cxnSp>
        <p:nvCxnSpPr>
          <p:cNvPr id="139" name="Straight Connector 138"/>
          <p:cNvCxnSpPr/>
          <p:nvPr/>
        </p:nvCxnSpPr>
        <p:spPr>
          <a:xfrm>
            <a:off x="1669927" y="3900158"/>
            <a:ext cx="241" cy="40598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1512252" y="3857808"/>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sp>
        <p:nvSpPr>
          <p:cNvPr id="151" name="TextBox 150"/>
          <p:cNvSpPr txBox="1"/>
          <p:nvPr/>
        </p:nvSpPr>
        <p:spPr>
          <a:xfrm>
            <a:off x="1030176" y="2371321"/>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
        <p:nvSpPr>
          <p:cNvPr id="156" name="TextBox 155"/>
          <p:cNvSpPr txBox="1"/>
          <p:nvPr/>
        </p:nvSpPr>
        <p:spPr>
          <a:xfrm>
            <a:off x="4743588" y="2357995"/>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57" name="TextBox 156"/>
          <p:cNvSpPr txBox="1"/>
          <p:nvPr/>
        </p:nvSpPr>
        <p:spPr>
          <a:xfrm>
            <a:off x="4166095" y="2616117"/>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58" name="TextBox 157"/>
          <p:cNvSpPr txBox="1"/>
          <p:nvPr/>
        </p:nvSpPr>
        <p:spPr>
          <a:xfrm>
            <a:off x="5177403" y="4314098"/>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65" name="TextBox 164"/>
          <p:cNvSpPr txBox="1"/>
          <p:nvPr/>
        </p:nvSpPr>
        <p:spPr>
          <a:xfrm>
            <a:off x="6503876" y="4311102"/>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66" name="TextBox 165"/>
          <p:cNvSpPr txBox="1"/>
          <p:nvPr/>
        </p:nvSpPr>
        <p:spPr>
          <a:xfrm>
            <a:off x="8343269" y="3693983"/>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sp>
        <p:nvSpPr>
          <p:cNvPr id="168" name="TextBox 167"/>
          <p:cNvSpPr txBox="1"/>
          <p:nvPr/>
        </p:nvSpPr>
        <p:spPr>
          <a:xfrm>
            <a:off x="6895823" y="1718610"/>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cxnSp>
        <p:nvCxnSpPr>
          <p:cNvPr id="169" name="Straight Connector 168"/>
          <p:cNvCxnSpPr/>
          <p:nvPr/>
        </p:nvCxnSpPr>
        <p:spPr>
          <a:xfrm flipH="1">
            <a:off x="8279136" y="2402908"/>
            <a:ext cx="411068" cy="0"/>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8289052" y="2211539"/>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71" name="Straight Connector 170"/>
          <p:cNvCxnSpPr/>
          <p:nvPr/>
        </p:nvCxnSpPr>
        <p:spPr>
          <a:xfrm flipH="1">
            <a:off x="6119631" y="1725646"/>
            <a:ext cx="5765" cy="416042"/>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Down Arrow Callout 172"/>
          <p:cNvSpPr/>
          <p:nvPr/>
        </p:nvSpPr>
        <p:spPr>
          <a:xfrm rot="10800000">
            <a:off x="6929878" y="2124142"/>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Down Arrow Callout 173"/>
          <p:cNvSpPr/>
          <p:nvPr/>
        </p:nvSpPr>
        <p:spPr>
          <a:xfrm rot="10800000">
            <a:off x="5987161" y="2142870"/>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TextBox 174"/>
          <p:cNvSpPr txBox="1"/>
          <p:nvPr/>
        </p:nvSpPr>
        <p:spPr>
          <a:xfrm>
            <a:off x="5975858" y="2163938"/>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
        <p:nvSpPr>
          <p:cNvPr id="5" name="Rectangle 4"/>
          <p:cNvSpPr/>
          <p:nvPr/>
        </p:nvSpPr>
        <p:spPr>
          <a:xfrm>
            <a:off x="4809527" y="3482571"/>
            <a:ext cx="1079456" cy="117120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6174725" y="3475531"/>
            <a:ext cx="1079456" cy="117120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7478614" y="3290381"/>
            <a:ext cx="1079456" cy="117120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7610249" y="1861398"/>
            <a:ext cx="1079456" cy="117120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6561361" y="1754048"/>
            <a:ext cx="1079456" cy="117120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5577897" y="1748892"/>
            <a:ext cx="1079456" cy="117120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718398" y="2124037"/>
            <a:ext cx="914400" cy="914400"/>
          </a:xfrm>
          <a:prstGeom prst="ellips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00630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a:stretch>
            <a:fillRect/>
          </a:stretch>
        </p:blipFill>
        <p:spPr>
          <a:xfrm rot="5400000">
            <a:off x="1159699" y="-999616"/>
            <a:ext cx="6786314" cy="9144000"/>
          </a:xfrm>
          <a:prstGeom prst="rect">
            <a:avLst/>
          </a:prstGeom>
          <a:ln>
            <a:solidFill>
              <a:schemeClr val="bg2">
                <a:lumMod val="60000"/>
                <a:lumOff val="40000"/>
              </a:schemeClr>
            </a:solidFill>
          </a:ln>
        </p:spPr>
      </p:pic>
      <p:cxnSp>
        <p:nvCxnSpPr>
          <p:cNvPr id="4" name="Straight Connector 3"/>
          <p:cNvCxnSpPr/>
          <p:nvPr/>
        </p:nvCxnSpPr>
        <p:spPr>
          <a:xfrm>
            <a:off x="8991600" y="2133600"/>
            <a:ext cx="0" cy="26670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57201" y="2646819"/>
            <a:ext cx="21733" cy="2153781"/>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2764" y="1618009"/>
            <a:ext cx="8534400"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57200" y="4780625"/>
            <a:ext cx="8534400" cy="1997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6200" y="381000"/>
            <a:ext cx="8202936" cy="954107"/>
          </a:xfrm>
          <a:prstGeom prst="rect">
            <a:avLst/>
          </a:prstGeom>
          <a:noFill/>
        </p:spPr>
        <p:txBody>
          <a:bodyPr wrap="square" rtlCol="0">
            <a:spAutoFit/>
          </a:bodyPr>
          <a:lstStyle/>
          <a:p>
            <a:r>
              <a:rPr lang="en-US" sz="3600" b="1" dirty="0" smtClean="0">
                <a:solidFill>
                  <a:schemeClr val="bg2"/>
                </a:solidFill>
              </a:rPr>
              <a:t>Maria’s Restaurant Diffuser Throw Zone 2</a:t>
            </a:r>
          </a:p>
          <a:p>
            <a:r>
              <a:rPr lang="en-US" sz="2000" b="1" i="1" dirty="0" smtClean="0">
                <a:solidFill>
                  <a:schemeClr val="bg2"/>
                </a:solidFill>
              </a:rPr>
              <a:t>(one grid </a:t>
            </a:r>
            <a:r>
              <a:rPr lang="en-US" sz="2000" b="1" i="1" dirty="0">
                <a:solidFill>
                  <a:schemeClr val="bg2"/>
                </a:solidFill>
              </a:rPr>
              <a:t>s</a:t>
            </a:r>
            <a:r>
              <a:rPr lang="en-US" sz="2000" b="1" i="1" dirty="0" smtClean="0">
                <a:solidFill>
                  <a:schemeClr val="bg2"/>
                </a:solidFill>
              </a:rPr>
              <a:t>quare = one ft</a:t>
            </a:r>
            <a:r>
              <a:rPr lang="en-US" sz="2000" b="1" i="1" baseline="30000" dirty="0" smtClean="0">
                <a:solidFill>
                  <a:schemeClr val="bg2"/>
                </a:solidFill>
              </a:rPr>
              <a:t>2</a:t>
            </a:r>
            <a:r>
              <a:rPr lang="en-US" sz="2000" b="1" i="1" dirty="0" smtClean="0">
                <a:solidFill>
                  <a:schemeClr val="bg2"/>
                </a:solidFill>
              </a:rPr>
              <a:t>)</a:t>
            </a:r>
          </a:p>
        </p:txBody>
      </p:sp>
      <p:cxnSp>
        <p:nvCxnSpPr>
          <p:cNvPr id="26" name="Straight Connector 25"/>
          <p:cNvCxnSpPr/>
          <p:nvPr/>
        </p:nvCxnSpPr>
        <p:spPr>
          <a:xfrm>
            <a:off x="457200"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970885" y="4876800"/>
            <a:ext cx="0" cy="38100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76200" y="1611297"/>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76200" y="4790612"/>
            <a:ext cx="3048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724400" y="5067300"/>
            <a:ext cx="4246485"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57200" y="5067300"/>
            <a:ext cx="3713033"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28600" y="3429001"/>
            <a:ext cx="0" cy="1361611"/>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228600" y="1611298"/>
            <a:ext cx="0" cy="1308902"/>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159083" y="4878851"/>
            <a:ext cx="676788" cy="369332"/>
          </a:xfrm>
          <a:prstGeom prst="rect">
            <a:avLst/>
          </a:prstGeom>
          <a:noFill/>
        </p:spPr>
        <p:txBody>
          <a:bodyPr wrap="none" rtlCol="0">
            <a:spAutoFit/>
          </a:bodyPr>
          <a:lstStyle/>
          <a:p>
            <a:r>
              <a:rPr lang="en-US" b="1" dirty="0" smtClean="0">
                <a:solidFill>
                  <a:schemeClr val="bg1"/>
                </a:solidFill>
              </a:rPr>
              <a:t>66 ft</a:t>
            </a:r>
            <a:r>
              <a:rPr lang="en-US" dirty="0" smtClean="0"/>
              <a:t>.</a:t>
            </a:r>
            <a:endParaRPr lang="en-US" dirty="0"/>
          </a:p>
        </p:txBody>
      </p:sp>
      <p:sp>
        <p:nvSpPr>
          <p:cNvPr id="43" name="TextBox 42"/>
          <p:cNvSpPr txBox="1"/>
          <p:nvPr/>
        </p:nvSpPr>
        <p:spPr>
          <a:xfrm rot="16200000">
            <a:off x="-113000" y="2955444"/>
            <a:ext cx="683200" cy="369332"/>
          </a:xfrm>
          <a:prstGeom prst="rect">
            <a:avLst/>
          </a:prstGeom>
          <a:noFill/>
        </p:spPr>
        <p:txBody>
          <a:bodyPr wrap="none" rtlCol="0">
            <a:spAutoFit/>
          </a:bodyPr>
          <a:lstStyle/>
          <a:p>
            <a:r>
              <a:rPr lang="en-US" b="1" dirty="0" smtClean="0">
                <a:solidFill>
                  <a:schemeClr val="bg1"/>
                </a:solidFill>
              </a:rPr>
              <a:t>25 ft</a:t>
            </a:r>
            <a:r>
              <a:rPr lang="en-US" dirty="0" smtClean="0"/>
              <a:t>.</a:t>
            </a:r>
            <a:endParaRPr lang="en-US" dirty="0"/>
          </a:p>
        </p:txBody>
      </p:sp>
      <p:cxnSp>
        <p:nvCxnSpPr>
          <p:cNvPr id="18" name="Straight Connector 17"/>
          <p:cNvCxnSpPr/>
          <p:nvPr/>
        </p:nvCxnSpPr>
        <p:spPr>
          <a:xfrm flipV="1">
            <a:off x="2573702" y="3044948"/>
            <a:ext cx="762136" cy="658"/>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970885" y="1611297"/>
            <a:ext cx="0" cy="15240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74957" y="1600200"/>
            <a:ext cx="13599" cy="64124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442764" y="3121596"/>
            <a:ext cx="1557824" cy="194"/>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rot="16200000">
            <a:off x="198421" y="3664742"/>
            <a:ext cx="902433" cy="34992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p:nvPr/>
        </p:nvCxnSpPr>
        <p:spPr>
          <a:xfrm>
            <a:off x="3813502" y="1621616"/>
            <a:ext cx="6311" cy="171118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3332343" y="3035566"/>
            <a:ext cx="17350" cy="67926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4868288" y="1636855"/>
            <a:ext cx="1240" cy="171280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4322825" y="2895909"/>
            <a:ext cx="554391" cy="3172"/>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4335074" y="2867424"/>
            <a:ext cx="0" cy="46066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H="1">
            <a:off x="2610734" y="1618009"/>
            <a:ext cx="11635" cy="1429566"/>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801149" y="4191305"/>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3813502" y="4667108"/>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1941860" y="2646032"/>
            <a:ext cx="2080" cy="46157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7467600" y="1613945"/>
            <a:ext cx="0" cy="850457"/>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6576775" y="2920200"/>
            <a:ext cx="890825" cy="11095"/>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49" name="Right Arrow 248"/>
          <p:cNvSpPr/>
          <p:nvPr/>
        </p:nvSpPr>
        <p:spPr>
          <a:xfrm rot="10800000">
            <a:off x="3677533" y="3955903"/>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solidFill>
            </a:endParaRPr>
          </a:p>
        </p:txBody>
      </p:sp>
      <p:sp>
        <p:nvSpPr>
          <p:cNvPr id="250" name="Right Arrow 249"/>
          <p:cNvSpPr/>
          <p:nvPr/>
        </p:nvSpPr>
        <p:spPr>
          <a:xfrm>
            <a:off x="3720518" y="4440760"/>
            <a:ext cx="274320" cy="9144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370858" y="3187980"/>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pic>
        <p:nvPicPr>
          <p:cNvPr id="1028" name="Picture 4" descr="MCj0239015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08354" y="701779"/>
            <a:ext cx="683247" cy="84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 name="Straight Connector 102"/>
          <p:cNvCxnSpPr/>
          <p:nvPr/>
        </p:nvCxnSpPr>
        <p:spPr>
          <a:xfrm>
            <a:off x="3798491" y="3704563"/>
            <a:ext cx="0" cy="110523"/>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rot="16200000">
            <a:off x="171778" y="3675932"/>
            <a:ext cx="942887" cy="338554"/>
          </a:xfrm>
          <a:prstGeom prst="rect">
            <a:avLst/>
          </a:prstGeom>
          <a:noFill/>
        </p:spPr>
        <p:txBody>
          <a:bodyPr wrap="none" rtlCol="0">
            <a:spAutoFit/>
          </a:bodyPr>
          <a:lstStyle/>
          <a:p>
            <a:r>
              <a:rPr lang="en-US" sz="1600" dirty="0" smtClean="0">
                <a:solidFill>
                  <a:schemeClr val="bg1"/>
                </a:solidFill>
              </a:rPr>
              <a:t>EX. Hood</a:t>
            </a:r>
            <a:endParaRPr lang="en-US" sz="1600" dirty="0">
              <a:solidFill>
                <a:schemeClr val="bg1"/>
              </a:solidFill>
            </a:endParaRPr>
          </a:p>
        </p:txBody>
      </p:sp>
      <p:cxnSp>
        <p:nvCxnSpPr>
          <p:cNvPr id="104" name="Straight Connector 103"/>
          <p:cNvCxnSpPr/>
          <p:nvPr/>
        </p:nvCxnSpPr>
        <p:spPr>
          <a:xfrm flipV="1">
            <a:off x="3331895" y="3693983"/>
            <a:ext cx="1003179" cy="1058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806391" y="2071552"/>
            <a:ext cx="1097280"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p:cNvCxnSpPr/>
          <p:nvPr/>
        </p:nvCxnSpPr>
        <p:spPr>
          <a:xfrm flipH="1">
            <a:off x="4322825" y="463491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745570" y="1763697"/>
            <a:ext cx="817788" cy="369332"/>
          </a:xfrm>
          <a:prstGeom prst="rect">
            <a:avLst/>
          </a:prstGeom>
          <a:noFill/>
        </p:spPr>
        <p:txBody>
          <a:bodyPr wrap="none" rtlCol="0">
            <a:spAutoFit/>
          </a:bodyPr>
          <a:lstStyle/>
          <a:p>
            <a:r>
              <a:rPr lang="en-US" dirty="0" smtClean="0">
                <a:solidFill>
                  <a:schemeClr val="bg1"/>
                </a:solidFill>
              </a:rPr>
              <a:t>Zone 2</a:t>
            </a:r>
            <a:endParaRPr lang="en-US" dirty="0">
              <a:solidFill>
                <a:schemeClr val="bg1"/>
              </a:solidFill>
            </a:endParaRPr>
          </a:p>
        </p:txBody>
      </p:sp>
      <p:cxnSp>
        <p:nvCxnSpPr>
          <p:cNvPr id="121" name="Straight Connector 120"/>
          <p:cNvCxnSpPr>
            <a:stCxn id="100" idx="2"/>
          </p:cNvCxnSpPr>
          <p:nvPr/>
        </p:nvCxnSpPr>
        <p:spPr>
          <a:xfrm>
            <a:off x="2076025" y="3625750"/>
            <a:ext cx="6578" cy="26670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488279" y="3900158"/>
            <a:ext cx="549" cy="390765"/>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8676168" y="1708189"/>
            <a:ext cx="28072" cy="290201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6078095" y="1727532"/>
            <a:ext cx="2583620" cy="1620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4637694" y="2533270"/>
            <a:ext cx="511311" cy="652"/>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82" name="Down Arrow Callout 81"/>
          <p:cNvSpPr/>
          <p:nvPr/>
        </p:nvSpPr>
        <p:spPr>
          <a:xfrm>
            <a:off x="6556317"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Down Arrow Callout 82"/>
          <p:cNvSpPr/>
          <p:nvPr/>
        </p:nvSpPr>
        <p:spPr>
          <a:xfrm>
            <a:off x="5204033" y="3893040"/>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own Arrow Callout 85"/>
          <p:cNvSpPr/>
          <p:nvPr/>
        </p:nvSpPr>
        <p:spPr>
          <a:xfrm rot="16200000">
            <a:off x="8026641" y="226574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 name="Straight Connector 94"/>
          <p:cNvCxnSpPr/>
          <p:nvPr/>
        </p:nvCxnSpPr>
        <p:spPr>
          <a:xfrm>
            <a:off x="7058250" y="1743736"/>
            <a:ext cx="0" cy="41032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00" name="Down Arrow Callout 99"/>
          <p:cNvSpPr/>
          <p:nvPr/>
        </p:nvSpPr>
        <p:spPr>
          <a:xfrm>
            <a:off x="1937424" y="3349052"/>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Down Arrow Callout 100"/>
          <p:cNvSpPr/>
          <p:nvPr/>
        </p:nvSpPr>
        <p:spPr>
          <a:xfrm>
            <a:off x="2643192" y="3372341"/>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Down Arrow Callout 105"/>
          <p:cNvSpPr/>
          <p:nvPr/>
        </p:nvSpPr>
        <p:spPr>
          <a:xfrm rot="10800000">
            <a:off x="3093254" y="4233928"/>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359092" y="5182587"/>
            <a:ext cx="3970820" cy="923330"/>
          </a:xfrm>
          <a:prstGeom prst="rect">
            <a:avLst/>
          </a:prstGeom>
        </p:spPr>
        <p:txBody>
          <a:bodyPr wrap="square">
            <a:spAutoFit/>
          </a:bodyPr>
          <a:lstStyle/>
          <a:p>
            <a:r>
              <a:rPr lang="en-US" dirty="0" smtClean="0">
                <a:solidFill>
                  <a:schemeClr val="bg1"/>
                </a:solidFill>
              </a:rPr>
              <a:t>Zone 2 Constant Volume 3,200 CFM</a:t>
            </a:r>
            <a:endParaRPr lang="en-US" dirty="0">
              <a:solidFill>
                <a:schemeClr val="bg1"/>
              </a:solidFill>
            </a:endParaRPr>
          </a:p>
          <a:p>
            <a:r>
              <a:rPr lang="en-US" dirty="0" smtClean="0">
                <a:solidFill>
                  <a:schemeClr val="bg1"/>
                </a:solidFill>
              </a:rPr>
              <a:t>Stage 1 Return: 1,300 CFM</a:t>
            </a:r>
          </a:p>
          <a:p>
            <a:r>
              <a:rPr lang="en-US" dirty="0" smtClean="0">
                <a:solidFill>
                  <a:schemeClr val="bg1"/>
                </a:solidFill>
              </a:rPr>
              <a:t>Stage 2 Return: 3,100 CFM</a:t>
            </a:r>
          </a:p>
        </p:txBody>
      </p:sp>
      <p:sp>
        <p:nvSpPr>
          <p:cNvPr id="112" name="Down Arrow Callout 111"/>
          <p:cNvSpPr/>
          <p:nvPr/>
        </p:nvSpPr>
        <p:spPr>
          <a:xfrm rot="5400000">
            <a:off x="4866239" y="2428723"/>
            <a:ext cx="579973" cy="245304"/>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4563931" y="3492319"/>
            <a:ext cx="817788" cy="369332"/>
          </a:xfrm>
          <a:prstGeom prst="rect">
            <a:avLst/>
          </a:prstGeom>
          <a:noFill/>
        </p:spPr>
        <p:txBody>
          <a:bodyPr wrap="none" rtlCol="0">
            <a:spAutoFit/>
          </a:bodyPr>
          <a:lstStyle/>
          <a:p>
            <a:r>
              <a:rPr lang="en-US" dirty="0" smtClean="0">
                <a:solidFill>
                  <a:schemeClr val="bg1"/>
                </a:solidFill>
              </a:rPr>
              <a:t>Zone 1</a:t>
            </a:r>
            <a:endParaRPr lang="en-US" dirty="0">
              <a:solidFill>
                <a:schemeClr val="bg1"/>
              </a:solidFill>
            </a:endParaRPr>
          </a:p>
        </p:txBody>
      </p:sp>
      <p:cxnSp>
        <p:nvCxnSpPr>
          <p:cNvPr id="109" name="Straight Connector 108"/>
          <p:cNvCxnSpPr/>
          <p:nvPr/>
        </p:nvCxnSpPr>
        <p:spPr>
          <a:xfrm flipH="1">
            <a:off x="5344984" y="4145142"/>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H="1">
            <a:off x="6670453" y="4151111"/>
            <a:ext cx="3263" cy="51429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H="1" flipV="1">
            <a:off x="7992858" y="3876222"/>
            <a:ext cx="647287" cy="17526"/>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36" name="Down Arrow Callout 135"/>
          <p:cNvSpPr/>
          <p:nvPr/>
        </p:nvSpPr>
        <p:spPr>
          <a:xfrm rot="16200000" flipH="1">
            <a:off x="7904429" y="3741789"/>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rot="16200000">
            <a:off x="3569703" y="3515407"/>
            <a:ext cx="1097280" cy="6700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nvCxnSpPr>
        <p:spPr>
          <a:xfrm flipH="1">
            <a:off x="1194597" y="2610370"/>
            <a:ext cx="1288" cy="128208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1" name="Down Arrow Callout 140"/>
          <p:cNvSpPr/>
          <p:nvPr/>
        </p:nvSpPr>
        <p:spPr>
          <a:xfrm>
            <a:off x="1069092" y="2461698"/>
            <a:ext cx="277202" cy="276698"/>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rot="5400000">
            <a:off x="3791235" y="3788328"/>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5" name="Straight Connector 144"/>
          <p:cNvCxnSpPr>
            <a:stCxn id="157" idx="0"/>
          </p:cNvCxnSpPr>
          <p:nvPr/>
        </p:nvCxnSpPr>
        <p:spPr>
          <a:xfrm>
            <a:off x="4323350" y="2616117"/>
            <a:ext cx="17240" cy="862683"/>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47" name="Down Arrow Callout 146"/>
          <p:cNvSpPr/>
          <p:nvPr/>
        </p:nvSpPr>
        <p:spPr>
          <a:xfrm rot="16200000">
            <a:off x="3438287" y="4090405"/>
            <a:ext cx="523077" cy="223895"/>
          </a:xfrm>
          <a:prstGeom prst="downArrowCallou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Down Arrow Callout 147"/>
          <p:cNvSpPr/>
          <p:nvPr/>
        </p:nvSpPr>
        <p:spPr>
          <a:xfrm rot="10800000">
            <a:off x="2360585" y="42465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Down Arrow Callout 148"/>
          <p:cNvSpPr/>
          <p:nvPr/>
        </p:nvSpPr>
        <p:spPr>
          <a:xfrm rot="10800000">
            <a:off x="1534219" y="4241466"/>
            <a:ext cx="274320" cy="274320"/>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4552856" y="2350128"/>
            <a:ext cx="257040" cy="30955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4211931" y="2491290"/>
            <a:ext cx="304800" cy="176550"/>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3" name="Straight Connector 152"/>
          <p:cNvCxnSpPr/>
          <p:nvPr/>
        </p:nvCxnSpPr>
        <p:spPr>
          <a:xfrm flipH="1">
            <a:off x="3203494" y="3843147"/>
            <a:ext cx="6462" cy="40410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59" name="TextBox 158"/>
          <p:cNvSpPr txBox="1"/>
          <p:nvPr/>
        </p:nvSpPr>
        <p:spPr>
          <a:xfrm>
            <a:off x="459536" y="2147329"/>
            <a:ext cx="2229713" cy="338554"/>
          </a:xfrm>
          <a:prstGeom prst="rect">
            <a:avLst/>
          </a:prstGeom>
          <a:noFill/>
        </p:spPr>
        <p:txBody>
          <a:bodyPr wrap="none" rtlCol="0">
            <a:spAutoFit/>
          </a:bodyPr>
          <a:lstStyle/>
          <a:p>
            <a:r>
              <a:rPr lang="en-US" sz="1600" dirty="0" smtClean="0">
                <a:solidFill>
                  <a:schemeClr val="bg1"/>
                </a:solidFill>
              </a:rPr>
              <a:t>Supply Diffuser 550 CFM</a:t>
            </a:r>
            <a:endParaRPr lang="en-US" sz="1600" dirty="0">
              <a:solidFill>
                <a:schemeClr val="bg1"/>
              </a:solidFill>
            </a:endParaRPr>
          </a:p>
        </p:txBody>
      </p:sp>
      <p:sp>
        <p:nvSpPr>
          <p:cNvPr id="160" name="TextBox 159"/>
          <p:cNvSpPr txBox="1"/>
          <p:nvPr/>
        </p:nvSpPr>
        <p:spPr>
          <a:xfrm>
            <a:off x="962744" y="4469449"/>
            <a:ext cx="2900997" cy="338554"/>
          </a:xfrm>
          <a:prstGeom prst="rect">
            <a:avLst/>
          </a:prstGeom>
          <a:noFill/>
        </p:spPr>
        <p:txBody>
          <a:bodyPr wrap="square" rtlCol="0">
            <a:spAutoFit/>
          </a:bodyPr>
          <a:lstStyle/>
          <a:p>
            <a:r>
              <a:rPr lang="en-US" sz="1600" dirty="0" smtClean="0">
                <a:solidFill>
                  <a:schemeClr val="bg1"/>
                </a:solidFill>
              </a:rPr>
              <a:t>5 Supply Diffusers 530 CFM Each</a:t>
            </a:r>
            <a:endParaRPr lang="en-US" sz="1600" dirty="0">
              <a:solidFill>
                <a:schemeClr val="bg1"/>
              </a:solidFill>
            </a:endParaRPr>
          </a:p>
        </p:txBody>
      </p:sp>
      <p:sp>
        <p:nvSpPr>
          <p:cNvPr id="161" name="TextBox 160"/>
          <p:cNvSpPr txBox="1"/>
          <p:nvPr/>
        </p:nvSpPr>
        <p:spPr>
          <a:xfrm>
            <a:off x="5607751" y="2547744"/>
            <a:ext cx="2900997" cy="338554"/>
          </a:xfrm>
          <a:prstGeom prst="rect">
            <a:avLst/>
          </a:prstGeom>
          <a:noFill/>
        </p:spPr>
        <p:txBody>
          <a:bodyPr wrap="square" rtlCol="0">
            <a:spAutoFit/>
          </a:bodyPr>
          <a:lstStyle/>
          <a:p>
            <a:r>
              <a:rPr lang="en-US" sz="1600" dirty="0" smtClean="0">
                <a:solidFill>
                  <a:schemeClr val="bg1"/>
                </a:solidFill>
              </a:rPr>
              <a:t>6 Supply Diffusers 400 CFM Each</a:t>
            </a:r>
            <a:endParaRPr lang="en-US" sz="1600" dirty="0">
              <a:solidFill>
                <a:schemeClr val="bg1"/>
              </a:solidFill>
            </a:endParaRPr>
          </a:p>
        </p:txBody>
      </p:sp>
      <p:sp>
        <p:nvSpPr>
          <p:cNvPr id="164" name="Rectangle 163"/>
          <p:cNvSpPr/>
          <p:nvPr/>
        </p:nvSpPr>
        <p:spPr>
          <a:xfrm>
            <a:off x="5000065" y="5116655"/>
            <a:ext cx="3970820" cy="646331"/>
          </a:xfrm>
          <a:prstGeom prst="rect">
            <a:avLst/>
          </a:prstGeom>
        </p:spPr>
        <p:txBody>
          <a:bodyPr wrap="square">
            <a:spAutoFit/>
          </a:bodyPr>
          <a:lstStyle/>
          <a:p>
            <a:r>
              <a:rPr lang="en-US" dirty="0" smtClean="0">
                <a:solidFill>
                  <a:schemeClr val="bg1"/>
                </a:solidFill>
              </a:rPr>
              <a:t>Zone 1 Constant Volume 2,400 CFM</a:t>
            </a:r>
            <a:endParaRPr lang="en-US" dirty="0">
              <a:solidFill>
                <a:schemeClr val="bg1"/>
              </a:solidFill>
            </a:endParaRPr>
          </a:p>
          <a:p>
            <a:r>
              <a:rPr lang="en-US" dirty="0" smtClean="0">
                <a:solidFill>
                  <a:schemeClr val="bg1"/>
                </a:solidFill>
              </a:rPr>
              <a:t>Return: 1,711 CFM</a:t>
            </a:r>
          </a:p>
        </p:txBody>
      </p:sp>
      <p:sp>
        <p:nvSpPr>
          <p:cNvPr id="97" name="Rectangle 96"/>
          <p:cNvSpPr/>
          <p:nvPr/>
        </p:nvSpPr>
        <p:spPr>
          <a:xfrm>
            <a:off x="3855199" y="4110273"/>
            <a:ext cx="310896" cy="256032"/>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p:cNvCxnSpPr/>
          <p:nvPr/>
        </p:nvCxnSpPr>
        <p:spPr>
          <a:xfrm flipH="1">
            <a:off x="4312829" y="4617173"/>
            <a:ext cx="4381415" cy="37724"/>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142" idx="2"/>
          </p:cNvCxnSpPr>
          <p:nvPr/>
        </p:nvCxnSpPr>
        <p:spPr>
          <a:xfrm flipH="1" flipV="1">
            <a:off x="1194597" y="3851994"/>
            <a:ext cx="2660763" cy="24609"/>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319271" y="4399074"/>
            <a:ext cx="14680" cy="255438"/>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333951" y="3263858"/>
            <a:ext cx="6383" cy="1117476"/>
          </a:xfrm>
          <a:prstGeom prst="line">
            <a:avLst/>
          </a:prstGeom>
          <a:ln w="57150">
            <a:solidFill>
              <a:schemeClr val="tx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3622872" y="4033944"/>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24" name="TextBox 123"/>
          <p:cNvSpPr txBox="1"/>
          <p:nvPr/>
        </p:nvSpPr>
        <p:spPr>
          <a:xfrm>
            <a:off x="3550248" y="3572384"/>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26" name="TextBox 125"/>
          <p:cNvSpPr txBox="1"/>
          <p:nvPr/>
        </p:nvSpPr>
        <p:spPr>
          <a:xfrm>
            <a:off x="3060625" y="3851994"/>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31" name="TextBox 130"/>
          <p:cNvSpPr txBox="1"/>
          <p:nvPr/>
        </p:nvSpPr>
        <p:spPr>
          <a:xfrm>
            <a:off x="1958999" y="3544890"/>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32" name="Straight Connector 131"/>
          <p:cNvCxnSpPr>
            <a:stCxn id="101" idx="2"/>
          </p:cNvCxnSpPr>
          <p:nvPr/>
        </p:nvCxnSpPr>
        <p:spPr>
          <a:xfrm flipH="1">
            <a:off x="2774313" y="3649039"/>
            <a:ext cx="7480" cy="245616"/>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2633794" y="3546407"/>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37" name="TextBox 136"/>
          <p:cNvSpPr txBox="1"/>
          <p:nvPr/>
        </p:nvSpPr>
        <p:spPr>
          <a:xfrm>
            <a:off x="2338827" y="3860722"/>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cxnSp>
        <p:nvCxnSpPr>
          <p:cNvPr id="139" name="Straight Connector 138"/>
          <p:cNvCxnSpPr/>
          <p:nvPr/>
        </p:nvCxnSpPr>
        <p:spPr>
          <a:xfrm>
            <a:off x="1669927" y="3900158"/>
            <a:ext cx="241" cy="405988"/>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1512252" y="3857808"/>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sp>
        <p:nvSpPr>
          <p:cNvPr id="151" name="TextBox 150"/>
          <p:cNvSpPr txBox="1"/>
          <p:nvPr/>
        </p:nvSpPr>
        <p:spPr>
          <a:xfrm>
            <a:off x="1030176" y="2371321"/>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
        <p:nvSpPr>
          <p:cNvPr id="156" name="TextBox 155"/>
          <p:cNvSpPr txBox="1"/>
          <p:nvPr/>
        </p:nvSpPr>
        <p:spPr>
          <a:xfrm>
            <a:off x="4743588" y="2357995"/>
            <a:ext cx="324128" cy="369332"/>
          </a:xfrm>
          <a:prstGeom prst="rect">
            <a:avLst/>
          </a:prstGeom>
          <a:noFill/>
        </p:spPr>
        <p:txBody>
          <a:bodyPr wrap="none" rtlCol="0">
            <a:spAutoFit/>
          </a:bodyPr>
          <a:lstStyle/>
          <a:p>
            <a:r>
              <a:rPr lang="en-US" b="1" dirty="0" smtClean="0">
                <a:solidFill>
                  <a:srgbClr val="FF0000"/>
                </a:solidFill>
              </a:rPr>
              <a:t>A</a:t>
            </a:r>
            <a:endParaRPr lang="en-US" b="1" dirty="0">
              <a:solidFill>
                <a:srgbClr val="FF0000"/>
              </a:solidFill>
            </a:endParaRPr>
          </a:p>
        </p:txBody>
      </p:sp>
      <p:sp>
        <p:nvSpPr>
          <p:cNvPr id="157" name="TextBox 156"/>
          <p:cNvSpPr txBox="1"/>
          <p:nvPr/>
        </p:nvSpPr>
        <p:spPr>
          <a:xfrm>
            <a:off x="4166095" y="2616117"/>
            <a:ext cx="314510" cy="369332"/>
          </a:xfrm>
          <a:prstGeom prst="rect">
            <a:avLst/>
          </a:prstGeom>
          <a:noFill/>
        </p:spPr>
        <p:txBody>
          <a:bodyPr wrap="none" rtlCol="0">
            <a:spAutoFit/>
          </a:bodyPr>
          <a:lstStyle/>
          <a:p>
            <a:r>
              <a:rPr lang="en-US" b="1" dirty="0" smtClean="0">
                <a:solidFill>
                  <a:srgbClr val="FF0000"/>
                </a:solidFill>
              </a:rPr>
              <a:t>B</a:t>
            </a:r>
            <a:endParaRPr lang="en-US" b="1" dirty="0">
              <a:solidFill>
                <a:srgbClr val="FF0000"/>
              </a:solidFill>
            </a:endParaRPr>
          </a:p>
        </p:txBody>
      </p:sp>
      <p:sp>
        <p:nvSpPr>
          <p:cNvPr id="158" name="TextBox 157"/>
          <p:cNvSpPr txBox="1"/>
          <p:nvPr/>
        </p:nvSpPr>
        <p:spPr>
          <a:xfrm>
            <a:off x="5177403" y="4314098"/>
            <a:ext cx="309700" cy="369332"/>
          </a:xfrm>
          <a:prstGeom prst="rect">
            <a:avLst/>
          </a:prstGeom>
          <a:noFill/>
        </p:spPr>
        <p:txBody>
          <a:bodyPr wrap="none" rtlCol="0">
            <a:spAutoFit/>
          </a:bodyPr>
          <a:lstStyle/>
          <a:p>
            <a:r>
              <a:rPr lang="en-US" b="1" dirty="0" smtClean="0">
                <a:solidFill>
                  <a:srgbClr val="FF0000"/>
                </a:solidFill>
              </a:rPr>
              <a:t>C</a:t>
            </a:r>
            <a:endParaRPr lang="en-US" b="1" dirty="0">
              <a:solidFill>
                <a:srgbClr val="FF0000"/>
              </a:solidFill>
            </a:endParaRPr>
          </a:p>
        </p:txBody>
      </p:sp>
      <p:sp>
        <p:nvSpPr>
          <p:cNvPr id="165" name="TextBox 164"/>
          <p:cNvSpPr txBox="1"/>
          <p:nvPr/>
        </p:nvSpPr>
        <p:spPr>
          <a:xfrm>
            <a:off x="6503876" y="4311102"/>
            <a:ext cx="210623" cy="369332"/>
          </a:xfrm>
          <a:prstGeom prst="rect">
            <a:avLst/>
          </a:prstGeom>
          <a:noFill/>
        </p:spPr>
        <p:txBody>
          <a:bodyPr wrap="square" rtlCol="0">
            <a:spAutoFit/>
          </a:bodyPr>
          <a:lstStyle/>
          <a:p>
            <a:r>
              <a:rPr lang="en-US" b="1" dirty="0" smtClean="0">
                <a:solidFill>
                  <a:srgbClr val="FF0000"/>
                </a:solidFill>
              </a:rPr>
              <a:t>D</a:t>
            </a:r>
            <a:endParaRPr lang="en-US" b="1" dirty="0">
              <a:solidFill>
                <a:srgbClr val="FF0000"/>
              </a:solidFill>
            </a:endParaRPr>
          </a:p>
        </p:txBody>
      </p:sp>
      <p:sp>
        <p:nvSpPr>
          <p:cNvPr id="166" name="TextBox 165"/>
          <p:cNvSpPr txBox="1"/>
          <p:nvPr/>
        </p:nvSpPr>
        <p:spPr>
          <a:xfrm>
            <a:off x="8343269" y="3693983"/>
            <a:ext cx="296876" cy="369332"/>
          </a:xfrm>
          <a:prstGeom prst="rect">
            <a:avLst/>
          </a:prstGeom>
          <a:noFill/>
        </p:spPr>
        <p:txBody>
          <a:bodyPr wrap="none" rtlCol="0">
            <a:spAutoFit/>
          </a:bodyPr>
          <a:lstStyle/>
          <a:p>
            <a:r>
              <a:rPr lang="en-US" b="1" dirty="0" smtClean="0">
                <a:solidFill>
                  <a:srgbClr val="FF0000"/>
                </a:solidFill>
              </a:rPr>
              <a:t>E</a:t>
            </a:r>
            <a:endParaRPr lang="en-US" b="1" dirty="0">
              <a:solidFill>
                <a:srgbClr val="FF0000"/>
              </a:solidFill>
            </a:endParaRPr>
          </a:p>
        </p:txBody>
      </p:sp>
      <p:sp>
        <p:nvSpPr>
          <p:cNvPr id="168" name="TextBox 167"/>
          <p:cNvSpPr txBox="1"/>
          <p:nvPr/>
        </p:nvSpPr>
        <p:spPr>
          <a:xfrm>
            <a:off x="6895823" y="1718610"/>
            <a:ext cx="332142" cy="369332"/>
          </a:xfrm>
          <a:prstGeom prst="rect">
            <a:avLst/>
          </a:prstGeom>
          <a:noFill/>
        </p:spPr>
        <p:txBody>
          <a:bodyPr wrap="none" rtlCol="0">
            <a:spAutoFit/>
          </a:bodyPr>
          <a:lstStyle/>
          <a:p>
            <a:r>
              <a:rPr lang="en-US" b="1" dirty="0" smtClean="0">
                <a:solidFill>
                  <a:srgbClr val="FF0000"/>
                </a:solidFill>
              </a:rPr>
              <a:t>G</a:t>
            </a:r>
            <a:endParaRPr lang="en-US" b="1" dirty="0">
              <a:solidFill>
                <a:srgbClr val="FF0000"/>
              </a:solidFill>
            </a:endParaRPr>
          </a:p>
        </p:txBody>
      </p:sp>
      <p:cxnSp>
        <p:nvCxnSpPr>
          <p:cNvPr id="169" name="Straight Connector 168"/>
          <p:cNvCxnSpPr/>
          <p:nvPr/>
        </p:nvCxnSpPr>
        <p:spPr>
          <a:xfrm flipH="1">
            <a:off x="8279136" y="2402908"/>
            <a:ext cx="411068" cy="0"/>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8289052" y="2211539"/>
            <a:ext cx="290464" cy="369332"/>
          </a:xfrm>
          <a:prstGeom prst="rect">
            <a:avLst/>
          </a:prstGeom>
          <a:noFill/>
        </p:spPr>
        <p:txBody>
          <a:bodyPr wrap="none" rtlCol="0">
            <a:spAutoFit/>
          </a:bodyPr>
          <a:lstStyle/>
          <a:p>
            <a:r>
              <a:rPr lang="en-US" b="1" dirty="0" smtClean="0">
                <a:solidFill>
                  <a:srgbClr val="FF0000"/>
                </a:solidFill>
              </a:rPr>
              <a:t>F</a:t>
            </a:r>
            <a:endParaRPr lang="en-US" b="1" dirty="0">
              <a:solidFill>
                <a:srgbClr val="FF0000"/>
              </a:solidFill>
            </a:endParaRPr>
          </a:p>
        </p:txBody>
      </p:sp>
      <p:cxnSp>
        <p:nvCxnSpPr>
          <p:cNvPr id="171" name="Straight Connector 170"/>
          <p:cNvCxnSpPr/>
          <p:nvPr/>
        </p:nvCxnSpPr>
        <p:spPr>
          <a:xfrm flipH="1">
            <a:off x="6119631" y="1725646"/>
            <a:ext cx="5765" cy="416042"/>
          </a:xfrm>
          <a:prstGeom prst="line">
            <a:avLst/>
          </a:prstGeom>
          <a:ln w="571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Down Arrow Callout 172"/>
          <p:cNvSpPr/>
          <p:nvPr/>
        </p:nvSpPr>
        <p:spPr>
          <a:xfrm rot="10800000">
            <a:off x="6929878" y="2124142"/>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Down Arrow Callout 173"/>
          <p:cNvSpPr/>
          <p:nvPr/>
        </p:nvSpPr>
        <p:spPr>
          <a:xfrm rot="10800000">
            <a:off x="5987161" y="2142870"/>
            <a:ext cx="290391" cy="309994"/>
          </a:xfrm>
          <a:prstGeom prst="downArrowCallout">
            <a:avLst/>
          </a:prstGeom>
          <a:solidFill>
            <a:schemeClr val="tx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TextBox 174"/>
          <p:cNvSpPr txBox="1"/>
          <p:nvPr/>
        </p:nvSpPr>
        <p:spPr>
          <a:xfrm>
            <a:off x="5975858" y="2163938"/>
            <a:ext cx="332142" cy="369332"/>
          </a:xfrm>
          <a:prstGeom prst="rect">
            <a:avLst/>
          </a:prstGeom>
          <a:noFill/>
        </p:spPr>
        <p:txBody>
          <a:bodyPr wrap="none" rtlCol="0">
            <a:spAutoFit/>
          </a:bodyPr>
          <a:lstStyle/>
          <a:p>
            <a:r>
              <a:rPr lang="en-US" b="1" dirty="0" smtClean="0">
                <a:solidFill>
                  <a:srgbClr val="FF0000"/>
                </a:solidFill>
              </a:rPr>
              <a:t>H</a:t>
            </a:r>
            <a:endParaRPr lang="en-US" b="1" dirty="0">
              <a:solidFill>
                <a:srgbClr val="FF0000"/>
              </a:solidFill>
            </a:endParaRPr>
          </a:p>
        </p:txBody>
      </p:sp>
      <p:sp>
        <p:nvSpPr>
          <p:cNvPr id="143" name="Rectangle 142"/>
          <p:cNvSpPr/>
          <p:nvPr/>
        </p:nvSpPr>
        <p:spPr>
          <a:xfrm>
            <a:off x="2710873" y="3800615"/>
            <a:ext cx="1079456" cy="1171204"/>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2225130" y="2971710"/>
            <a:ext cx="1079456" cy="1171204"/>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1981728" y="3792980"/>
            <a:ext cx="1079456" cy="1171204"/>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p:nvSpPr>
        <p:spPr>
          <a:xfrm>
            <a:off x="1069092" y="3778201"/>
            <a:ext cx="1079456" cy="1171204"/>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p:cNvSpPr/>
          <p:nvPr/>
        </p:nvSpPr>
        <p:spPr>
          <a:xfrm>
            <a:off x="1523750" y="2926848"/>
            <a:ext cx="1079456" cy="1171204"/>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633513" y="1974767"/>
            <a:ext cx="1195546" cy="125004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124754" y="3288711"/>
            <a:ext cx="1097280" cy="1097280"/>
          </a:xfrm>
          <a:prstGeom prst="ellips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56706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478" y="263526"/>
            <a:ext cx="8229600" cy="1143000"/>
          </a:xfrm>
        </p:spPr>
        <p:txBody>
          <a:bodyPr/>
          <a:lstStyle/>
          <a:p>
            <a:r>
              <a:rPr lang="en-US" dirty="0" smtClean="0"/>
              <a:t>Diffusers Chart 2</a:t>
            </a:r>
            <a:endParaRPr lang="en-US" dirty="0"/>
          </a:p>
        </p:txBody>
      </p:sp>
      <p:pic>
        <p:nvPicPr>
          <p:cNvPr id="5" name="fancybox-img" descr="http://www.hartandcooley.com/assets/images/l5/761_sre-4g.jpg"/>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12290" y="-64423"/>
            <a:ext cx="1288415" cy="1371600"/>
          </a:xfrm>
          <a:prstGeom prst="rect">
            <a:avLst/>
          </a:prstGeom>
          <a:noFill/>
          <a:ln>
            <a:noFill/>
          </a:ln>
        </p:spPr>
      </p:pic>
      <p:pic>
        <p:nvPicPr>
          <p:cNvPr id="6" name="fancybox-img" descr="http://www.hartandcooley.com/assets/images/l8/764_sr7r.jpg"/>
          <p:cNvPicPr/>
          <p:nvPr/>
        </p:nvPicPr>
        <p:blipFill>
          <a:blip r:embed="rId4" cstate="print">
            <a:grayscl/>
            <a:extLst>
              <a:ext uri="{28A0092B-C50C-407E-A947-70E740481C1C}">
                <a14:useLocalDpi xmlns:a14="http://schemas.microsoft.com/office/drawing/2010/main" val="0"/>
              </a:ext>
            </a:extLst>
          </a:blip>
          <a:srcRect/>
          <a:stretch>
            <a:fillRect/>
          </a:stretch>
        </p:blipFill>
        <p:spPr bwMode="auto">
          <a:xfrm>
            <a:off x="1276125" y="-43580"/>
            <a:ext cx="1325880" cy="1371600"/>
          </a:xfrm>
          <a:prstGeom prst="rect">
            <a:avLst/>
          </a:prstGeom>
          <a:noFill/>
          <a:ln>
            <a:noFill/>
          </a:ln>
        </p:spPr>
      </p:pic>
      <p:pic>
        <p:nvPicPr>
          <p:cNvPr id="7" name="Picture 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46038"/>
            <a:ext cx="1491615" cy="1371600"/>
          </a:xfrm>
          <a:prstGeom prst="rect">
            <a:avLst/>
          </a:prstGeom>
          <a:noFill/>
          <a:ln>
            <a:noFill/>
          </a:ln>
        </p:spPr>
      </p:pic>
      <p:pic>
        <p:nvPicPr>
          <p:cNvPr id="3" name="Picture 2"/>
          <p:cNvPicPr>
            <a:picLocks noChangeAspect="1"/>
          </p:cNvPicPr>
          <p:nvPr/>
        </p:nvPicPr>
        <p:blipFill>
          <a:blip r:embed="rId6"/>
          <a:stretch>
            <a:fillRect/>
          </a:stretch>
        </p:blipFill>
        <p:spPr>
          <a:xfrm>
            <a:off x="484741" y="2133600"/>
            <a:ext cx="7831905" cy="3449431"/>
          </a:xfrm>
          <a:prstGeom prst="rect">
            <a:avLst/>
          </a:prstGeom>
        </p:spPr>
      </p:pic>
    </p:spTree>
    <p:custDataLst>
      <p:tags r:id="rId1"/>
    </p:custDataLst>
    <p:extLst>
      <p:ext uri="{BB962C8B-B14F-4D97-AF65-F5344CB8AC3E}">
        <p14:creationId xmlns:p14="http://schemas.microsoft.com/office/powerpoint/2010/main" val="11455945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LOGO" val="ComfortU_Logo.jpg"/>
  <p:tag name="ARTICULATE_PRESENTER" val="Donald Prather"/>
  <p:tag name="ARTICULATE_PRESENTER_GUID" val="0067420A16B5"/>
  <p:tag name="ARTICULATE_LMS" val="0"/>
  <p:tag name="ARTICULATE_TEMPLATE" val="Corporate Communications"/>
  <p:tag name="ARTICULATE_TEMPLATE_GUID" val="1a000000-6000-0000-b000-000000000001"/>
  <p:tag name="PRESENTER_PREVIEW_MODE" val="0"/>
  <p:tag name="PRESENTER_PREVIEW_START" val="1"/>
  <p:tag name="PLAYERLOGOHEIGHT" val="162"/>
  <p:tag name="PLAYERLOGOWIDTH" val="351"/>
  <p:tag name="LAUNCHINNEWWINDOW" val="0"/>
  <p:tag name="LASTPUBLISHED" val="C:\Users\Craig\Documents\My Articulate Projects\2.1 Why Balance a House\player.html"/>
  <p:tag name="ARTICULATE_META_COURSE_VERSION" val="1.0"/>
  <p:tag name="ARTICULATE_META_COURSE_VERSION_SET" val="True"/>
  <p:tag name="ARTICULATE_REFERENCE_ID" val="0b2ae246-c608-48c8-b00f-180ba22f995d"/>
  <p:tag name="ARTICULATE_REFERENCE_COUNT" val="0"/>
  <p:tag name="ARTICULATE_PLAYER_GLOSSARY_XML" val="&lt;?xml version=&quot;1.0&quot; encoding=&quot;utf-16&quot;?&gt;&lt;glossary xmlns:xsi=&quot;http://www.w3.org/2001/XMLSchema-instance&quot; xmlns:xsd=&quot;http://www.w3.org/2001/XMLSchema&quot;&gt;&lt;terms /&gt;&lt;/glossary&gt;"/>
  <p:tag name="ARTICULATE_META_DESCRIPTION" val="Conduction, and leakage losses and pressure effects"/>
  <p:tag name="ARTICULATE_META_COURSE_ID" val="2_1_Why_Balance_a_House"/>
  <p:tag name="ARTICULATE_META_NAME_SET" val="True"/>
  <p:tag name="TAG_BACKING_FORM_KEY" val="2294628-c:\users\don\desktop\power points\1.1 energy losses.pptx"/>
  <p:tag name="ARTICULATE_PRESENTER_VERSION" val="7"/>
  <p:tag name="ARTICULATE_USED_PAGE_ORIENTATION" val="1"/>
  <p:tag name="ARTICULATE_USED_PAGE_SIZE" val="1"/>
  <p:tag name="ARTICULATE_SLIDE_COUNT" val="1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UDIO_ID" val="316"/>
  <p:tag name="ARTICULATE_AUDIO_RECORDED" val="1"/>
  <p:tag name="ELAPSEDTIME" val="20.1"/>
  <p:tag name="ANNOTATION_COUNT" val="0"/>
  <p:tag name="ARTICULATE_NAV_LEVEL" val="1"/>
  <p:tag name="ARTICULATE_SLIDE_PRESENTER_GUID" val="98bb69f2-8d08-4a0f-b3bb-0c4b682557b7"/>
  <p:tag name="ARTICULATE_SLIDE_PAUSE" val="0"/>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5479</TotalTime>
  <Words>737</Words>
  <Application>Microsoft Office PowerPoint</Application>
  <PresentationFormat>On-screen Show (4:3)</PresentationFormat>
  <Paragraphs>132</Paragraphs>
  <Slides>19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 Maria’s Restaurant Chapter 4 Section 14  </vt:lpstr>
      <vt:lpstr>Manual T Air Distribution Basics</vt:lpstr>
      <vt:lpstr>PowerPoint Presentation</vt:lpstr>
      <vt:lpstr>Supply Diffuser Chart 1</vt:lpstr>
      <vt:lpstr>Noise Criterion Question 1</vt:lpstr>
      <vt:lpstr>Noise Criterion Question 1</vt:lpstr>
      <vt:lpstr>PowerPoint Presentation</vt:lpstr>
      <vt:lpstr>PowerPoint Presentation</vt:lpstr>
      <vt:lpstr>Diffusers Chart 2</vt:lpstr>
      <vt:lpstr>Supply Diffusers Types</vt:lpstr>
      <vt:lpstr>Supply Diffusers Throw Direction</vt:lpstr>
      <vt:lpstr>Grille Selection Question 1</vt:lpstr>
      <vt:lpstr>Diffusers Chart Face Velocity 1</vt:lpstr>
      <vt:lpstr>Diffusers Chart Throw 1</vt:lpstr>
      <vt:lpstr>Diffusers Chart Ak 1</vt:lpstr>
      <vt:lpstr>Diffusers Chart Ak 1</vt:lpstr>
      <vt:lpstr>Diffusers Chart T1</vt:lpstr>
      <vt:lpstr>Diffusers Chart T1</vt:lpstr>
      <vt:lpstr>Field Notes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Donald Prather</cp:lastModifiedBy>
  <cp:revision>618</cp:revision>
  <dcterms:created xsi:type="dcterms:W3CDTF">2013-05-23T13:04:32Z</dcterms:created>
  <dcterms:modified xsi:type="dcterms:W3CDTF">2017-07-12T16:02:00Z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2.1 Why Balance a House  </vt:lpwstr>
  </property>
  <property fmtid="{D5CDD505-2E9C-101B-9397-08002B2CF9AE}" pid="4" name="ArticulateProjectVersion">
    <vt:lpwstr>7</vt:lpwstr>
  </property>
  <property fmtid="{D5CDD505-2E9C-101B-9397-08002B2CF9AE}" pid="5" name="ArticulateGUID">
    <vt:lpwstr>BED68886-9D01-450C-9EB9-488FB6F848AB</vt:lpwstr>
  </property>
  <property fmtid="{D5CDD505-2E9C-101B-9397-08002B2CF9AE}" pid="6" name="ArticulateProjectFull">
    <vt:lpwstr>C:\Users\Don\Desktop\Chapter 4 Class 14 Maria's restaurant .ppta</vt:lpwstr>
  </property>
</Properties>
</file>