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8.xml" ContentType="application/vnd.openxmlformats-officedocument.presentationml.tags+xml"/>
  <Override PartName="/ppt/tags/tag5.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tags/tag20.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12.xml" ContentType="application/vnd.openxmlformats-officedocument.presentationml.tags+xml"/>
  <Override PartName="/ppt/tags/tag13.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19.xml" ContentType="application/vnd.openxmlformats-officedocument.presentationml.tags+xml"/>
  <Override PartName="/ppt/tags/tag14.xml" ContentType="application/vnd.openxmlformats-officedocument.presentationml.tags+xml"/>
  <Override PartName="/ppt/tags/tag3.xml" ContentType="application/vnd.openxmlformats-officedocument.presentationml.tags+xml"/>
  <Override PartName="/ppt/tags/tag15.xml" ContentType="application/vnd.openxmlformats-officedocument.presentationml.tags+xml"/>
  <Override PartName="/ppt/tags/tag4.xml" ContentType="application/vnd.openxmlformats-officedocument.presentationml.tags+xml"/>
  <Override PartName="/ppt/tags/tag1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17.xml" ContentType="application/vnd.openxmlformats-officedocument.presentationml.tags+xml"/>
  <Override PartName="/ppt/tags/tag2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1"/>
  </p:notesMasterIdLst>
  <p:sldIdLst>
    <p:sldId id="316" r:id="rId2"/>
    <p:sldId id="420" r:id="rId3"/>
    <p:sldId id="415" r:id="rId4"/>
    <p:sldId id="417" r:id="rId5"/>
    <p:sldId id="419" r:id="rId6"/>
    <p:sldId id="418" r:id="rId7"/>
    <p:sldId id="396" r:id="rId8"/>
    <p:sldId id="423" r:id="rId9"/>
    <p:sldId id="425" r:id="rId10"/>
    <p:sldId id="426" r:id="rId11"/>
    <p:sldId id="424" r:id="rId12"/>
    <p:sldId id="429" r:id="rId13"/>
    <p:sldId id="428" r:id="rId14"/>
    <p:sldId id="427" r:id="rId15"/>
    <p:sldId id="430" r:id="rId16"/>
    <p:sldId id="431" r:id="rId17"/>
    <p:sldId id="432" r:id="rId18"/>
    <p:sldId id="433" r:id="rId19"/>
    <p:sldId id="346"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CC"/>
    <a:srgbClr val="002F99"/>
    <a:srgbClr val="293C99"/>
    <a:srgbClr val="0033CC"/>
    <a:srgbClr val="0000FF"/>
    <a:srgbClr val="CEB33E"/>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0" autoAdjust="0"/>
    <p:restoredTop sz="94660"/>
  </p:normalViewPr>
  <p:slideViewPr>
    <p:cSldViewPr>
      <p:cViewPr varScale="1">
        <p:scale>
          <a:sx n="94" d="100"/>
          <a:sy n="94" d="100"/>
        </p:scale>
        <p:origin x="78" y="456"/>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6/18/2019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6/18/2019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br>
              <a:rPr lang="en-US" dirty="0">
                <a:solidFill>
                  <a:srgbClr val="FF00FF"/>
                </a:solidFill>
              </a:rPr>
            </a:br>
            <a:r>
              <a:rPr lang="en-US" dirty="0">
                <a:solidFill>
                  <a:srgbClr val="FFFF00"/>
                </a:solidFill>
              </a:rPr>
              <a:t>Technician’s First Guide and Workbook</a:t>
            </a:r>
            <a:br>
              <a:rPr lang="en-US" dirty="0">
                <a:solidFill>
                  <a:srgbClr val="FF00FF"/>
                </a:solidFill>
              </a:rPr>
            </a:br>
            <a:r>
              <a:rPr lang="en-US" dirty="0">
                <a:solidFill>
                  <a:srgbClr val="FFFF00"/>
                </a:solidFill>
              </a:rPr>
              <a:t>Section 7: Electrical Components and </a:t>
            </a:r>
            <a:r>
              <a:rPr lang="en-US">
                <a:solidFill>
                  <a:srgbClr val="FFFF00"/>
                </a:solidFill>
              </a:rPr>
              <a:t>Electrical Measurement Part 1</a:t>
            </a:r>
            <a:br>
              <a:rPr lang="en-US" dirty="0">
                <a:solidFill>
                  <a:srgbClr val="FF00FF"/>
                </a:solidFill>
              </a:rPr>
            </a:br>
            <a:br>
              <a:rPr lang="en-US" dirty="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13F9E-BD41-45D1-8C00-44672B3C6118}"/>
              </a:ext>
            </a:extLst>
          </p:cNvPr>
          <p:cNvSpPr>
            <a:spLocks noGrp="1"/>
          </p:cNvSpPr>
          <p:nvPr>
            <p:ph type="title"/>
          </p:nvPr>
        </p:nvSpPr>
        <p:spPr>
          <a:xfrm>
            <a:off x="0" y="274638"/>
            <a:ext cx="9067800" cy="1143000"/>
          </a:xfrm>
        </p:spPr>
        <p:txBody>
          <a:bodyPr>
            <a:normAutofit fontScale="90000"/>
          </a:bodyPr>
          <a:lstStyle/>
          <a:p>
            <a:r>
              <a:rPr lang="en-US" dirty="0"/>
              <a:t>Typical Multimeter Test Probe Connection</a:t>
            </a:r>
          </a:p>
        </p:txBody>
      </p:sp>
      <p:pic>
        <p:nvPicPr>
          <p:cNvPr id="4" name="Picture 3">
            <a:extLst>
              <a:ext uri="{FF2B5EF4-FFF2-40B4-BE49-F238E27FC236}">
                <a16:creationId xmlns:a16="http://schemas.microsoft.com/office/drawing/2014/main" id="{726E4F4D-66D5-44F2-B32A-992B9839CD56}"/>
              </a:ext>
            </a:extLst>
          </p:cNvPr>
          <p:cNvPicPr/>
          <p:nvPr/>
        </p:nvPicPr>
        <p:blipFill>
          <a:blip r:embed="rId3"/>
          <a:stretch>
            <a:fillRect/>
          </a:stretch>
        </p:blipFill>
        <p:spPr>
          <a:xfrm>
            <a:off x="1981200" y="1417638"/>
            <a:ext cx="4800600" cy="5364162"/>
          </a:xfrm>
          <a:prstGeom prst="rect">
            <a:avLst/>
          </a:prstGeom>
        </p:spPr>
      </p:pic>
    </p:spTree>
    <p:custDataLst>
      <p:tags r:id="rId1"/>
    </p:custDataLst>
    <p:extLst>
      <p:ext uri="{BB962C8B-B14F-4D97-AF65-F5344CB8AC3E}">
        <p14:creationId xmlns:p14="http://schemas.microsoft.com/office/powerpoint/2010/main" val="88638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B9EF-6C09-4EA2-960D-AB9C13E5F669}"/>
              </a:ext>
            </a:extLst>
          </p:cNvPr>
          <p:cNvSpPr>
            <a:spLocks noGrp="1"/>
          </p:cNvSpPr>
          <p:nvPr>
            <p:ph type="title"/>
          </p:nvPr>
        </p:nvSpPr>
        <p:spPr>
          <a:xfrm>
            <a:off x="457200" y="274638"/>
            <a:ext cx="8229600" cy="1143000"/>
          </a:xfrm>
        </p:spPr>
        <p:txBody>
          <a:bodyPr>
            <a:normAutofit/>
          </a:bodyPr>
          <a:lstStyle/>
          <a:p>
            <a:r>
              <a:rPr lang="en-US" dirty="0"/>
              <a:t>Low Voltage Measurement</a:t>
            </a:r>
          </a:p>
        </p:txBody>
      </p:sp>
      <p:pic>
        <p:nvPicPr>
          <p:cNvPr id="5" name="Picture 4">
            <a:extLst>
              <a:ext uri="{FF2B5EF4-FFF2-40B4-BE49-F238E27FC236}">
                <a16:creationId xmlns:a16="http://schemas.microsoft.com/office/drawing/2014/main" id="{5B26410A-CFCF-4DC1-A308-259DCA28C5BD}"/>
              </a:ext>
            </a:extLst>
          </p:cNvPr>
          <p:cNvPicPr/>
          <p:nvPr/>
        </p:nvPicPr>
        <p:blipFill>
          <a:blip r:embed="rId3"/>
          <a:stretch>
            <a:fillRect/>
          </a:stretch>
        </p:blipFill>
        <p:spPr>
          <a:xfrm>
            <a:off x="304800" y="1483360"/>
            <a:ext cx="6477000" cy="4815522"/>
          </a:xfrm>
          <a:prstGeom prst="rect">
            <a:avLst/>
          </a:prstGeom>
        </p:spPr>
      </p:pic>
      <p:cxnSp>
        <p:nvCxnSpPr>
          <p:cNvPr id="6" name="Straight Arrow Connector 5">
            <a:extLst>
              <a:ext uri="{FF2B5EF4-FFF2-40B4-BE49-F238E27FC236}">
                <a16:creationId xmlns:a16="http://schemas.microsoft.com/office/drawing/2014/main" id="{43CB308A-47BC-4B0B-A6C8-50AD3E9580D8}"/>
              </a:ext>
            </a:extLst>
          </p:cNvPr>
          <p:cNvCxnSpPr>
            <a:cxnSpLocks/>
          </p:cNvCxnSpPr>
          <p:nvPr/>
        </p:nvCxnSpPr>
        <p:spPr>
          <a:xfrm flipH="1" flipV="1">
            <a:off x="5867400" y="3855562"/>
            <a:ext cx="1219200" cy="4878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4513F30-7578-4FBE-81B3-22CCA4D8EDD1}"/>
              </a:ext>
            </a:extLst>
          </p:cNvPr>
          <p:cNvSpPr txBox="1"/>
          <p:nvPr/>
        </p:nvSpPr>
        <p:spPr>
          <a:xfrm>
            <a:off x="7015139" y="3429000"/>
            <a:ext cx="2103461" cy="2246769"/>
          </a:xfrm>
          <a:prstGeom prst="rect">
            <a:avLst/>
          </a:prstGeom>
          <a:noFill/>
        </p:spPr>
        <p:txBody>
          <a:bodyPr wrap="none" rtlCol="0">
            <a:spAutoFit/>
          </a:bodyPr>
          <a:lstStyle/>
          <a:p>
            <a:r>
              <a:rPr lang="en-US" sz="2800" dirty="0">
                <a:solidFill>
                  <a:srgbClr val="FFFF00"/>
                </a:solidFill>
              </a:rPr>
              <a:t>Low voltage </a:t>
            </a:r>
          </a:p>
          <a:p>
            <a:r>
              <a:rPr lang="en-US" sz="2800" dirty="0">
                <a:solidFill>
                  <a:srgbClr val="FFFF00"/>
                </a:solidFill>
              </a:rPr>
              <a:t>Control wire </a:t>
            </a:r>
          </a:p>
          <a:p>
            <a:r>
              <a:rPr lang="en-US" sz="2800" dirty="0">
                <a:solidFill>
                  <a:srgbClr val="FFFF00"/>
                </a:solidFill>
              </a:rPr>
              <a:t>connections </a:t>
            </a:r>
          </a:p>
          <a:p>
            <a:r>
              <a:rPr lang="en-US" sz="2800" dirty="0">
                <a:solidFill>
                  <a:srgbClr val="FFFF00"/>
                </a:solidFill>
              </a:rPr>
              <a:t>One on each </a:t>
            </a:r>
          </a:p>
          <a:p>
            <a:r>
              <a:rPr lang="en-US" sz="2800" dirty="0">
                <a:solidFill>
                  <a:srgbClr val="FFFF00"/>
                </a:solidFill>
              </a:rPr>
              <a:t>side 24V</a:t>
            </a:r>
          </a:p>
        </p:txBody>
      </p:sp>
    </p:spTree>
    <p:custDataLst>
      <p:tags r:id="rId1"/>
    </p:custDataLst>
    <p:extLst>
      <p:ext uri="{BB962C8B-B14F-4D97-AF65-F5344CB8AC3E}">
        <p14:creationId xmlns:p14="http://schemas.microsoft.com/office/powerpoint/2010/main" val="399737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B9EF-6C09-4EA2-960D-AB9C13E5F669}"/>
              </a:ext>
            </a:extLst>
          </p:cNvPr>
          <p:cNvSpPr>
            <a:spLocks noGrp="1"/>
          </p:cNvSpPr>
          <p:nvPr>
            <p:ph type="title"/>
          </p:nvPr>
        </p:nvSpPr>
        <p:spPr>
          <a:xfrm>
            <a:off x="457200" y="274638"/>
            <a:ext cx="8229600" cy="1143000"/>
          </a:xfrm>
        </p:spPr>
        <p:txBody>
          <a:bodyPr>
            <a:normAutofit/>
          </a:bodyPr>
          <a:lstStyle/>
          <a:p>
            <a:r>
              <a:rPr lang="en-US" dirty="0"/>
              <a:t>Line Voltage Measurement</a:t>
            </a:r>
          </a:p>
        </p:txBody>
      </p:sp>
      <p:sp>
        <p:nvSpPr>
          <p:cNvPr id="10" name="TextBox 9">
            <a:extLst>
              <a:ext uri="{FF2B5EF4-FFF2-40B4-BE49-F238E27FC236}">
                <a16:creationId xmlns:a16="http://schemas.microsoft.com/office/drawing/2014/main" id="{B4513F30-7578-4FBE-81B3-22CCA4D8EDD1}"/>
              </a:ext>
            </a:extLst>
          </p:cNvPr>
          <p:cNvSpPr txBox="1"/>
          <p:nvPr/>
        </p:nvSpPr>
        <p:spPr>
          <a:xfrm>
            <a:off x="5811354" y="2356724"/>
            <a:ext cx="2380780" cy="3970318"/>
          </a:xfrm>
          <a:prstGeom prst="rect">
            <a:avLst/>
          </a:prstGeom>
          <a:noFill/>
        </p:spPr>
        <p:txBody>
          <a:bodyPr wrap="none" rtlCol="0">
            <a:spAutoFit/>
          </a:bodyPr>
          <a:lstStyle/>
          <a:p>
            <a:r>
              <a:rPr lang="en-US" sz="2800" dirty="0">
                <a:solidFill>
                  <a:srgbClr val="FFFF00"/>
                </a:solidFill>
              </a:rPr>
              <a:t>Line voltage</a:t>
            </a:r>
          </a:p>
          <a:p>
            <a:r>
              <a:rPr lang="en-US" sz="2800" dirty="0">
                <a:solidFill>
                  <a:srgbClr val="FFFF00"/>
                </a:solidFill>
              </a:rPr>
              <a:t>often </a:t>
            </a:r>
          </a:p>
          <a:p>
            <a:r>
              <a:rPr lang="en-US" sz="2800" dirty="0">
                <a:solidFill>
                  <a:srgbClr val="FFFF00"/>
                </a:solidFill>
              </a:rPr>
              <a:t>Measured at </a:t>
            </a:r>
          </a:p>
          <a:p>
            <a:r>
              <a:rPr lang="en-US" sz="2800" dirty="0">
                <a:solidFill>
                  <a:srgbClr val="FFFF00"/>
                </a:solidFill>
              </a:rPr>
              <a:t>Spade </a:t>
            </a:r>
          </a:p>
          <a:p>
            <a:r>
              <a:rPr lang="en-US" sz="2800" dirty="0">
                <a:solidFill>
                  <a:srgbClr val="FFFF00"/>
                </a:solidFill>
              </a:rPr>
              <a:t>Connectors </a:t>
            </a:r>
          </a:p>
          <a:p>
            <a:r>
              <a:rPr lang="en-US" sz="2800" dirty="0">
                <a:solidFill>
                  <a:srgbClr val="FFFF00"/>
                </a:solidFill>
              </a:rPr>
              <a:t>on top of</a:t>
            </a:r>
          </a:p>
          <a:p>
            <a:r>
              <a:rPr lang="en-US" sz="2800" dirty="0">
                <a:solidFill>
                  <a:srgbClr val="FFFF00"/>
                </a:solidFill>
              </a:rPr>
              <a:t>wire connector</a:t>
            </a:r>
          </a:p>
          <a:p>
            <a:r>
              <a:rPr lang="en-US" sz="2800" dirty="0">
                <a:solidFill>
                  <a:srgbClr val="FFFF00"/>
                </a:solidFill>
              </a:rPr>
              <a:t>lugs or bolts</a:t>
            </a:r>
          </a:p>
          <a:p>
            <a:r>
              <a:rPr lang="en-US" sz="2800" dirty="0">
                <a:solidFill>
                  <a:srgbClr val="FFFF00"/>
                </a:solidFill>
              </a:rPr>
              <a:t>220V</a:t>
            </a:r>
          </a:p>
        </p:txBody>
      </p:sp>
      <p:pic>
        <p:nvPicPr>
          <p:cNvPr id="15" name="Picture 14">
            <a:extLst>
              <a:ext uri="{FF2B5EF4-FFF2-40B4-BE49-F238E27FC236}">
                <a16:creationId xmlns:a16="http://schemas.microsoft.com/office/drawing/2014/main" id="{5C708794-0FCA-44C5-823C-16369FC927A6}"/>
              </a:ext>
            </a:extLst>
          </p:cNvPr>
          <p:cNvPicPr>
            <a:picLocks noChangeAspect="1"/>
          </p:cNvPicPr>
          <p:nvPr/>
        </p:nvPicPr>
        <p:blipFill>
          <a:blip r:embed="rId3"/>
          <a:stretch>
            <a:fillRect/>
          </a:stretch>
        </p:blipFill>
        <p:spPr>
          <a:xfrm>
            <a:off x="2657475" y="1300163"/>
            <a:ext cx="2647950" cy="4973251"/>
          </a:xfrm>
          <a:prstGeom prst="rect">
            <a:avLst/>
          </a:prstGeom>
        </p:spPr>
      </p:pic>
      <p:cxnSp>
        <p:nvCxnSpPr>
          <p:cNvPr id="16" name="Straight Arrow Connector 15">
            <a:extLst>
              <a:ext uri="{FF2B5EF4-FFF2-40B4-BE49-F238E27FC236}">
                <a16:creationId xmlns:a16="http://schemas.microsoft.com/office/drawing/2014/main" id="{5D113AF1-710C-40ED-BDF9-9538CDEA101B}"/>
              </a:ext>
            </a:extLst>
          </p:cNvPr>
          <p:cNvCxnSpPr>
            <a:cxnSpLocks/>
          </p:cNvCxnSpPr>
          <p:nvPr/>
        </p:nvCxnSpPr>
        <p:spPr>
          <a:xfrm flipH="1">
            <a:off x="4572000" y="3786788"/>
            <a:ext cx="1216830" cy="7852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A69EF4F-CEF8-494B-8674-7D9D69284DDE}"/>
              </a:ext>
            </a:extLst>
          </p:cNvPr>
          <p:cNvCxnSpPr>
            <a:cxnSpLocks/>
          </p:cNvCxnSpPr>
          <p:nvPr/>
        </p:nvCxnSpPr>
        <p:spPr>
          <a:xfrm flipH="1">
            <a:off x="4219110" y="3786788"/>
            <a:ext cx="1569720" cy="5397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7791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B9EF-6C09-4EA2-960D-AB9C13E5F669}"/>
              </a:ext>
            </a:extLst>
          </p:cNvPr>
          <p:cNvSpPr>
            <a:spLocks noGrp="1"/>
          </p:cNvSpPr>
          <p:nvPr>
            <p:ph type="title"/>
          </p:nvPr>
        </p:nvSpPr>
        <p:spPr>
          <a:xfrm>
            <a:off x="457200" y="274638"/>
            <a:ext cx="8229600" cy="1143000"/>
          </a:xfrm>
        </p:spPr>
        <p:txBody>
          <a:bodyPr>
            <a:normAutofit/>
          </a:bodyPr>
          <a:lstStyle/>
          <a:p>
            <a:r>
              <a:rPr lang="en-US" dirty="0"/>
              <a:t>Voltage Measurement</a:t>
            </a:r>
          </a:p>
        </p:txBody>
      </p:sp>
      <p:pic>
        <p:nvPicPr>
          <p:cNvPr id="5" name="Picture 4">
            <a:extLst>
              <a:ext uri="{FF2B5EF4-FFF2-40B4-BE49-F238E27FC236}">
                <a16:creationId xmlns:a16="http://schemas.microsoft.com/office/drawing/2014/main" id="{5B26410A-CFCF-4DC1-A308-259DCA28C5BD}"/>
              </a:ext>
            </a:extLst>
          </p:cNvPr>
          <p:cNvPicPr/>
          <p:nvPr/>
        </p:nvPicPr>
        <p:blipFill>
          <a:blip r:embed="rId3"/>
          <a:stretch>
            <a:fillRect/>
          </a:stretch>
        </p:blipFill>
        <p:spPr>
          <a:xfrm>
            <a:off x="990600" y="1524000"/>
            <a:ext cx="6477000" cy="4815522"/>
          </a:xfrm>
          <a:prstGeom prst="rect">
            <a:avLst/>
          </a:prstGeom>
        </p:spPr>
      </p:pic>
    </p:spTree>
    <p:custDataLst>
      <p:tags r:id="rId1"/>
    </p:custDataLst>
    <p:extLst>
      <p:ext uri="{BB962C8B-B14F-4D97-AF65-F5344CB8AC3E}">
        <p14:creationId xmlns:p14="http://schemas.microsoft.com/office/powerpoint/2010/main" val="15179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B9EF-6C09-4EA2-960D-AB9C13E5F669}"/>
              </a:ext>
            </a:extLst>
          </p:cNvPr>
          <p:cNvSpPr>
            <a:spLocks noGrp="1"/>
          </p:cNvSpPr>
          <p:nvPr>
            <p:ph type="title"/>
          </p:nvPr>
        </p:nvSpPr>
        <p:spPr>
          <a:xfrm>
            <a:off x="457200" y="274638"/>
            <a:ext cx="8229600" cy="1143000"/>
          </a:xfrm>
        </p:spPr>
        <p:txBody>
          <a:bodyPr>
            <a:normAutofit/>
          </a:bodyPr>
          <a:lstStyle/>
          <a:p>
            <a:r>
              <a:rPr lang="en-US" dirty="0"/>
              <a:t>Control Voltage Transformer</a:t>
            </a:r>
          </a:p>
        </p:txBody>
      </p:sp>
      <p:pic>
        <p:nvPicPr>
          <p:cNvPr id="4" name="Picture 3">
            <a:extLst>
              <a:ext uri="{FF2B5EF4-FFF2-40B4-BE49-F238E27FC236}">
                <a16:creationId xmlns:a16="http://schemas.microsoft.com/office/drawing/2014/main" id="{D9F0E6C1-4EF6-42E1-B2FD-8E4993D43D4C}"/>
              </a:ext>
            </a:extLst>
          </p:cNvPr>
          <p:cNvPicPr/>
          <p:nvPr/>
        </p:nvPicPr>
        <p:blipFill rotWithShape="1">
          <a:blip r:embed="rId3"/>
          <a:srcRect l="4264" t="2664" r="2688" b="-17"/>
          <a:stretch/>
        </p:blipFill>
        <p:spPr bwMode="auto">
          <a:xfrm>
            <a:off x="152400" y="1752600"/>
            <a:ext cx="4572000" cy="281940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61E19B9F-8081-4ED4-A344-3253A88DAA1A}"/>
              </a:ext>
            </a:extLst>
          </p:cNvPr>
          <p:cNvPicPr/>
          <p:nvPr/>
        </p:nvPicPr>
        <p:blipFill rotWithShape="1">
          <a:blip r:embed="rId4"/>
          <a:srcRect l="2563" r="2050" b="-9512"/>
          <a:stretch/>
        </p:blipFill>
        <p:spPr bwMode="auto">
          <a:xfrm>
            <a:off x="4800600" y="2819400"/>
            <a:ext cx="4267200" cy="32004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03729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B9EF-6C09-4EA2-960D-AB9C13E5F669}"/>
              </a:ext>
            </a:extLst>
          </p:cNvPr>
          <p:cNvSpPr>
            <a:spLocks noGrp="1"/>
          </p:cNvSpPr>
          <p:nvPr>
            <p:ph type="title"/>
          </p:nvPr>
        </p:nvSpPr>
        <p:spPr>
          <a:xfrm>
            <a:off x="457200" y="274638"/>
            <a:ext cx="8229600" cy="1143000"/>
          </a:xfrm>
        </p:spPr>
        <p:txBody>
          <a:bodyPr>
            <a:normAutofit/>
          </a:bodyPr>
          <a:lstStyle/>
          <a:p>
            <a:r>
              <a:rPr lang="en-US" dirty="0"/>
              <a:t>Control Relays/Contactors</a:t>
            </a:r>
          </a:p>
        </p:txBody>
      </p:sp>
      <p:pic>
        <p:nvPicPr>
          <p:cNvPr id="5" name="Picture 4">
            <a:extLst>
              <a:ext uri="{FF2B5EF4-FFF2-40B4-BE49-F238E27FC236}">
                <a16:creationId xmlns:a16="http://schemas.microsoft.com/office/drawing/2014/main" id="{C00A4D68-D577-4C32-A6EF-2BF7E3E57081}"/>
              </a:ext>
            </a:extLst>
          </p:cNvPr>
          <p:cNvPicPr/>
          <p:nvPr/>
        </p:nvPicPr>
        <p:blipFill rotWithShape="1">
          <a:blip r:embed="rId3"/>
          <a:srcRect t="1" r="-573" b="-31483"/>
          <a:stretch/>
        </p:blipFill>
        <p:spPr bwMode="auto">
          <a:xfrm>
            <a:off x="1451611" y="1600200"/>
            <a:ext cx="2819400" cy="220662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512F9F81-C4CB-4DC5-A144-587B1B7454D7}"/>
              </a:ext>
            </a:extLst>
          </p:cNvPr>
          <p:cNvPicPr/>
          <p:nvPr/>
        </p:nvPicPr>
        <p:blipFill>
          <a:blip r:embed="rId4"/>
          <a:stretch>
            <a:fillRect/>
          </a:stretch>
        </p:blipFill>
        <p:spPr>
          <a:xfrm>
            <a:off x="990600" y="3687762"/>
            <a:ext cx="4953000" cy="2895600"/>
          </a:xfrm>
          <a:prstGeom prst="rect">
            <a:avLst/>
          </a:prstGeom>
        </p:spPr>
      </p:pic>
      <p:pic>
        <p:nvPicPr>
          <p:cNvPr id="8" name="Picture 7">
            <a:extLst>
              <a:ext uri="{FF2B5EF4-FFF2-40B4-BE49-F238E27FC236}">
                <a16:creationId xmlns:a16="http://schemas.microsoft.com/office/drawing/2014/main" id="{F8D56192-F544-43AC-8048-B8AB13E1BE33}"/>
              </a:ext>
            </a:extLst>
          </p:cNvPr>
          <p:cNvPicPr/>
          <p:nvPr/>
        </p:nvPicPr>
        <p:blipFill>
          <a:blip r:embed="rId5"/>
          <a:stretch>
            <a:fillRect/>
          </a:stretch>
        </p:blipFill>
        <p:spPr>
          <a:xfrm rot="5400000">
            <a:off x="5960745" y="2190432"/>
            <a:ext cx="2895600" cy="2251710"/>
          </a:xfrm>
          <a:prstGeom prst="rect">
            <a:avLst/>
          </a:prstGeom>
        </p:spPr>
      </p:pic>
    </p:spTree>
    <p:custDataLst>
      <p:tags r:id="rId1"/>
    </p:custDataLst>
    <p:extLst>
      <p:ext uri="{BB962C8B-B14F-4D97-AF65-F5344CB8AC3E}">
        <p14:creationId xmlns:p14="http://schemas.microsoft.com/office/powerpoint/2010/main" val="424853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FB5D-5BE8-4DA5-A4E6-CA9FB817139B}"/>
              </a:ext>
            </a:extLst>
          </p:cNvPr>
          <p:cNvSpPr>
            <a:spLocks noGrp="1"/>
          </p:cNvSpPr>
          <p:nvPr>
            <p:ph type="title"/>
          </p:nvPr>
        </p:nvSpPr>
        <p:spPr/>
        <p:txBody>
          <a:bodyPr>
            <a:normAutofit/>
          </a:bodyPr>
          <a:lstStyle/>
          <a:p>
            <a:r>
              <a:rPr lang="en-US" dirty="0"/>
              <a:t>High Temperature Safety Switches</a:t>
            </a:r>
          </a:p>
        </p:txBody>
      </p:sp>
      <p:pic>
        <p:nvPicPr>
          <p:cNvPr id="5" name="Picture 4">
            <a:extLst>
              <a:ext uri="{FF2B5EF4-FFF2-40B4-BE49-F238E27FC236}">
                <a16:creationId xmlns:a16="http://schemas.microsoft.com/office/drawing/2014/main" id="{7D1C7549-D937-4D9C-95E5-251CFA720953}"/>
              </a:ext>
            </a:extLst>
          </p:cNvPr>
          <p:cNvPicPr/>
          <p:nvPr/>
        </p:nvPicPr>
        <p:blipFill>
          <a:blip r:embed="rId3"/>
          <a:stretch>
            <a:fillRect/>
          </a:stretch>
        </p:blipFill>
        <p:spPr>
          <a:xfrm>
            <a:off x="2286000" y="2057400"/>
            <a:ext cx="3429000" cy="3886200"/>
          </a:xfrm>
          <a:prstGeom prst="rect">
            <a:avLst/>
          </a:prstGeom>
        </p:spPr>
      </p:pic>
    </p:spTree>
    <p:custDataLst>
      <p:tags r:id="rId1"/>
    </p:custDataLst>
    <p:extLst>
      <p:ext uri="{BB962C8B-B14F-4D97-AF65-F5344CB8AC3E}">
        <p14:creationId xmlns:p14="http://schemas.microsoft.com/office/powerpoint/2010/main" val="2643933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FB5D-5BE8-4DA5-A4E6-CA9FB817139B}"/>
              </a:ext>
            </a:extLst>
          </p:cNvPr>
          <p:cNvSpPr>
            <a:spLocks noGrp="1"/>
          </p:cNvSpPr>
          <p:nvPr>
            <p:ph type="title"/>
          </p:nvPr>
        </p:nvSpPr>
        <p:spPr/>
        <p:txBody>
          <a:bodyPr>
            <a:normAutofit/>
          </a:bodyPr>
          <a:lstStyle/>
          <a:p>
            <a:r>
              <a:rPr lang="en-US" dirty="0"/>
              <a:t>Pressure Switches</a:t>
            </a:r>
          </a:p>
        </p:txBody>
      </p:sp>
      <p:pic>
        <p:nvPicPr>
          <p:cNvPr id="4" name="Picture 3">
            <a:extLst>
              <a:ext uri="{FF2B5EF4-FFF2-40B4-BE49-F238E27FC236}">
                <a16:creationId xmlns:a16="http://schemas.microsoft.com/office/drawing/2014/main" id="{A9995ADF-77BE-401D-9E3C-C9D3EE8CB098}"/>
              </a:ext>
            </a:extLst>
          </p:cNvPr>
          <p:cNvPicPr/>
          <p:nvPr/>
        </p:nvPicPr>
        <p:blipFill rotWithShape="1">
          <a:blip r:embed="rId3"/>
          <a:srcRect t="-1" r="3436" b="-50509"/>
          <a:stretch/>
        </p:blipFill>
        <p:spPr bwMode="auto">
          <a:xfrm>
            <a:off x="2057400" y="2150427"/>
            <a:ext cx="4438650" cy="443293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04698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FB5D-5BE8-4DA5-A4E6-CA9FB817139B}"/>
              </a:ext>
            </a:extLst>
          </p:cNvPr>
          <p:cNvSpPr>
            <a:spLocks noGrp="1"/>
          </p:cNvSpPr>
          <p:nvPr>
            <p:ph type="title"/>
          </p:nvPr>
        </p:nvSpPr>
        <p:spPr/>
        <p:txBody>
          <a:bodyPr>
            <a:normAutofit/>
          </a:bodyPr>
          <a:lstStyle/>
          <a:p>
            <a:r>
              <a:rPr lang="en-US" dirty="0"/>
              <a:t>Temperature Switches</a:t>
            </a:r>
          </a:p>
        </p:txBody>
      </p:sp>
      <p:pic>
        <p:nvPicPr>
          <p:cNvPr id="5" name="Picture 4">
            <a:extLst>
              <a:ext uri="{FF2B5EF4-FFF2-40B4-BE49-F238E27FC236}">
                <a16:creationId xmlns:a16="http://schemas.microsoft.com/office/drawing/2014/main" id="{4F1232B0-10E2-4616-9622-5182F4BAB78D}"/>
              </a:ext>
            </a:extLst>
          </p:cNvPr>
          <p:cNvPicPr/>
          <p:nvPr/>
        </p:nvPicPr>
        <p:blipFill rotWithShape="1">
          <a:blip r:embed="rId3"/>
          <a:srcRect l="2898"/>
          <a:stretch/>
        </p:blipFill>
        <p:spPr bwMode="auto">
          <a:xfrm>
            <a:off x="2667000" y="1676400"/>
            <a:ext cx="3529965" cy="42672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18763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6602-AA69-42C0-BC84-03D6234CB0D7}"/>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793158B6-1C2A-4A68-8CA7-1B1BE5ADBD0C}"/>
              </a:ext>
            </a:extLst>
          </p:cNvPr>
          <p:cNvSpPr>
            <a:spLocks noGrp="1"/>
          </p:cNvSpPr>
          <p:nvPr>
            <p:ph idx="1"/>
          </p:nvPr>
        </p:nvSpPr>
        <p:spPr/>
        <p:txBody>
          <a:bodyPr>
            <a:normAutofit fontScale="92500" lnSpcReduction="20000"/>
          </a:bodyPr>
          <a:lstStyle/>
          <a:p>
            <a:r>
              <a:rPr lang="en-US" dirty="0">
                <a:solidFill>
                  <a:srgbClr val="FFFF00"/>
                </a:solidFill>
              </a:rPr>
              <a:t>You should now be able to explain why wire type and size is important.</a:t>
            </a:r>
          </a:p>
          <a:p>
            <a:r>
              <a:rPr lang="en-US" dirty="0">
                <a:solidFill>
                  <a:srgbClr val="FFFF00"/>
                </a:solidFill>
              </a:rPr>
              <a:t>You should now be able to explain why fuse size and type is important.</a:t>
            </a:r>
          </a:p>
          <a:p>
            <a:r>
              <a:rPr lang="en-US" dirty="0">
                <a:solidFill>
                  <a:srgbClr val="FFFF00"/>
                </a:solidFill>
              </a:rPr>
              <a:t>You should now be able to use an ohm-meter to verify if a fuse is good or bad.</a:t>
            </a:r>
          </a:p>
          <a:p>
            <a:r>
              <a:rPr lang="en-US" dirty="0">
                <a:solidFill>
                  <a:srgbClr val="FFFF00"/>
                </a:solidFill>
              </a:rPr>
              <a:t>You should now be able to explain how to place meters proves for voltage measurements.</a:t>
            </a:r>
          </a:p>
          <a:p>
            <a:r>
              <a:rPr lang="en-US" dirty="0">
                <a:solidFill>
                  <a:srgbClr val="FFFF00"/>
                </a:solidFill>
              </a:rPr>
              <a:t>You should now be able to explain how to place a meter for amperage measurements. </a:t>
            </a:r>
          </a:p>
        </p:txBody>
      </p:sp>
    </p:spTree>
    <p:custDataLst>
      <p:tags r:id="rId1"/>
    </p:custDataLst>
    <p:extLst>
      <p:ext uri="{BB962C8B-B14F-4D97-AF65-F5344CB8AC3E}">
        <p14:creationId xmlns:p14="http://schemas.microsoft.com/office/powerpoint/2010/main" val="350184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FB5D-5BE8-4DA5-A4E6-CA9FB817139B}"/>
              </a:ext>
            </a:extLst>
          </p:cNvPr>
          <p:cNvSpPr>
            <a:spLocks noGrp="1"/>
          </p:cNvSpPr>
          <p:nvPr>
            <p:ph type="title"/>
          </p:nvPr>
        </p:nvSpPr>
        <p:spPr/>
        <p:txBody>
          <a:bodyPr/>
          <a:lstStyle/>
          <a:p>
            <a:r>
              <a:rPr lang="en-US" dirty="0"/>
              <a:t>Electrical Wire Usage Markings</a:t>
            </a:r>
          </a:p>
        </p:txBody>
      </p:sp>
      <p:pic>
        <p:nvPicPr>
          <p:cNvPr id="4" name="Picture 3">
            <a:extLst>
              <a:ext uri="{FF2B5EF4-FFF2-40B4-BE49-F238E27FC236}">
                <a16:creationId xmlns:a16="http://schemas.microsoft.com/office/drawing/2014/main" id="{2589F056-F689-4D94-B7A5-10ECFC05590A}"/>
              </a:ext>
            </a:extLst>
          </p:cNvPr>
          <p:cNvPicPr/>
          <p:nvPr/>
        </p:nvPicPr>
        <p:blipFill>
          <a:blip r:embed="rId3"/>
          <a:stretch>
            <a:fillRect/>
          </a:stretch>
        </p:blipFill>
        <p:spPr>
          <a:xfrm>
            <a:off x="120555" y="1417638"/>
            <a:ext cx="8534400" cy="4906962"/>
          </a:xfrm>
          <a:prstGeom prst="rect">
            <a:avLst/>
          </a:prstGeom>
        </p:spPr>
      </p:pic>
    </p:spTree>
    <p:custDataLst>
      <p:tags r:id="rId1"/>
    </p:custDataLst>
    <p:extLst>
      <p:ext uri="{BB962C8B-B14F-4D97-AF65-F5344CB8AC3E}">
        <p14:creationId xmlns:p14="http://schemas.microsoft.com/office/powerpoint/2010/main" val="399081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F0F-531A-4A30-BC2F-41848479E830}"/>
              </a:ext>
            </a:extLst>
          </p:cNvPr>
          <p:cNvSpPr>
            <a:spLocks noGrp="1"/>
          </p:cNvSpPr>
          <p:nvPr>
            <p:ph type="title"/>
          </p:nvPr>
        </p:nvSpPr>
        <p:spPr/>
        <p:txBody>
          <a:bodyPr/>
          <a:lstStyle/>
          <a:p>
            <a:r>
              <a:rPr lang="en-US" dirty="0"/>
              <a:t>Ohm’s Law (1)</a:t>
            </a:r>
          </a:p>
        </p:txBody>
      </p:sp>
      <p:sp>
        <p:nvSpPr>
          <p:cNvPr id="3" name="Content Placeholder 2">
            <a:extLst>
              <a:ext uri="{FF2B5EF4-FFF2-40B4-BE49-F238E27FC236}">
                <a16:creationId xmlns:a16="http://schemas.microsoft.com/office/drawing/2014/main" id="{FB7F0A43-5DE8-4B45-A0D1-A66C2A0FC9F9}"/>
              </a:ext>
            </a:extLst>
          </p:cNvPr>
          <p:cNvSpPr>
            <a:spLocks noGrp="1"/>
          </p:cNvSpPr>
          <p:nvPr>
            <p:ph idx="1"/>
          </p:nvPr>
        </p:nvSpPr>
        <p:spPr>
          <a:xfrm>
            <a:off x="457200" y="1600200"/>
            <a:ext cx="8229600" cy="4983162"/>
          </a:xfrm>
        </p:spPr>
        <p:txBody>
          <a:bodyPr>
            <a:normAutofit/>
          </a:bodyPr>
          <a:lstStyle/>
          <a:p>
            <a:pPr marL="0" indent="0">
              <a:buNone/>
            </a:pPr>
            <a:r>
              <a:rPr lang="en-US" dirty="0">
                <a:solidFill>
                  <a:srgbClr val="FFFF00"/>
                </a:solidFill>
              </a:rPr>
              <a:t>Ohm’s Law is the foundational electrical formula that is especially useful when learning the system approach.  The formula shows the relationship between the voltage, the amperage, and the resistance in and AC circuit.   The Ohm is the unit name used for measuring resistance. </a:t>
            </a:r>
          </a:p>
        </p:txBody>
      </p:sp>
    </p:spTree>
    <p:custDataLst>
      <p:tags r:id="rId1"/>
    </p:custDataLst>
    <p:extLst>
      <p:ext uri="{BB962C8B-B14F-4D97-AF65-F5344CB8AC3E}">
        <p14:creationId xmlns:p14="http://schemas.microsoft.com/office/powerpoint/2010/main" val="122567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F0F-531A-4A30-BC2F-41848479E830}"/>
              </a:ext>
            </a:extLst>
          </p:cNvPr>
          <p:cNvSpPr>
            <a:spLocks noGrp="1"/>
          </p:cNvSpPr>
          <p:nvPr>
            <p:ph type="title"/>
          </p:nvPr>
        </p:nvSpPr>
        <p:spPr/>
        <p:txBody>
          <a:bodyPr/>
          <a:lstStyle/>
          <a:p>
            <a:r>
              <a:rPr lang="en-US" dirty="0"/>
              <a:t>Ohm’s Law (2)</a:t>
            </a:r>
          </a:p>
        </p:txBody>
      </p:sp>
      <p:sp>
        <p:nvSpPr>
          <p:cNvPr id="3" name="Content Placeholder 2">
            <a:extLst>
              <a:ext uri="{FF2B5EF4-FFF2-40B4-BE49-F238E27FC236}">
                <a16:creationId xmlns:a16="http://schemas.microsoft.com/office/drawing/2014/main" id="{FB7F0A43-5DE8-4B45-A0D1-A66C2A0FC9F9}"/>
              </a:ext>
            </a:extLst>
          </p:cNvPr>
          <p:cNvSpPr>
            <a:spLocks noGrp="1"/>
          </p:cNvSpPr>
          <p:nvPr>
            <p:ph idx="1"/>
          </p:nvPr>
        </p:nvSpPr>
        <p:spPr>
          <a:xfrm>
            <a:off x="457200" y="1600200"/>
            <a:ext cx="8229600" cy="4983162"/>
          </a:xfrm>
        </p:spPr>
        <p:txBody>
          <a:bodyPr>
            <a:normAutofit fontScale="92500"/>
          </a:bodyPr>
          <a:lstStyle/>
          <a:p>
            <a:pPr marL="0" indent="0">
              <a:buNone/>
            </a:pPr>
            <a:r>
              <a:rPr lang="en-US" dirty="0">
                <a:solidFill>
                  <a:srgbClr val="FFFF00"/>
                </a:solidFill>
              </a:rPr>
              <a:t>Ohm’s Law is written as a simple formula: </a:t>
            </a:r>
          </a:p>
          <a:p>
            <a:pPr marL="0" indent="0">
              <a:buNone/>
            </a:pPr>
            <a:r>
              <a:rPr lang="en-US" dirty="0">
                <a:solidFill>
                  <a:srgbClr val="FFFF00"/>
                </a:solidFill>
              </a:rPr>
              <a:t>V= I × R </a:t>
            </a:r>
          </a:p>
          <a:p>
            <a:pPr marL="0" indent="0">
              <a:buNone/>
            </a:pPr>
            <a:r>
              <a:rPr lang="en-US" dirty="0">
                <a:solidFill>
                  <a:srgbClr val="FFFF00"/>
                </a:solidFill>
              </a:rPr>
              <a:t>Where: </a:t>
            </a:r>
          </a:p>
          <a:p>
            <a:pPr marL="0" indent="0">
              <a:buNone/>
            </a:pPr>
            <a:r>
              <a:rPr lang="en-US" dirty="0">
                <a:solidFill>
                  <a:srgbClr val="FFFF00"/>
                </a:solidFill>
              </a:rPr>
              <a:t>V is voltage (the electromotive force or differences in the two charges in the system). </a:t>
            </a:r>
          </a:p>
          <a:p>
            <a:pPr marL="0" indent="0">
              <a:buNone/>
            </a:pPr>
            <a:r>
              <a:rPr lang="en-US" dirty="0">
                <a:solidFill>
                  <a:srgbClr val="FFFF00"/>
                </a:solidFill>
              </a:rPr>
              <a:t>Note: sometimes V is listed as E in text books</a:t>
            </a:r>
          </a:p>
          <a:p>
            <a:pPr marL="0" indent="0">
              <a:buNone/>
            </a:pPr>
            <a:r>
              <a:rPr lang="en-US" dirty="0">
                <a:solidFill>
                  <a:srgbClr val="FFFF00"/>
                </a:solidFill>
              </a:rPr>
              <a:t>I is amperage (the current going through the system).</a:t>
            </a:r>
          </a:p>
          <a:p>
            <a:pPr marL="0" indent="0">
              <a:buNone/>
            </a:pPr>
            <a:r>
              <a:rPr lang="en-US" dirty="0">
                <a:solidFill>
                  <a:srgbClr val="FFFF00"/>
                </a:solidFill>
              </a:rPr>
              <a:t>R is the resistance (the load of the system in ohms).</a:t>
            </a:r>
          </a:p>
        </p:txBody>
      </p:sp>
    </p:spTree>
    <p:custDataLst>
      <p:tags r:id="rId1"/>
    </p:custDataLst>
    <p:extLst>
      <p:ext uri="{BB962C8B-B14F-4D97-AF65-F5344CB8AC3E}">
        <p14:creationId xmlns:p14="http://schemas.microsoft.com/office/powerpoint/2010/main" val="244320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F0F-531A-4A30-BC2F-41848479E830}"/>
              </a:ext>
            </a:extLst>
          </p:cNvPr>
          <p:cNvSpPr>
            <a:spLocks noGrp="1"/>
          </p:cNvSpPr>
          <p:nvPr>
            <p:ph type="title"/>
          </p:nvPr>
        </p:nvSpPr>
        <p:spPr/>
        <p:txBody>
          <a:bodyPr/>
          <a:lstStyle/>
          <a:p>
            <a:r>
              <a:rPr lang="en-US" dirty="0"/>
              <a:t>Ohm’s Law and Wire Size</a:t>
            </a:r>
          </a:p>
        </p:txBody>
      </p:sp>
      <p:sp>
        <p:nvSpPr>
          <p:cNvPr id="3" name="Content Placeholder 2">
            <a:extLst>
              <a:ext uri="{FF2B5EF4-FFF2-40B4-BE49-F238E27FC236}">
                <a16:creationId xmlns:a16="http://schemas.microsoft.com/office/drawing/2014/main" id="{FB7F0A43-5DE8-4B45-A0D1-A66C2A0FC9F9}"/>
              </a:ext>
            </a:extLst>
          </p:cNvPr>
          <p:cNvSpPr>
            <a:spLocks noGrp="1"/>
          </p:cNvSpPr>
          <p:nvPr>
            <p:ph idx="1"/>
          </p:nvPr>
        </p:nvSpPr>
        <p:spPr>
          <a:xfrm>
            <a:off x="457200" y="1295400"/>
            <a:ext cx="8229600" cy="4983162"/>
          </a:xfrm>
        </p:spPr>
        <p:txBody>
          <a:bodyPr>
            <a:normAutofit/>
          </a:bodyPr>
          <a:lstStyle/>
          <a:p>
            <a:pPr marL="0" indent="0">
              <a:buNone/>
            </a:pPr>
            <a:r>
              <a:rPr lang="en-US" dirty="0">
                <a:solidFill>
                  <a:srgbClr val="FFFF00"/>
                </a:solidFill>
              </a:rPr>
              <a:t>Find the maximum safe resistance value in ohms for a 120v circuit with #12 size wire using Ohm’s Law, and the chart below. </a:t>
            </a:r>
          </a:p>
          <a:p>
            <a:pPr marL="0" indent="0">
              <a:buNone/>
            </a:pPr>
            <a:r>
              <a:rPr lang="en-US" dirty="0">
                <a:solidFill>
                  <a:srgbClr val="FFFF00"/>
                </a:solidFill>
              </a:rPr>
              <a:t>V= I × R</a:t>
            </a:r>
          </a:p>
          <a:p>
            <a:pPr marL="0" indent="0">
              <a:buNone/>
            </a:pPr>
            <a:r>
              <a:rPr lang="en-US" dirty="0">
                <a:solidFill>
                  <a:srgbClr val="FFFF00"/>
                </a:solidFill>
              </a:rPr>
              <a:t>110</a:t>
            </a:r>
            <a:r>
              <a:rPr lang="en-US" baseline="-25000" dirty="0">
                <a:solidFill>
                  <a:srgbClr val="FFFF00"/>
                </a:solidFill>
              </a:rPr>
              <a:t>V</a:t>
            </a:r>
            <a:r>
              <a:rPr lang="en-US" dirty="0">
                <a:solidFill>
                  <a:srgbClr val="FFFF00"/>
                </a:solidFill>
              </a:rPr>
              <a:t>= 20</a:t>
            </a:r>
            <a:r>
              <a:rPr lang="en-US" baseline="-25000" dirty="0">
                <a:solidFill>
                  <a:srgbClr val="FFFF00"/>
                </a:solidFill>
              </a:rPr>
              <a:t>A </a:t>
            </a:r>
            <a:r>
              <a:rPr lang="en-US" dirty="0">
                <a:solidFill>
                  <a:srgbClr val="FFFF00"/>
                </a:solidFill>
              </a:rPr>
              <a:t>× R</a:t>
            </a:r>
            <a:r>
              <a:rPr lang="en-US" baseline="-25000" dirty="0">
                <a:solidFill>
                  <a:srgbClr val="FFFF00"/>
                </a:solidFill>
              </a:rPr>
              <a:t>Ω</a:t>
            </a:r>
            <a:endParaRPr lang="en-US" dirty="0">
              <a:solidFill>
                <a:srgbClr val="FFFF00"/>
              </a:solidFill>
            </a:endParaRPr>
          </a:p>
          <a:p>
            <a:pPr marL="0" indent="0">
              <a:buNone/>
            </a:pPr>
            <a:r>
              <a:rPr lang="en-US" dirty="0">
                <a:solidFill>
                  <a:srgbClr val="FFFF00"/>
                </a:solidFill>
              </a:rPr>
              <a:t>110</a:t>
            </a:r>
            <a:r>
              <a:rPr lang="en-US" baseline="-25000" dirty="0">
                <a:solidFill>
                  <a:srgbClr val="FFFF00"/>
                </a:solidFill>
              </a:rPr>
              <a:t>V </a:t>
            </a:r>
            <a:r>
              <a:rPr lang="en-US" dirty="0">
                <a:solidFill>
                  <a:srgbClr val="FFFF00"/>
                </a:solidFill>
              </a:rPr>
              <a:t>÷ 20</a:t>
            </a:r>
            <a:r>
              <a:rPr lang="en-US" baseline="-25000" dirty="0">
                <a:solidFill>
                  <a:srgbClr val="FFFF00"/>
                </a:solidFill>
              </a:rPr>
              <a:t>A </a:t>
            </a:r>
            <a:r>
              <a:rPr lang="en-US" dirty="0">
                <a:solidFill>
                  <a:srgbClr val="FFFF00"/>
                </a:solidFill>
              </a:rPr>
              <a:t>= R</a:t>
            </a:r>
            <a:r>
              <a:rPr lang="en-US" baseline="-25000" dirty="0">
                <a:solidFill>
                  <a:srgbClr val="FFFF00"/>
                </a:solidFill>
              </a:rPr>
              <a:t>Ω</a:t>
            </a:r>
            <a:r>
              <a:rPr lang="en-US" dirty="0">
                <a:solidFill>
                  <a:srgbClr val="FFFF00"/>
                </a:solidFill>
              </a:rPr>
              <a:t> = 5.5 ohms</a:t>
            </a:r>
          </a:p>
        </p:txBody>
      </p:sp>
      <p:pic>
        <p:nvPicPr>
          <p:cNvPr id="4" name="Picture 3">
            <a:extLst>
              <a:ext uri="{FF2B5EF4-FFF2-40B4-BE49-F238E27FC236}">
                <a16:creationId xmlns:a16="http://schemas.microsoft.com/office/drawing/2014/main" id="{C8C1D584-2756-413B-ACEB-3343767CDAF3}"/>
              </a:ext>
            </a:extLst>
          </p:cNvPr>
          <p:cNvPicPr/>
          <p:nvPr/>
        </p:nvPicPr>
        <p:blipFill rotWithShape="1">
          <a:blip r:embed="rId3"/>
          <a:srcRect l="2563" t="21082" r="4647" b="16525"/>
          <a:stretch/>
        </p:blipFill>
        <p:spPr bwMode="auto">
          <a:xfrm>
            <a:off x="3251835" y="4629150"/>
            <a:ext cx="5892165" cy="222885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78930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F0F-531A-4A30-BC2F-41848479E830}"/>
              </a:ext>
            </a:extLst>
          </p:cNvPr>
          <p:cNvSpPr>
            <a:spLocks noGrp="1"/>
          </p:cNvSpPr>
          <p:nvPr>
            <p:ph type="title"/>
          </p:nvPr>
        </p:nvSpPr>
        <p:spPr/>
        <p:txBody>
          <a:bodyPr/>
          <a:lstStyle/>
          <a:p>
            <a:r>
              <a:rPr lang="en-US" dirty="0"/>
              <a:t>Measurements Using Ohm’s Law</a:t>
            </a:r>
          </a:p>
        </p:txBody>
      </p:sp>
      <p:pic>
        <p:nvPicPr>
          <p:cNvPr id="5" name="Picture 4">
            <a:extLst>
              <a:ext uri="{FF2B5EF4-FFF2-40B4-BE49-F238E27FC236}">
                <a16:creationId xmlns:a16="http://schemas.microsoft.com/office/drawing/2014/main" id="{80A79ACC-94B3-4284-AE22-29C10367B3BD}"/>
              </a:ext>
            </a:extLst>
          </p:cNvPr>
          <p:cNvPicPr/>
          <p:nvPr/>
        </p:nvPicPr>
        <p:blipFill rotWithShape="1">
          <a:blip r:embed="rId3"/>
          <a:srcRect b="4843"/>
          <a:stretch/>
        </p:blipFill>
        <p:spPr bwMode="auto">
          <a:xfrm>
            <a:off x="304800" y="1600200"/>
            <a:ext cx="8534400" cy="4696678"/>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14208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B9EF-6C09-4EA2-960D-AB9C13E5F669}"/>
              </a:ext>
            </a:extLst>
          </p:cNvPr>
          <p:cNvSpPr>
            <a:spLocks noGrp="1"/>
          </p:cNvSpPr>
          <p:nvPr>
            <p:ph type="title"/>
          </p:nvPr>
        </p:nvSpPr>
        <p:spPr>
          <a:xfrm>
            <a:off x="457200" y="274638"/>
            <a:ext cx="8229600" cy="1143000"/>
          </a:xfrm>
        </p:spPr>
        <p:txBody>
          <a:bodyPr>
            <a:normAutofit/>
          </a:bodyPr>
          <a:lstStyle/>
          <a:p>
            <a:r>
              <a:rPr lang="en-US" dirty="0"/>
              <a:t>HVAC Fuses</a:t>
            </a:r>
          </a:p>
        </p:txBody>
      </p:sp>
      <p:sp>
        <p:nvSpPr>
          <p:cNvPr id="4" name="Content Placeholder 2">
            <a:extLst>
              <a:ext uri="{FF2B5EF4-FFF2-40B4-BE49-F238E27FC236}">
                <a16:creationId xmlns:a16="http://schemas.microsoft.com/office/drawing/2014/main" id="{AB06FF40-F985-48FB-887C-EAF18F24C798}"/>
              </a:ext>
            </a:extLst>
          </p:cNvPr>
          <p:cNvSpPr>
            <a:spLocks noGrp="1"/>
          </p:cNvSpPr>
          <p:nvPr>
            <p:ph idx="1"/>
          </p:nvPr>
        </p:nvSpPr>
        <p:spPr>
          <a:xfrm>
            <a:off x="457200" y="1600200"/>
            <a:ext cx="8229600" cy="4983162"/>
          </a:xfrm>
        </p:spPr>
        <p:txBody>
          <a:bodyPr>
            <a:normAutofit/>
          </a:bodyPr>
          <a:lstStyle/>
          <a:p>
            <a:pPr marL="0" indent="0">
              <a:buNone/>
            </a:pPr>
            <a:r>
              <a:rPr lang="en-US" dirty="0">
                <a:solidFill>
                  <a:srgbClr val="FFFF00"/>
                </a:solidFill>
              </a:rPr>
              <a:t>DO NOT CHANGE THE SIZE OR TYPE OF FUSE.</a:t>
            </a:r>
          </a:p>
          <a:p>
            <a:pPr marL="0" indent="0">
              <a:buNone/>
            </a:pPr>
            <a:r>
              <a:rPr lang="en-US" dirty="0">
                <a:solidFill>
                  <a:srgbClr val="FFFF00"/>
                </a:solidFill>
              </a:rPr>
              <a:t>Note: Fuse manufacturers use differing number systems.  </a:t>
            </a:r>
          </a:p>
        </p:txBody>
      </p:sp>
      <p:pic>
        <p:nvPicPr>
          <p:cNvPr id="5" name="Picture 4">
            <a:extLst>
              <a:ext uri="{FF2B5EF4-FFF2-40B4-BE49-F238E27FC236}">
                <a16:creationId xmlns:a16="http://schemas.microsoft.com/office/drawing/2014/main" id="{B115FFF6-9415-4C04-8952-23A8370D1ADB}"/>
              </a:ext>
            </a:extLst>
          </p:cNvPr>
          <p:cNvPicPr/>
          <p:nvPr/>
        </p:nvPicPr>
        <p:blipFill>
          <a:blip r:embed="rId3"/>
          <a:stretch>
            <a:fillRect/>
          </a:stretch>
        </p:blipFill>
        <p:spPr>
          <a:xfrm>
            <a:off x="1066800" y="3408680"/>
            <a:ext cx="6324600" cy="3174682"/>
          </a:xfrm>
          <a:prstGeom prst="rect">
            <a:avLst/>
          </a:prstGeom>
        </p:spPr>
      </p:pic>
    </p:spTree>
    <p:custDataLst>
      <p:tags r:id="rId1"/>
    </p:custDataLst>
    <p:extLst>
      <p:ext uri="{BB962C8B-B14F-4D97-AF65-F5344CB8AC3E}">
        <p14:creationId xmlns:p14="http://schemas.microsoft.com/office/powerpoint/2010/main" val="19331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B9EF-6C09-4EA2-960D-AB9C13E5F669}"/>
              </a:ext>
            </a:extLst>
          </p:cNvPr>
          <p:cNvSpPr>
            <a:spLocks noGrp="1"/>
          </p:cNvSpPr>
          <p:nvPr>
            <p:ph type="title"/>
          </p:nvPr>
        </p:nvSpPr>
        <p:spPr>
          <a:xfrm>
            <a:off x="457200" y="274638"/>
            <a:ext cx="8229600" cy="1143000"/>
          </a:xfrm>
        </p:spPr>
        <p:txBody>
          <a:bodyPr>
            <a:normAutofit/>
          </a:bodyPr>
          <a:lstStyle/>
          <a:p>
            <a:r>
              <a:rPr lang="en-US" dirty="0"/>
              <a:t>Safety Disconnect Switch</a:t>
            </a:r>
          </a:p>
        </p:txBody>
      </p:sp>
      <p:pic>
        <p:nvPicPr>
          <p:cNvPr id="5" name="Picture 4">
            <a:extLst>
              <a:ext uri="{FF2B5EF4-FFF2-40B4-BE49-F238E27FC236}">
                <a16:creationId xmlns:a16="http://schemas.microsoft.com/office/drawing/2014/main" id="{2F1E04D8-1BE1-4879-BE43-A62E6F402232}"/>
              </a:ext>
            </a:extLst>
          </p:cNvPr>
          <p:cNvPicPr/>
          <p:nvPr/>
        </p:nvPicPr>
        <p:blipFill rotWithShape="1">
          <a:blip r:embed="rId3"/>
          <a:srcRect l="6524"/>
          <a:stretch/>
        </p:blipFill>
        <p:spPr bwMode="auto">
          <a:xfrm>
            <a:off x="1447800" y="1320482"/>
            <a:ext cx="6248400" cy="5287962"/>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43562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B9EF-6C09-4EA2-960D-AB9C13E5F669}"/>
              </a:ext>
            </a:extLst>
          </p:cNvPr>
          <p:cNvSpPr>
            <a:spLocks noGrp="1"/>
          </p:cNvSpPr>
          <p:nvPr>
            <p:ph type="title"/>
          </p:nvPr>
        </p:nvSpPr>
        <p:spPr>
          <a:xfrm>
            <a:off x="457200" y="274638"/>
            <a:ext cx="8229600" cy="1143000"/>
          </a:xfrm>
        </p:spPr>
        <p:txBody>
          <a:bodyPr>
            <a:normAutofit/>
          </a:bodyPr>
          <a:lstStyle/>
          <a:p>
            <a:r>
              <a:rPr lang="en-US" dirty="0"/>
              <a:t>Amperage Measurement</a:t>
            </a:r>
          </a:p>
        </p:txBody>
      </p:sp>
      <p:pic>
        <p:nvPicPr>
          <p:cNvPr id="4" name="Picture 3">
            <a:extLst>
              <a:ext uri="{FF2B5EF4-FFF2-40B4-BE49-F238E27FC236}">
                <a16:creationId xmlns:a16="http://schemas.microsoft.com/office/drawing/2014/main" id="{13C4CF86-C724-485E-9E69-10202212E7B9}"/>
              </a:ext>
            </a:extLst>
          </p:cNvPr>
          <p:cNvPicPr/>
          <p:nvPr/>
        </p:nvPicPr>
        <p:blipFill>
          <a:blip r:embed="rId3"/>
          <a:stretch>
            <a:fillRect/>
          </a:stretch>
        </p:blipFill>
        <p:spPr>
          <a:xfrm>
            <a:off x="1219200" y="1290320"/>
            <a:ext cx="3048000" cy="5501268"/>
          </a:xfrm>
          <a:prstGeom prst="rect">
            <a:avLst/>
          </a:prstGeom>
        </p:spPr>
      </p:pic>
      <p:pic>
        <p:nvPicPr>
          <p:cNvPr id="7" name="Picture 6">
            <a:extLst>
              <a:ext uri="{FF2B5EF4-FFF2-40B4-BE49-F238E27FC236}">
                <a16:creationId xmlns:a16="http://schemas.microsoft.com/office/drawing/2014/main" id="{BE67C890-648E-45EC-A848-62DF6906E13D}"/>
              </a:ext>
            </a:extLst>
          </p:cNvPr>
          <p:cNvPicPr>
            <a:picLocks noChangeAspect="1"/>
          </p:cNvPicPr>
          <p:nvPr/>
        </p:nvPicPr>
        <p:blipFill rotWithShape="1">
          <a:blip r:embed="rId4"/>
          <a:srcRect b="800"/>
          <a:stretch/>
        </p:blipFill>
        <p:spPr>
          <a:xfrm>
            <a:off x="4572000" y="1275079"/>
            <a:ext cx="2819400" cy="5430521"/>
          </a:xfrm>
          <a:prstGeom prst="rect">
            <a:avLst/>
          </a:prstGeom>
        </p:spPr>
      </p:pic>
    </p:spTree>
    <p:custDataLst>
      <p:tags r:id="rId1"/>
    </p:custDataLst>
    <p:extLst>
      <p:ext uri="{BB962C8B-B14F-4D97-AF65-F5344CB8AC3E}">
        <p14:creationId xmlns:p14="http://schemas.microsoft.com/office/powerpoint/2010/main" val="1962136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TAG_BACKING_FORM_KEY" val="197756-c:\users\don\desktop\608 2018\section 1 608 introduction .pptx"/>
  <p:tag name="ARTICULATE_PRESENTER_VERSION" val="7"/>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Introduction to EPA 608 Test Course"/>
  <p:tag name="ARTICULATE_META_COURSE_ID" val="2_1_Why_Balance_a_House"/>
  <p:tag name="ARTICULATE_META_NAME_SET" val="True"/>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NNOTATION_COUNT" val="0"/>
  <p:tag name="AUDIO_ID" val="316"/>
  <p:tag name="ARTICULATE_AUDIO_RECORDED" val="1"/>
  <p:tag name="ELAPSEDTIME" val="8.5"/>
  <p:tag name="ARTICULATE_USED_LAYOUT" val="1"/>
  <p:tag name="ARTICULATE_NAV_LEVEL" val="1"/>
  <p:tag name="ARTICULATE_SLIDE_PRESENTER_GUID" val="ac88c683-3488-4a09-8d0d-7ca6e5a2ca1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28C60A0AAC744A39BD09724F90806" ma:contentTypeVersion="12" ma:contentTypeDescription="Create a new document." ma:contentTypeScope="" ma:versionID="72348bdaa130c70725f091d73d89bbf3">
  <xsd:schema xmlns:xsd="http://www.w3.org/2001/XMLSchema" xmlns:xs="http://www.w3.org/2001/XMLSchema" xmlns:p="http://schemas.microsoft.com/office/2006/metadata/properties" xmlns:ns2="e407539f-4a2c-448e-ae4a-4137066021f3" xmlns:ns3="c1421d90-3cd2-4bd2-a4a6-d5d6a3f754b7" targetNamespace="http://schemas.microsoft.com/office/2006/metadata/properties" ma:root="true" ma:fieldsID="a6fff5ec915745db903b9f398fa2ae94" ns2:_="" ns3:_="">
    <xsd:import namespace="e407539f-4a2c-448e-ae4a-4137066021f3"/>
    <xsd:import namespace="c1421d90-3cd2-4bd2-a4a6-d5d6a3f75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7539f-4a2c-448e-ae4a-413706602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21d90-3cd2-4bd2-a4a6-d5d6a3f75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F63DC6-BE10-447E-AA68-D449A1CF5E94}"/>
</file>

<file path=customXml/itemProps2.xml><?xml version="1.0" encoding="utf-8"?>
<ds:datastoreItem xmlns:ds="http://schemas.openxmlformats.org/officeDocument/2006/customXml" ds:itemID="{7EFD73FE-6CD4-4F2D-8D14-EAD2E9E3B462}"/>
</file>

<file path=customXml/itemProps3.xml><?xml version="1.0" encoding="utf-8"?>
<ds:datastoreItem xmlns:ds="http://schemas.openxmlformats.org/officeDocument/2006/customXml" ds:itemID="{5EA97EAB-EE0A-469E-A636-7AAD82411C32}"/>
</file>

<file path=docProps/app.xml><?xml version="1.0" encoding="utf-8"?>
<Properties xmlns="http://schemas.openxmlformats.org/officeDocument/2006/extended-properties" xmlns:vt="http://schemas.openxmlformats.org/officeDocument/2006/docPropsVTypes">
  <Template/>
  <TotalTime>5314</TotalTime>
  <Words>347</Words>
  <Application>Microsoft Office PowerPoint</Application>
  <PresentationFormat>On-screen Show (4:3)</PresentationFormat>
  <Paragraphs>53</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 Technician’s First Guide and Workbook Section 7: Electrical Components and Electrical Measurement Part 1  </vt:lpstr>
      <vt:lpstr>Electrical Wire Usage Markings</vt:lpstr>
      <vt:lpstr>Ohm’s Law (1)</vt:lpstr>
      <vt:lpstr>Ohm’s Law (2)</vt:lpstr>
      <vt:lpstr>Ohm’s Law and Wire Size</vt:lpstr>
      <vt:lpstr>Measurements Using Ohm’s Law</vt:lpstr>
      <vt:lpstr>HVAC Fuses</vt:lpstr>
      <vt:lpstr>Safety Disconnect Switch</vt:lpstr>
      <vt:lpstr>Amperage Measurement</vt:lpstr>
      <vt:lpstr>Typical Multimeter Test Probe Connection</vt:lpstr>
      <vt:lpstr>Low Voltage Measurement</vt:lpstr>
      <vt:lpstr>Line Voltage Measurement</vt:lpstr>
      <vt:lpstr>Voltage Measurement</vt:lpstr>
      <vt:lpstr>Control Voltage Transformer</vt:lpstr>
      <vt:lpstr>Control Relays/Contactors</vt:lpstr>
      <vt:lpstr>High Temperature Safety Switches</vt:lpstr>
      <vt:lpstr>Pressure Switches</vt:lpstr>
      <vt:lpstr>Temperature Switches</vt:lpstr>
      <vt:lpstr>Lessons Learned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646</cp:revision>
  <dcterms:created xsi:type="dcterms:W3CDTF">2013-05-23T13:04:32Z</dcterms:created>
  <dcterms:modified xsi:type="dcterms:W3CDTF">2019-06-18T17:01:37Z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CE47C3E7-336C-4EC0-85F2-AA76B6BAB0F0</vt:lpwstr>
  </property>
  <property fmtid="{D5CDD505-2E9C-101B-9397-08002B2CF9AE}" pid="6" name="ArticulateProjectFull">
    <vt:lpwstr>C:\Users\Don\Desktop\Technicians First Guide and Workbook\Power Points\Section 7 Tech First .ppta</vt:lpwstr>
  </property>
  <property fmtid="{D5CDD505-2E9C-101B-9397-08002B2CF9AE}" pid="7" name="ContentTypeId">
    <vt:lpwstr>0x0101009FB28C60A0AAC744A39BD09724F90806</vt:lpwstr>
  </property>
</Properties>
</file>