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21"/>
  </p:notesMasterIdLst>
  <p:sldIdLst>
    <p:sldId id="496" r:id="rId2"/>
    <p:sldId id="534" r:id="rId3"/>
    <p:sldId id="535" r:id="rId4"/>
    <p:sldId id="536" r:id="rId5"/>
    <p:sldId id="538" r:id="rId6"/>
    <p:sldId id="539" r:id="rId7"/>
    <p:sldId id="540" r:id="rId8"/>
    <p:sldId id="541" r:id="rId9"/>
    <p:sldId id="542" r:id="rId10"/>
    <p:sldId id="543" r:id="rId11"/>
    <p:sldId id="544" r:id="rId12"/>
    <p:sldId id="545" r:id="rId13"/>
    <p:sldId id="546" r:id="rId14"/>
    <p:sldId id="547" r:id="rId15"/>
    <p:sldId id="548" r:id="rId16"/>
    <p:sldId id="549" r:id="rId17"/>
    <p:sldId id="550" r:id="rId18"/>
    <p:sldId id="551" r:id="rId19"/>
    <p:sldId id="533" r:id="rId20"/>
  </p:sldIdLst>
  <p:sldSz cx="9144000" cy="6858000" type="screen4x3"/>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B33E"/>
    <a:srgbClr val="3F3F3F"/>
    <a:srgbClr val="CC9900"/>
    <a:srgbClr val="D6367B"/>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0" autoAdjust="0"/>
    <p:restoredTop sz="94660"/>
  </p:normalViewPr>
  <p:slideViewPr>
    <p:cSldViewPr>
      <p:cViewPr varScale="1">
        <p:scale>
          <a:sx n="86" d="100"/>
          <a:sy n="86" d="100"/>
        </p:scale>
        <p:origin x="108" y="360"/>
      </p:cViewPr>
      <p:guideLst>
        <p:guide orient="horz" pos="2160"/>
        <p:guide pos="2880"/>
      </p:guideLst>
    </p:cSldViewPr>
  </p:slideViewPr>
  <p:notesTextViewPr>
    <p:cViewPr>
      <p:scale>
        <a:sx n="1" d="1"/>
        <a:sy n="1" d="1"/>
      </p:scale>
      <p:origin x="0" y="0"/>
    </p:cViewPr>
  </p:notesTextViewPr>
  <p:sorterViewPr>
    <p:cViewPr>
      <p:scale>
        <a:sx n="100" d="100"/>
        <a:sy n="100" d="100"/>
      </p:scale>
      <p:origin x="0" y="5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83A6E7-60DE-4005-B552-9C8674E4BA66}" type="datetimeFigureOut">
              <a:rPr lang="en-US" smtClean="0"/>
              <a:t>7/25/2017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C46B63-F3D0-4FCB-B9C7-2DF26E8BCAD2}" type="slidenum">
              <a:rPr lang="en-US" smtClean="0"/>
              <a:t>‹#›</a:t>
            </a:fld>
            <a:endParaRPr lang="en-US"/>
          </a:p>
        </p:txBody>
      </p:sp>
    </p:spTree>
    <p:extLst>
      <p:ext uri="{BB962C8B-B14F-4D97-AF65-F5344CB8AC3E}">
        <p14:creationId xmlns:p14="http://schemas.microsoft.com/office/powerpoint/2010/main" val="414803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C46B63-F3D0-4FCB-B9C7-2DF26E8BCAD2}" type="slidenum">
              <a:rPr lang="en-US" smtClean="0"/>
              <a:t>1</a:t>
            </a:fld>
            <a:endParaRPr lang="en-US"/>
          </a:p>
        </p:txBody>
      </p:sp>
    </p:spTree>
    <p:extLst>
      <p:ext uri="{BB962C8B-B14F-4D97-AF65-F5344CB8AC3E}">
        <p14:creationId xmlns:p14="http://schemas.microsoft.com/office/powerpoint/2010/main" val="166236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3584609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47172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97334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AA4F02-61AA-4C81-BD1C-511DDA14D550}"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658323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AA4F02-61AA-4C81-BD1C-511DDA14D550}" type="datetimeFigureOut">
              <a:rPr lang="en-US" smtClean="0"/>
              <a:t>7/25/2017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5875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AA4F02-61AA-4C81-BD1C-511DDA14D550}"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528733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AA4F02-61AA-4C81-BD1C-511DDA14D550}" type="datetimeFigureOut">
              <a:rPr lang="en-US" smtClean="0"/>
              <a:t>7/25/2017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06039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AA4F02-61AA-4C81-BD1C-511DDA14D550}" type="datetimeFigureOut">
              <a:rPr lang="en-US" smtClean="0"/>
              <a:t>7/25/2017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406635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A4F02-61AA-4C81-BD1C-511DDA14D550}" type="datetimeFigureOut">
              <a:rPr lang="en-US" smtClean="0"/>
              <a:t>7/25/2017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22494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3879093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A4F02-61AA-4C81-BD1C-511DDA14D550}" type="datetimeFigureOut">
              <a:rPr lang="en-US" smtClean="0"/>
              <a:t>7/25/2017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8CEC8-CAE7-4B68-B1B1-EDF19F9D4EC2}" type="slidenum">
              <a:rPr lang="en-US" smtClean="0"/>
              <a:t>‹#›</a:t>
            </a:fld>
            <a:endParaRPr lang="en-US"/>
          </a:p>
        </p:txBody>
      </p:sp>
    </p:spTree>
    <p:extLst>
      <p:ext uri="{BB962C8B-B14F-4D97-AF65-F5344CB8AC3E}">
        <p14:creationId xmlns:p14="http://schemas.microsoft.com/office/powerpoint/2010/main" val="52750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A4F02-61AA-4C81-BD1C-511DDA14D550}" type="datetimeFigureOut">
              <a:rPr lang="en-US" smtClean="0"/>
              <a:t>7/25/2017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8CEC8-CAE7-4B68-B1B1-EDF19F9D4EC2}" type="slidenum">
              <a:rPr lang="en-US" smtClean="0"/>
              <a:t>‹#›</a:t>
            </a:fld>
            <a:endParaRPr lang="en-US"/>
          </a:p>
        </p:txBody>
      </p:sp>
    </p:spTree>
    <p:extLst>
      <p:ext uri="{BB962C8B-B14F-4D97-AF65-F5344CB8AC3E}">
        <p14:creationId xmlns:p14="http://schemas.microsoft.com/office/powerpoint/2010/main" val="375582938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05400"/>
            <a:ext cx="9144000" cy="609600"/>
          </a:xfrm>
        </p:spPr>
        <p:txBody>
          <a:bodyPr>
            <a:normAutofit fontScale="90000"/>
          </a:bodyPr>
          <a:lstStyle/>
          <a:p>
            <a:r>
              <a:rPr lang="en-US" dirty="0" smtClean="0">
                <a:solidFill>
                  <a:srgbClr val="FF00FF"/>
                </a:solidFill>
              </a:rPr>
              <a:t/>
            </a:r>
            <a:br>
              <a:rPr lang="en-US" dirty="0" smtClean="0">
                <a:solidFill>
                  <a:srgbClr val="FF00FF"/>
                </a:solidFill>
              </a:rPr>
            </a:br>
            <a:r>
              <a:rPr lang="en-US" dirty="0">
                <a:solidFill>
                  <a:srgbClr val="FFFF00"/>
                </a:solidFill>
              </a:rPr>
              <a:t>Maria’s </a:t>
            </a:r>
            <a:r>
              <a:rPr lang="en-US" dirty="0" smtClean="0">
                <a:solidFill>
                  <a:srgbClr val="FFFF00"/>
                </a:solidFill>
              </a:rPr>
              <a:t>Restaurant</a:t>
            </a:r>
            <a:br>
              <a:rPr lang="en-US" dirty="0" smtClean="0">
                <a:solidFill>
                  <a:srgbClr val="FFFF00"/>
                </a:solidFill>
              </a:rPr>
            </a:br>
            <a:r>
              <a:rPr lang="en-US" dirty="0" smtClean="0">
                <a:solidFill>
                  <a:srgbClr val="FFFF00"/>
                </a:solidFill>
              </a:rPr>
              <a:t>Chapter </a:t>
            </a:r>
            <a:r>
              <a:rPr lang="en-US" smtClean="0">
                <a:solidFill>
                  <a:srgbClr val="FFFF00"/>
                </a:solidFill>
              </a:rPr>
              <a:t>3 Section </a:t>
            </a:r>
            <a:r>
              <a:rPr lang="en-US" dirty="0" smtClean="0">
                <a:solidFill>
                  <a:srgbClr val="FFFF00"/>
                </a:solidFill>
              </a:rPr>
              <a:t>13</a:t>
            </a:r>
            <a:r>
              <a:rPr lang="en-US" dirty="0">
                <a:solidFill>
                  <a:srgbClr val="FFFF00"/>
                </a:solidFill>
              </a:rPr>
              <a:t/>
            </a:r>
            <a:br>
              <a:rPr lang="en-US" dirty="0">
                <a:solidFill>
                  <a:srgbClr val="FFFF00"/>
                </a:solidFill>
              </a:rPr>
            </a:br>
            <a:r>
              <a:rPr lang="en-US" dirty="0" smtClean="0">
                <a:solidFill>
                  <a:srgbClr val="FF00FF"/>
                </a:solidFill>
              </a:rPr>
              <a:t/>
            </a:r>
            <a:br>
              <a:rPr lang="en-US" dirty="0" smtClean="0">
                <a:solidFill>
                  <a:srgbClr val="FF00FF"/>
                </a:solidFill>
              </a:rPr>
            </a:br>
            <a:endParaRPr lang="en-US" dirty="0">
              <a:solidFill>
                <a:srgbClr val="FF00FF"/>
              </a:solidFill>
            </a:endParaRPr>
          </a:p>
        </p:txBody>
      </p:sp>
      <p:sp>
        <p:nvSpPr>
          <p:cNvPr id="56" name="TextBox 55"/>
          <p:cNvSpPr txBox="1"/>
          <p:nvPr/>
        </p:nvSpPr>
        <p:spPr>
          <a:xfrm>
            <a:off x="1676400" y="2743200"/>
            <a:ext cx="5181600" cy="523220"/>
          </a:xfrm>
          <a:prstGeom prst="rect">
            <a:avLst/>
          </a:prstGeom>
          <a:noFill/>
        </p:spPr>
        <p:txBody>
          <a:bodyPr wrap="square" rtlCol="0">
            <a:spAutoFit/>
          </a:bodyPr>
          <a:lstStyle/>
          <a:p>
            <a:endParaRPr lang="en-US" sz="2800" dirty="0"/>
          </a:p>
        </p:txBody>
      </p:sp>
      <p:pic>
        <p:nvPicPr>
          <p:cNvPr id="1029" name="Picture 5" descr="H:\IMAGES\ACCALogoSolidBlack.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447800" y="152400"/>
            <a:ext cx="6682154" cy="4343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3881411"/>
      </p:ext>
    </p:extLst>
  </p:cSld>
  <p:clrMapOvr>
    <a:masterClrMapping/>
  </p:clrMapOvr>
  <mc:AlternateContent xmlns:mc="http://schemas.openxmlformats.org/markup-compatibility/2006" xmlns:p14="http://schemas.microsoft.com/office/powerpoint/2010/main">
    <mc:Choice Requires="p14">
      <p:transition spd="slow" p14:dur="2000" advTm="21453"/>
    </mc:Choice>
    <mc:Fallback xmlns="">
      <p:transition spd="slow" advTm="2145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Manual B Balancing and Testing Air and Hydronic Systems</a:t>
            </a:r>
            <a:r>
              <a:rPr lang="en-US" dirty="0"/>
              <a:t> </a:t>
            </a:r>
            <a:endParaRPr lang="en-US" b="1" dirty="0"/>
          </a:p>
        </p:txBody>
      </p:sp>
      <p:pic>
        <p:nvPicPr>
          <p:cNvPr id="4" name="Picture 3"/>
          <p:cNvPicPr>
            <a:picLocks noChangeAspect="1"/>
          </p:cNvPicPr>
          <p:nvPr/>
        </p:nvPicPr>
        <p:blipFill>
          <a:blip r:embed="rId3"/>
          <a:stretch>
            <a:fillRect/>
          </a:stretch>
        </p:blipFill>
        <p:spPr>
          <a:xfrm>
            <a:off x="2836087" y="1752600"/>
            <a:ext cx="3471825" cy="4572000"/>
          </a:xfrm>
          <a:prstGeom prst="rect">
            <a:avLst/>
          </a:prstGeom>
        </p:spPr>
      </p:pic>
    </p:spTree>
    <p:custDataLst>
      <p:tags r:id="rId1"/>
    </p:custDataLst>
    <p:extLst>
      <p:ext uri="{BB962C8B-B14F-4D97-AF65-F5344CB8AC3E}">
        <p14:creationId xmlns:p14="http://schemas.microsoft.com/office/powerpoint/2010/main" val="937877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4368"/>
            <a:ext cx="8229600" cy="1143000"/>
          </a:xfrm>
        </p:spPr>
        <p:txBody>
          <a:bodyPr/>
          <a:lstStyle/>
          <a:p>
            <a:r>
              <a:rPr lang="en-US" dirty="0" smtClean="0"/>
              <a:t>Field Changes </a:t>
            </a:r>
            <a:endParaRPr lang="en-US" dirty="0"/>
          </a:p>
        </p:txBody>
      </p:sp>
      <p:pic>
        <p:nvPicPr>
          <p:cNvPr id="4" name="Picture 3"/>
          <p:cNvPicPr/>
          <p:nvPr/>
        </p:nvPicPr>
        <p:blipFill>
          <a:blip r:embed="rId3"/>
          <a:stretch>
            <a:fillRect/>
          </a:stretch>
        </p:blipFill>
        <p:spPr>
          <a:xfrm>
            <a:off x="419100" y="2985654"/>
            <a:ext cx="8305800" cy="3900055"/>
          </a:xfrm>
          <a:prstGeom prst="rect">
            <a:avLst/>
          </a:prstGeom>
        </p:spPr>
      </p:pic>
      <p:sp>
        <p:nvSpPr>
          <p:cNvPr id="5" name="TextBox 4"/>
          <p:cNvSpPr txBox="1"/>
          <p:nvPr/>
        </p:nvSpPr>
        <p:spPr>
          <a:xfrm>
            <a:off x="114300" y="1347368"/>
            <a:ext cx="8915400" cy="1384995"/>
          </a:xfrm>
          <a:prstGeom prst="rect">
            <a:avLst/>
          </a:prstGeom>
          <a:noFill/>
        </p:spPr>
        <p:txBody>
          <a:bodyPr wrap="square" rtlCol="0">
            <a:spAutoFit/>
          </a:bodyPr>
          <a:lstStyle/>
          <a:p>
            <a:r>
              <a:rPr lang="en-US" sz="2800" dirty="0" smtClean="0">
                <a:solidFill>
                  <a:srgbClr val="FFFF00"/>
                </a:solidFill>
              </a:rPr>
              <a:t>Maria Decided She Would Like to be able to shut off the </a:t>
            </a:r>
            <a:r>
              <a:rPr lang="en-US" sz="2800" dirty="0">
                <a:solidFill>
                  <a:srgbClr val="FFFF00"/>
                </a:solidFill>
              </a:rPr>
              <a:t>b</a:t>
            </a:r>
            <a:r>
              <a:rPr lang="en-US" sz="2800" dirty="0" smtClean="0">
                <a:solidFill>
                  <a:srgbClr val="FFFF00"/>
                </a:solidFill>
              </a:rPr>
              <a:t>ar </a:t>
            </a:r>
            <a:r>
              <a:rPr lang="en-US" sz="2800" dirty="0">
                <a:solidFill>
                  <a:srgbClr val="FFFF00"/>
                </a:solidFill>
              </a:rPr>
              <a:t>a</a:t>
            </a:r>
            <a:r>
              <a:rPr lang="en-US" sz="2800" dirty="0" smtClean="0">
                <a:solidFill>
                  <a:srgbClr val="FFFF00"/>
                </a:solidFill>
              </a:rPr>
              <a:t>rea  during slow business hours. and her Architect specified</a:t>
            </a:r>
            <a:r>
              <a:rPr lang="en-US" sz="2800" i="1" dirty="0" smtClean="0">
                <a:solidFill>
                  <a:srgbClr val="FFFF00"/>
                </a:solidFill>
              </a:rPr>
              <a:t> </a:t>
            </a:r>
            <a:r>
              <a:rPr lang="en-US" sz="2800" dirty="0" smtClean="0">
                <a:solidFill>
                  <a:srgbClr val="FFFF00"/>
                </a:solidFill>
              </a:rPr>
              <a:t>some </a:t>
            </a:r>
            <a:r>
              <a:rPr lang="en-US" sz="2800" dirty="0">
                <a:solidFill>
                  <a:srgbClr val="FFFF00"/>
                </a:solidFill>
              </a:rPr>
              <a:t>p</a:t>
            </a:r>
            <a:r>
              <a:rPr lang="en-US" sz="2800" dirty="0" smtClean="0">
                <a:solidFill>
                  <a:srgbClr val="FFFF00"/>
                </a:solidFill>
              </a:rPr>
              <a:t>artition doors. </a:t>
            </a:r>
            <a:r>
              <a:rPr lang="en-US" sz="2800" i="1" dirty="0" smtClean="0">
                <a:solidFill>
                  <a:srgbClr val="FFFF00"/>
                </a:solidFill>
              </a:rPr>
              <a:t>(</a:t>
            </a:r>
            <a:r>
              <a:rPr lang="en-US" sz="2800" i="1" dirty="0">
                <a:solidFill>
                  <a:srgbClr val="FFFF00"/>
                </a:solidFill>
              </a:rPr>
              <a:t>shown in red below). </a:t>
            </a:r>
            <a:r>
              <a:rPr lang="en-US" sz="2800" dirty="0" smtClean="0">
                <a:solidFill>
                  <a:srgbClr val="FFFF00"/>
                </a:solidFill>
              </a:rPr>
              <a:t> </a:t>
            </a:r>
          </a:p>
        </p:txBody>
      </p:sp>
    </p:spTree>
    <p:custDataLst>
      <p:tags r:id="rId1"/>
    </p:custDataLst>
    <p:extLst>
      <p:ext uri="{BB962C8B-B14F-4D97-AF65-F5344CB8AC3E}">
        <p14:creationId xmlns:p14="http://schemas.microsoft.com/office/powerpoint/2010/main" val="4131686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Question</a:t>
            </a:r>
            <a:endParaRPr lang="en-US" dirty="0"/>
          </a:p>
        </p:txBody>
      </p:sp>
      <p:sp>
        <p:nvSpPr>
          <p:cNvPr id="3" name="Content Placeholder 2"/>
          <p:cNvSpPr>
            <a:spLocks noGrp="1"/>
          </p:cNvSpPr>
          <p:nvPr>
            <p:ph idx="1"/>
          </p:nvPr>
        </p:nvSpPr>
        <p:spPr>
          <a:xfrm>
            <a:off x="419100" y="1588296"/>
            <a:ext cx="8229600" cy="838200"/>
          </a:xfrm>
        </p:spPr>
        <p:txBody>
          <a:bodyPr/>
          <a:lstStyle/>
          <a:p>
            <a:pPr marL="0" indent="0">
              <a:buNone/>
            </a:pPr>
            <a:r>
              <a:rPr lang="en-US" dirty="0" smtClean="0">
                <a:solidFill>
                  <a:srgbClr val="FFFF00"/>
                </a:solidFill>
              </a:rPr>
              <a:t>Identify a problem with Maria’s plan change.</a:t>
            </a:r>
            <a:endParaRPr lang="en-US" dirty="0">
              <a:solidFill>
                <a:srgbClr val="FFFF00"/>
              </a:solidFill>
            </a:endParaRPr>
          </a:p>
        </p:txBody>
      </p:sp>
      <p:pic>
        <p:nvPicPr>
          <p:cNvPr id="4" name="Picture 3"/>
          <p:cNvPicPr/>
          <p:nvPr/>
        </p:nvPicPr>
        <p:blipFill>
          <a:blip r:embed="rId3"/>
          <a:stretch>
            <a:fillRect/>
          </a:stretch>
        </p:blipFill>
        <p:spPr>
          <a:xfrm>
            <a:off x="419100" y="2985654"/>
            <a:ext cx="8305800" cy="3900055"/>
          </a:xfrm>
          <a:prstGeom prst="rect">
            <a:avLst/>
          </a:prstGeom>
        </p:spPr>
      </p:pic>
      <p:sp>
        <p:nvSpPr>
          <p:cNvPr id="5" name="Oval 4"/>
          <p:cNvSpPr/>
          <p:nvPr/>
        </p:nvSpPr>
        <p:spPr>
          <a:xfrm>
            <a:off x="3962400" y="3429000"/>
            <a:ext cx="1371600" cy="1371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19100" y="2201864"/>
            <a:ext cx="8229600" cy="838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solidFill>
                  <a:srgbClr val="FFFF00"/>
                </a:solidFill>
              </a:rPr>
              <a:t>How can the return air get back to the roof top package HVAC system?</a:t>
            </a:r>
            <a:endParaRPr lang="en-US" dirty="0">
              <a:solidFill>
                <a:srgbClr val="FFFF00"/>
              </a:solidFill>
            </a:endParaRPr>
          </a:p>
        </p:txBody>
      </p:sp>
    </p:spTree>
    <p:custDataLst>
      <p:tags r:id="rId1"/>
    </p:custDataLst>
    <p:extLst>
      <p:ext uri="{BB962C8B-B14F-4D97-AF65-F5344CB8AC3E}">
        <p14:creationId xmlns:p14="http://schemas.microsoft.com/office/powerpoint/2010/main" val="206807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Question</a:t>
            </a:r>
            <a:endParaRPr lang="en-US" dirty="0"/>
          </a:p>
        </p:txBody>
      </p:sp>
      <p:sp>
        <p:nvSpPr>
          <p:cNvPr id="3" name="Content Placeholder 2"/>
          <p:cNvSpPr>
            <a:spLocks noGrp="1"/>
          </p:cNvSpPr>
          <p:nvPr>
            <p:ph idx="1"/>
          </p:nvPr>
        </p:nvSpPr>
        <p:spPr>
          <a:xfrm>
            <a:off x="419100" y="1588296"/>
            <a:ext cx="8229600" cy="838200"/>
          </a:xfrm>
        </p:spPr>
        <p:txBody>
          <a:bodyPr>
            <a:normAutofit fontScale="92500" lnSpcReduction="20000"/>
          </a:bodyPr>
          <a:lstStyle/>
          <a:p>
            <a:pPr marL="0" indent="0">
              <a:buNone/>
            </a:pPr>
            <a:r>
              <a:rPr lang="en-US" dirty="0" smtClean="0">
                <a:solidFill>
                  <a:srgbClr val="FFFF00"/>
                </a:solidFill>
              </a:rPr>
              <a:t>Can you offer a solution to Maria and explain why it will save her time and money?</a:t>
            </a:r>
            <a:endParaRPr lang="en-US" dirty="0">
              <a:solidFill>
                <a:srgbClr val="FFFF00"/>
              </a:solidFill>
            </a:endParaRPr>
          </a:p>
        </p:txBody>
      </p:sp>
      <p:pic>
        <p:nvPicPr>
          <p:cNvPr id="4" name="Picture 3"/>
          <p:cNvPicPr/>
          <p:nvPr/>
        </p:nvPicPr>
        <p:blipFill>
          <a:blip r:embed="rId3"/>
          <a:stretch>
            <a:fillRect/>
          </a:stretch>
        </p:blipFill>
        <p:spPr>
          <a:xfrm>
            <a:off x="419100" y="2985654"/>
            <a:ext cx="8305800" cy="3900055"/>
          </a:xfrm>
          <a:prstGeom prst="rect">
            <a:avLst/>
          </a:prstGeom>
        </p:spPr>
      </p:pic>
      <p:sp>
        <p:nvSpPr>
          <p:cNvPr id="5" name="Oval 4"/>
          <p:cNvSpPr/>
          <p:nvPr/>
        </p:nvSpPr>
        <p:spPr>
          <a:xfrm>
            <a:off x="3962400" y="3429000"/>
            <a:ext cx="1371600" cy="1371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2026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Question</a:t>
            </a:r>
            <a:endParaRPr lang="en-US" dirty="0"/>
          </a:p>
        </p:txBody>
      </p:sp>
      <p:sp>
        <p:nvSpPr>
          <p:cNvPr id="3" name="Content Placeholder 2"/>
          <p:cNvSpPr>
            <a:spLocks noGrp="1"/>
          </p:cNvSpPr>
          <p:nvPr>
            <p:ph idx="1"/>
          </p:nvPr>
        </p:nvSpPr>
        <p:spPr>
          <a:xfrm>
            <a:off x="419100" y="1588296"/>
            <a:ext cx="8229600" cy="838200"/>
          </a:xfrm>
        </p:spPr>
        <p:txBody>
          <a:bodyPr>
            <a:noAutofit/>
          </a:bodyPr>
          <a:lstStyle/>
          <a:p>
            <a:pPr marL="0" indent="0">
              <a:buNone/>
            </a:pPr>
            <a:r>
              <a:rPr lang="en-US" dirty="0">
                <a:solidFill>
                  <a:srgbClr val="FFFF00"/>
                </a:solidFill>
              </a:rPr>
              <a:t>Any time and money saving solution would start with not moving duct or an HVAC system. In this case the designer wanted the return over the heat adding equipment in the bar so that </a:t>
            </a:r>
            <a:r>
              <a:rPr lang="en-US" dirty="0" smtClean="0">
                <a:solidFill>
                  <a:srgbClr val="FFFF00"/>
                </a:solidFill>
              </a:rPr>
              <a:t>warmer </a:t>
            </a:r>
            <a:r>
              <a:rPr lang="en-US" dirty="0">
                <a:solidFill>
                  <a:srgbClr val="FFFF00"/>
                </a:solidFill>
              </a:rPr>
              <a:t>air would not cross over occupied space. Thus, recommend the partition doors be made of an open metal grid style of gate or roll down door rather than a solid material.</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1567514"/>
            <a:ext cx="4876800" cy="4876800"/>
          </a:xfrm>
          <a:prstGeom prst="rect">
            <a:avLst/>
          </a:prstGeom>
        </p:spPr>
      </p:pic>
    </p:spTree>
    <p:custDataLst>
      <p:tags r:id="rId1"/>
    </p:custDataLst>
    <p:extLst>
      <p:ext uri="{BB962C8B-B14F-4D97-AF65-F5344CB8AC3E}">
        <p14:creationId xmlns:p14="http://schemas.microsoft.com/office/powerpoint/2010/main" val="105521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Distribution Summary</a:t>
            </a:r>
            <a:endParaRPr lang="en-US" dirty="0"/>
          </a:p>
        </p:txBody>
      </p:sp>
      <p:pic>
        <p:nvPicPr>
          <p:cNvPr id="5" name="Picture 4"/>
          <p:cNvPicPr>
            <a:picLocks noChangeAspect="1"/>
          </p:cNvPicPr>
          <p:nvPr/>
        </p:nvPicPr>
        <p:blipFill>
          <a:blip r:embed="rId3"/>
          <a:stretch>
            <a:fillRect/>
          </a:stretch>
        </p:blipFill>
        <p:spPr>
          <a:xfrm>
            <a:off x="1428750" y="1524000"/>
            <a:ext cx="6286500" cy="4695825"/>
          </a:xfrm>
          <a:prstGeom prst="rect">
            <a:avLst/>
          </a:prstGeom>
        </p:spPr>
      </p:pic>
    </p:spTree>
    <p:custDataLst>
      <p:tags r:id="rId1"/>
    </p:custDataLst>
    <p:extLst>
      <p:ext uri="{BB962C8B-B14F-4D97-AF65-F5344CB8AC3E}">
        <p14:creationId xmlns:p14="http://schemas.microsoft.com/office/powerpoint/2010/main" val="4070843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Design Question 1</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rgbClr val="FFFF00"/>
                </a:solidFill>
              </a:rPr>
              <a:t>Based on the Air Distribution Design Checklist which of the following should be done if you can only do one?</a:t>
            </a:r>
          </a:p>
          <a:p>
            <a:pPr marL="0" indent="0">
              <a:buNone/>
            </a:pPr>
            <a:endParaRPr lang="en-US" dirty="0">
              <a:solidFill>
                <a:srgbClr val="FFFF00"/>
              </a:solidFill>
            </a:endParaRPr>
          </a:p>
          <a:p>
            <a:pPr marL="0" indent="0">
              <a:buNone/>
            </a:pPr>
            <a:r>
              <a:rPr lang="en-US" dirty="0" smtClean="0">
                <a:solidFill>
                  <a:srgbClr val="FFFF00"/>
                </a:solidFill>
              </a:rPr>
              <a:t>Make sure there are adequate return air pathways.</a:t>
            </a:r>
          </a:p>
          <a:p>
            <a:pPr marL="0" indent="0">
              <a:buNone/>
            </a:pPr>
            <a:endParaRPr lang="en-US" dirty="0">
              <a:solidFill>
                <a:srgbClr val="FFFF00"/>
              </a:solidFill>
            </a:endParaRPr>
          </a:p>
          <a:p>
            <a:pPr marL="0" indent="0">
              <a:buNone/>
            </a:pPr>
            <a:r>
              <a:rPr lang="en-US" dirty="0" smtClean="0">
                <a:solidFill>
                  <a:srgbClr val="FFFF00"/>
                </a:solidFill>
              </a:rPr>
              <a:t>Make sure the return is positioned high when the supply duct is positioned low.</a:t>
            </a:r>
            <a:endParaRPr lang="en-US" dirty="0">
              <a:solidFill>
                <a:srgbClr val="FFFF00"/>
              </a:solidFill>
            </a:endParaRPr>
          </a:p>
        </p:txBody>
      </p:sp>
      <p:sp>
        <p:nvSpPr>
          <p:cNvPr id="4" name="Content Placeholder 2"/>
          <p:cNvSpPr txBox="1">
            <a:spLocks/>
          </p:cNvSpPr>
          <p:nvPr/>
        </p:nvSpPr>
        <p:spPr>
          <a:xfrm>
            <a:off x="457200" y="3581400"/>
            <a:ext cx="8229600" cy="106679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solidFill>
                  <a:srgbClr val="00B050"/>
                </a:solidFill>
              </a:rPr>
              <a:t>Make sure there are adequate return air pathways</a:t>
            </a:r>
            <a:r>
              <a:rPr lang="en-US" dirty="0" smtClean="0">
                <a:solidFill>
                  <a:srgbClr val="FFFF00"/>
                </a:solidFill>
              </a:rPr>
              <a:t>.</a:t>
            </a:r>
          </a:p>
          <a:p>
            <a:pPr marL="0" indent="0">
              <a:buFont typeface="Arial" pitchFamily="34" charset="0"/>
              <a:buNone/>
            </a:pPr>
            <a:endParaRPr lang="en-US" dirty="0" smtClean="0">
              <a:solidFill>
                <a:srgbClr val="FFFF00"/>
              </a:solidFill>
            </a:endParaRPr>
          </a:p>
        </p:txBody>
      </p:sp>
    </p:spTree>
    <p:custDataLst>
      <p:tags r:id="rId1"/>
    </p:custDataLst>
    <p:extLst>
      <p:ext uri="{BB962C8B-B14F-4D97-AF65-F5344CB8AC3E}">
        <p14:creationId xmlns:p14="http://schemas.microsoft.com/office/powerpoint/2010/main" val="400583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Design Question 2</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rgbClr val="FFFF00"/>
                </a:solidFill>
              </a:rPr>
              <a:t>Based on the Air Distribution Design Checklist which of the following should be done if you can only do one?</a:t>
            </a:r>
          </a:p>
          <a:p>
            <a:pPr marL="0" indent="0">
              <a:buNone/>
            </a:pPr>
            <a:endParaRPr lang="en-US" dirty="0">
              <a:solidFill>
                <a:srgbClr val="FFFF00"/>
              </a:solidFill>
            </a:endParaRPr>
          </a:p>
          <a:p>
            <a:pPr marL="0" indent="0">
              <a:buNone/>
            </a:pPr>
            <a:r>
              <a:rPr lang="en-US" dirty="0" smtClean="0">
                <a:solidFill>
                  <a:srgbClr val="FFFF00"/>
                </a:solidFill>
              </a:rPr>
              <a:t>Make sure the blower fan’s airflow is in compliance with the Manufacturer’s data and at the designed value.</a:t>
            </a:r>
          </a:p>
          <a:p>
            <a:pPr marL="0" indent="0">
              <a:buNone/>
            </a:pPr>
            <a:endParaRPr lang="en-US" dirty="0">
              <a:solidFill>
                <a:srgbClr val="FFFF00"/>
              </a:solidFill>
            </a:endParaRPr>
          </a:p>
          <a:p>
            <a:pPr marL="0" indent="0">
              <a:buNone/>
            </a:pPr>
            <a:r>
              <a:rPr lang="en-US" dirty="0" smtClean="0">
                <a:solidFill>
                  <a:srgbClr val="FFFF00"/>
                </a:solidFill>
              </a:rPr>
              <a:t>Make sure the proper CFM is coming out of every supply diffuser. </a:t>
            </a:r>
            <a:endParaRPr lang="en-US" dirty="0">
              <a:solidFill>
                <a:srgbClr val="FFFF00"/>
              </a:solidFill>
            </a:endParaRPr>
          </a:p>
        </p:txBody>
      </p:sp>
      <p:sp>
        <p:nvSpPr>
          <p:cNvPr id="4" name="Content Placeholder 2"/>
          <p:cNvSpPr txBox="1">
            <a:spLocks/>
          </p:cNvSpPr>
          <p:nvPr/>
        </p:nvSpPr>
        <p:spPr>
          <a:xfrm>
            <a:off x="457200" y="3276600"/>
            <a:ext cx="8229600" cy="1325562"/>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500" dirty="0">
                <a:solidFill>
                  <a:srgbClr val="00B050"/>
                </a:solidFill>
              </a:rPr>
              <a:t>Make sure the blower fan’s airflow is in compliance with the Manufacturer’s data and at the designed value</a:t>
            </a:r>
            <a:r>
              <a:rPr lang="en-US" sz="3500" dirty="0" smtClean="0">
                <a:solidFill>
                  <a:srgbClr val="00B050"/>
                </a:solidFill>
              </a:rPr>
              <a:t>.</a:t>
            </a:r>
          </a:p>
          <a:p>
            <a:pPr marL="0" indent="0">
              <a:buFont typeface="Arial" pitchFamily="34" charset="0"/>
              <a:buNone/>
            </a:pPr>
            <a:endParaRPr lang="en-US" dirty="0" smtClean="0">
              <a:solidFill>
                <a:srgbClr val="FFFF00"/>
              </a:solidFill>
            </a:endParaRPr>
          </a:p>
        </p:txBody>
      </p:sp>
    </p:spTree>
    <p:custDataLst>
      <p:tags r:id="rId1"/>
    </p:custDataLst>
    <p:extLst>
      <p:ext uri="{BB962C8B-B14F-4D97-AF65-F5344CB8AC3E}">
        <p14:creationId xmlns:p14="http://schemas.microsoft.com/office/powerpoint/2010/main" val="241173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 Design Question 3</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solidFill>
                  <a:srgbClr val="FFFF00"/>
                </a:solidFill>
              </a:rPr>
              <a:t>Based on the Air Distribution Design Checklist which of the following should be done if you can only do one?</a:t>
            </a:r>
          </a:p>
          <a:p>
            <a:pPr marL="0" indent="0">
              <a:buNone/>
            </a:pPr>
            <a:endParaRPr lang="en-US" dirty="0">
              <a:solidFill>
                <a:srgbClr val="FFFF00"/>
              </a:solidFill>
            </a:endParaRPr>
          </a:p>
          <a:p>
            <a:pPr marL="0" indent="0">
              <a:buNone/>
            </a:pPr>
            <a:r>
              <a:rPr lang="en-US" dirty="0" smtClean="0">
                <a:solidFill>
                  <a:srgbClr val="FFFF00"/>
                </a:solidFill>
              </a:rPr>
              <a:t>Do the duct sketch and component list.</a:t>
            </a:r>
          </a:p>
          <a:p>
            <a:pPr marL="0" indent="0">
              <a:buNone/>
            </a:pPr>
            <a:endParaRPr lang="en-US" dirty="0">
              <a:solidFill>
                <a:srgbClr val="FFFF00"/>
              </a:solidFill>
            </a:endParaRPr>
          </a:p>
          <a:p>
            <a:pPr marL="0" indent="0">
              <a:buNone/>
            </a:pPr>
            <a:r>
              <a:rPr lang="en-US" dirty="0" smtClean="0">
                <a:solidFill>
                  <a:srgbClr val="FFFF00"/>
                </a:solidFill>
              </a:rPr>
              <a:t>Design the component pressure drops.</a:t>
            </a:r>
            <a:endParaRPr lang="en-US" dirty="0">
              <a:solidFill>
                <a:srgbClr val="FFFF00"/>
              </a:solidFill>
            </a:endParaRPr>
          </a:p>
        </p:txBody>
      </p:sp>
      <p:sp>
        <p:nvSpPr>
          <p:cNvPr id="6" name="Content Placeholder 2"/>
          <p:cNvSpPr txBox="1">
            <a:spLocks/>
          </p:cNvSpPr>
          <p:nvPr/>
        </p:nvSpPr>
        <p:spPr>
          <a:xfrm>
            <a:off x="453736" y="3184525"/>
            <a:ext cx="8229600" cy="3124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solidFill>
                <a:srgbClr val="00B050"/>
              </a:solidFill>
            </a:endParaRPr>
          </a:p>
          <a:p>
            <a:pPr marL="0" indent="0">
              <a:buFont typeface="Arial" pitchFamily="34" charset="0"/>
              <a:buNone/>
            </a:pPr>
            <a:r>
              <a:rPr lang="en-US" dirty="0" smtClean="0">
                <a:solidFill>
                  <a:srgbClr val="00B050"/>
                </a:solidFill>
              </a:rPr>
              <a:t>Do the duct sketch and component list.</a:t>
            </a:r>
          </a:p>
          <a:p>
            <a:pPr marL="0" indent="0">
              <a:buFont typeface="Arial" pitchFamily="34" charset="0"/>
              <a:buNone/>
            </a:pPr>
            <a:endParaRPr lang="en-US" dirty="0" smtClean="0">
              <a:solidFill>
                <a:srgbClr val="00B050"/>
              </a:solidFill>
            </a:endParaRPr>
          </a:p>
          <a:p>
            <a:pPr marL="0" indent="0">
              <a:buFont typeface="Arial" pitchFamily="34" charset="0"/>
              <a:buNone/>
            </a:pPr>
            <a:r>
              <a:rPr lang="en-US" dirty="0" smtClean="0">
                <a:solidFill>
                  <a:srgbClr val="00B050"/>
                </a:solidFill>
              </a:rPr>
              <a:t>Design the component pressure drops.</a:t>
            </a:r>
            <a:endParaRPr lang="en-US" dirty="0">
              <a:solidFill>
                <a:srgbClr val="00B050"/>
              </a:solidFill>
            </a:endParaRPr>
          </a:p>
        </p:txBody>
      </p:sp>
    </p:spTree>
    <p:custDataLst>
      <p:tags r:id="rId1"/>
    </p:custDataLst>
    <p:extLst>
      <p:ext uri="{BB962C8B-B14F-4D97-AF65-F5344CB8AC3E}">
        <p14:creationId xmlns:p14="http://schemas.microsoft.com/office/powerpoint/2010/main" val="407357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Field Notes</a:t>
            </a:r>
            <a:endParaRPr lang="en-US" dirty="0">
              <a:solidFill>
                <a:srgbClr val="FFFF00"/>
              </a:solidFill>
            </a:endParaRPr>
          </a:p>
        </p:txBody>
      </p:sp>
      <p:sp>
        <p:nvSpPr>
          <p:cNvPr id="3" name="Content Placeholder 2"/>
          <p:cNvSpPr>
            <a:spLocks noGrp="1"/>
          </p:cNvSpPr>
          <p:nvPr>
            <p:ph idx="1"/>
          </p:nvPr>
        </p:nvSpPr>
        <p:spPr>
          <a:xfrm>
            <a:off x="457200" y="1600200"/>
            <a:ext cx="8229600" cy="5105400"/>
          </a:xfrm>
        </p:spPr>
        <p:txBody>
          <a:bodyPr>
            <a:normAutofit fontScale="77500" lnSpcReduction="20000"/>
          </a:bodyPr>
          <a:lstStyle/>
          <a:p>
            <a:pPr marL="0" indent="0">
              <a:buNone/>
            </a:pPr>
            <a:r>
              <a:rPr lang="en-US" dirty="0">
                <a:solidFill>
                  <a:srgbClr val="FFFF00"/>
                </a:solidFill>
              </a:rPr>
              <a:t>Return, Return, Return! Why does seem like everyone ignores the return duct design, and the return path! There are a million horror stories out there.  For example, a small store allowed a product display case loaded with high intensity incandescent light bulbs to be placed in the front right side of the store.  The heat had to cross the entire store to get back to the return.  The call was for AC not working.  The AC was working properly, they just chose to heat the air up in the front, and bring it all of the way across the store to the return. The answer was to move the display back to under the return or install a return duct over the display and move some supply diffusers to the back of the store.  Not as the store manager wanted a bigger HVAC system.  Since the discharge air was the correct temperature, a larger system probably would not have helped. </a:t>
            </a:r>
          </a:p>
        </p:txBody>
      </p:sp>
    </p:spTree>
    <p:custDataLst>
      <p:tags r:id="rId1"/>
    </p:custDataLst>
    <p:extLst>
      <p:ext uri="{BB962C8B-B14F-4D97-AF65-F5344CB8AC3E}">
        <p14:creationId xmlns:p14="http://schemas.microsoft.com/office/powerpoint/2010/main" val="500536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dirty="0" smtClean="0"/>
              <a:t>Supply &amp; Return Damper Pressure Drops</a:t>
            </a:r>
            <a:endParaRPr lang="en-US" dirty="0"/>
          </a:p>
        </p:txBody>
      </p:sp>
      <p:pic>
        <p:nvPicPr>
          <p:cNvPr id="4" name="Picture 3"/>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457200" y="2133600"/>
            <a:ext cx="3810000" cy="3001963"/>
          </a:xfrm>
          <a:prstGeom prst="rect">
            <a:avLst/>
          </a:prstGeom>
          <a:noFill/>
          <a:ln>
            <a:noFill/>
          </a:ln>
        </p:spPr>
      </p:pic>
      <p:pic>
        <p:nvPicPr>
          <p:cNvPr id="5" name="Content Placeholder 4" descr="https://cloudfront.zoro.com/product/full/Z-F4J_fo5oy.JPG"/>
          <p:cNvPicPr>
            <a:picLocks noGrp="1"/>
          </p:cNvPicPr>
          <p:nvPr>
            <p:ph idx="1"/>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5257800" y="2133600"/>
            <a:ext cx="3126721" cy="3001963"/>
          </a:xfrm>
          <a:prstGeom prst="rect">
            <a:avLst/>
          </a:prstGeom>
          <a:noFill/>
          <a:ln>
            <a:noFill/>
          </a:ln>
        </p:spPr>
      </p:pic>
    </p:spTree>
    <p:custDataLst>
      <p:tags r:id="rId1"/>
    </p:custDataLst>
    <p:extLst>
      <p:ext uri="{BB962C8B-B14F-4D97-AF65-F5344CB8AC3E}">
        <p14:creationId xmlns:p14="http://schemas.microsoft.com/office/powerpoint/2010/main" val="131493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Airflow Calculations &amp; Duct Sizing</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solidFill>
                  <a:srgbClr val="FFFF00"/>
                </a:solidFill>
              </a:rPr>
              <a:t>You want to avoid having to order a new set of pulleys, new belts and a larger motor at every start up.  It is easy to avoid that circle dance by always totaling the pressure drops for every duct design done on a slide rule. Unfortunately, this is rarely done by those who use a duct slide rule to do design ducts.  They size the sections one at a time, cross their fingers, and hope for the best. In a worst case situation, they could burn up the blower motor during its initial startup.   </a:t>
            </a:r>
          </a:p>
          <a:p>
            <a:endParaRPr lang="en-US" dirty="0"/>
          </a:p>
        </p:txBody>
      </p:sp>
    </p:spTree>
    <p:custDataLst>
      <p:tags r:id="rId1"/>
    </p:custDataLst>
    <p:extLst>
      <p:ext uri="{BB962C8B-B14F-4D97-AF65-F5344CB8AC3E}">
        <p14:creationId xmlns:p14="http://schemas.microsoft.com/office/powerpoint/2010/main" val="3474205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 Of Thumb Again</a:t>
            </a:r>
            <a:endParaRPr lang="en-US" dirty="0"/>
          </a:p>
        </p:txBody>
      </p:sp>
      <p:sp>
        <p:nvSpPr>
          <p:cNvPr id="3" name="Content Placeholder 2"/>
          <p:cNvSpPr>
            <a:spLocks noGrp="1"/>
          </p:cNvSpPr>
          <p:nvPr>
            <p:ph idx="1"/>
          </p:nvPr>
        </p:nvSpPr>
        <p:spPr/>
        <p:txBody>
          <a:bodyPr/>
          <a:lstStyle/>
          <a:p>
            <a:pPr marL="0" indent="0">
              <a:buNone/>
            </a:pPr>
            <a:r>
              <a:rPr lang="en-US" dirty="0">
                <a:solidFill>
                  <a:srgbClr val="FFFF00"/>
                </a:solidFill>
              </a:rPr>
              <a:t>For duct designs, as usual, rules-of-thumb should be ignored, 8” duct does not mean an automatic 230 CFM of airflow will be delivered. </a:t>
            </a:r>
          </a:p>
        </p:txBody>
      </p:sp>
    </p:spTree>
    <p:custDataLst>
      <p:tags r:id="rId1"/>
    </p:custDataLst>
    <p:extLst>
      <p:ext uri="{BB962C8B-B14F-4D97-AF65-F5344CB8AC3E}">
        <p14:creationId xmlns:p14="http://schemas.microsoft.com/office/powerpoint/2010/main" val="485970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a:t>
            </a:r>
            <a:r>
              <a:rPr lang="en-US" dirty="0" smtClean="0"/>
              <a:t>1 </a:t>
            </a:r>
            <a:r>
              <a:rPr lang="en-US" dirty="0" smtClean="0"/>
              <a:t>Pretty Straight Forward</a:t>
            </a:r>
            <a:endParaRPr lang="en-US" dirty="0"/>
          </a:p>
        </p:txBody>
      </p:sp>
      <p:sp>
        <p:nvSpPr>
          <p:cNvPr id="3" name="Content Placeholder 2"/>
          <p:cNvSpPr>
            <a:spLocks noGrp="1"/>
          </p:cNvSpPr>
          <p:nvPr>
            <p:ph idx="1"/>
          </p:nvPr>
        </p:nvSpPr>
        <p:spPr>
          <a:xfrm>
            <a:off x="457200" y="1600201"/>
            <a:ext cx="8229600" cy="2362200"/>
          </a:xfrm>
        </p:spPr>
        <p:txBody>
          <a:bodyPr>
            <a:normAutofit/>
          </a:bodyPr>
          <a:lstStyle/>
          <a:p>
            <a:pPr marL="0" indent="0">
              <a:buNone/>
            </a:pPr>
            <a:r>
              <a:rPr lang="en-US" dirty="0" smtClean="0">
                <a:solidFill>
                  <a:srgbClr val="FFFF00"/>
                </a:solidFill>
              </a:rPr>
              <a:t>For </a:t>
            </a:r>
            <a:r>
              <a:rPr lang="en-US" dirty="0">
                <a:solidFill>
                  <a:srgbClr val="FFFF00"/>
                </a:solidFill>
              </a:rPr>
              <a:t>Zone 1, the air setting task is </a:t>
            </a:r>
            <a:r>
              <a:rPr lang="en-US" dirty="0" smtClean="0">
                <a:solidFill>
                  <a:srgbClr val="FFFF00"/>
                </a:solidFill>
              </a:rPr>
              <a:t>easy </a:t>
            </a:r>
            <a:r>
              <a:rPr lang="en-US" dirty="0">
                <a:solidFill>
                  <a:srgbClr val="FFFF00"/>
                </a:solidFill>
              </a:rPr>
              <a:t>because there is only one position needed for the outside air, bypass, and return dampers (other than closed and off). </a:t>
            </a:r>
          </a:p>
        </p:txBody>
      </p:sp>
      <p:pic>
        <p:nvPicPr>
          <p:cNvPr id="4" name="Picture 3"/>
          <p:cNvPicPr/>
          <p:nvPr/>
        </p:nvPicPr>
        <p:blipFill>
          <a:blip r:embed="rId3"/>
          <a:stretch>
            <a:fillRect/>
          </a:stretch>
        </p:blipFill>
        <p:spPr>
          <a:xfrm>
            <a:off x="2057400" y="3810000"/>
            <a:ext cx="5029200" cy="2971800"/>
          </a:xfrm>
          <a:prstGeom prst="rect">
            <a:avLst/>
          </a:prstGeom>
        </p:spPr>
      </p:pic>
    </p:spTree>
    <p:custDataLst>
      <p:tags r:id="rId1"/>
    </p:custDataLst>
    <p:extLst>
      <p:ext uri="{BB962C8B-B14F-4D97-AF65-F5344CB8AC3E}">
        <p14:creationId xmlns:p14="http://schemas.microsoft.com/office/powerpoint/2010/main" val="2504542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Slight Complication For Zone 2</a:t>
            </a:r>
            <a:endParaRPr lang="en-US" dirty="0"/>
          </a:p>
        </p:txBody>
      </p:sp>
      <p:sp>
        <p:nvSpPr>
          <p:cNvPr id="3" name="Content Placeholder 2"/>
          <p:cNvSpPr>
            <a:spLocks noGrp="1"/>
          </p:cNvSpPr>
          <p:nvPr>
            <p:ph idx="1"/>
          </p:nvPr>
        </p:nvSpPr>
        <p:spPr>
          <a:xfrm>
            <a:off x="609600" y="1417637"/>
            <a:ext cx="8229600" cy="4525963"/>
          </a:xfrm>
        </p:spPr>
        <p:txBody>
          <a:bodyPr>
            <a:normAutofit/>
          </a:bodyPr>
          <a:lstStyle/>
          <a:p>
            <a:pPr marL="0" indent="0">
              <a:buNone/>
            </a:pPr>
            <a:r>
              <a:rPr lang="en-US" dirty="0">
                <a:solidFill>
                  <a:srgbClr val="FFFF00"/>
                </a:solidFill>
              </a:rPr>
              <a:t>Maria’s Zone </a:t>
            </a:r>
            <a:r>
              <a:rPr lang="en-US" dirty="0" smtClean="0">
                <a:solidFill>
                  <a:srgbClr val="FFFF00"/>
                </a:solidFill>
              </a:rPr>
              <a:t>2’s outside </a:t>
            </a:r>
            <a:r>
              <a:rPr lang="en-US" dirty="0">
                <a:solidFill>
                  <a:srgbClr val="FFFF00"/>
                </a:solidFill>
              </a:rPr>
              <a:t>air </a:t>
            </a:r>
            <a:r>
              <a:rPr lang="en-US" dirty="0" smtClean="0">
                <a:solidFill>
                  <a:srgbClr val="FFFF00"/>
                </a:solidFill>
              </a:rPr>
              <a:t>intake, </a:t>
            </a:r>
            <a:r>
              <a:rPr lang="en-US" dirty="0">
                <a:solidFill>
                  <a:srgbClr val="FFFF00"/>
                </a:solidFill>
              </a:rPr>
              <a:t>return and relief ducts will need automated </a:t>
            </a:r>
            <a:r>
              <a:rPr lang="en-US" dirty="0" smtClean="0">
                <a:solidFill>
                  <a:srgbClr val="FFFF00"/>
                </a:solidFill>
              </a:rPr>
              <a:t>dampers. The </a:t>
            </a:r>
            <a:r>
              <a:rPr lang="en-US" dirty="0">
                <a:solidFill>
                  <a:srgbClr val="FFFF00"/>
                </a:solidFill>
              </a:rPr>
              <a:t>three dampers will need be set for two operating positions and linked to synchronize with the kitchen exhaust hood’s two speeds. </a:t>
            </a:r>
            <a:r>
              <a:rPr lang="en-US" dirty="0" smtClean="0">
                <a:solidFill>
                  <a:srgbClr val="FFFF00"/>
                </a:solidFill>
              </a:rPr>
              <a:t>Finally</a:t>
            </a:r>
            <a:r>
              <a:rPr lang="en-US" dirty="0">
                <a:solidFill>
                  <a:srgbClr val="FFFF00"/>
                </a:solidFill>
              </a:rPr>
              <a:t>, for the main trunk, manual dampers are needed to adjust the final airflow to the individual diffusers.</a:t>
            </a:r>
          </a:p>
        </p:txBody>
      </p:sp>
      <p:pic>
        <p:nvPicPr>
          <p:cNvPr id="4" name="Picture 3"/>
          <p:cNvPicPr/>
          <p:nvPr/>
        </p:nvPicPr>
        <p:blipFill>
          <a:blip r:embed="rId3"/>
          <a:stretch>
            <a:fillRect/>
          </a:stretch>
        </p:blipFill>
        <p:spPr>
          <a:xfrm>
            <a:off x="5721927" y="5029200"/>
            <a:ext cx="3429000" cy="1828800"/>
          </a:xfrm>
          <a:prstGeom prst="rect">
            <a:avLst/>
          </a:prstGeom>
        </p:spPr>
      </p:pic>
    </p:spTree>
    <p:custDataLst>
      <p:tags r:id="rId1"/>
    </p:custDataLst>
    <p:extLst>
      <p:ext uri="{BB962C8B-B14F-4D97-AF65-F5344CB8AC3E}">
        <p14:creationId xmlns:p14="http://schemas.microsoft.com/office/powerpoint/2010/main" val="3384630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dirty="0" smtClean="0"/>
              <a:t>Zone’s 1 &amp; 2 Balancing Dampers Needed</a:t>
            </a:r>
            <a:endParaRPr lang="en-US" dirty="0"/>
          </a:p>
        </p:txBody>
      </p:sp>
      <p:sp>
        <p:nvSpPr>
          <p:cNvPr id="3" name="Content Placeholder 2"/>
          <p:cNvSpPr>
            <a:spLocks noGrp="1"/>
          </p:cNvSpPr>
          <p:nvPr>
            <p:ph idx="1"/>
          </p:nvPr>
        </p:nvSpPr>
        <p:spPr>
          <a:xfrm>
            <a:off x="457200" y="1600201"/>
            <a:ext cx="8229600" cy="1676399"/>
          </a:xfrm>
        </p:spPr>
        <p:txBody>
          <a:bodyPr>
            <a:normAutofit/>
          </a:bodyPr>
          <a:lstStyle/>
          <a:p>
            <a:pPr marL="0" indent="0">
              <a:buNone/>
            </a:pPr>
            <a:r>
              <a:rPr lang="en-US" dirty="0">
                <a:solidFill>
                  <a:srgbClr val="FFFF00"/>
                </a:solidFill>
              </a:rPr>
              <a:t>Finally, for the main trunk, manual dampers are needed to adjust the final airflow to the individual diffusers.</a:t>
            </a:r>
          </a:p>
        </p:txBody>
      </p:sp>
      <p:pic>
        <p:nvPicPr>
          <p:cNvPr id="4" name="Picture 3"/>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1711122" y="3657599"/>
            <a:ext cx="2885123" cy="2067877"/>
          </a:xfrm>
          <a:prstGeom prst="rect">
            <a:avLst/>
          </a:prstGeom>
          <a:noFill/>
          <a:ln>
            <a:noFill/>
          </a:ln>
        </p:spPr>
      </p:pic>
      <p:pic>
        <p:nvPicPr>
          <p:cNvPr id="5" name="Picture 4" descr="https://cloudfront.zoro.com/product/full/Z-F4J_fo5oy.JPG"/>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4596245" y="3657599"/>
            <a:ext cx="2067877" cy="2067877"/>
          </a:xfrm>
          <a:prstGeom prst="rect">
            <a:avLst/>
          </a:prstGeom>
          <a:noFill/>
          <a:ln>
            <a:noFill/>
          </a:ln>
        </p:spPr>
      </p:pic>
    </p:spTree>
    <p:custDataLst>
      <p:tags r:id="rId1"/>
    </p:custDataLst>
    <p:extLst>
      <p:ext uri="{BB962C8B-B14F-4D97-AF65-F5344CB8AC3E}">
        <p14:creationId xmlns:p14="http://schemas.microsoft.com/office/powerpoint/2010/main" val="3739049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Double Check the Results</a:t>
            </a:r>
          </a:p>
        </p:txBody>
      </p:sp>
      <p:sp>
        <p:nvSpPr>
          <p:cNvPr id="3" name="Content Placeholder 2"/>
          <p:cNvSpPr>
            <a:spLocks noGrp="1"/>
          </p:cNvSpPr>
          <p:nvPr>
            <p:ph idx="1"/>
          </p:nvPr>
        </p:nvSpPr>
        <p:spPr/>
        <p:txBody>
          <a:bodyPr>
            <a:normAutofit/>
          </a:bodyPr>
          <a:lstStyle/>
          <a:p>
            <a:pPr marL="0" indent="0">
              <a:buNone/>
            </a:pPr>
            <a:r>
              <a:rPr lang="en-US" dirty="0">
                <a:solidFill>
                  <a:srgbClr val="FFFF00"/>
                </a:solidFill>
              </a:rPr>
              <a:t>Someone needs to order all of the fittings. A technician needs to make the individual sections of the duct. Installation technicians need to understand how the duct fits into the building. The installation is then followed by the startup where balancing and commissioning technicians need to check air velocities for each supply and return branch, at the maximum and minimum airflow design settings.</a:t>
            </a:r>
          </a:p>
        </p:txBody>
      </p:sp>
    </p:spTree>
    <p:custDataLst>
      <p:tags r:id="rId1"/>
    </p:custDataLst>
    <p:extLst>
      <p:ext uri="{BB962C8B-B14F-4D97-AF65-F5344CB8AC3E}">
        <p14:creationId xmlns:p14="http://schemas.microsoft.com/office/powerpoint/2010/main" val="1517190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Duct Designs User Friendly</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solidFill>
                  <a:srgbClr val="FFFF00"/>
                </a:solidFill>
              </a:rPr>
              <a:t>P</a:t>
            </a:r>
            <a:r>
              <a:rPr lang="en-US" dirty="0" smtClean="0">
                <a:solidFill>
                  <a:srgbClr val="FFFF00"/>
                </a:solidFill>
              </a:rPr>
              <a:t>roviding </a:t>
            </a:r>
            <a:r>
              <a:rPr lang="en-US" dirty="0">
                <a:solidFill>
                  <a:srgbClr val="FFFF00"/>
                </a:solidFill>
              </a:rPr>
              <a:t>information to facilitate </a:t>
            </a:r>
            <a:r>
              <a:rPr lang="en-US" dirty="0" smtClean="0">
                <a:solidFill>
                  <a:srgbClr val="FFFF00"/>
                </a:solidFill>
              </a:rPr>
              <a:t>balancing and installation </a:t>
            </a:r>
            <a:r>
              <a:rPr lang="en-US" dirty="0">
                <a:solidFill>
                  <a:srgbClr val="FFFF00"/>
                </a:solidFill>
              </a:rPr>
              <a:t>with the duct plans is a best practice for designers. A lack of information on how to set the maximum and minimum airflow values in a system like Maria’s restaurant means the startup, balancing, and commissioning people may </a:t>
            </a:r>
            <a:r>
              <a:rPr lang="en-US" dirty="0" smtClean="0">
                <a:solidFill>
                  <a:srgbClr val="FFFF00"/>
                </a:solidFill>
              </a:rPr>
              <a:t>simply have to </a:t>
            </a:r>
            <a:r>
              <a:rPr lang="en-US" dirty="0">
                <a:solidFill>
                  <a:srgbClr val="FFFF00"/>
                </a:solidFill>
              </a:rPr>
              <a:t>guess.  Those guesses will often result in a balancing error that can become expensive to resolve. In buildings where that has happened, the design and equipment sizing get questioned. People say “it never has worked, never will work, it all has to be torn out and started over.”  </a:t>
            </a:r>
          </a:p>
          <a:p>
            <a:endParaRPr lang="en-US" dirty="0"/>
          </a:p>
        </p:txBody>
      </p:sp>
    </p:spTree>
    <p:custDataLst>
      <p:tags r:id="rId1"/>
    </p:custDataLst>
    <p:extLst>
      <p:ext uri="{BB962C8B-B14F-4D97-AF65-F5344CB8AC3E}">
        <p14:creationId xmlns:p14="http://schemas.microsoft.com/office/powerpoint/2010/main" val="39994701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LOGO" val="ComfortU_Logo.jpg"/>
  <p:tag name="ARTICULATE_PRESENTER" val="Donald Prather"/>
  <p:tag name="ARTICULATE_PRESENTER_GUID" val="0067420A16B5"/>
  <p:tag name="ARTICULATE_LMS" val="0"/>
  <p:tag name="ARTICULATE_TEMPLATE" val="Corporate Communications"/>
  <p:tag name="ARTICULATE_TEMPLATE_GUID" val="1a000000-6000-0000-b000-000000000001"/>
  <p:tag name="PRESENTER_PREVIEW_MODE" val="0"/>
  <p:tag name="PRESENTER_PREVIEW_START" val="1"/>
  <p:tag name="PLAYERLOGOHEIGHT" val="162"/>
  <p:tag name="PLAYERLOGOWIDTH" val="351"/>
  <p:tag name="LAUNCHINNEWWINDOW" val="0"/>
  <p:tag name="LASTPUBLISHED" val="C:\Users\Craig\Documents\My Articulate Projects\2.1 Why Balance a House\player.html"/>
  <p:tag name="ARTICULATE_META_COURSE_VERSION" val="1.0"/>
  <p:tag name="ARTICULATE_META_COURSE_VERSION_SET" val="True"/>
  <p:tag name="ARTICULATE_REFERENCE_ID" val="0b2ae246-c608-48c8-b00f-180ba22f995d"/>
  <p:tag name="ARTICULATE_REFERENCE_COUNT" val="0"/>
  <p:tag name="ARTICULATE_PLAYER_GLOSSARY_XML" val="&lt;?xml version=&quot;1.0&quot; encoding=&quot;utf-16&quot;?&gt;&lt;glossary xmlns:xsi=&quot;http://www.w3.org/2001/XMLSchema-instance&quot; xmlns:xsd=&quot;http://www.w3.org/2001/XMLSchema&quot;&gt;&lt;terms /&gt;&lt;/glossary&gt;"/>
  <p:tag name="ARTICULATE_META_DESCRIPTION" val="Conduction, and leakage losses and pressure effects"/>
  <p:tag name="ARTICULATE_META_COURSE_ID" val="2_1_Why_Balance_a_House"/>
  <p:tag name="ARTICULATE_META_NAME_SET" val="True"/>
  <p:tag name="TAG_BACKING_FORM_KEY" val="2294628-c:\users\don\desktop\power points\1.1 energy losses.pptx"/>
  <p:tag name="ARTICULATE_PRESENTER_VERSION" val="7"/>
  <p:tag name="ARTICULATE_USED_PAGE_ORIENTATION" val="1"/>
  <p:tag name="ARTICULATE_USED_PAGE_SIZE" val="1"/>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NAV" val="1"/>
  <p:tag name="ARTICULATE_SLIDE_GUID" val="6aac7893-bf6d-4d34-9e8a-5d85bbcdb0ad"/>
  <p:tag name="AUDIO_ID" val="316"/>
  <p:tag name="ARTICULATE_AUDIO_RECORDED" val="1"/>
  <p:tag name="ELAPSEDTIME" val="20.1"/>
  <p:tag name="ANNOTATION_COUNT" val="0"/>
  <p:tag name="ARTICULATE_NAV_LEVEL" val="1"/>
  <p:tag name="ARTICULATE_SLIDE_PRESENTER_GUID" val="98bb69f2-8d08-4a0f-b3bb-0c4b682557b7"/>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Craig\AppData\Local\Temp\articulate\presenter\imgtemp\tODGD1uj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5384</TotalTime>
  <Words>994</Words>
  <Application>Microsoft Office PowerPoint</Application>
  <PresentationFormat>On-screen Show (4:3)</PresentationFormat>
  <Paragraphs>54</Paragraphs>
  <Slides>19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 Maria’s Restaurant Chapter 3 Section 13  </vt:lpstr>
      <vt:lpstr>Supply &amp; Return Damper Pressure Drops</vt:lpstr>
      <vt:lpstr>Airflow Calculations &amp; Duct Sizing</vt:lpstr>
      <vt:lpstr>Rule Of Thumb Again</vt:lpstr>
      <vt:lpstr>Zone 1 Pretty Straight Forward</vt:lpstr>
      <vt:lpstr>Slight Complication For Zone 2</vt:lpstr>
      <vt:lpstr>Zone’s 1 &amp; 2 Balancing Dampers Needed</vt:lpstr>
      <vt:lpstr>Double Check the Results</vt:lpstr>
      <vt:lpstr>Make Duct Designs User Friendly</vt:lpstr>
      <vt:lpstr>Manual B Balancing and Testing Air and Hydronic Systems </vt:lpstr>
      <vt:lpstr>Field Changes </vt:lpstr>
      <vt:lpstr>Design Question</vt:lpstr>
      <vt:lpstr>Design Question</vt:lpstr>
      <vt:lpstr>Design Question</vt:lpstr>
      <vt:lpstr>Air Distribution Summary</vt:lpstr>
      <vt:lpstr>Duct Design Question 1</vt:lpstr>
      <vt:lpstr>Duct Design Question 2</vt:lpstr>
      <vt:lpstr>Duct Design Question 3</vt:lpstr>
      <vt:lpstr>Field Notes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dc:creator>
  <cp:lastModifiedBy>Donald Prather</cp:lastModifiedBy>
  <cp:revision>607</cp:revision>
  <dcterms:created xsi:type="dcterms:W3CDTF">2013-05-23T13:04:32Z</dcterms:created>
  <dcterms:modified xsi:type="dcterms:W3CDTF">2017-07-25T17:15:11Z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2.1 Why Balance a House  </vt:lpwstr>
  </property>
  <property fmtid="{D5CDD505-2E9C-101B-9397-08002B2CF9AE}" pid="4" name="ArticulateProjectVersion">
    <vt:lpwstr>7</vt:lpwstr>
  </property>
  <property fmtid="{D5CDD505-2E9C-101B-9397-08002B2CF9AE}" pid="5" name="ArticulateGUID">
    <vt:lpwstr>705A9138-7844-4932-9559-C7F943B5ACA8</vt:lpwstr>
  </property>
  <property fmtid="{D5CDD505-2E9C-101B-9397-08002B2CF9AE}" pid="6" name="ArticulateProjectFull">
    <vt:lpwstr>C:\Users\Don\Desktop\Chapter 3 Class 12 Maria's restaurant .ppta</vt:lpwstr>
  </property>
</Properties>
</file>