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notesSlides/notesSlide6.xml" ContentType="application/vnd.openxmlformats-officedocument.presentationml.notesSlide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tags/tag12.xml" ContentType="application/vnd.openxmlformats-officedocument.presentationml.tags+xml"/>
  <Override PartName="/ppt/notesSlides/notesSlide9.xml" ContentType="application/vnd.openxmlformats-officedocument.presentationml.notesSlide+xml"/>
  <Override PartName="/ppt/tags/tag13.xml" ContentType="application/vnd.openxmlformats-officedocument.presentationml.tags+xml"/>
  <Override PartName="/ppt/notesSlides/notesSlide10.xml" ContentType="application/vnd.openxmlformats-officedocument.presentationml.notesSlide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12.xml" ContentType="application/vnd.openxmlformats-officedocument.presentationml.notesSlide+xml"/>
  <Override PartName="/ppt/tags/tag16.xml" ContentType="application/vnd.openxmlformats-officedocument.presentationml.tags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16.xml" ContentType="application/vnd.openxmlformats-officedocument.presentationml.notesSlide+xml"/>
  <Override PartName="/ppt/tags/tag20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316" r:id="rId2"/>
    <p:sldId id="323" r:id="rId3"/>
    <p:sldId id="345" r:id="rId4"/>
    <p:sldId id="362" r:id="rId5"/>
    <p:sldId id="348" r:id="rId6"/>
    <p:sldId id="352" r:id="rId7"/>
    <p:sldId id="350" r:id="rId8"/>
    <p:sldId id="351" r:id="rId9"/>
    <p:sldId id="353" r:id="rId10"/>
    <p:sldId id="354" r:id="rId11"/>
    <p:sldId id="355" r:id="rId12"/>
    <p:sldId id="356" r:id="rId13"/>
    <p:sldId id="357" r:id="rId14"/>
    <p:sldId id="358" r:id="rId15"/>
    <p:sldId id="361" r:id="rId16"/>
    <p:sldId id="359" r:id="rId17"/>
    <p:sldId id="344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545"/>
    <a:srgbClr val="3F3F3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65" autoAdjust="0"/>
    <p:restoredTop sz="94660"/>
  </p:normalViewPr>
  <p:slideViewPr>
    <p:cSldViewPr>
      <p:cViewPr varScale="1">
        <p:scale>
          <a:sx n="90" d="100"/>
          <a:sy n="90" d="100"/>
        </p:scale>
        <p:origin x="90" y="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3A6E7-60DE-4005-B552-9C8674E4BA66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46B63-F3D0-4FCB-B9C7-2DF26E8B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39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922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798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93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26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0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56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663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845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96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08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18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16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76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543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95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46B63-F3D0-4FCB-B9C7-2DF26E8BCA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03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60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2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4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23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3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9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5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9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0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4F02-61AA-4C81-BD1C-511DDA14D550}" type="datetimeFigureOut">
              <a:rPr lang="en-US" smtClean="0"/>
              <a:t>7/27/2016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CEC8-CAE7-4B68-B1B1-EDF19F9D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29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0060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r>
              <a:rPr lang="en-US" dirty="0">
                <a:solidFill>
                  <a:srgbClr val="FF00FF"/>
                </a:solidFill>
              </a:rPr>
              <a:t/>
            </a:r>
            <a:br>
              <a:rPr lang="en-US" dirty="0">
                <a:solidFill>
                  <a:srgbClr val="FF00FF"/>
                </a:solidFill>
              </a:rPr>
            </a:br>
            <a:r>
              <a:rPr lang="en-US" dirty="0" smtClean="0"/>
              <a:t>Part 13</a:t>
            </a:r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r>
              <a:rPr lang="en-US" dirty="0" smtClean="0"/>
              <a:t>Technician’s </a:t>
            </a:r>
            <a:r>
              <a:rPr lang="en-US" dirty="0" smtClean="0"/>
              <a:t>Guide &amp; Workbook for</a:t>
            </a:r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r>
              <a:rPr lang="en-US" dirty="0" smtClean="0"/>
              <a:t>Duct Diagnostics and Repair</a:t>
            </a:r>
            <a:r>
              <a:rPr lang="en-US" dirty="0">
                <a:solidFill>
                  <a:srgbClr val="FF00FF"/>
                </a:solidFill>
              </a:rPr>
              <a:t/>
            </a:r>
            <a:br>
              <a:rPr lang="en-US" dirty="0">
                <a:solidFill>
                  <a:srgbClr val="FF00FF"/>
                </a:solidFill>
              </a:rPr>
            </a:br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76400" y="27432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pic>
        <p:nvPicPr>
          <p:cNvPr id="1029" name="Picture 5" descr="H:\IMAGES\ACCALogoSolidBlack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"/>
            <a:ext cx="668215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2140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53"/>
    </mc:Choice>
    <mc:Fallback xmlns="">
      <p:transition spd="slow" advTm="2145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Ventilation for System Fan + Exhaust Fan Caused Depressurization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8819" y="1828800"/>
            <a:ext cx="893026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Ventilation can be increased by increasing </a:t>
            </a:r>
            <a:r>
              <a:rPr lang="en-US" sz="3200" dirty="0">
                <a:solidFill>
                  <a:srgbClr val="FFFF00"/>
                </a:solidFill>
              </a:rPr>
              <a:t>the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opening for </a:t>
            </a:r>
            <a:r>
              <a:rPr lang="en-US" sz="3200" dirty="0">
                <a:solidFill>
                  <a:srgbClr val="FFFF00"/>
                </a:solidFill>
              </a:rPr>
              <a:t>the outside air or </a:t>
            </a:r>
            <a:r>
              <a:rPr lang="en-US" sz="3200" dirty="0" smtClean="0">
                <a:solidFill>
                  <a:srgbClr val="FFFF00"/>
                </a:solidFill>
              </a:rPr>
              <a:t>increasing </a:t>
            </a:r>
            <a:r>
              <a:rPr lang="en-US" sz="3200" dirty="0">
                <a:solidFill>
                  <a:srgbClr val="FFFF00"/>
                </a:solidFill>
              </a:rPr>
              <a:t>the size of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the combustion </a:t>
            </a:r>
            <a:r>
              <a:rPr lang="en-US" sz="3200" dirty="0">
                <a:solidFill>
                  <a:srgbClr val="FFFF00"/>
                </a:solidFill>
              </a:rPr>
              <a:t>area by </a:t>
            </a:r>
            <a:r>
              <a:rPr lang="en-US" sz="3200" dirty="0" smtClean="0">
                <a:solidFill>
                  <a:srgbClr val="FFFF00"/>
                </a:solidFill>
              </a:rPr>
              <a:t>opening </a:t>
            </a:r>
            <a:r>
              <a:rPr lang="en-US" sz="3200" dirty="0">
                <a:solidFill>
                  <a:srgbClr val="FFFF00"/>
                </a:solidFill>
              </a:rPr>
              <a:t>the room up to the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rest </a:t>
            </a:r>
            <a:r>
              <a:rPr lang="en-US" sz="3200" dirty="0">
                <a:solidFill>
                  <a:srgbClr val="FFFF00"/>
                </a:solidFill>
              </a:rPr>
              <a:t>of the basement </a:t>
            </a:r>
            <a:r>
              <a:rPr lang="en-US" sz="3200" dirty="0" smtClean="0">
                <a:solidFill>
                  <a:srgbClr val="FFFF00"/>
                </a:solidFill>
              </a:rPr>
              <a:t>(</a:t>
            </a:r>
            <a:r>
              <a:rPr lang="en-US" sz="3200" dirty="0">
                <a:solidFill>
                  <a:srgbClr val="FFFF00"/>
                </a:solidFill>
              </a:rPr>
              <a:t>or living space if applicable).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Severe depressurization of </a:t>
            </a:r>
            <a:r>
              <a:rPr lang="en-US" sz="3200" dirty="0">
                <a:solidFill>
                  <a:srgbClr val="FFFF00"/>
                </a:solidFill>
              </a:rPr>
              <a:t>the furnace room (-6 Pa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or </a:t>
            </a:r>
            <a:r>
              <a:rPr lang="en-US" sz="3200" dirty="0">
                <a:solidFill>
                  <a:srgbClr val="FFFF00"/>
                </a:solidFill>
              </a:rPr>
              <a:t>worse) may lead to </a:t>
            </a:r>
            <a:r>
              <a:rPr lang="en-US" sz="3200" dirty="0" smtClean="0">
                <a:solidFill>
                  <a:srgbClr val="FFFF00"/>
                </a:solidFill>
              </a:rPr>
              <a:t>flame </a:t>
            </a:r>
            <a:r>
              <a:rPr lang="en-US" sz="3200" dirty="0">
                <a:solidFill>
                  <a:srgbClr val="FFFF00"/>
                </a:solidFill>
              </a:rPr>
              <a:t>rollout in certain types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of </a:t>
            </a:r>
            <a:r>
              <a:rPr lang="en-US" sz="3200" dirty="0">
                <a:solidFill>
                  <a:srgbClr val="FFFF00"/>
                </a:solidFill>
              </a:rPr>
              <a:t>equipment, such as atmospheric gas burners.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839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Fire Places &amp; Wood Stoves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8819" y="1828800"/>
            <a:ext cx="876092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If </a:t>
            </a:r>
            <a:r>
              <a:rPr lang="en-US" sz="3200" dirty="0">
                <a:solidFill>
                  <a:srgbClr val="FFFF00"/>
                </a:solidFill>
              </a:rPr>
              <a:t>the building has a fireplace or wood stove, the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room </a:t>
            </a:r>
            <a:r>
              <a:rPr lang="en-US" sz="3200" dirty="0">
                <a:solidFill>
                  <a:srgbClr val="FFFF00"/>
                </a:solidFill>
              </a:rPr>
              <a:t>in which it is located should be tested for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depressurization </a:t>
            </a:r>
            <a:r>
              <a:rPr lang="en-US" sz="3200" dirty="0">
                <a:solidFill>
                  <a:srgbClr val="FFFF00"/>
                </a:solidFill>
              </a:rPr>
              <a:t>by treating this room as if it were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the </a:t>
            </a:r>
            <a:r>
              <a:rPr lang="en-US" sz="3200" dirty="0">
                <a:solidFill>
                  <a:srgbClr val="FFFF00"/>
                </a:solidFill>
              </a:rPr>
              <a:t>furnace room.  The customer can also be asked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about </a:t>
            </a:r>
            <a:r>
              <a:rPr lang="en-US" sz="3200" dirty="0">
                <a:solidFill>
                  <a:srgbClr val="FFFF00"/>
                </a:solidFill>
              </a:rPr>
              <a:t>evidence of chimney back-drafting. 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If </a:t>
            </a:r>
            <a:r>
              <a:rPr lang="en-US" sz="3200" dirty="0">
                <a:solidFill>
                  <a:srgbClr val="FFFF00"/>
                </a:solidFill>
              </a:rPr>
              <a:t>ashes are blown into the room after the fire dies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down</a:t>
            </a:r>
            <a:r>
              <a:rPr lang="en-US" sz="3200" dirty="0">
                <a:solidFill>
                  <a:srgbClr val="FFFF00"/>
                </a:solidFill>
              </a:rPr>
              <a:t>, or if the customer complains of physical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symptoms </a:t>
            </a:r>
            <a:r>
              <a:rPr lang="en-US" sz="3200" dirty="0">
                <a:solidFill>
                  <a:srgbClr val="FFFF00"/>
                </a:solidFill>
              </a:rPr>
              <a:t>associated with the use of the stove or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fireplace</a:t>
            </a:r>
            <a:r>
              <a:rPr lang="en-US" sz="3200" dirty="0">
                <a:solidFill>
                  <a:srgbClr val="FFFF00"/>
                </a:solidFill>
              </a:rPr>
              <a:t>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466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Problem Symptoms for Fire </a:t>
            </a:r>
            <a:r>
              <a:rPr lang="en-US" dirty="0" smtClean="0"/>
              <a:t>Places &amp; Wood Stove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8819" y="1828800"/>
            <a:ext cx="861376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Fire Place &amp; Wood Stove list </a:t>
            </a:r>
            <a:r>
              <a:rPr lang="en-US" sz="3200" dirty="0">
                <a:solidFill>
                  <a:srgbClr val="FFFF00"/>
                </a:solidFill>
              </a:rPr>
              <a:t>of physical </a:t>
            </a:r>
            <a:r>
              <a:rPr lang="en-US" sz="3200" dirty="0" smtClean="0">
                <a:solidFill>
                  <a:srgbClr val="FFFF00"/>
                </a:solidFill>
              </a:rPr>
              <a:t>symptoms: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Irritated </a:t>
            </a:r>
            <a:r>
              <a:rPr lang="en-US" sz="3200" dirty="0">
                <a:solidFill>
                  <a:srgbClr val="FFFF00"/>
                </a:solidFill>
              </a:rPr>
              <a:t>eyes or throat.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Sinus or lung problems.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Bronchitis or pneumonia.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Lung inflammation or swelling.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00"/>
                </a:solidFill>
              </a:rPr>
              <a:t>More frequent symptoms from existing lung </a:t>
            </a:r>
            <a:endParaRPr lang="en-US" sz="3200" dirty="0" smtClean="0">
              <a:solidFill>
                <a:srgbClr val="FFFF00"/>
              </a:solidFill>
            </a:endParaRPr>
          </a:p>
          <a:p>
            <a:pPr lvl="0"/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rgbClr val="FFFF00"/>
                </a:solidFill>
              </a:rPr>
              <a:t>    diseases </a:t>
            </a:r>
            <a:r>
              <a:rPr lang="en-US" sz="3200" dirty="0">
                <a:solidFill>
                  <a:srgbClr val="FFFF00"/>
                </a:solidFill>
              </a:rPr>
              <a:t>like asthma or emphysema.</a:t>
            </a:r>
          </a:p>
          <a:p>
            <a:endParaRPr lang="en-US" sz="32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159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Other Safety Issues</a:t>
            </a:r>
            <a:endParaRPr lang="en-US" dirty="0"/>
          </a:p>
        </p:txBody>
      </p:sp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8" t="4274" r="18590" b="4274"/>
          <a:stretch>
            <a:fillRect/>
          </a:stretch>
        </p:blipFill>
        <p:spPr bwMode="auto">
          <a:xfrm>
            <a:off x="1219200" y="1449593"/>
            <a:ext cx="6943029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rved Left Arrow 3"/>
          <p:cNvSpPr/>
          <p:nvPr/>
        </p:nvSpPr>
        <p:spPr>
          <a:xfrm rot="4418428">
            <a:off x="5740677" y="3504857"/>
            <a:ext cx="457200" cy="1910102"/>
          </a:xfrm>
          <a:prstGeom prst="curvedLef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673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Thermal Comfort Issues</a:t>
            </a:r>
            <a:endParaRPr lang="en-US" dirty="0"/>
          </a:p>
        </p:txBody>
      </p:sp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60257" y="928981"/>
            <a:ext cx="5118685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992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Moisture Related Thermal </a:t>
            </a:r>
            <a:r>
              <a:rPr lang="en-US" dirty="0"/>
              <a:t>Comfort Issues</a:t>
            </a:r>
          </a:p>
        </p:txBody>
      </p:sp>
      <p:pic>
        <p:nvPicPr>
          <p:cNvPr id="6146" name="Picture 1" descr="crawlspace puddle"/>
          <p:cNvPicPr>
            <a:picLocks noChangeAspect="1" noChangeArrowheads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14"/>
          <a:stretch>
            <a:fillRect/>
          </a:stretch>
        </p:blipFill>
        <p:spPr bwMode="auto">
          <a:xfrm>
            <a:off x="685800" y="1417638"/>
            <a:ext cx="749891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9873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/>
              <a:t>Thermal Comfort Issues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1402890"/>
            <a:ext cx="6781800" cy="4983162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29"/>
          <a:stretch>
            <a:fillRect/>
          </a:stretch>
        </p:blipFill>
        <p:spPr bwMode="auto">
          <a:xfrm>
            <a:off x="1371600" y="1417638"/>
            <a:ext cx="6074036" cy="4931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2345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1417638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You should now be able to explain what a furnace depressurization test is.</a:t>
            </a:r>
          </a:p>
          <a:p>
            <a:pPr marL="0" indent="0">
              <a:buNone/>
            </a:pPr>
            <a:endParaRPr lang="en-US" sz="1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You should now be able to explain why some air temperature and humidity combinations may be uncomfortable to occupants.</a:t>
            </a:r>
            <a:endParaRPr lang="en-US" sz="11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10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You should now be able to identify safety issues related to depressurization.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You should be able to explain where moisture problems may be coming from.  </a:t>
            </a:r>
            <a:endParaRPr lang="en-US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445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00600"/>
            <a:ext cx="8991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r>
              <a:rPr lang="en-US" dirty="0">
                <a:solidFill>
                  <a:srgbClr val="FF00FF"/>
                </a:solidFill>
              </a:rPr>
              <a:t/>
            </a:r>
            <a:br>
              <a:rPr lang="en-US" dirty="0">
                <a:solidFill>
                  <a:srgbClr val="FF00FF"/>
                </a:solidFill>
              </a:rPr>
            </a:br>
            <a:r>
              <a:rPr lang="en-US" dirty="0" smtClean="0"/>
              <a:t>Section 5.2: Safety and Comfort Issues</a:t>
            </a:r>
            <a:r>
              <a:rPr lang="en-US" dirty="0">
                <a:solidFill>
                  <a:srgbClr val="FF00FF"/>
                </a:solidFill>
              </a:rPr>
              <a:t/>
            </a:r>
            <a:br>
              <a:rPr lang="en-US" dirty="0">
                <a:solidFill>
                  <a:srgbClr val="FF00FF"/>
                </a:solidFill>
              </a:rPr>
            </a:br>
            <a:r>
              <a:rPr lang="en-US" dirty="0" smtClean="0">
                <a:solidFill>
                  <a:srgbClr val="FF00FF"/>
                </a:solidFill>
              </a:rPr>
              <a:t/>
            </a:r>
            <a:br>
              <a:rPr lang="en-US" dirty="0" smtClean="0">
                <a:solidFill>
                  <a:srgbClr val="FF00FF"/>
                </a:solidFill>
              </a:rPr>
            </a:b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76400" y="2743200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pic>
        <p:nvPicPr>
          <p:cNvPr id="1029" name="Picture 5" descr="H:\IMAGES\ACCALogoSolidBlack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2400"/>
            <a:ext cx="6682154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5428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453"/>
    </mc:Choice>
    <mc:Fallback xmlns="">
      <p:transition spd="slow" advTm="2145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Isolation Zones Within Living Space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81000" y="1524000"/>
            <a:ext cx="8153400" cy="5105400"/>
          </a:xfrm>
          <a:prstGeom prst="rect">
            <a:avLst/>
          </a:prstGeom>
          <a:solidFill>
            <a:schemeClr val="tx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386014" y="661989"/>
            <a:ext cx="4076700" cy="6867524"/>
          </a:xfrm>
          <a:prstGeom prst="rect">
            <a:avLst/>
          </a:prstGeom>
          <a:ln>
            <a:solidFill>
              <a:srgbClr val="FFFFFF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1170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Furnace Rooms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411486"/>
              </p:ext>
            </p:extLst>
          </p:nvPr>
        </p:nvGraphicFramePr>
        <p:xfrm>
          <a:off x="285135" y="457200"/>
          <a:ext cx="8382000" cy="62514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7288"/>
                <a:gridCol w="2417885"/>
                <a:gridCol w="3626827"/>
              </a:tblGrid>
              <a:tr h="113076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Fan Settings Showing Furnace Room-to- Outside Pressure Difference Below -3 Pa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Assessment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Recommendations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7067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 combination of fan use produces an adverse condition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The furnace room may contain leaky ducts on both the supply and return ducts.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If you seal supply ducts, do not leave return ducts in the furnace room unsealed.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</a:tr>
              <a:tr h="94230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Exhaust fans only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(System fan off)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Depressurization exists, but it isn’t the fault of the duct system. 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Customer should be informed, and you should make recommendations on how to alleviate the condition.  Consider additional venting of the furnace room to the outside.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</a:tr>
              <a:tr h="16490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System fan only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(Exhaust fan off)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The duct system is causing depressurization.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Duct sealing is almost certainly warranted, with particular attention to the air handler cabinet and return ducts in the furnace room.  The other possibility is isolation of zones, a likely explanation if the effect is most pronounced when return airflows are blocked by closed doors.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</a:tr>
              <a:tr h="7067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Only When Exhaust Fans and System Fan are Both 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There is a cooperative effect between the exhaust fans and the system fan. 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problem may be alleviated by duct sealing.  If not, additional venting of the furnace room to the outside may be needed. 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0" marB="0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20369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Furnace Room Depressurization Test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1170" y="1600200"/>
            <a:ext cx="893283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When the minimum pressure in a room containing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combustion </a:t>
            </a:r>
            <a:r>
              <a:rPr lang="en-US" sz="3200" dirty="0">
                <a:solidFill>
                  <a:srgbClr val="FFFF00"/>
                </a:solidFill>
              </a:rPr>
              <a:t>appliances is more negative than minus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three </a:t>
            </a:r>
            <a:r>
              <a:rPr lang="en-US" sz="3200" dirty="0">
                <a:solidFill>
                  <a:srgbClr val="FFFF00"/>
                </a:solidFill>
              </a:rPr>
              <a:t>pascals (-3 Pa), there may be a problem.  It is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likely </a:t>
            </a:r>
            <a:r>
              <a:rPr lang="en-US" sz="3200" dirty="0">
                <a:solidFill>
                  <a:srgbClr val="FFFF00"/>
                </a:solidFill>
              </a:rPr>
              <a:t>that sealing the duct system will alleviate it,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although </a:t>
            </a:r>
            <a:r>
              <a:rPr lang="en-US" sz="3200" dirty="0">
                <a:solidFill>
                  <a:srgbClr val="FFFF00"/>
                </a:solidFill>
              </a:rPr>
              <a:t>certain duct sealing strategies could </a:t>
            </a:r>
            <a:r>
              <a:rPr lang="en-US" sz="3200" dirty="0" smtClean="0">
                <a:solidFill>
                  <a:srgbClr val="FFFF00"/>
                </a:solidFill>
              </a:rPr>
              <a:t>make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it </a:t>
            </a:r>
            <a:r>
              <a:rPr lang="en-US" sz="3200" dirty="0">
                <a:solidFill>
                  <a:srgbClr val="FFFF00"/>
                </a:solidFill>
              </a:rPr>
              <a:t>worse (e.g</a:t>
            </a:r>
            <a:r>
              <a:rPr lang="en-US" dirty="0"/>
              <a:t>.</a:t>
            </a:r>
            <a:r>
              <a:rPr lang="en-US" sz="3200" dirty="0">
                <a:solidFill>
                  <a:srgbClr val="FFFF00"/>
                </a:solidFill>
              </a:rPr>
              <a:t>, if supply ducts in a furnace room are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sealed </a:t>
            </a:r>
            <a:r>
              <a:rPr lang="en-US" sz="3200" dirty="0">
                <a:solidFill>
                  <a:srgbClr val="FFFF00"/>
                </a:solidFill>
              </a:rPr>
              <a:t>while leaky return ducts are left alone).  This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is </a:t>
            </a:r>
            <a:r>
              <a:rPr lang="en-US" sz="3200" dirty="0">
                <a:solidFill>
                  <a:srgbClr val="FFFF00"/>
                </a:solidFill>
              </a:rPr>
              <a:t>why it is very important to do this test both </a:t>
            </a:r>
            <a:r>
              <a:rPr lang="en-US" sz="3200" dirty="0" smtClean="0">
                <a:solidFill>
                  <a:srgbClr val="FFFF00"/>
                </a:solidFill>
              </a:rPr>
              <a:t>before</a:t>
            </a:r>
          </a:p>
          <a:p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and after doing any work.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62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Furnace Room Depressurization Fix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1170" y="1600200"/>
            <a:ext cx="910217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FFFF00"/>
                </a:solidFill>
              </a:rPr>
              <a:t>If </a:t>
            </a:r>
            <a:r>
              <a:rPr lang="en-US" sz="3200" dirty="0">
                <a:solidFill>
                  <a:srgbClr val="FFFF00"/>
                </a:solidFill>
              </a:rPr>
              <a:t>the depressurization situation is caused by 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just"/>
            <a:r>
              <a:rPr lang="en-US" sz="3200" dirty="0" smtClean="0">
                <a:solidFill>
                  <a:srgbClr val="FFFF00"/>
                </a:solidFill>
              </a:rPr>
              <a:t>operation </a:t>
            </a:r>
            <a:r>
              <a:rPr lang="en-US" sz="3200" dirty="0">
                <a:solidFill>
                  <a:srgbClr val="FFFF00"/>
                </a:solidFill>
              </a:rPr>
              <a:t>of exhaust fans, that situation should be 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just"/>
            <a:r>
              <a:rPr lang="en-US" sz="3200" dirty="0" smtClean="0">
                <a:solidFill>
                  <a:srgbClr val="FFFF00"/>
                </a:solidFill>
              </a:rPr>
              <a:t>corrected</a:t>
            </a:r>
            <a:r>
              <a:rPr lang="en-US" sz="3200" dirty="0">
                <a:solidFill>
                  <a:srgbClr val="FFFF00"/>
                </a:solidFill>
              </a:rPr>
              <a:t>.  One example of this would be a finished 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just"/>
            <a:r>
              <a:rPr lang="en-US" sz="3200" dirty="0" smtClean="0">
                <a:solidFill>
                  <a:srgbClr val="FFFF00"/>
                </a:solidFill>
              </a:rPr>
              <a:t>basement </a:t>
            </a:r>
            <a:r>
              <a:rPr lang="en-US" sz="3200" dirty="0">
                <a:solidFill>
                  <a:srgbClr val="FFFF00"/>
                </a:solidFill>
              </a:rPr>
              <a:t>in which a clothes dryer is relegated to the 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just"/>
            <a:r>
              <a:rPr lang="en-US" sz="3200" dirty="0" smtClean="0">
                <a:solidFill>
                  <a:srgbClr val="FFFF00"/>
                </a:solidFill>
              </a:rPr>
              <a:t>same </a:t>
            </a:r>
            <a:r>
              <a:rPr lang="en-US" sz="3200" dirty="0">
                <a:solidFill>
                  <a:srgbClr val="FFFF00"/>
                </a:solidFill>
              </a:rPr>
              <a:t>small enclosure as the furnace and water 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just"/>
            <a:r>
              <a:rPr lang="en-US" sz="3200" dirty="0" smtClean="0">
                <a:solidFill>
                  <a:srgbClr val="FFFF00"/>
                </a:solidFill>
              </a:rPr>
              <a:t>heater</a:t>
            </a:r>
            <a:r>
              <a:rPr lang="en-US" sz="3200" dirty="0">
                <a:solidFill>
                  <a:srgbClr val="FFFF00"/>
                </a:solidFill>
              </a:rPr>
              <a:t>.  This particular problem might be cleared 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just"/>
            <a:r>
              <a:rPr lang="en-US" sz="3200" dirty="0" smtClean="0">
                <a:solidFill>
                  <a:srgbClr val="FFFF00"/>
                </a:solidFill>
              </a:rPr>
              <a:t>up </a:t>
            </a:r>
            <a:r>
              <a:rPr lang="en-US" sz="3200" dirty="0">
                <a:solidFill>
                  <a:srgbClr val="FFFF00"/>
                </a:solidFill>
              </a:rPr>
              <a:t>by installing an additional ventilation louver 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just"/>
            <a:r>
              <a:rPr lang="en-US" sz="3200" dirty="0" smtClean="0">
                <a:solidFill>
                  <a:srgbClr val="FFFF00"/>
                </a:solidFill>
              </a:rPr>
              <a:t>between </a:t>
            </a:r>
            <a:r>
              <a:rPr lang="en-US" sz="3200" dirty="0">
                <a:solidFill>
                  <a:srgbClr val="FFFF00"/>
                </a:solidFill>
              </a:rPr>
              <a:t>the furnace room and the rest of the </a:t>
            </a:r>
            <a:endParaRPr lang="en-US" sz="3200" dirty="0" smtClean="0">
              <a:solidFill>
                <a:srgbClr val="FFFF00"/>
              </a:solidFill>
            </a:endParaRPr>
          </a:p>
          <a:p>
            <a:pPr algn="just"/>
            <a:r>
              <a:rPr lang="en-US" sz="3200" dirty="0" smtClean="0">
                <a:solidFill>
                  <a:srgbClr val="FFFF00"/>
                </a:solidFill>
              </a:rPr>
              <a:t>basement</a:t>
            </a:r>
            <a:r>
              <a:rPr lang="en-US" sz="3200" dirty="0">
                <a:solidFill>
                  <a:srgbClr val="FFFF00"/>
                </a:solidFill>
              </a:rPr>
              <a:t>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606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On Furnace </a:t>
            </a:r>
            <a:r>
              <a:rPr lang="en-US" dirty="0"/>
              <a:t>Room Depressurization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422554"/>
            <a:ext cx="9120382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For guidance on the combined combustion appliance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room’s </a:t>
            </a:r>
            <a:r>
              <a:rPr lang="en-US" sz="3200" dirty="0">
                <a:solidFill>
                  <a:srgbClr val="FFFF00"/>
                </a:solidFill>
              </a:rPr>
              <a:t>required area design see ACCA’s </a:t>
            </a:r>
            <a:r>
              <a:rPr lang="en-US" sz="3200" i="1" dirty="0">
                <a:solidFill>
                  <a:srgbClr val="FFFF00"/>
                </a:solidFill>
              </a:rPr>
              <a:t>Technician’s </a:t>
            </a:r>
            <a:endParaRPr lang="en-US" sz="3200" i="1" dirty="0" smtClean="0">
              <a:solidFill>
                <a:srgbClr val="FFFF00"/>
              </a:solidFill>
            </a:endParaRPr>
          </a:p>
          <a:p>
            <a:r>
              <a:rPr lang="en-US" sz="3200" i="1" dirty="0" smtClean="0">
                <a:solidFill>
                  <a:srgbClr val="FFFF00"/>
                </a:solidFill>
              </a:rPr>
              <a:t>Guide </a:t>
            </a:r>
            <a:r>
              <a:rPr lang="en-US" sz="3200" i="1" dirty="0">
                <a:solidFill>
                  <a:srgbClr val="FFFF00"/>
                </a:solidFill>
              </a:rPr>
              <a:t>&amp; Workbook for Home Performance and </a:t>
            </a:r>
            <a:endParaRPr lang="en-US" sz="3200" i="1" dirty="0" smtClean="0">
              <a:solidFill>
                <a:srgbClr val="FFFF00"/>
              </a:solidFill>
            </a:endParaRPr>
          </a:p>
          <a:p>
            <a:r>
              <a:rPr lang="en-US" sz="3200" i="1" dirty="0" smtClean="0">
                <a:solidFill>
                  <a:srgbClr val="FFFF00"/>
                </a:solidFill>
              </a:rPr>
              <a:t>Improvement</a:t>
            </a:r>
            <a:r>
              <a:rPr lang="en-US" sz="3200" i="1" dirty="0">
                <a:solidFill>
                  <a:srgbClr val="FFFF00"/>
                </a:solidFill>
              </a:rPr>
              <a:t>.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endParaRPr lang="en-US" sz="3200" dirty="0" smtClean="0">
              <a:solidFill>
                <a:srgbClr val="FFFF00"/>
              </a:solidFill>
            </a:endParaRPr>
          </a:p>
          <a:p>
            <a:endParaRPr lang="en-US" sz="3200" dirty="0" smtClean="0">
              <a:solidFill>
                <a:srgbClr val="FFFF00"/>
              </a:solidFill>
            </a:endParaRPr>
          </a:p>
          <a:p>
            <a:endParaRPr lang="en-US" sz="3200" dirty="0">
              <a:solidFill>
                <a:srgbClr val="FFFF00"/>
              </a:solidFill>
            </a:endParaRPr>
          </a:p>
          <a:p>
            <a:r>
              <a:rPr lang="en-US" sz="2800" dirty="0" smtClean="0">
                <a:solidFill>
                  <a:srgbClr val="FFC000"/>
                </a:solidFill>
              </a:rPr>
              <a:t>Note: Also available on </a:t>
            </a:r>
            <a:r>
              <a:rPr lang="en-US" sz="2800" dirty="0" err="1" smtClean="0">
                <a:solidFill>
                  <a:srgbClr val="FFC000"/>
                </a:solidFill>
              </a:rPr>
              <a:t>Qtech</a:t>
            </a:r>
            <a:r>
              <a:rPr lang="en-US" sz="2800" dirty="0" smtClean="0">
                <a:solidFill>
                  <a:srgbClr val="FFC000"/>
                </a:solidFill>
              </a:rPr>
              <a:t>.</a:t>
            </a:r>
            <a:endParaRPr lang="en-US" sz="2800" dirty="0">
              <a:solidFill>
                <a:srgbClr val="FFC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t="272" r="1957" b="2815"/>
          <a:stretch/>
        </p:blipFill>
        <p:spPr>
          <a:xfrm>
            <a:off x="5257800" y="3183322"/>
            <a:ext cx="2895600" cy="354461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2915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System Fan Caused Depressurization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7484" y="1676400"/>
            <a:ext cx="893033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When the pressure in the furnace room drops when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the </a:t>
            </a:r>
            <a:r>
              <a:rPr lang="en-US" sz="3200" dirty="0">
                <a:solidFill>
                  <a:srgbClr val="FFFF00"/>
                </a:solidFill>
              </a:rPr>
              <a:t>system fan is turned on, it has two likely causes: </a:t>
            </a:r>
            <a:endParaRPr lang="en-US" sz="3200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return </a:t>
            </a:r>
            <a:r>
              <a:rPr lang="en-US" sz="3200" dirty="0">
                <a:solidFill>
                  <a:srgbClr val="FFFF00"/>
                </a:solidFill>
              </a:rPr>
              <a:t>duct leakage and/or </a:t>
            </a:r>
            <a:endParaRPr lang="en-US" sz="3200" dirty="0" smtClean="0">
              <a:solidFill>
                <a:srgbClr val="FFFF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isolation </a:t>
            </a:r>
            <a:r>
              <a:rPr lang="en-US" sz="3200" dirty="0">
                <a:solidFill>
                  <a:srgbClr val="FFFF00"/>
                </a:solidFill>
              </a:rPr>
              <a:t>of zones</a:t>
            </a:r>
            <a:r>
              <a:rPr lang="en-US" sz="3200" dirty="0" smtClean="0">
                <a:solidFill>
                  <a:srgbClr val="FFFF00"/>
                </a:solidFill>
              </a:rPr>
              <a:t>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752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System Fan + Exhaust Fan Caused Depressurization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86866" y="1828800"/>
            <a:ext cx="891288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Duct </a:t>
            </a:r>
            <a:r>
              <a:rPr lang="en-US" sz="3200" dirty="0">
                <a:solidFill>
                  <a:srgbClr val="FFFF00"/>
                </a:solidFill>
              </a:rPr>
              <a:t>testing and sealing is always the 1</a:t>
            </a:r>
            <a:r>
              <a:rPr lang="en-US" sz="3200" baseline="30000" dirty="0">
                <a:solidFill>
                  <a:srgbClr val="FFFF00"/>
                </a:solidFill>
              </a:rPr>
              <a:t>st</a:t>
            </a:r>
            <a:r>
              <a:rPr lang="en-US" sz="3200" dirty="0">
                <a:solidFill>
                  <a:srgbClr val="FFFF00"/>
                </a:solidFill>
              </a:rPr>
              <a:t> step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recommended </a:t>
            </a:r>
            <a:r>
              <a:rPr lang="en-US" sz="3200" dirty="0">
                <a:solidFill>
                  <a:srgbClr val="FFFF00"/>
                </a:solidFill>
              </a:rPr>
              <a:t>in this Guide &amp; Workbook that may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eliminate </a:t>
            </a:r>
            <a:r>
              <a:rPr lang="en-US" sz="3200" dirty="0">
                <a:solidFill>
                  <a:srgbClr val="FFFF00"/>
                </a:solidFill>
              </a:rPr>
              <a:t>the negative pressurization of a room. 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When </a:t>
            </a:r>
            <a:r>
              <a:rPr lang="en-US" sz="3200" dirty="0">
                <a:solidFill>
                  <a:srgbClr val="FFFF00"/>
                </a:solidFill>
              </a:rPr>
              <a:t>repairs to the duct is not enough to fix the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problem</a:t>
            </a:r>
            <a:r>
              <a:rPr lang="en-US" sz="3200" dirty="0">
                <a:solidFill>
                  <a:srgbClr val="FFFF00"/>
                </a:solidFill>
              </a:rPr>
              <a:t>, 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increasing the ventilation of the furnace </a:t>
            </a:r>
            <a:endParaRPr lang="en-US" sz="3200" dirty="0" smtClean="0">
              <a:solidFill>
                <a:srgbClr val="FFFF00"/>
              </a:solidFill>
            </a:endParaRPr>
          </a:p>
          <a:p>
            <a:r>
              <a:rPr lang="en-US" sz="3200" dirty="0" smtClean="0">
                <a:solidFill>
                  <a:srgbClr val="FFFF00"/>
                </a:solidFill>
              </a:rPr>
              <a:t>room </a:t>
            </a:r>
            <a:r>
              <a:rPr lang="en-US" sz="3200" dirty="0">
                <a:solidFill>
                  <a:srgbClr val="FFFF00"/>
                </a:solidFill>
              </a:rPr>
              <a:t>is recommended.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03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LOGO" val="ComfortU_Logo.jpg"/>
  <p:tag name="ARTICULATE_PRESENTER" val="Donald Prather"/>
  <p:tag name="ARTICULATE_PRESENTER_GUID" val="0067420A16B5"/>
  <p:tag name="ARTICULATE_LMS" val="0"/>
  <p:tag name="ARTICULATE_TEMPLATE" val="Corporate Communications"/>
  <p:tag name="ARTICULATE_TEMPLATE_GUID" val="1a000000-6000-0000-b000-000000000001"/>
  <p:tag name="PRESENTER_PREVIEW_MODE" val="0"/>
  <p:tag name="PRESENTER_PREVIEW_START" val="1"/>
  <p:tag name="PLAYERLOGOHEIGHT" val="162"/>
  <p:tag name="PLAYERLOGOWIDTH" val="351"/>
  <p:tag name="LAUNCHINNEWWINDOW" val="0"/>
  <p:tag name="LASTPUBLISHED" val="C:\Users\Craig\Documents\My Articulate Projects\2.1 Why Balance a House\player.html"/>
  <p:tag name="ARTICULATE_META_COURSE_VERSION" val="1.0"/>
  <p:tag name="ARTICULATE_META_COURSE_VERSION_SET" val="True"/>
  <p:tag name="ARTICULATE_SLIDE_COUNT" val="17"/>
  <p:tag name="TAG_BACKING_FORM_KEY" val="919684-c:\users\don\desktop\power points\5.2 comfort issues .pptx"/>
  <p:tag name="ARTICULATE_PRESENTER_VERSION" val="7"/>
  <p:tag name="ARTICULATE_USED_PAGE_ORIENTATION" val="1"/>
  <p:tag name="ARTICULATE_USED_PAGE_SIZE" val="1"/>
  <p:tag name="ARTICULATE_REFERENCE_ID" val="fba0224f-f16e-4223-911f-b47fc8d99a8a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META_DESCRIPTION" val="Furnace room depressurization, and occupant comfort are covered"/>
  <p:tag name="ARTICULATE_META_COURSE_ID" val="2_1_Why_Balance_a_House"/>
  <p:tag name="ARTICULATE_META_NAME_SET" val="True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0"/>
  <p:tag name="ARTICULATE_AUDIO_RECORDED" val="1"/>
  <p:tag name="ELAPSEDTIME" val="23.8"/>
  <p:tag name="ANNOTATION_COUNT" val="0"/>
  <p:tag name="ARTICULATE_USED_LAYOUT" val="2"/>
  <p:tag name="ARTICULATE_NAV_LEVEL" val="1"/>
  <p:tag name="ARTICULATE_SLIDE_PRESENTER_GUID" val="7b05e6ca-ca99-4e90-bcb5-c1a4f83dbce3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1"/>
  <p:tag name="ARTICULATE_AUDIO_RECORDED" val="1"/>
  <p:tag name="ELAPSEDTIME" val="31.1"/>
  <p:tag name="ANNOTATION_COUNT" val="0"/>
  <p:tag name="ARTICULATE_USED_LAYOUT" val="2"/>
  <p:tag name="ARTICULATE_NAV_LEVEL" val="1"/>
  <p:tag name="ARTICULATE_SLIDE_PRESENTER_GUID" val="7b05e6ca-ca99-4e90-bcb5-c1a4f83dbce3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3"/>
  <p:tag name="ARTICULATE_AUDIO_RECORDED" val="1"/>
  <p:tag name="ELAPSEDTIME" val="29.2"/>
  <p:tag name="ANNOTATION_COUNT" val="0"/>
  <p:tag name="ARTICULATE_USED_LAYOUT" val="2"/>
  <p:tag name="ARTICULATE_NAV_LEVEL" val="1"/>
  <p:tag name="ARTICULATE_SLIDE_PRESENTER_GUID" val="7b05e6ca-ca99-4e90-bcb5-c1a4f83dbce3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4"/>
  <p:tag name="ARTICULATE_AUDIO_RECORDED" val="1"/>
  <p:tag name="ELAPSEDTIME" val="25.8"/>
  <p:tag name="ANNOTATION_COUNT" val="0"/>
  <p:tag name="ARTICULATE_USED_LAYOUT" val="2"/>
  <p:tag name="ARTICULATE_NAV_LEVEL" val="1"/>
  <p:tag name="ARTICULATE_SLIDE_PRESENTER_GUID" val="7b05e6ca-ca99-4e90-bcb5-c1a4f83dbce3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5"/>
  <p:tag name="ARTICULATE_AUDIO_RECORDED" val="1"/>
  <p:tag name="ELAPSEDTIME" val="56.1"/>
  <p:tag name="ANNOTATION_COUNT" val="0"/>
  <p:tag name="ARTICULATE_USED_LAYOUT" val="2"/>
  <p:tag name="ARTICULATE_NAV_LEVEL" val="1"/>
  <p:tag name="ARTICULATE_SLIDE_PRESENTER_GUID" val="7b05e6ca-ca99-4e90-bcb5-c1a4f83dbce3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6"/>
  <p:tag name="ARTICULATE_AUDIO_RECORDED" val="1"/>
  <p:tag name="ELAPSEDTIME" val="43.4"/>
  <p:tag name="ANNOTATION_COUNT" val="0"/>
  <p:tag name="ARTICULATE_USED_LAYOUT" val="2"/>
  <p:tag name="ARTICULATE_NAV_LEVEL" val="1"/>
  <p:tag name="ARTICULATE_SLIDE_PRESENTER_GUID" val="7b05e6ca-ca99-4e90-bcb5-c1a4f83dbce3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7"/>
  <p:tag name="ARTICULATE_AUDIO_RECORDED" val="1"/>
  <p:tag name="ELAPSEDTIME" val="19.3"/>
  <p:tag name="ANNOTATION_COUNT" val="0"/>
  <p:tag name="ARTICULATE_USED_LAYOUT" val="2"/>
  <p:tag name="ARTICULATE_NAV_LEVEL" val="1"/>
  <p:tag name="ARTICULATE_SLIDE_PRESENTER_GUID" val="7b05e6ca-ca99-4e90-bcb5-c1a4f83dbce3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8"/>
  <p:tag name="ARTICULATE_AUDIO_RECORDED" val="1"/>
  <p:tag name="ELAPSEDTIME" val="106.9"/>
  <p:tag name="ANNOTATION_COUNT" val="0"/>
  <p:tag name="ARTICULATE_USED_LAYOUT" val="2"/>
  <p:tag name="ARTICULATE_NAV_LEVEL" val="1"/>
  <p:tag name="ARTICULATE_SLIDE_PRESENTER_GUID" val="7b05e6ca-ca99-4e90-bcb5-c1a4f83dbce3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61"/>
  <p:tag name="ARTICULATE_AUDIO_RECORDED" val="1"/>
  <p:tag name="ELAPSEDTIME" val="57.2"/>
  <p:tag name="ANNOTATION_COUNT" val="0"/>
  <p:tag name="ARTICULATE_USED_LAYOUT" val="2"/>
  <p:tag name="ARTICULATE_NAV_LEVEL" val="1"/>
  <p:tag name="ARTICULATE_SLIDE_PRESENTER_GUID" val="7b05e6ca-ca99-4e90-bcb5-c1a4f83dbce3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9"/>
  <p:tag name="ARTICULATE_AUDIO_RECORDED" val="1"/>
  <p:tag name="ELAPSEDTIME" val="122"/>
  <p:tag name="ANNOTATION_COUNT" val="0"/>
  <p:tag name="ARTICULATE_USED_LAYOUT" val="2"/>
  <p:tag name="ARTICULATE_NAV_LEVEL" val="1"/>
  <p:tag name="ARTICULATE_SLIDE_PRESENTER_GUID" val="7b05e6ca-ca99-4e90-bcb5-c1a4f83dbce3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"/>
  <p:tag name="ARTICULATE_SLIDE_GUID" val="6aac7893-bf6d-4d34-9e8a-5d85bbcdb0ad"/>
  <p:tag name="AUDIO_ID" val="316"/>
  <p:tag name="ARTICULATE_AUDIO_RECORDED" val="1"/>
  <p:tag name="ELAPSEDTIME" val="6"/>
  <p:tag name="ANNOTATION_COUNT" val="0"/>
  <p:tag name="ARTICULATE_USED_LAYOUT" val="1"/>
  <p:tag name="ARTICULATE_NAV_LEVEL" val="1"/>
  <p:tag name="ARTICULATE_SLIDE_PRESENTER_GUID" val="7b05e6ca-ca99-4e90-bcb5-c1a4f83dbce3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UDIO_ID" val="344"/>
  <p:tag name="ARTICULATE_AUDIO_RECORDED" val="1"/>
  <p:tag name="ELAPSEDTIME" val="26.6"/>
  <p:tag name="ANNOTATION_COUNT" val="0"/>
  <p:tag name="ARTICULATE_USED_LAYOUT" val="2"/>
  <p:tag name="ARTICULATE_NAV_LEVEL" val="1"/>
  <p:tag name="ARTICULATE_SLIDE_PRESENTER_GUID" val="7b05e6ca-ca99-4e90-bcb5-c1a4f83dbce3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Craig\AppData\Local\Temp\articulate\presenter\imgtemp\tODGD1uj_files\slide0001_image001.p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NAV" val="1"/>
  <p:tag name="ARTICULATE_SLIDE_GUID" val="6aac7893-bf6d-4d34-9e8a-5d85bbcdb0ad"/>
  <p:tag name="AUDIO_ID" val="323"/>
  <p:tag name="ARTICULATE_AUDIO_RECORDED" val="1"/>
  <p:tag name="ELAPSEDTIME" val="3.9"/>
  <p:tag name="ANNOTATION_COUNT" val="0"/>
  <p:tag name="ARTICULATE_USED_LAYOUT" val="1"/>
  <p:tag name="ARTICULATE_NAV_LEVEL" val="1"/>
  <p:tag name="ARTICULATE_SLIDE_PRESENTER_GUID" val="7b05e6ca-ca99-4e90-bcb5-c1a4f83dbce3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Craig\AppData\Local\Temp\articulate\presenter\imgtemp\tODGD1uj_files\slide0001_image001.pn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45"/>
  <p:tag name="ARTICULATE_AUDIO_RECORDED" val="1"/>
  <p:tag name="ELAPSEDTIME" val="37.5"/>
  <p:tag name="ANNOTATION_COUNT" val="0"/>
  <p:tag name="ARTICULATE_USED_LAYOUT" val="2"/>
  <p:tag name="ARTICULATE_NAV_LEVEL" val="1"/>
  <p:tag name="ARTICULATE_SLIDE_PRESENTER_GUID" val="7b05e6ca-ca99-4e90-bcb5-c1a4f83dbce3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62"/>
  <p:tag name="ARTICULATE_AUDIO_RECORDED" val="1"/>
  <p:tag name="ELAPSEDTIME" val="171.1"/>
  <p:tag name="ANNOTATION_COUNT" val="0"/>
  <p:tag name="ARTICULATE_USED_LAYOUT" val="2"/>
  <p:tag name="ARTICULATE_NAV_LEVEL" val="1"/>
  <p:tag name="ARTICULATE_SLIDE_PRESENTER_GUID" val="7b05e6ca-ca99-4e90-bcb5-c1a4f83dbce3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48"/>
  <p:tag name="ARTICULATE_AUDIO_RECORDED" val="1"/>
  <p:tag name="ELAPSEDTIME" val="41.5"/>
  <p:tag name="ANNOTATION_COUNT" val="0"/>
  <p:tag name="ARTICULATE_USED_LAYOUT" val="2"/>
  <p:tag name="ARTICULATE_NAV_LEVEL" val="1"/>
  <p:tag name="ARTICULATE_SLIDE_PRESENTER_GUID" val="7b05e6ca-ca99-4e90-bcb5-c1a4f83dbce3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52"/>
  <p:tag name="ARTICULATE_AUDIO_RECORDED" val="1"/>
  <p:tag name="ELAPSEDTIME" val="44"/>
  <p:tag name="ANNOTATION_COUNT" val="0"/>
  <p:tag name="ARTICULATE_USED_LAYOUT" val="2"/>
  <p:tag name="ARTICULATE_NAV_LEVEL" val="1"/>
  <p:tag name="ARTICULATE_SLIDE_PRESENTER_GUID" val="7b05e6ca-ca99-4e90-bcb5-c1a4f83dbce3"/>
  <p:tag name="ARTICULATE_SLIDE_PAUSE" val="0"/>
  <p:tag name="ARTICULATE_LOCK_SLIDE" val="0"/>
  <p:tag name="ARTICULATE_HIDE_SLIDE" val="0"/>
  <p:tag name="ARTICULATE_PLAYER_CONTROL_PREVIOUS" val="True"/>
  <p:tag name="ARTICULATE_PLAYER_CONTROL_NEXT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2020</TotalTime>
  <Words>815</Words>
  <Application>Microsoft Office PowerPoint</Application>
  <PresentationFormat>On-screen Show (4:3)</PresentationFormat>
  <Paragraphs>117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Office Theme</vt:lpstr>
      <vt:lpstr>  Part 13 Technician’s Guide &amp; Workbook for Duct Diagnostics and Repair  </vt:lpstr>
      <vt:lpstr>  Section 5.2: Safety and Comfort Issues  </vt:lpstr>
      <vt:lpstr>Isolation Zones Within Living Space</vt:lpstr>
      <vt:lpstr>Assessing Furnace Rooms</vt:lpstr>
      <vt:lpstr>Furnace Room Depressurization Test</vt:lpstr>
      <vt:lpstr>Furnace Room Depressurization Fix</vt:lpstr>
      <vt:lpstr>More On Furnace Room Depressurization</vt:lpstr>
      <vt:lpstr>System Fan Caused Depressurization</vt:lpstr>
      <vt:lpstr>System Fan + Exhaust Fan Caused Depressurization</vt:lpstr>
      <vt:lpstr>Ventilation for System Fan + Exhaust Fan Caused Depressurization </vt:lpstr>
      <vt:lpstr>Fire Places &amp; Wood Stoves</vt:lpstr>
      <vt:lpstr>Problem Symptoms for Fire Places &amp; Wood Stove</vt:lpstr>
      <vt:lpstr>Other Safety Issues</vt:lpstr>
      <vt:lpstr>Thermal Comfort Issues</vt:lpstr>
      <vt:lpstr>Moisture Related Thermal Comfort Issues</vt:lpstr>
      <vt:lpstr>Thermal Comfort Issues</vt:lpstr>
      <vt:lpstr>Lessons Learned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</dc:creator>
  <cp:lastModifiedBy>Don</cp:lastModifiedBy>
  <cp:revision>248</cp:revision>
  <dcterms:created xsi:type="dcterms:W3CDTF">2013-05-23T13:04:32Z</dcterms:created>
  <dcterms:modified xsi:type="dcterms:W3CDTF">2016-07-27T12:56:40Z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2.1 Why Balance a House  </vt:lpwstr>
  </property>
  <property fmtid="{D5CDD505-2E9C-101B-9397-08002B2CF9AE}" pid="4" name="ArticulateProjectVersion">
    <vt:lpwstr>7</vt:lpwstr>
  </property>
  <property fmtid="{D5CDD505-2E9C-101B-9397-08002B2CF9AE}" pid="5" name="ArticulateGUID">
    <vt:lpwstr>1D3E6755-E42D-4EAA-834B-8FD60E30BE85</vt:lpwstr>
  </property>
  <property fmtid="{D5CDD505-2E9C-101B-9397-08002B2CF9AE}" pid="6" name="ArticulateProjectFull">
    <vt:lpwstr>C:\Users\Don\Desktop\Power Points\5.2 Comfort Issues .ppta</vt:lpwstr>
  </property>
</Properties>
</file>