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316" r:id="rId2"/>
    <p:sldId id="323" r:id="rId3"/>
    <p:sldId id="364" r:id="rId4"/>
    <p:sldId id="363" r:id="rId5"/>
    <p:sldId id="362" r:id="rId6"/>
    <p:sldId id="361" r:id="rId7"/>
    <p:sldId id="360" r:id="rId8"/>
    <p:sldId id="359" r:id="rId9"/>
    <p:sldId id="350" r:id="rId10"/>
    <p:sldId id="351" r:id="rId11"/>
    <p:sldId id="352" r:id="rId12"/>
    <p:sldId id="354" r:id="rId13"/>
    <p:sldId id="356" r:id="rId14"/>
    <p:sldId id="357" r:id="rId15"/>
    <p:sldId id="358" r:id="rId16"/>
    <p:sldId id="344" r:id="rId17"/>
  </p:sldIdLst>
  <p:sldSz cx="9144000" cy="6858000" type="screen4x3"/>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4545"/>
    <a:srgbClr val="3F3F3F"/>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65" autoAdjust="0"/>
    <p:restoredTop sz="94660"/>
  </p:normalViewPr>
  <p:slideViewPr>
    <p:cSldViewPr>
      <p:cViewPr varScale="1">
        <p:scale>
          <a:sx n="90" d="100"/>
          <a:sy n="90" d="100"/>
        </p:scale>
        <p:origin x="90" y="474"/>
      </p:cViewPr>
      <p:guideLst>
        <p:guide orient="horz" pos="2160"/>
        <p:guide pos="2880"/>
      </p:guideLst>
    </p:cSldViewPr>
  </p:slideViewPr>
  <p:notesTextViewPr>
    <p:cViewPr>
      <p:scale>
        <a:sx n="1" d="1"/>
        <a:sy n="1" d="1"/>
      </p:scale>
      <p:origin x="0" y="0"/>
    </p:cViewPr>
  </p:notesTextViewPr>
  <p:sorterViewPr>
    <p:cViewPr>
      <p:scale>
        <a:sx n="100" d="100"/>
        <a:sy n="100" d="100"/>
      </p:scale>
      <p:origin x="0" y="5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83A6E7-60DE-4005-B552-9C8674E4BA66}" type="datetimeFigureOut">
              <a:rPr lang="en-US" smtClean="0"/>
              <a:t>7/27/2016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C46B63-F3D0-4FCB-B9C7-2DF26E8BCAD2}" type="slidenum">
              <a:rPr lang="en-US" smtClean="0"/>
              <a:t>‹#›</a:t>
            </a:fld>
            <a:endParaRPr lang="en-US"/>
          </a:p>
        </p:txBody>
      </p:sp>
    </p:spTree>
    <p:extLst>
      <p:ext uri="{BB962C8B-B14F-4D97-AF65-F5344CB8AC3E}">
        <p14:creationId xmlns:p14="http://schemas.microsoft.com/office/powerpoint/2010/main" val="4148039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1</a:t>
            </a:fld>
            <a:endParaRPr lang="en-US"/>
          </a:p>
        </p:txBody>
      </p:sp>
    </p:spTree>
    <p:extLst>
      <p:ext uri="{BB962C8B-B14F-4D97-AF65-F5344CB8AC3E}">
        <p14:creationId xmlns:p14="http://schemas.microsoft.com/office/powerpoint/2010/main" val="2156922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10</a:t>
            </a:fld>
            <a:endParaRPr lang="en-US"/>
          </a:p>
        </p:txBody>
      </p:sp>
    </p:spTree>
    <p:extLst>
      <p:ext uri="{BB962C8B-B14F-4D97-AF65-F5344CB8AC3E}">
        <p14:creationId xmlns:p14="http://schemas.microsoft.com/office/powerpoint/2010/main" val="101386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11</a:t>
            </a:fld>
            <a:endParaRPr lang="en-US"/>
          </a:p>
        </p:txBody>
      </p:sp>
    </p:spTree>
    <p:extLst>
      <p:ext uri="{BB962C8B-B14F-4D97-AF65-F5344CB8AC3E}">
        <p14:creationId xmlns:p14="http://schemas.microsoft.com/office/powerpoint/2010/main" val="4156953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12</a:t>
            </a:fld>
            <a:endParaRPr lang="en-US"/>
          </a:p>
        </p:txBody>
      </p:sp>
    </p:spTree>
    <p:extLst>
      <p:ext uri="{BB962C8B-B14F-4D97-AF65-F5344CB8AC3E}">
        <p14:creationId xmlns:p14="http://schemas.microsoft.com/office/powerpoint/2010/main" val="2534485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13</a:t>
            </a:fld>
            <a:endParaRPr lang="en-US"/>
          </a:p>
        </p:txBody>
      </p:sp>
    </p:spTree>
    <p:extLst>
      <p:ext uri="{BB962C8B-B14F-4D97-AF65-F5344CB8AC3E}">
        <p14:creationId xmlns:p14="http://schemas.microsoft.com/office/powerpoint/2010/main" val="2708402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14</a:t>
            </a:fld>
            <a:endParaRPr lang="en-US"/>
          </a:p>
        </p:txBody>
      </p:sp>
    </p:spTree>
    <p:extLst>
      <p:ext uri="{BB962C8B-B14F-4D97-AF65-F5344CB8AC3E}">
        <p14:creationId xmlns:p14="http://schemas.microsoft.com/office/powerpoint/2010/main" val="2693628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15</a:t>
            </a:fld>
            <a:endParaRPr lang="en-US"/>
          </a:p>
        </p:txBody>
      </p:sp>
    </p:spTree>
    <p:extLst>
      <p:ext uri="{BB962C8B-B14F-4D97-AF65-F5344CB8AC3E}">
        <p14:creationId xmlns:p14="http://schemas.microsoft.com/office/powerpoint/2010/main" val="2287040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16</a:t>
            </a:fld>
            <a:endParaRPr lang="en-US"/>
          </a:p>
        </p:txBody>
      </p:sp>
    </p:spTree>
    <p:extLst>
      <p:ext uri="{BB962C8B-B14F-4D97-AF65-F5344CB8AC3E}">
        <p14:creationId xmlns:p14="http://schemas.microsoft.com/office/powerpoint/2010/main" val="2218181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2</a:t>
            </a:fld>
            <a:endParaRPr lang="en-US"/>
          </a:p>
        </p:txBody>
      </p:sp>
    </p:spTree>
    <p:extLst>
      <p:ext uri="{BB962C8B-B14F-4D97-AF65-F5344CB8AC3E}">
        <p14:creationId xmlns:p14="http://schemas.microsoft.com/office/powerpoint/2010/main" val="2652588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3</a:t>
            </a:fld>
            <a:endParaRPr lang="en-US"/>
          </a:p>
        </p:txBody>
      </p:sp>
    </p:spTree>
    <p:extLst>
      <p:ext uri="{BB962C8B-B14F-4D97-AF65-F5344CB8AC3E}">
        <p14:creationId xmlns:p14="http://schemas.microsoft.com/office/powerpoint/2010/main" val="3577676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4</a:t>
            </a:fld>
            <a:endParaRPr lang="en-US"/>
          </a:p>
        </p:txBody>
      </p:sp>
    </p:spTree>
    <p:extLst>
      <p:ext uri="{BB962C8B-B14F-4D97-AF65-F5344CB8AC3E}">
        <p14:creationId xmlns:p14="http://schemas.microsoft.com/office/powerpoint/2010/main" val="1268814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5</a:t>
            </a:fld>
            <a:endParaRPr lang="en-US"/>
          </a:p>
        </p:txBody>
      </p:sp>
    </p:spTree>
    <p:extLst>
      <p:ext uri="{BB962C8B-B14F-4D97-AF65-F5344CB8AC3E}">
        <p14:creationId xmlns:p14="http://schemas.microsoft.com/office/powerpoint/2010/main" val="3705787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6</a:t>
            </a:fld>
            <a:endParaRPr lang="en-US"/>
          </a:p>
        </p:txBody>
      </p:sp>
    </p:spTree>
    <p:extLst>
      <p:ext uri="{BB962C8B-B14F-4D97-AF65-F5344CB8AC3E}">
        <p14:creationId xmlns:p14="http://schemas.microsoft.com/office/powerpoint/2010/main" val="4159478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7</a:t>
            </a:fld>
            <a:endParaRPr lang="en-US"/>
          </a:p>
        </p:txBody>
      </p:sp>
    </p:spTree>
    <p:extLst>
      <p:ext uri="{BB962C8B-B14F-4D97-AF65-F5344CB8AC3E}">
        <p14:creationId xmlns:p14="http://schemas.microsoft.com/office/powerpoint/2010/main" val="2535873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8</a:t>
            </a:fld>
            <a:endParaRPr lang="en-US"/>
          </a:p>
        </p:txBody>
      </p:sp>
    </p:spTree>
    <p:extLst>
      <p:ext uri="{BB962C8B-B14F-4D97-AF65-F5344CB8AC3E}">
        <p14:creationId xmlns:p14="http://schemas.microsoft.com/office/powerpoint/2010/main" val="816114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9</a:t>
            </a:fld>
            <a:endParaRPr lang="en-US"/>
          </a:p>
        </p:txBody>
      </p:sp>
    </p:spTree>
    <p:extLst>
      <p:ext uri="{BB962C8B-B14F-4D97-AF65-F5344CB8AC3E}">
        <p14:creationId xmlns:p14="http://schemas.microsoft.com/office/powerpoint/2010/main" val="721522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AA4F02-61AA-4C81-BD1C-511DDA14D550}" type="datetimeFigureOut">
              <a:rPr lang="en-US" smtClean="0"/>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3584609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AA4F02-61AA-4C81-BD1C-511DDA14D550}" type="datetimeFigureOut">
              <a:rPr lang="en-US" smtClean="0"/>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471722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AA4F02-61AA-4C81-BD1C-511DDA14D550}" type="datetimeFigureOut">
              <a:rPr lang="en-US" smtClean="0"/>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973345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AA4F02-61AA-4C81-BD1C-511DDA14D550}" type="datetimeFigureOut">
              <a:rPr lang="en-US" smtClean="0"/>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6583231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AA4F02-61AA-4C81-BD1C-511DDA14D550}" type="datetimeFigureOut">
              <a:rPr lang="en-US" smtClean="0"/>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58752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AA4F02-61AA-4C81-BD1C-511DDA14D550}" type="datetimeFigureOut">
              <a:rPr lang="en-US" smtClean="0"/>
              <a:t>7/27/2016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52873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AA4F02-61AA-4C81-BD1C-511DDA14D550}" type="datetimeFigureOut">
              <a:rPr lang="en-US" smtClean="0"/>
              <a:t>7/27/2016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060392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AA4F02-61AA-4C81-BD1C-511DDA14D550}" type="datetimeFigureOut">
              <a:rPr lang="en-US" smtClean="0"/>
              <a:t>7/27/2016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4066351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AA4F02-61AA-4C81-BD1C-511DDA14D550}" type="datetimeFigureOut">
              <a:rPr lang="en-US" smtClean="0"/>
              <a:t>7/27/2016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24941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AA4F02-61AA-4C81-BD1C-511DDA14D550}" type="datetimeFigureOut">
              <a:rPr lang="en-US" smtClean="0"/>
              <a:t>7/27/2016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879093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AA4F02-61AA-4C81-BD1C-511DDA14D550}" type="datetimeFigureOut">
              <a:rPr lang="en-US" smtClean="0"/>
              <a:t>7/27/2016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527501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A4F02-61AA-4C81-BD1C-511DDA14D550}" type="datetimeFigureOut">
              <a:rPr lang="en-US" smtClean="0"/>
              <a:t>7/27/2016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8CEC8-CAE7-4B68-B1B1-EDF19F9D4EC2}" type="slidenum">
              <a:rPr lang="en-US" smtClean="0"/>
              <a:t>‹#›</a:t>
            </a:fld>
            <a:endParaRPr lang="en-US"/>
          </a:p>
        </p:txBody>
      </p:sp>
    </p:spTree>
    <p:extLst>
      <p:ext uri="{BB962C8B-B14F-4D97-AF65-F5344CB8AC3E}">
        <p14:creationId xmlns:p14="http://schemas.microsoft.com/office/powerpoint/2010/main" val="375582938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800600"/>
            <a:ext cx="9144000" cy="609600"/>
          </a:xfrm>
        </p:spPr>
        <p:txBody>
          <a:bodyPr>
            <a:normAutofit fontScale="90000"/>
          </a:bodyPr>
          <a:lstStyle/>
          <a:p>
            <a:r>
              <a:rPr lang="en-US" dirty="0" smtClean="0">
                <a:solidFill>
                  <a:srgbClr val="FF00FF"/>
                </a:solidFill>
              </a:rPr>
              <a:t/>
            </a:r>
            <a:br>
              <a:rPr lang="en-US" dirty="0" smtClean="0">
                <a:solidFill>
                  <a:srgbClr val="FF00FF"/>
                </a:solidFill>
              </a:rPr>
            </a:br>
            <a:r>
              <a:rPr lang="en-US" dirty="0">
                <a:solidFill>
                  <a:srgbClr val="FF00FF"/>
                </a:solidFill>
              </a:rPr>
              <a:t/>
            </a:r>
            <a:br>
              <a:rPr lang="en-US" dirty="0">
                <a:solidFill>
                  <a:srgbClr val="FF00FF"/>
                </a:solidFill>
              </a:rPr>
            </a:br>
            <a:r>
              <a:rPr lang="en-US" dirty="0" smtClean="0"/>
              <a:t>Part 2</a:t>
            </a:r>
            <a:br>
              <a:rPr lang="en-US" dirty="0" smtClean="0"/>
            </a:br>
            <a:r>
              <a:rPr lang="en-US" dirty="0" smtClean="0"/>
              <a:t>Technician’s </a:t>
            </a:r>
            <a:r>
              <a:rPr lang="en-US" dirty="0" smtClean="0"/>
              <a:t>Guide &amp; Workbook for</a:t>
            </a:r>
            <a:br>
              <a:rPr lang="en-US" dirty="0" smtClean="0"/>
            </a:br>
            <a:r>
              <a:rPr lang="en-US" dirty="0" smtClean="0"/>
              <a:t>Duct Diagnostics and Repair</a:t>
            </a:r>
            <a:r>
              <a:rPr lang="en-US" dirty="0">
                <a:solidFill>
                  <a:srgbClr val="FF00FF"/>
                </a:solidFill>
              </a:rPr>
              <a:t/>
            </a:r>
            <a:br>
              <a:rPr lang="en-US" dirty="0">
                <a:solidFill>
                  <a:srgbClr val="FF00FF"/>
                </a:solidFill>
              </a:rPr>
            </a:br>
            <a:r>
              <a:rPr lang="en-US" dirty="0" smtClean="0">
                <a:solidFill>
                  <a:srgbClr val="FF00FF"/>
                </a:solidFill>
              </a:rPr>
              <a:t/>
            </a:r>
            <a:br>
              <a:rPr lang="en-US" dirty="0" smtClean="0">
                <a:solidFill>
                  <a:srgbClr val="FF00FF"/>
                </a:solidFill>
              </a:rPr>
            </a:br>
            <a:endParaRPr lang="en-US" dirty="0">
              <a:solidFill>
                <a:srgbClr val="FF00FF"/>
              </a:solidFill>
            </a:endParaRPr>
          </a:p>
        </p:txBody>
      </p:sp>
      <p:sp>
        <p:nvSpPr>
          <p:cNvPr id="56" name="TextBox 55"/>
          <p:cNvSpPr txBox="1"/>
          <p:nvPr/>
        </p:nvSpPr>
        <p:spPr>
          <a:xfrm>
            <a:off x="1676400" y="2743200"/>
            <a:ext cx="5181600" cy="523220"/>
          </a:xfrm>
          <a:prstGeom prst="rect">
            <a:avLst/>
          </a:prstGeom>
          <a:noFill/>
        </p:spPr>
        <p:txBody>
          <a:bodyPr wrap="square" rtlCol="0">
            <a:spAutoFit/>
          </a:bodyPr>
          <a:lstStyle/>
          <a:p>
            <a:endParaRPr lang="en-US" sz="2800" dirty="0"/>
          </a:p>
        </p:txBody>
      </p:sp>
      <p:pic>
        <p:nvPicPr>
          <p:cNvPr id="1029" name="Picture 5" descr="H:\IMAGES\ACCALogoSolidBlack.png"/>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447800" y="152400"/>
            <a:ext cx="6682154" cy="4343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21402771"/>
      </p:ext>
    </p:extLst>
  </p:cSld>
  <p:clrMapOvr>
    <a:masterClrMapping/>
  </p:clrMapOvr>
  <mc:AlternateContent xmlns:mc="http://schemas.openxmlformats.org/markup-compatibility/2006" xmlns:p14="http://schemas.microsoft.com/office/powerpoint/2010/main">
    <mc:Choice Requires="p14">
      <p:transition spd="slow" p14:dur="2000" advTm="21453"/>
    </mc:Choice>
    <mc:Fallback xmlns="">
      <p:transition spd="slow" advTm="2145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210" y="128587"/>
            <a:ext cx="8229600" cy="1143000"/>
          </a:xfrm>
        </p:spPr>
        <p:txBody>
          <a:bodyPr/>
          <a:lstStyle/>
          <a:p>
            <a:r>
              <a:rPr lang="en-US" dirty="0" smtClean="0"/>
              <a:t>Health Hazards &amp; Thermal Comfort</a:t>
            </a:r>
            <a:endParaRPr lang="en-US" dirty="0"/>
          </a:p>
        </p:txBody>
      </p:sp>
      <p:pic>
        <p:nvPicPr>
          <p:cNvPr id="5" name="Picture 4"/>
          <p:cNvPicPr>
            <a:picLocks noChangeAspect="1"/>
          </p:cNvPicPr>
          <p:nvPr/>
        </p:nvPicPr>
        <p:blipFill rotWithShape="1">
          <a:blip r:embed="rId4"/>
          <a:srcRect r="984" b="3037"/>
          <a:stretch/>
        </p:blipFill>
        <p:spPr>
          <a:xfrm>
            <a:off x="-23813" y="1066800"/>
            <a:ext cx="9124950" cy="5879544"/>
          </a:xfrm>
          <a:prstGeom prst="rect">
            <a:avLst/>
          </a:prstGeom>
        </p:spPr>
      </p:pic>
    </p:spTree>
    <p:custDataLst>
      <p:tags r:id="rId1"/>
    </p:custDataLst>
    <p:extLst>
      <p:ext uri="{BB962C8B-B14F-4D97-AF65-F5344CB8AC3E}">
        <p14:creationId xmlns:p14="http://schemas.microsoft.com/office/powerpoint/2010/main" val="673460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 y="0"/>
            <a:ext cx="8229600" cy="1143000"/>
          </a:xfrm>
        </p:spPr>
        <p:txBody>
          <a:bodyPr/>
          <a:lstStyle/>
          <a:p>
            <a:r>
              <a:rPr lang="en-US" dirty="0" smtClean="0"/>
              <a:t>Inspecting Duct Systems</a:t>
            </a:r>
            <a:endParaRPr lang="en-US" dirty="0"/>
          </a:p>
        </p:txBody>
      </p:sp>
      <p:sp>
        <p:nvSpPr>
          <p:cNvPr id="3" name="Content Placeholder 2"/>
          <p:cNvSpPr>
            <a:spLocks noGrp="1"/>
          </p:cNvSpPr>
          <p:nvPr>
            <p:ph idx="1"/>
          </p:nvPr>
        </p:nvSpPr>
        <p:spPr>
          <a:xfrm>
            <a:off x="381000" y="1371600"/>
            <a:ext cx="8458200" cy="4876800"/>
          </a:xfrm>
        </p:spPr>
        <p:txBody>
          <a:bodyPr>
            <a:noAutofit/>
          </a:bodyPr>
          <a:lstStyle/>
          <a:p>
            <a:pPr marL="0" indent="0">
              <a:buNone/>
            </a:pPr>
            <a:r>
              <a:rPr lang="en-US" sz="3600" dirty="0" smtClean="0">
                <a:solidFill>
                  <a:srgbClr val="FFFF00"/>
                </a:solidFill>
              </a:rPr>
              <a:t>Safety First:</a:t>
            </a:r>
          </a:p>
          <a:p>
            <a:pPr lvl="0"/>
            <a:r>
              <a:rPr lang="en-US" dirty="0">
                <a:solidFill>
                  <a:srgbClr val="FFFF00"/>
                </a:solidFill>
              </a:rPr>
              <a:t>Guard against falls, cuts, and other personal injuries;</a:t>
            </a:r>
          </a:p>
          <a:p>
            <a:pPr lvl="0"/>
            <a:r>
              <a:rPr lang="en-US" dirty="0">
                <a:solidFill>
                  <a:srgbClr val="FFFF00"/>
                </a:solidFill>
              </a:rPr>
              <a:t>Unless you are a trained electrical controls technician, do not open up or probe into any electrical devices, wires, or connections;</a:t>
            </a:r>
          </a:p>
          <a:p>
            <a:pPr lvl="0"/>
            <a:r>
              <a:rPr lang="en-US" dirty="0">
                <a:solidFill>
                  <a:srgbClr val="FFFF00"/>
                </a:solidFill>
              </a:rPr>
              <a:t>Wear an approved mask if you go into an area with fiberglass or loose fill insulation; </a:t>
            </a:r>
            <a:r>
              <a:rPr lang="en-US" dirty="0" smtClean="0">
                <a:solidFill>
                  <a:srgbClr val="FFFF00"/>
                </a:solidFill>
              </a:rPr>
              <a:t>and</a:t>
            </a:r>
            <a:endParaRPr lang="en-US" dirty="0">
              <a:solidFill>
                <a:srgbClr val="FFFF00"/>
              </a:solidFill>
            </a:endParaRPr>
          </a:p>
        </p:txBody>
      </p:sp>
    </p:spTree>
    <p:custDataLst>
      <p:tags r:id="rId1"/>
    </p:custDataLst>
    <p:extLst>
      <p:ext uri="{BB962C8B-B14F-4D97-AF65-F5344CB8AC3E}">
        <p14:creationId xmlns:p14="http://schemas.microsoft.com/office/powerpoint/2010/main" val="208580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lstStyle/>
          <a:p>
            <a:r>
              <a:rPr lang="en-US" dirty="0" smtClean="0"/>
              <a:t>Inspecting Duct Systems</a:t>
            </a:r>
            <a:endParaRPr lang="en-US" dirty="0"/>
          </a:p>
        </p:txBody>
      </p:sp>
      <p:sp>
        <p:nvSpPr>
          <p:cNvPr id="3" name="Content Placeholder 2"/>
          <p:cNvSpPr>
            <a:spLocks noGrp="1"/>
          </p:cNvSpPr>
          <p:nvPr>
            <p:ph idx="1"/>
          </p:nvPr>
        </p:nvSpPr>
        <p:spPr>
          <a:xfrm>
            <a:off x="352425" y="1371600"/>
            <a:ext cx="8458200" cy="5486400"/>
          </a:xfrm>
        </p:spPr>
        <p:txBody>
          <a:bodyPr>
            <a:noAutofit/>
          </a:bodyPr>
          <a:lstStyle/>
          <a:p>
            <a:pPr marL="0" indent="0">
              <a:buNone/>
            </a:pPr>
            <a:r>
              <a:rPr lang="en-US" sz="3600" dirty="0">
                <a:solidFill>
                  <a:srgbClr val="FFFF00"/>
                </a:solidFill>
              </a:rPr>
              <a:t>Safety First:</a:t>
            </a:r>
          </a:p>
          <a:p>
            <a:r>
              <a:rPr lang="en-US" dirty="0" smtClean="0">
                <a:solidFill>
                  <a:srgbClr val="FFFF00"/>
                </a:solidFill>
              </a:rPr>
              <a:t>Before </a:t>
            </a:r>
            <a:r>
              <a:rPr lang="en-US" dirty="0">
                <a:solidFill>
                  <a:srgbClr val="FFFF00"/>
                </a:solidFill>
              </a:rPr>
              <a:t>you touch any un-insulated duct, hold your hand about an inch from the duct to check if it is hot.  This is especially important in furnaces fueled with gas or oil, because what looks like a small duct might actually be the vent pipe, and it might actually be hot enough to burn your hand.</a:t>
            </a:r>
            <a:endParaRPr lang="en-US" dirty="0" smtClean="0">
              <a:solidFill>
                <a:srgbClr val="FFFF00"/>
              </a:solidFill>
            </a:endParaRPr>
          </a:p>
          <a:p>
            <a:pPr marL="0" indent="0">
              <a:buNone/>
            </a:pPr>
            <a:endParaRPr lang="en-US" sz="2800" dirty="0">
              <a:solidFill>
                <a:srgbClr val="FFFF00"/>
              </a:solidFill>
            </a:endParaRPr>
          </a:p>
        </p:txBody>
      </p:sp>
    </p:spTree>
    <p:custDataLst>
      <p:tags r:id="rId1"/>
    </p:custDataLst>
    <p:extLst>
      <p:ext uri="{BB962C8B-B14F-4D97-AF65-F5344CB8AC3E}">
        <p14:creationId xmlns:p14="http://schemas.microsoft.com/office/powerpoint/2010/main" val="1036512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825970" y="2713640"/>
            <a:ext cx="3783724" cy="35472"/>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760075" y="3708838"/>
            <a:ext cx="2849618" cy="5912"/>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609693" y="2749111"/>
            <a:ext cx="890751" cy="479864"/>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609693" y="3228976"/>
            <a:ext cx="890751" cy="479864"/>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477161" y="2816151"/>
            <a:ext cx="1225015" cy="1200329"/>
          </a:xfrm>
          <a:prstGeom prst="rect">
            <a:avLst/>
          </a:prstGeom>
          <a:noFill/>
        </p:spPr>
        <p:txBody>
          <a:bodyPr wrap="none" rtlCol="0">
            <a:spAutoFit/>
          </a:bodyPr>
          <a:lstStyle/>
          <a:p>
            <a:pPr algn="ctr"/>
            <a:r>
              <a:rPr lang="en-US" sz="2400" b="1" dirty="0">
                <a:solidFill>
                  <a:srgbClr val="FFFF00"/>
                </a:solidFill>
              </a:rPr>
              <a:t>Heat to </a:t>
            </a:r>
          </a:p>
          <a:p>
            <a:pPr algn="ctr"/>
            <a:r>
              <a:rPr lang="en-US" sz="2400" b="1" dirty="0">
                <a:solidFill>
                  <a:srgbClr val="FFFF00"/>
                </a:solidFill>
              </a:rPr>
              <a:t>Building</a:t>
            </a:r>
          </a:p>
          <a:p>
            <a:pPr algn="ctr"/>
            <a:r>
              <a:rPr lang="en-US" sz="2400" b="1" dirty="0">
                <a:solidFill>
                  <a:srgbClr val="FFFF00"/>
                </a:solidFill>
              </a:rPr>
              <a:t>100</a:t>
            </a:r>
          </a:p>
        </p:txBody>
      </p:sp>
      <p:cxnSp>
        <p:nvCxnSpPr>
          <p:cNvPr id="20" name="Curved Connector 19"/>
          <p:cNvCxnSpPr/>
          <p:nvPr/>
        </p:nvCxnSpPr>
        <p:spPr>
          <a:xfrm rot="5400000" flipH="1" flipV="1">
            <a:off x="2654519" y="1856390"/>
            <a:ext cx="1028700" cy="685800"/>
          </a:xfrm>
          <a:prstGeom prst="curvedConnector3">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 name="Curved Connector 20"/>
          <p:cNvCxnSpPr/>
          <p:nvPr/>
        </p:nvCxnSpPr>
        <p:spPr>
          <a:xfrm rot="5400000" flipH="1" flipV="1">
            <a:off x="1921423" y="1856390"/>
            <a:ext cx="1028700" cy="685800"/>
          </a:xfrm>
          <a:prstGeom prst="curvedConnector3">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774731" y="1412985"/>
            <a:ext cx="394139" cy="271955"/>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3168869" y="1412985"/>
            <a:ext cx="342900" cy="271955"/>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628356" y="1145005"/>
            <a:ext cx="1200971" cy="1200329"/>
          </a:xfrm>
          <a:prstGeom prst="rect">
            <a:avLst/>
          </a:prstGeom>
          <a:noFill/>
        </p:spPr>
        <p:txBody>
          <a:bodyPr wrap="none" rtlCol="0">
            <a:spAutoFit/>
          </a:bodyPr>
          <a:lstStyle/>
          <a:p>
            <a:pPr algn="ctr"/>
            <a:r>
              <a:rPr lang="en-US" sz="2400" b="1" dirty="0">
                <a:solidFill>
                  <a:srgbClr val="FFFF00"/>
                </a:solidFill>
              </a:rPr>
              <a:t>Furnace</a:t>
            </a:r>
          </a:p>
          <a:p>
            <a:pPr algn="ctr"/>
            <a:r>
              <a:rPr lang="en-US" sz="2400" b="1" dirty="0">
                <a:solidFill>
                  <a:srgbClr val="FFFF00"/>
                </a:solidFill>
              </a:rPr>
              <a:t>Losses </a:t>
            </a:r>
          </a:p>
          <a:p>
            <a:pPr algn="ctr"/>
            <a:r>
              <a:rPr lang="en-US" sz="2400" b="1" dirty="0">
                <a:solidFill>
                  <a:srgbClr val="FFFF00"/>
                </a:solidFill>
              </a:rPr>
              <a:t>43</a:t>
            </a:r>
          </a:p>
        </p:txBody>
      </p:sp>
      <p:cxnSp>
        <p:nvCxnSpPr>
          <p:cNvPr id="34" name="Straight Connector 33"/>
          <p:cNvCxnSpPr/>
          <p:nvPr/>
        </p:nvCxnSpPr>
        <p:spPr>
          <a:xfrm flipV="1">
            <a:off x="997169" y="2711379"/>
            <a:ext cx="1095704" cy="19997"/>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997170" y="4324472"/>
            <a:ext cx="1592317" cy="11229"/>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988946" y="2966886"/>
            <a:ext cx="1413400" cy="1200329"/>
          </a:xfrm>
          <a:prstGeom prst="rect">
            <a:avLst/>
          </a:prstGeom>
          <a:noFill/>
        </p:spPr>
        <p:txBody>
          <a:bodyPr wrap="none" rtlCol="0">
            <a:spAutoFit/>
          </a:bodyPr>
          <a:lstStyle/>
          <a:p>
            <a:pPr algn="ctr"/>
            <a:r>
              <a:rPr lang="en-US" sz="2400" b="1" dirty="0">
                <a:solidFill>
                  <a:srgbClr val="FFFF00"/>
                </a:solidFill>
              </a:rPr>
              <a:t>Total Fuel</a:t>
            </a:r>
          </a:p>
          <a:p>
            <a:pPr algn="ctr"/>
            <a:r>
              <a:rPr lang="en-US" sz="2400" b="1" dirty="0">
                <a:solidFill>
                  <a:srgbClr val="FFFF00"/>
                </a:solidFill>
              </a:rPr>
              <a:t>Energy </a:t>
            </a:r>
          </a:p>
          <a:p>
            <a:pPr algn="ctr"/>
            <a:r>
              <a:rPr lang="en-US" sz="2400" b="1" dirty="0">
                <a:solidFill>
                  <a:srgbClr val="FFFF00"/>
                </a:solidFill>
              </a:rPr>
              <a:t>197</a:t>
            </a:r>
          </a:p>
        </p:txBody>
      </p:sp>
      <p:cxnSp>
        <p:nvCxnSpPr>
          <p:cNvPr id="41" name="Straight Connector 40"/>
          <p:cNvCxnSpPr/>
          <p:nvPr/>
        </p:nvCxnSpPr>
        <p:spPr>
          <a:xfrm flipH="1" flipV="1">
            <a:off x="966431" y="2711379"/>
            <a:ext cx="30738" cy="1624322"/>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sp>
        <p:nvSpPr>
          <p:cNvPr id="44" name="Arc 43"/>
          <p:cNvSpPr/>
          <p:nvPr/>
        </p:nvSpPr>
        <p:spPr>
          <a:xfrm>
            <a:off x="2246586" y="4324472"/>
            <a:ext cx="685800" cy="685800"/>
          </a:xfrm>
          <a:prstGeom prst="arc">
            <a:avLst/>
          </a:prstGeom>
          <a:ln w="57150">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5" name="Arc 44"/>
          <p:cNvSpPr/>
          <p:nvPr/>
        </p:nvSpPr>
        <p:spPr>
          <a:xfrm rot="5400000">
            <a:off x="2246586" y="4324472"/>
            <a:ext cx="685800" cy="685800"/>
          </a:xfrm>
          <a:prstGeom prst="arc">
            <a:avLst/>
          </a:prstGeom>
          <a:ln w="57150">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50" name="Arc 49"/>
          <p:cNvSpPr/>
          <p:nvPr/>
        </p:nvSpPr>
        <p:spPr>
          <a:xfrm>
            <a:off x="2814145" y="3708839"/>
            <a:ext cx="1891862" cy="1723576"/>
          </a:xfrm>
          <a:prstGeom prst="arc">
            <a:avLst/>
          </a:prstGeom>
          <a:ln w="57150">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51" name="Arc 50"/>
          <p:cNvSpPr/>
          <p:nvPr/>
        </p:nvSpPr>
        <p:spPr>
          <a:xfrm rot="10984033">
            <a:off x="4707748" y="4220498"/>
            <a:ext cx="338957" cy="664870"/>
          </a:xfrm>
          <a:prstGeom prst="arc">
            <a:avLst/>
          </a:prstGeom>
          <a:ln w="57150">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cxnSp>
        <p:nvCxnSpPr>
          <p:cNvPr id="52" name="Straight Connector 51"/>
          <p:cNvCxnSpPr/>
          <p:nvPr/>
        </p:nvCxnSpPr>
        <p:spPr>
          <a:xfrm flipH="1">
            <a:off x="3499945" y="4722656"/>
            <a:ext cx="11825" cy="462688"/>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951979" y="4709950"/>
            <a:ext cx="26463" cy="475394"/>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sp>
        <p:nvSpPr>
          <p:cNvPr id="58" name="Arc 57"/>
          <p:cNvSpPr/>
          <p:nvPr/>
        </p:nvSpPr>
        <p:spPr>
          <a:xfrm rot="10354469" flipV="1">
            <a:off x="1815899" y="4322536"/>
            <a:ext cx="1694681" cy="1004583"/>
          </a:xfrm>
          <a:prstGeom prst="arc">
            <a:avLst>
              <a:gd name="adj1" fmla="val 5360691"/>
              <a:gd name="adj2" fmla="val 11357638"/>
            </a:avLst>
          </a:prstGeom>
          <a:ln w="57150">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59" name="Arc 58"/>
          <p:cNvSpPr/>
          <p:nvPr/>
        </p:nvSpPr>
        <p:spPr>
          <a:xfrm rot="9986889">
            <a:off x="3951547" y="4241465"/>
            <a:ext cx="887771" cy="885142"/>
          </a:xfrm>
          <a:prstGeom prst="arc">
            <a:avLst>
              <a:gd name="adj1" fmla="val 17903394"/>
              <a:gd name="adj2" fmla="val 14157"/>
            </a:avLst>
          </a:prstGeom>
          <a:ln w="57150">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cxnSp>
        <p:nvCxnSpPr>
          <p:cNvPr id="62" name="Straight Connector 61"/>
          <p:cNvCxnSpPr>
            <a:stCxn id="59" idx="0"/>
          </p:cNvCxnSpPr>
          <p:nvPr/>
        </p:nvCxnSpPr>
        <p:spPr>
          <a:xfrm>
            <a:off x="4282019" y="5112134"/>
            <a:ext cx="766908" cy="108141"/>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51" idx="0"/>
          </p:cNvCxnSpPr>
          <p:nvPr/>
        </p:nvCxnSpPr>
        <p:spPr>
          <a:xfrm>
            <a:off x="4859440" y="4884892"/>
            <a:ext cx="175718" cy="333407"/>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4666371" y="4810399"/>
            <a:ext cx="1706942" cy="830997"/>
          </a:xfrm>
          <a:prstGeom prst="rect">
            <a:avLst/>
          </a:prstGeom>
          <a:noFill/>
        </p:spPr>
        <p:txBody>
          <a:bodyPr wrap="none" rtlCol="0">
            <a:spAutoFit/>
          </a:bodyPr>
          <a:lstStyle/>
          <a:p>
            <a:pPr algn="ctr"/>
            <a:r>
              <a:rPr lang="en-US" sz="2400" b="1" dirty="0">
                <a:solidFill>
                  <a:srgbClr val="FFFF00"/>
                </a:solidFill>
              </a:rPr>
              <a:t>System</a:t>
            </a:r>
          </a:p>
          <a:p>
            <a:pPr algn="ctr"/>
            <a:r>
              <a:rPr lang="en-US" sz="2400" b="1" dirty="0">
                <a:solidFill>
                  <a:srgbClr val="FFFF00"/>
                </a:solidFill>
              </a:rPr>
              <a:t>Interactions</a:t>
            </a:r>
          </a:p>
        </p:txBody>
      </p:sp>
      <p:cxnSp>
        <p:nvCxnSpPr>
          <p:cNvPr id="79" name="Straight Connector 78"/>
          <p:cNvCxnSpPr/>
          <p:nvPr/>
        </p:nvCxnSpPr>
        <p:spPr>
          <a:xfrm flipV="1">
            <a:off x="3726614" y="5185343"/>
            <a:ext cx="243965" cy="247071"/>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486974" y="5166205"/>
            <a:ext cx="258947" cy="266210"/>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3010969" y="5342643"/>
            <a:ext cx="1649812" cy="461665"/>
          </a:xfrm>
          <a:prstGeom prst="rect">
            <a:avLst/>
          </a:prstGeom>
          <a:noFill/>
        </p:spPr>
        <p:txBody>
          <a:bodyPr wrap="none" rtlCol="0">
            <a:spAutoFit/>
          </a:bodyPr>
          <a:lstStyle/>
          <a:p>
            <a:pPr algn="ctr"/>
            <a:r>
              <a:rPr lang="en-US" sz="2400" b="1" dirty="0">
                <a:solidFill>
                  <a:srgbClr val="FFFF00"/>
                </a:solidFill>
              </a:rPr>
              <a:t>Conduction</a:t>
            </a:r>
          </a:p>
        </p:txBody>
      </p:sp>
      <p:cxnSp>
        <p:nvCxnSpPr>
          <p:cNvPr id="86" name="Straight Connector 85"/>
          <p:cNvCxnSpPr/>
          <p:nvPr/>
        </p:nvCxnSpPr>
        <p:spPr>
          <a:xfrm flipH="1">
            <a:off x="2362201" y="4997433"/>
            <a:ext cx="231059" cy="223910"/>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58" idx="0"/>
          </p:cNvCxnSpPr>
          <p:nvPr/>
        </p:nvCxnSpPr>
        <p:spPr>
          <a:xfrm flipH="1" flipV="1">
            <a:off x="2331335" y="5220275"/>
            <a:ext cx="391122" cy="103362"/>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1165603" y="5010272"/>
            <a:ext cx="1216295" cy="461665"/>
          </a:xfrm>
          <a:prstGeom prst="rect">
            <a:avLst/>
          </a:prstGeom>
          <a:noFill/>
        </p:spPr>
        <p:txBody>
          <a:bodyPr wrap="none" rtlCol="0">
            <a:spAutoFit/>
          </a:bodyPr>
          <a:lstStyle/>
          <a:p>
            <a:pPr algn="ctr"/>
            <a:r>
              <a:rPr lang="en-US" sz="2400" b="1" dirty="0">
                <a:solidFill>
                  <a:srgbClr val="FFFF00"/>
                </a:solidFill>
              </a:rPr>
              <a:t>Leakage</a:t>
            </a:r>
          </a:p>
        </p:txBody>
      </p:sp>
      <p:sp>
        <p:nvSpPr>
          <p:cNvPr id="93" name="TextBox 92"/>
          <p:cNvSpPr txBox="1"/>
          <p:nvPr/>
        </p:nvSpPr>
        <p:spPr>
          <a:xfrm>
            <a:off x="3693278" y="3816020"/>
            <a:ext cx="495649" cy="461665"/>
          </a:xfrm>
          <a:prstGeom prst="rect">
            <a:avLst/>
          </a:prstGeom>
          <a:noFill/>
        </p:spPr>
        <p:txBody>
          <a:bodyPr wrap="none" rtlCol="0">
            <a:spAutoFit/>
          </a:bodyPr>
          <a:lstStyle/>
          <a:p>
            <a:pPr algn="ctr"/>
            <a:r>
              <a:rPr lang="en-US" sz="2400" b="1" dirty="0">
                <a:solidFill>
                  <a:srgbClr val="FFFF00"/>
                </a:solidFill>
              </a:rPr>
              <a:t>54</a:t>
            </a:r>
          </a:p>
        </p:txBody>
      </p:sp>
      <p:sp>
        <p:nvSpPr>
          <p:cNvPr id="4" name="Notched Right Arrow 3"/>
          <p:cNvSpPr/>
          <p:nvPr/>
        </p:nvSpPr>
        <p:spPr>
          <a:xfrm rot="18717593">
            <a:off x="2062129" y="2404945"/>
            <a:ext cx="725214" cy="363474"/>
          </a:xfrm>
          <a:prstGeom prst="notchedRightArrow">
            <a:avLst/>
          </a:prstGeom>
          <a:solidFill>
            <a:schemeClr val="bg2"/>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Notched Right Arrow 36"/>
          <p:cNvSpPr/>
          <p:nvPr/>
        </p:nvSpPr>
        <p:spPr>
          <a:xfrm rot="18717593">
            <a:off x="2612221" y="1787945"/>
            <a:ext cx="718839" cy="363474"/>
          </a:xfrm>
          <a:prstGeom prst="notchedRightArrow">
            <a:avLst/>
          </a:prstGeom>
          <a:solidFill>
            <a:schemeClr val="bg2"/>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Notched Right Arrow 38"/>
          <p:cNvSpPr/>
          <p:nvPr/>
        </p:nvSpPr>
        <p:spPr>
          <a:xfrm>
            <a:off x="5967248" y="3082710"/>
            <a:ext cx="725214" cy="363474"/>
          </a:xfrm>
          <a:prstGeom prst="notchedRightArrow">
            <a:avLst/>
          </a:prstGeom>
          <a:solidFill>
            <a:schemeClr val="bg2"/>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Notched Right Arrow 41"/>
          <p:cNvSpPr/>
          <p:nvPr/>
        </p:nvSpPr>
        <p:spPr>
          <a:xfrm>
            <a:off x="4546382" y="3079045"/>
            <a:ext cx="725214" cy="363474"/>
          </a:xfrm>
          <a:prstGeom prst="notchedRightArrow">
            <a:avLst/>
          </a:prstGeom>
          <a:solidFill>
            <a:schemeClr val="bg2"/>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Notched Right Arrow 42"/>
          <p:cNvSpPr/>
          <p:nvPr/>
        </p:nvSpPr>
        <p:spPr>
          <a:xfrm>
            <a:off x="3028989" y="3111660"/>
            <a:ext cx="725214" cy="363474"/>
          </a:xfrm>
          <a:prstGeom prst="notchedRightArrow">
            <a:avLst/>
          </a:prstGeom>
          <a:solidFill>
            <a:schemeClr val="bg2"/>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Notched Right Arrow 45"/>
          <p:cNvSpPr/>
          <p:nvPr/>
        </p:nvSpPr>
        <p:spPr>
          <a:xfrm rot="2861055">
            <a:off x="4021279" y="4479046"/>
            <a:ext cx="725214" cy="363474"/>
          </a:xfrm>
          <a:prstGeom prst="notchedRightArrow">
            <a:avLst/>
          </a:prstGeom>
          <a:solidFill>
            <a:schemeClr val="bg2"/>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Notched Right Arrow 46"/>
          <p:cNvSpPr/>
          <p:nvPr/>
        </p:nvSpPr>
        <p:spPr>
          <a:xfrm rot="4204562">
            <a:off x="3295814" y="4395736"/>
            <a:ext cx="725214" cy="363474"/>
          </a:xfrm>
          <a:prstGeom prst="notchedRightArrow">
            <a:avLst/>
          </a:prstGeom>
          <a:solidFill>
            <a:schemeClr val="bg2"/>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Notched Right Arrow 47"/>
          <p:cNvSpPr/>
          <p:nvPr/>
        </p:nvSpPr>
        <p:spPr>
          <a:xfrm rot="7401502">
            <a:off x="2652395" y="4754766"/>
            <a:ext cx="725214" cy="363474"/>
          </a:xfrm>
          <a:prstGeom prst="notchedRightArrow">
            <a:avLst/>
          </a:prstGeom>
          <a:solidFill>
            <a:schemeClr val="bg2"/>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Notched Right Arrow 48"/>
          <p:cNvSpPr/>
          <p:nvPr/>
        </p:nvSpPr>
        <p:spPr>
          <a:xfrm rot="1360869">
            <a:off x="2405695" y="3668436"/>
            <a:ext cx="725214" cy="363474"/>
          </a:xfrm>
          <a:prstGeom prst="notchedRightArrow">
            <a:avLst/>
          </a:prstGeom>
          <a:solidFill>
            <a:schemeClr val="bg2"/>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Title 1"/>
          <p:cNvSpPr txBox="1">
            <a:spLocks/>
          </p:cNvSpPr>
          <p:nvPr/>
        </p:nvSpPr>
        <p:spPr>
          <a:xfrm>
            <a:off x="431582" y="-124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Inspection Factors</a:t>
            </a:r>
            <a:endParaRPr lang="en-US" dirty="0"/>
          </a:p>
        </p:txBody>
      </p:sp>
    </p:spTree>
    <p:custDataLst>
      <p:tags r:id="rId1"/>
    </p:custDataLst>
    <p:extLst>
      <p:ext uri="{BB962C8B-B14F-4D97-AF65-F5344CB8AC3E}">
        <p14:creationId xmlns:p14="http://schemas.microsoft.com/office/powerpoint/2010/main" val="100523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5">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8">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8">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lstStyle/>
          <a:p>
            <a:r>
              <a:rPr lang="en-US" dirty="0" smtClean="0"/>
              <a:t>Duct Sketch</a:t>
            </a:r>
            <a:endParaRPr lang="en-US" dirty="0"/>
          </a:p>
        </p:txBody>
      </p:sp>
      <p:sp>
        <p:nvSpPr>
          <p:cNvPr id="3" name="Content Placeholder 2"/>
          <p:cNvSpPr>
            <a:spLocks noGrp="1"/>
          </p:cNvSpPr>
          <p:nvPr>
            <p:ph idx="1"/>
          </p:nvPr>
        </p:nvSpPr>
        <p:spPr>
          <a:xfrm>
            <a:off x="457200" y="1285875"/>
            <a:ext cx="8229600" cy="5343525"/>
          </a:xfrm>
        </p:spPr>
        <p:txBody>
          <a:bodyPr>
            <a:normAutofit lnSpcReduction="10000"/>
          </a:bodyPr>
          <a:lstStyle/>
          <a:p>
            <a:pPr marL="0" indent="0">
              <a:buNone/>
            </a:pPr>
            <a:r>
              <a:rPr lang="en-US" sz="3600" dirty="0" smtClean="0">
                <a:solidFill>
                  <a:srgbClr val="FFFF00"/>
                </a:solidFill>
              </a:rPr>
              <a:t>Sketch Should Include:</a:t>
            </a:r>
          </a:p>
          <a:p>
            <a:r>
              <a:rPr lang="en-US" sz="3600" dirty="0" smtClean="0">
                <a:solidFill>
                  <a:srgbClr val="FFFF00"/>
                </a:solidFill>
              </a:rPr>
              <a:t>Supply ducts with size, length, fittings, and outlet locations.</a:t>
            </a:r>
          </a:p>
          <a:p>
            <a:r>
              <a:rPr lang="en-US" sz="3600" dirty="0" smtClean="0">
                <a:solidFill>
                  <a:srgbClr val="FFFF00"/>
                </a:solidFill>
              </a:rPr>
              <a:t>Return </a:t>
            </a:r>
            <a:r>
              <a:rPr lang="en-US" sz="3600" dirty="0">
                <a:solidFill>
                  <a:srgbClr val="FFFF00"/>
                </a:solidFill>
              </a:rPr>
              <a:t>ducts with size, length, fittings, and outlet locations</a:t>
            </a:r>
            <a:r>
              <a:rPr lang="en-US" sz="3600" dirty="0" smtClean="0">
                <a:solidFill>
                  <a:srgbClr val="FFFF00"/>
                </a:solidFill>
              </a:rPr>
              <a:t>.</a:t>
            </a:r>
          </a:p>
          <a:p>
            <a:r>
              <a:rPr lang="en-US" sz="3600" dirty="0" smtClean="0">
                <a:solidFill>
                  <a:srgbClr val="FFFF00"/>
                </a:solidFill>
              </a:rPr>
              <a:t>Diffuser and grille types and sizes.</a:t>
            </a:r>
          </a:p>
          <a:p>
            <a:r>
              <a:rPr lang="en-US" sz="3600" dirty="0" smtClean="0">
                <a:solidFill>
                  <a:srgbClr val="FFFF00"/>
                </a:solidFill>
              </a:rPr>
              <a:t>Type of filter and filter size</a:t>
            </a:r>
          </a:p>
          <a:p>
            <a:r>
              <a:rPr lang="en-US" sz="3600" dirty="0" smtClean="0">
                <a:solidFill>
                  <a:srgbClr val="FFFF00"/>
                </a:solidFill>
              </a:rPr>
              <a:t>Any other equipment attached to the duct. </a:t>
            </a:r>
            <a:endParaRPr lang="en-US" sz="3600" dirty="0">
              <a:solidFill>
                <a:srgbClr val="FFFF00"/>
              </a:solidFill>
            </a:endParaRPr>
          </a:p>
          <a:p>
            <a:endParaRPr lang="en-US" sz="3600" dirty="0" smtClean="0">
              <a:solidFill>
                <a:srgbClr val="FFFF00"/>
              </a:solidFill>
            </a:endParaRPr>
          </a:p>
          <a:p>
            <a:endParaRPr lang="en-US" sz="3600" dirty="0" smtClean="0">
              <a:solidFill>
                <a:srgbClr val="FFFF00"/>
              </a:solidFill>
            </a:endParaRPr>
          </a:p>
          <a:p>
            <a:pPr marL="0" indent="0">
              <a:buNone/>
            </a:pPr>
            <a:endParaRPr lang="en-US" sz="3600" dirty="0">
              <a:solidFill>
                <a:srgbClr val="FFFF00"/>
              </a:solidFill>
            </a:endParaRPr>
          </a:p>
        </p:txBody>
      </p:sp>
    </p:spTree>
    <p:custDataLst>
      <p:tags r:id="rId1"/>
    </p:custDataLst>
    <p:extLst>
      <p:ext uri="{BB962C8B-B14F-4D97-AF65-F5344CB8AC3E}">
        <p14:creationId xmlns:p14="http://schemas.microsoft.com/office/powerpoint/2010/main" val="12423279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lstStyle/>
          <a:p>
            <a:r>
              <a:rPr lang="en-US" dirty="0" smtClean="0"/>
              <a:t>Duct Sketch</a:t>
            </a:r>
            <a:endParaRPr lang="en-US" dirty="0"/>
          </a:p>
        </p:txBody>
      </p:sp>
      <p:sp>
        <p:nvSpPr>
          <p:cNvPr id="3" name="Content Placeholder 2"/>
          <p:cNvSpPr>
            <a:spLocks noGrp="1"/>
          </p:cNvSpPr>
          <p:nvPr>
            <p:ph idx="1"/>
          </p:nvPr>
        </p:nvSpPr>
        <p:spPr>
          <a:xfrm>
            <a:off x="457200" y="1285875"/>
            <a:ext cx="8229600" cy="5343525"/>
          </a:xfrm>
        </p:spPr>
        <p:txBody>
          <a:bodyPr>
            <a:normAutofit lnSpcReduction="10000"/>
          </a:bodyPr>
          <a:lstStyle/>
          <a:p>
            <a:pPr marL="0" indent="0">
              <a:buNone/>
            </a:pPr>
            <a:r>
              <a:rPr lang="en-US" sz="3600" dirty="0" smtClean="0">
                <a:solidFill>
                  <a:srgbClr val="FFFF00"/>
                </a:solidFill>
              </a:rPr>
              <a:t>Sketch Should Include:</a:t>
            </a:r>
          </a:p>
          <a:p>
            <a:r>
              <a:rPr lang="en-US" sz="3600" dirty="0" smtClean="0">
                <a:solidFill>
                  <a:srgbClr val="FFFF00"/>
                </a:solidFill>
              </a:rPr>
              <a:t>Supply ducts with size, length, fittings, and outlet locations.</a:t>
            </a:r>
          </a:p>
          <a:p>
            <a:r>
              <a:rPr lang="en-US" sz="3600" dirty="0" smtClean="0">
                <a:solidFill>
                  <a:srgbClr val="FFFF00"/>
                </a:solidFill>
              </a:rPr>
              <a:t>Return </a:t>
            </a:r>
            <a:r>
              <a:rPr lang="en-US" sz="3600" dirty="0">
                <a:solidFill>
                  <a:srgbClr val="FFFF00"/>
                </a:solidFill>
              </a:rPr>
              <a:t>ducts with size, length, fittings, and outlet locations</a:t>
            </a:r>
            <a:r>
              <a:rPr lang="en-US" sz="3600" dirty="0" smtClean="0">
                <a:solidFill>
                  <a:srgbClr val="FFFF00"/>
                </a:solidFill>
              </a:rPr>
              <a:t>.</a:t>
            </a:r>
          </a:p>
          <a:p>
            <a:r>
              <a:rPr lang="en-US" sz="3600" dirty="0" smtClean="0">
                <a:solidFill>
                  <a:srgbClr val="FFFF00"/>
                </a:solidFill>
              </a:rPr>
              <a:t>Diffuser and grille types and sizes.</a:t>
            </a:r>
          </a:p>
          <a:p>
            <a:r>
              <a:rPr lang="en-US" sz="3600" dirty="0" smtClean="0">
                <a:solidFill>
                  <a:srgbClr val="FFFF00"/>
                </a:solidFill>
              </a:rPr>
              <a:t>Type of filter and filter size</a:t>
            </a:r>
          </a:p>
          <a:p>
            <a:r>
              <a:rPr lang="en-US" sz="3600" dirty="0" smtClean="0">
                <a:solidFill>
                  <a:srgbClr val="FFFF00"/>
                </a:solidFill>
              </a:rPr>
              <a:t>Any other equipment attached to the duct. </a:t>
            </a:r>
            <a:endParaRPr lang="en-US" sz="3600" dirty="0">
              <a:solidFill>
                <a:srgbClr val="FFFF00"/>
              </a:solidFill>
            </a:endParaRPr>
          </a:p>
          <a:p>
            <a:endParaRPr lang="en-US" sz="3600" dirty="0" smtClean="0">
              <a:solidFill>
                <a:srgbClr val="FFFF00"/>
              </a:solidFill>
            </a:endParaRPr>
          </a:p>
          <a:p>
            <a:endParaRPr lang="en-US" sz="3600" dirty="0" smtClean="0">
              <a:solidFill>
                <a:srgbClr val="FFFF00"/>
              </a:solidFill>
            </a:endParaRPr>
          </a:p>
          <a:p>
            <a:pPr marL="0" indent="0">
              <a:buNone/>
            </a:pPr>
            <a:endParaRPr lang="en-US" sz="3600" dirty="0">
              <a:solidFill>
                <a:srgbClr val="FFFF00"/>
              </a:solidFill>
            </a:endParaRPr>
          </a:p>
        </p:txBody>
      </p:sp>
      <p:sp>
        <p:nvSpPr>
          <p:cNvPr id="4" name="TextBox 3"/>
          <p:cNvSpPr txBox="1"/>
          <p:nvPr/>
        </p:nvSpPr>
        <p:spPr>
          <a:xfrm>
            <a:off x="1346790" y="2209800"/>
            <a:ext cx="6450420" cy="1569660"/>
          </a:xfrm>
          <a:prstGeom prst="rect">
            <a:avLst/>
          </a:prstGeom>
          <a:solidFill>
            <a:schemeClr val="tx1"/>
          </a:solidFill>
        </p:spPr>
        <p:txBody>
          <a:bodyPr wrap="none" rtlCol="0">
            <a:spAutoFit/>
          </a:bodyPr>
          <a:lstStyle/>
          <a:p>
            <a:r>
              <a:rPr lang="en-US" sz="3200" dirty="0" smtClean="0">
                <a:solidFill>
                  <a:srgbClr val="FF0000"/>
                </a:solidFill>
              </a:rPr>
              <a:t>Note:</a:t>
            </a:r>
          </a:p>
          <a:p>
            <a:r>
              <a:rPr lang="en-US" sz="3200" dirty="0" smtClean="0">
                <a:solidFill>
                  <a:srgbClr val="FF0000"/>
                </a:solidFill>
              </a:rPr>
              <a:t>A good practice is to include exhaust </a:t>
            </a:r>
          </a:p>
          <a:p>
            <a:r>
              <a:rPr lang="en-US" sz="3200" dirty="0" smtClean="0">
                <a:solidFill>
                  <a:srgbClr val="FF0000"/>
                </a:solidFill>
              </a:rPr>
              <a:t>system locations, sizes and rated CFM</a:t>
            </a:r>
            <a:endParaRPr lang="en-US" sz="3200" dirty="0">
              <a:solidFill>
                <a:srgbClr val="FF0000"/>
              </a:solidFill>
            </a:endParaRPr>
          </a:p>
        </p:txBody>
      </p:sp>
    </p:spTree>
    <p:custDataLst>
      <p:tags r:id="rId1"/>
    </p:custDataLst>
    <p:extLst>
      <p:ext uri="{BB962C8B-B14F-4D97-AF65-F5344CB8AC3E}">
        <p14:creationId xmlns:p14="http://schemas.microsoft.com/office/powerpoint/2010/main" val="169314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normAutofit/>
          </a:bodyPr>
          <a:lstStyle/>
          <a:p>
            <a:pPr marL="0" indent="0">
              <a:buNone/>
            </a:pPr>
            <a:endParaRPr lang="en-US" sz="1000" dirty="0">
              <a:solidFill>
                <a:srgbClr val="FFFF00"/>
              </a:solidFill>
            </a:endParaRPr>
          </a:p>
          <a:p>
            <a:pPr marL="0" indent="0">
              <a:buNone/>
            </a:pPr>
            <a:r>
              <a:rPr lang="en-US" dirty="0" smtClean="0">
                <a:solidFill>
                  <a:srgbClr val="FFFF00"/>
                </a:solidFill>
              </a:rPr>
              <a:t>You should now be able to explain how bad ducting can influence HVAC system efficiency.</a:t>
            </a:r>
          </a:p>
          <a:p>
            <a:pPr marL="0" indent="0">
              <a:buNone/>
            </a:pPr>
            <a:endParaRPr lang="en-US" sz="1000" dirty="0">
              <a:solidFill>
                <a:srgbClr val="FFFF00"/>
              </a:solidFill>
            </a:endParaRPr>
          </a:p>
          <a:p>
            <a:pPr marL="0" indent="0">
              <a:buNone/>
            </a:pPr>
            <a:r>
              <a:rPr lang="en-US" dirty="0" smtClean="0">
                <a:solidFill>
                  <a:srgbClr val="FFFF00"/>
                </a:solidFill>
              </a:rPr>
              <a:t>You should now be able to explain why some locations are better efficiency-wise for installing duct work. </a:t>
            </a:r>
          </a:p>
          <a:p>
            <a:pPr marL="0" indent="0">
              <a:buNone/>
            </a:pPr>
            <a:r>
              <a:rPr lang="en-US" dirty="0">
                <a:solidFill>
                  <a:srgbClr val="FFFF00"/>
                </a:solidFill>
              </a:rPr>
              <a:t>You should now be able to explain what thermosyphoning means in a duct system.</a:t>
            </a:r>
          </a:p>
          <a:p>
            <a:pPr marL="0" indent="0">
              <a:buNone/>
            </a:pPr>
            <a:endParaRPr lang="en-US" dirty="0">
              <a:solidFill>
                <a:srgbClr val="FFFF00"/>
              </a:solidFill>
            </a:endParaRPr>
          </a:p>
        </p:txBody>
      </p:sp>
    </p:spTree>
    <p:custDataLst>
      <p:tags r:id="rId1"/>
    </p:custDataLst>
    <p:extLst>
      <p:ext uri="{BB962C8B-B14F-4D97-AF65-F5344CB8AC3E}">
        <p14:creationId xmlns:p14="http://schemas.microsoft.com/office/powerpoint/2010/main" val="3324458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800600"/>
            <a:ext cx="9144000" cy="609600"/>
          </a:xfrm>
        </p:spPr>
        <p:txBody>
          <a:bodyPr>
            <a:normAutofit fontScale="90000"/>
          </a:bodyPr>
          <a:lstStyle/>
          <a:p>
            <a:r>
              <a:rPr lang="en-US" dirty="0" smtClean="0">
                <a:solidFill>
                  <a:srgbClr val="FF00FF"/>
                </a:solidFill>
              </a:rPr>
              <a:t/>
            </a:r>
            <a:br>
              <a:rPr lang="en-US" dirty="0" smtClean="0">
                <a:solidFill>
                  <a:srgbClr val="FF00FF"/>
                </a:solidFill>
              </a:rPr>
            </a:br>
            <a:r>
              <a:rPr lang="en-US" dirty="0">
                <a:solidFill>
                  <a:srgbClr val="FF00FF"/>
                </a:solidFill>
              </a:rPr>
              <a:t/>
            </a:r>
            <a:br>
              <a:rPr lang="en-US" dirty="0">
                <a:solidFill>
                  <a:srgbClr val="FF00FF"/>
                </a:solidFill>
              </a:rPr>
            </a:br>
            <a:r>
              <a:rPr lang="en-US" dirty="0" smtClean="0"/>
              <a:t>Section 1.2 Duct Basics: Duct Systems</a:t>
            </a:r>
            <a:r>
              <a:rPr lang="en-US" dirty="0">
                <a:solidFill>
                  <a:srgbClr val="FF00FF"/>
                </a:solidFill>
              </a:rPr>
              <a:t/>
            </a:r>
            <a:br>
              <a:rPr lang="en-US" dirty="0">
                <a:solidFill>
                  <a:srgbClr val="FF00FF"/>
                </a:solidFill>
              </a:rPr>
            </a:br>
            <a:r>
              <a:rPr lang="en-US" dirty="0" smtClean="0">
                <a:solidFill>
                  <a:srgbClr val="FF00FF"/>
                </a:solidFill>
              </a:rPr>
              <a:t/>
            </a:r>
            <a:br>
              <a:rPr lang="en-US" dirty="0" smtClean="0">
                <a:solidFill>
                  <a:srgbClr val="FF00FF"/>
                </a:solidFill>
              </a:rPr>
            </a:br>
            <a:endParaRPr lang="en-US" dirty="0">
              <a:solidFill>
                <a:srgbClr val="FF00FF"/>
              </a:solidFill>
            </a:endParaRPr>
          </a:p>
        </p:txBody>
      </p:sp>
      <p:sp>
        <p:nvSpPr>
          <p:cNvPr id="56" name="TextBox 55"/>
          <p:cNvSpPr txBox="1"/>
          <p:nvPr/>
        </p:nvSpPr>
        <p:spPr>
          <a:xfrm>
            <a:off x="1676400" y="2743200"/>
            <a:ext cx="5181600" cy="523220"/>
          </a:xfrm>
          <a:prstGeom prst="rect">
            <a:avLst/>
          </a:prstGeom>
          <a:noFill/>
        </p:spPr>
        <p:txBody>
          <a:bodyPr wrap="square" rtlCol="0">
            <a:spAutoFit/>
          </a:bodyPr>
          <a:lstStyle/>
          <a:p>
            <a:endParaRPr lang="en-US" sz="2800" dirty="0"/>
          </a:p>
        </p:txBody>
      </p:sp>
      <p:pic>
        <p:nvPicPr>
          <p:cNvPr id="1029" name="Picture 5" descr="H:\IMAGES\ACCALogoSolidBlack.png"/>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447800" y="152400"/>
            <a:ext cx="6682154" cy="4343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54280251"/>
      </p:ext>
    </p:extLst>
  </p:cSld>
  <p:clrMapOvr>
    <a:masterClrMapping/>
  </p:clrMapOvr>
  <mc:AlternateContent xmlns:mc="http://schemas.openxmlformats.org/markup-compatibility/2006" xmlns:p14="http://schemas.microsoft.com/office/powerpoint/2010/main">
    <mc:Choice Requires="p14">
      <p:transition spd="slow" p14:dur="2000" advTm="21453"/>
    </mc:Choice>
    <mc:Fallback xmlns="">
      <p:transition spd="slow" advTm="21453"/>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76200"/>
            <a:ext cx="8229600" cy="1143000"/>
          </a:xfrm>
        </p:spPr>
        <p:txBody>
          <a:bodyPr/>
          <a:lstStyle/>
          <a:p>
            <a:r>
              <a:rPr lang="en-US" dirty="0" smtClean="0"/>
              <a:t>Zone Pressurization</a:t>
            </a:r>
            <a:endParaRPr lang="en-US" dirty="0"/>
          </a:p>
        </p:txBody>
      </p:sp>
      <p:pic>
        <p:nvPicPr>
          <p:cNvPr id="6" name="Picture 5"/>
          <p:cNvPicPr/>
          <p:nvPr/>
        </p:nvPicPr>
        <p:blipFill>
          <a:blip r:embed="rId4" cstate="print">
            <a:extLst>
              <a:ext uri="{28A0092B-C50C-407E-A947-70E740481C1C}">
                <a14:useLocalDpi xmlns:a14="http://schemas.microsoft.com/office/drawing/2010/main" val="0"/>
              </a:ext>
            </a:extLst>
          </a:blip>
          <a:srcRect l="14125" r="17464" b="-1393"/>
          <a:stretch>
            <a:fillRect/>
          </a:stretch>
        </p:blipFill>
        <p:spPr bwMode="auto">
          <a:xfrm>
            <a:off x="914400" y="1020127"/>
            <a:ext cx="7089140" cy="5852160"/>
          </a:xfrm>
          <a:prstGeom prst="rect">
            <a:avLst/>
          </a:prstGeom>
          <a:solidFill>
            <a:schemeClr val="tx1"/>
          </a:solidFill>
          <a:ln>
            <a:noFill/>
          </a:ln>
        </p:spPr>
      </p:pic>
      <p:sp>
        <p:nvSpPr>
          <p:cNvPr id="7" name="Oval 6"/>
          <p:cNvSpPr/>
          <p:nvPr/>
        </p:nvSpPr>
        <p:spPr>
          <a:xfrm>
            <a:off x="4038600" y="1219200"/>
            <a:ext cx="4874260" cy="4800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38035" y="2590800"/>
            <a:ext cx="3000565" cy="584775"/>
          </a:xfrm>
          <a:prstGeom prst="rect">
            <a:avLst/>
          </a:prstGeom>
          <a:noFill/>
        </p:spPr>
        <p:txBody>
          <a:bodyPr wrap="none" rtlCol="0">
            <a:spAutoFit/>
          </a:bodyPr>
          <a:lstStyle/>
          <a:p>
            <a:r>
              <a:rPr lang="en-US" sz="3200" dirty="0" smtClean="0">
                <a:solidFill>
                  <a:srgbClr val="FF0000"/>
                </a:solidFill>
              </a:rPr>
              <a:t>Positive Pressure</a:t>
            </a:r>
            <a:endParaRPr lang="en-US" sz="3200" dirty="0">
              <a:solidFill>
                <a:srgbClr val="FF0000"/>
              </a:solidFill>
            </a:endParaRPr>
          </a:p>
        </p:txBody>
      </p:sp>
    </p:spTree>
    <p:custDataLst>
      <p:tags r:id="rId1"/>
    </p:custDataLst>
    <p:extLst>
      <p:ext uri="{BB962C8B-B14F-4D97-AF65-F5344CB8AC3E}">
        <p14:creationId xmlns:p14="http://schemas.microsoft.com/office/powerpoint/2010/main" val="369025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76200"/>
            <a:ext cx="8229600" cy="1143000"/>
          </a:xfrm>
        </p:spPr>
        <p:txBody>
          <a:bodyPr/>
          <a:lstStyle/>
          <a:p>
            <a:r>
              <a:rPr lang="en-US" dirty="0" smtClean="0"/>
              <a:t>Zone Pressurization</a:t>
            </a:r>
            <a:endParaRPr lang="en-US" dirty="0"/>
          </a:p>
        </p:txBody>
      </p:sp>
      <p:pic>
        <p:nvPicPr>
          <p:cNvPr id="6" name="Picture 5"/>
          <p:cNvPicPr/>
          <p:nvPr/>
        </p:nvPicPr>
        <p:blipFill>
          <a:blip r:embed="rId4" cstate="print">
            <a:extLst>
              <a:ext uri="{28A0092B-C50C-407E-A947-70E740481C1C}">
                <a14:useLocalDpi xmlns:a14="http://schemas.microsoft.com/office/drawing/2010/main" val="0"/>
              </a:ext>
            </a:extLst>
          </a:blip>
          <a:srcRect l="14125" r="17464" b="-1393"/>
          <a:stretch>
            <a:fillRect/>
          </a:stretch>
        </p:blipFill>
        <p:spPr bwMode="auto">
          <a:xfrm>
            <a:off x="914400" y="1020127"/>
            <a:ext cx="7089140" cy="5852160"/>
          </a:xfrm>
          <a:prstGeom prst="rect">
            <a:avLst/>
          </a:prstGeom>
          <a:solidFill>
            <a:schemeClr val="tx1"/>
          </a:solidFill>
          <a:ln>
            <a:noFill/>
          </a:ln>
        </p:spPr>
      </p:pic>
      <p:sp>
        <p:nvSpPr>
          <p:cNvPr id="2" name="Oval 1"/>
          <p:cNvSpPr/>
          <p:nvPr/>
        </p:nvSpPr>
        <p:spPr>
          <a:xfrm>
            <a:off x="55266" y="1020127"/>
            <a:ext cx="4874260" cy="4800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887002" y="2514600"/>
            <a:ext cx="3173689" cy="584775"/>
          </a:xfrm>
          <a:prstGeom prst="rect">
            <a:avLst/>
          </a:prstGeom>
          <a:noFill/>
        </p:spPr>
        <p:txBody>
          <a:bodyPr wrap="none" rtlCol="0">
            <a:spAutoFit/>
          </a:bodyPr>
          <a:lstStyle/>
          <a:p>
            <a:r>
              <a:rPr lang="en-US" sz="3200" dirty="0" smtClean="0">
                <a:solidFill>
                  <a:srgbClr val="FF0000"/>
                </a:solidFill>
              </a:rPr>
              <a:t>Negative Pressure</a:t>
            </a:r>
            <a:endParaRPr lang="en-US" sz="3200" dirty="0">
              <a:solidFill>
                <a:srgbClr val="FF0000"/>
              </a:solidFill>
            </a:endParaRPr>
          </a:p>
        </p:txBody>
      </p:sp>
    </p:spTree>
    <p:custDataLst>
      <p:tags r:id="rId1"/>
    </p:custDataLst>
    <p:extLst>
      <p:ext uri="{BB962C8B-B14F-4D97-AF65-F5344CB8AC3E}">
        <p14:creationId xmlns:p14="http://schemas.microsoft.com/office/powerpoint/2010/main" val="97717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Losses When Fan Is Off</a:t>
            </a:r>
            <a:endParaRPr lang="en-US" dirty="0"/>
          </a:p>
        </p:txBody>
      </p:sp>
      <p:sp>
        <p:nvSpPr>
          <p:cNvPr id="5" name="TextBox 4"/>
          <p:cNvSpPr txBox="1"/>
          <p:nvPr/>
        </p:nvSpPr>
        <p:spPr>
          <a:xfrm>
            <a:off x="228600" y="1676400"/>
            <a:ext cx="8688789" cy="2554545"/>
          </a:xfrm>
          <a:prstGeom prst="rect">
            <a:avLst/>
          </a:prstGeom>
          <a:noFill/>
        </p:spPr>
        <p:txBody>
          <a:bodyPr wrap="none" rtlCol="0">
            <a:spAutoFit/>
          </a:bodyPr>
          <a:lstStyle/>
          <a:p>
            <a:r>
              <a:rPr lang="en-US" sz="3200" dirty="0" smtClean="0">
                <a:solidFill>
                  <a:srgbClr val="FFFF00"/>
                </a:solidFill>
              </a:rPr>
              <a:t>When the fan is off, the leaks in the ducts will add </a:t>
            </a:r>
          </a:p>
          <a:p>
            <a:r>
              <a:rPr lang="en-US" sz="3200" dirty="0">
                <a:solidFill>
                  <a:srgbClr val="FFFF00"/>
                </a:solidFill>
              </a:rPr>
              <a:t>t</a:t>
            </a:r>
            <a:r>
              <a:rPr lang="en-US" sz="3200" dirty="0" smtClean="0">
                <a:solidFill>
                  <a:srgbClr val="FFFF00"/>
                </a:solidFill>
              </a:rPr>
              <a:t>o the leaks in the building.  Unsealed duct in </a:t>
            </a:r>
          </a:p>
          <a:p>
            <a:r>
              <a:rPr lang="en-US" sz="3200" dirty="0" smtClean="0">
                <a:solidFill>
                  <a:srgbClr val="FFFF00"/>
                </a:solidFill>
              </a:rPr>
              <a:t>unconditioned space can have an area open to the </a:t>
            </a:r>
          </a:p>
          <a:p>
            <a:r>
              <a:rPr lang="en-US" sz="3200" dirty="0" smtClean="0">
                <a:solidFill>
                  <a:srgbClr val="FFFF00"/>
                </a:solidFill>
              </a:rPr>
              <a:t>Outside that will add up to 10%-20% of the total </a:t>
            </a:r>
          </a:p>
          <a:p>
            <a:r>
              <a:rPr lang="en-US" sz="3200" dirty="0" smtClean="0">
                <a:solidFill>
                  <a:srgbClr val="FFFF00"/>
                </a:solidFill>
              </a:rPr>
              <a:t>Building’s leakage.</a:t>
            </a:r>
            <a:endParaRPr lang="en-US" sz="3200" dirty="0">
              <a:solidFill>
                <a:srgbClr val="FFFF00"/>
              </a:solidFill>
            </a:endParaRPr>
          </a:p>
        </p:txBody>
      </p:sp>
      <p:sp>
        <p:nvSpPr>
          <p:cNvPr id="6" name="TextBox 5"/>
          <p:cNvSpPr txBox="1"/>
          <p:nvPr/>
        </p:nvSpPr>
        <p:spPr>
          <a:xfrm>
            <a:off x="457200" y="4876800"/>
            <a:ext cx="8036239" cy="1077218"/>
          </a:xfrm>
          <a:prstGeom prst="rect">
            <a:avLst/>
          </a:prstGeom>
          <a:noFill/>
        </p:spPr>
        <p:txBody>
          <a:bodyPr wrap="none" rtlCol="0">
            <a:spAutoFit/>
          </a:bodyPr>
          <a:lstStyle/>
          <a:p>
            <a:r>
              <a:rPr lang="en-US" sz="3200" dirty="0" smtClean="0">
                <a:solidFill>
                  <a:srgbClr val="FFFF00"/>
                </a:solidFill>
              </a:rPr>
              <a:t>Note: Those leaks are often in areas where the </a:t>
            </a:r>
          </a:p>
          <a:p>
            <a:r>
              <a:rPr lang="en-US" sz="3200" dirty="0" smtClean="0">
                <a:solidFill>
                  <a:srgbClr val="FFFF00"/>
                </a:solidFill>
              </a:rPr>
              <a:t>greatest negative pressure is present.</a:t>
            </a:r>
            <a:endParaRPr lang="en-US" sz="3200" dirty="0">
              <a:solidFill>
                <a:srgbClr val="FFFF00"/>
              </a:solidFill>
            </a:endParaRPr>
          </a:p>
        </p:txBody>
      </p:sp>
      <p:pic>
        <p:nvPicPr>
          <p:cNvPr id="8" name="Picture 7"/>
          <p:cNvPicPr/>
          <p:nvPr/>
        </p:nvPicPr>
        <p:blipFill rotWithShape="1">
          <a:blip r:embed="rId4"/>
          <a:srcRect l="4375" t="30555" r="8112" b="12770"/>
          <a:stretch/>
        </p:blipFill>
        <p:spPr bwMode="auto">
          <a:xfrm>
            <a:off x="819806" y="1586834"/>
            <a:ext cx="7504387" cy="4824247"/>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255835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323"/>
            <a:ext cx="8229600" cy="1143000"/>
          </a:xfrm>
        </p:spPr>
        <p:txBody>
          <a:bodyPr/>
          <a:lstStyle/>
          <a:p>
            <a:r>
              <a:rPr lang="en-US" dirty="0" smtClean="0"/>
              <a:t>Thermosyphoning</a:t>
            </a:r>
            <a:endParaRPr lang="en-US" dirty="0"/>
          </a:p>
        </p:txBody>
      </p:sp>
      <p:cxnSp>
        <p:nvCxnSpPr>
          <p:cNvPr id="6" name="Straight Connector 5"/>
          <p:cNvCxnSpPr/>
          <p:nvPr/>
        </p:nvCxnSpPr>
        <p:spPr>
          <a:xfrm>
            <a:off x="2133600" y="2480901"/>
            <a:ext cx="1" cy="2361956"/>
          </a:xfrm>
          <a:prstGeom prst="line">
            <a:avLst/>
          </a:prstGeom>
          <a:ln w="5715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8" name="Isosceles Triangle 7"/>
          <p:cNvSpPr/>
          <p:nvPr/>
        </p:nvSpPr>
        <p:spPr>
          <a:xfrm>
            <a:off x="1371600" y="1337901"/>
            <a:ext cx="6400800" cy="1461842"/>
          </a:xfrm>
          <a:prstGeom prst="triangl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905000" y="2803525"/>
            <a:ext cx="5334000" cy="1692275"/>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667000" y="5006370"/>
            <a:ext cx="1354858" cy="523220"/>
          </a:xfrm>
          <a:prstGeom prst="rect">
            <a:avLst/>
          </a:prstGeom>
          <a:noFill/>
        </p:spPr>
        <p:txBody>
          <a:bodyPr wrap="none" rtlCol="0">
            <a:spAutoFit/>
          </a:bodyPr>
          <a:lstStyle/>
          <a:p>
            <a:r>
              <a:rPr lang="en-US" sz="2800" dirty="0" smtClean="0"/>
              <a:t>Furnace</a:t>
            </a:r>
            <a:endParaRPr lang="en-US" sz="2800" dirty="0"/>
          </a:p>
        </p:txBody>
      </p:sp>
      <p:sp>
        <p:nvSpPr>
          <p:cNvPr id="25" name="Rectangle 24"/>
          <p:cNvSpPr/>
          <p:nvPr/>
        </p:nvSpPr>
        <p:spPr>
          <a:xfrm>
            <a:off x="2133600" y="4814282"/>
            <a:ext cx="533400" cy="914400"/>
          </a:xfrm>
          <a:prstGeom prst="rect">
            <a:avLst/>
          </a:prstGeom>
          <a:solidFill>
            <a:srgbClr val="00206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flipH="1">
            <a:off x="2428875" y="2755878"/>
            <a:ext cx="13640" cy="1823395"/>
          </a:xfrm>
          <a:prstGeom prst="line">
            <a:avLst/>
          </a:prstGeom>
          <a:ln w="5715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2413940" y="4768000"/>
            <a:ext cx="1472260" cy="29486"/>
          </a:xfrm>
          <a:prstGeom prst="line">
            <a:avLst/>
          </a:prstGeom>
          <a:ln w="5715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2367236" y="2792634"/>
            <a:ext cx="1567571" cy="10338"/>
          </a:xfrm>
          <a:prstGeom prst="line">
            <a:avLst/>
          </a:prstGeom>
          <a:ln w="5715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9" idx="0"/>
          </p:cNvCxnSpPr>
          <p:nvPr/>
        </p:nvCxnSpPr>
        <p:spPr>
          <a:xfrm>
            <a:off x="4572000" y="2803525"/>
            <a:ext cx="0" cy="167896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2152653" y="2485043"/>
            <a:ext cx="4880210" cy="60486"/>
          </a:xfrm>
          <a:prstGeom prst="line">
            <a:avLst/>
          </a:prstGeom>
          <a:ln w="5715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4201506" y="2796126"/>
            <a:ext cx="2453430" cy="3155"/>
          </a:xfrm>
          <a:prstGeom prst="line">
            <a:avLst/>
          </a:prstGeom>
          <a:ln w="5715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7000875" y="2547521"/>
            <a:ext cx="1355" cy="347334"/>
          </a:xfrm>
          <a:prstGeom prst="line">
            <a:avLst/>
          </a:prstGeom>
          <a:ln w="5715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2413940" y="4564530"/>
            <a:ext cx="1472260" cy="29486"/>
          </a:xfrm>
          <a:prstGeom prst="line">
            <a:avLst/>
          </a:prstGeom>
          <a:ln w="5715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2601973" y="6287733"/>
            <a:ext cx="2646854" cy="10872"/>
          </a:xfrm>
          <a:prstGeom prst="line">
            <a:avLst/>
          </a:prstGeom>
          <a:ln w="571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2134520" y="6614507"/>
            <a:ext cx="5010146" cy="123"/>
          </a:xfrm>
          <a:prstGeom prst="line">
            <a:avLst/>
          </a:prstGeom>
          <a:ln w="571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617692" y="4482031"/>
            <a:ext cx="57545" cy="1816574"/>
          </a:xfrm>
          <a:prstGeom prst="line">
            <a:avLst/>
          </a:prstGeom>
          <a:ln w="571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238749" y="4454759"/>
            <a:ext cx="10078" cy="1843846"/>
          </a:xfrm>
          <a:prstGeom prst="line">
            <a:avLst/>
          </a:prstGeom>
          <a:ln w="571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5700973" y="6285549"/>
            <a:ext cx="1085879" cy="1"/>
          </a:xfrm>
          <a:prstGeom prst="line">
            <a:avLst/>
          </a:prstGeom>
          <a:ln w="571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812589" y="6170618"/>
            <a:ext cx="0" cy="127987"/>
          </a:xfrm>
          <a:prstGeom prst="line">
            <a:avLst/>
          </a:prstGeom>
          <a:ln w="571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2127700" y="5728682"/>
            <a:ext cx="5900" cy="885825"/>
          </a:xfrm>
          <a:prstGeom prst="line">
            <a:avLst/>
          </a:prstGeom>
          <a:ln w="571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3886200" y="2799743"/>
            <a:ext cx="315306" cy="322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6654936" y="2795752"/>
            <a:ext cx="315306" cy="3229"/>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5248827" y="4484383"/>
            <a:ext cx="358787" cy="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2134520" y="2802050"/>
            <a:ext cx="279420" cy="940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156443" y="4491392"/>
            <a:ext cx="195262" cy="281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2127700" y="2768940"/>
            <a:ext cx="279420" cy="940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2138794" y="4496464"/>
            <a:ext cx="246472" cy="456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239000" y="2806753"/>
            <a:ext cx="0" cy="3988206"/>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905000" y="5006370"/>
            <a:ext cx="0" cy="167896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643220" y="5738474"/>
            <a:ext cx="10663" cy="546172"/>
          </a:xfrm>
          <a:prstGeom prst="line">
            <a:avLst/>
          </a:prstGeom>
          <a:ln w="571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7127291" y="6200775"/>
            <a:ext cx="2172" cy="409133"/>
          </a:xfrm>
          <a:prstGeom prst="line">
            <a:avLst/>
          </a:prstGeom>
          <a:ln w="571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905000" y="2869794"/>
            <a:ext cx="0" cy="3988206"/>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729121" y="6234611"/>
            <a:ext cx="1068265" cy="1119"/>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2667580" y="6234611"/>
            <a:ext cx="2523702" cy="6006"/>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127291" y="6229994"/>
            <a:ext cx="120682"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1905000" y="6200775"/>
            <a:ext cx="130924" cy="35699"/>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125268" y="1998497"/>
            <a:ext cx="3028650" cy="523220"/>
          </a:xfrm>
          <a:prstGeom prst="rect">
            <a:avLst/>
          </a:prstGeom>
          <a:noFill/>
        </p:spPr>
        <p:txBody>
          <a:bodyPr wrap="none" rtlCol="0">
            <a:spAutoFit/>
          </a:bodyPr>
          <a:lstStyle/>
          <a:p>
            <a:r>
              <a:rPr lang="en-US" sz="2800" dirty="0" smtClean="0"/>
              <a:t>Supply Duct in Attic</a:t>
            </a:r>
            <a:endParaRPr lang="en-US" sz="2800" dirty="0"/>
          </a:p>
        </p:txBody>
      </p:sp>
      <p:sp>
        <p:nvSpPr>
          <p:cNvPr id="44" name="TextBox 43"/>
          <p:cNvSpPr txBox="1"/>
          <p:nvPr/>
        </p:nvSpPr>
        <p:spPr>
          <a:xfrm>
            <a:off x="2502465" y="6182828"/>
            <a:ext cx="4126066" cy="523220"/>
          </a:xfrm>
          <a:prstGeom prst="rect">
            <a:avLst/>
          </a:prstGeom>
          <a:noFill/>
        </p:spPr>
        <p:txBody>
          <a:bodyPr wrap="none" rtlCol="0">
            <a:spAutoFit/>
          </a:bodyPr>
          <a:lstStyle/>
          <a:p>
            <a:r>
              <a:rPr lang="en-US" sz="2800" dirty="0" smtClean="0"/>
              <a:t>Return Duct in Crawl Space</a:t>
            </a:r>
            <a:endParaRPr lang="en-US" sz="2800" dirty="0"/>
          </a:p>
        </p:txBody>
      </p:sp>
    </p:spTree>
    <p:custDataLst>
      <p:tags r:id="rId1"/>
    </p:custDataLst>
    <p:extLst>
      <p:ext uri="{BB962C8B-B14F-4D97-AF65-F5344CB8AC3E}">
        <p14:creationId xmlns:p14="http://schemas.microsoft.com/office/powerpoint/2010/main" val="354495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323"/>
            <a:ext cx="8229600" cy="1143000"/>
          </a:xfrm>
        </p:spPr>
        <p:txBody>
          <a:bodyPr/>
          <a:lstStyle/>
          <a:p>
            <a:r>
              <a:rPr lang="en-US" dirty="0" smtClean="0"/>
              <a:t>Thermosyphoning</a:t>
            </a:r>
            <a:endParaRPr lang="en-US" dirty="0"/>
          </a:p>
        </p:txBody>
      </p:sp>
      <p:cxnSp>
        <p:nvCxnSpPr>
          <p:cNvPr id="6" name="Straight Connector 5"/>
          <p:cNvCxnSpPr/>
          <p:nvPr/>
        </p:nvCxnSpPr>
        <p:spPr>
          <a:xfrm>
            <a:off x="2133600" y="2480901"/>
            <a:ext cx="1" cy="2361956"/>
          </a:xfrm>
          <a:prstGeom prst="line">
            <a:avLst/>
          </a:prstGeom>
          <a:ln w="5715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8" name="Isosceles Triangle 7"/>
          <p:cNvSpPr/>
          <p:nvPr/>
        </p:nvSpPr>
        <p:spPr>
          <a:xfrm>
            <a:off x="1371600" y="1337901"/>
            <a:ext cx="6400800" cy="1461842"/>
          </a:xfrm>
          <a:prstGeom prst="triangl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905000" y="2803525"/>
            <a:ext cx="5334000" cy="1692275"/>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667000" y="5006370"/>
            <a:ext cx="1354858" cy="523220"/>
          </a:xfrm>
          <a:prstGeom prst="rect">
            <a:avLst/>
          </a:prstGeom>
          <a:noFill/>
        </p:spPr>
        <p:txBody>
          <a:bodyPr wrap="none" rtlCol="0">
            <a:spAutoFit/>
          </a:bodyPr>
          <a:lstStyle/>
          <a:p>
            <a:r>
              <a:rPr lang="en-US" sz="2800" dirty="0" smtClean="0"/>
              <a:t>Furnace</a:t>
            </a:r>
            <a:endParaRPr lang="en-US" sz="2800" dirty="0"/>
          </a:p>
        </p:txBody>
      </p:sp>
      <p:sp>
        <p:nvSpPr>
          <p:cNvPr id="25" name="Rectangle 24"/>
          <p:cNvSpPr/>
          <p:nvPr/>
        </p:nvSpPr>
        <p:spPr>
          <a:xfrm>
            <a:off x="2133600" y="4814282"/>
            <a:ext cx="533400" cy="914400"/>
          </a:xfrm>
          <a:prstGeom prst="rect">
            <a:avLst/>
          </a:prstGeom>
          <a:solidFill>
            <a:srgbClr val="00206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flipH="1">
            <a:off x="2428875" y="2755878"/>
            <a:ext cx="13640" cy="1823395"/>
          </a:xfrm>
          <a:prstGeom prst="line">
            <a:avLst/>
          </a:prstGeom>
          <a:ln w="5715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2413940" y="4768000"/>
            <a:ext cx="1472260" cy="29486"/>
          </a:xfrm>
          <a:prstGeom prst="line">
            <a:avLst/>
          </a:prstGeom>
          <a:ln w="5715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2367236" y="2792634"/>
            <a:ext cx="1567571" cy="10338"/>
          </a:xfrm>
          <a:prstGeom prst="line">
            <a:avLst/>
          </a:prstGeom>
          <a:ln w="5715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9" idx="0"/>
          </p:cNvCxnSpPr>
          <p:nvPr/>
        </p:nvCxnSpPr>
        <p:spPr>
          <a:xfrm>
            <a:off x="4572000" y="2803525"/>
            <a:ext cx="0" cy="167896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2152653" y="2485043"/>
            <a:ext cx="4880210" cy="60486"/>
          </a:xfrm>
          <a:prstGeom prst="line">
            <a:avLst/>
          </a:prstGeom>
          <a:ln w="5715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4201506" y="2796126"/>
            <a:ext cx="2453430" cy="3155"/>
          </a:xfrm>
          <a:prstGeom prst="line">
            <a:avLst/>
          </a:prstGeom>
          <a:ln w="5715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7000875" y="2547521"/>
            <a:ext cx="1355" cy="347334"/>
          </a:xfrm>
          <a:prstGeom prst="line">
            <a:avLst/>
          </a:prstGeom>
          <a:ln w="5715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2413940" y="4564530"/>
            <a:ext cx="1472260" cy="29486"/>
          </a:xfrm>
          <a:prstGeom prst="line">
            <a:avLst/>
          </a:prstGeom>
          <a:ln w="5715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2601973" y="6287733"/>
            <a:ext cx="2646854" cy="10872"/>
          </a:xfrm>
          <a:prstGeom prst="line">
            <a:avLst/>
          </a:prstGeom>
          <a:ln w="571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2134520" y="6614507"/>
            <a:ext cx="5010146" cy="123"/>
          </a:xfrm>
          <a:prstGeom prst="line">
            <a:avLst/>
          </a:prstGeom>
          <a:ln w="571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617692" y="4482031"/>
            <a:ext cx="57545" cy="1816574"/>
          </a:xfrm>
          <a:prstGeom prst="line">
            <a:avLst/>
          </a:prstGeom>
          <a:ln w="571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238749" y="4454759"/>
            <a:ext cx="10078" cy="1843846"/>
          </a:xfrm>
          <a:prstGeom prst="line">
            <a:avLst/>
          </a:prstGeom>
          <a:ln w="571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5700973" y="6285549"/>
            <a:ext cx="1085879" cy="1"/>
          </a:xfrm>
          <a:prstGeom prst="line">
            <a:avLst/>
          </a:prstGeom>
          <a:ln w="571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812589" y="6170618"/>
            <a:ext cx="0" cy="127987"/>
          </a:xfrm>
          <a:prstGeom prst="line">
            <a:avLst/>
          </a:prstGeom>
          <a:ln w="571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2127700" y="5728682"/>
            <a:ext cx="5900" cy="885825"/>
          </a:xfrm>
          <a:prstGeom prst="line">
            <a:avLst/>
          </a:prstGeom>
          <a:ln w="571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3886200" y="2799743"/>
            <a:ext cx="315306" cy="322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6654936" y="2795752"/>
            <a:ext cx="315306" cy="3229"/>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5248827" y="4484383"/>
            <a:ext cx="358787" cy="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2134520" y="2802050"/>
            <a:ext cx="279420" cy="940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156443" y="4491392"/>
            <a:ext cx="195262" cy="281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2127700" y="2768940"/>
            <a:ext cx="279420" cy="940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2138794" y="4496464"/>
            <a:ext cx="246472" cy="456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239000" y="2806753"/>
            <a:ext cx="0" cy="3988206"/>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905000" y="5006370"/>
            <a:ext cx="0" cy="167896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643220" y="5738474"/>
            <a:ext cx="10663" cy="546172"/>
          </a:xfrm>
          <a:prstGeom prst="line">
            <a:avLst/>
          </a:prstGeom>
          <a:ln w="571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7127291" y="6200775"/>
            <a:ext cx="2172" cy="409133"/>
          </a:xfrm>
          <a:prstGeom prst="line">
            <a:avLst/>
          </a:prstGeom>
          <a:ln w="571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905000" y="2869794"/>
            <a:ext cx="0" cy="3988206"/>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729121" y="6234611"/>
            <a:ext cx="1068265" cy="1119"/>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2667580" y="6234611"/>
            <a:ext cx="2523702" cy="6006"/>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127291" y="6229994"/>
            <a:ext cx="120682"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1905000" y="6200775"/>
            <a:ext cx="130924" cy="35699"/>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125268" y="1998497"/>
            <a:ext cx="3028650" cy="523220"/>
          </a:xfrm>
          <a:prstGeom prst="rect">
            <a:avLst/>
          </a:prstGeom>
          <a:noFill/>
        </p:spPr>
        <p:txBody>
          <a:bodyPr wrap="none" rtlCol="0">
            <a:spAutoFit/>
          </a:bodyPr>
          <a:lstStyle/>
          <a:p>
            <a:r>
              <a:rPr lang="en-US" sz="2800" dirty="0" smtClean="0"/>
              <a:t>Supply Duct in Attic</a:t>
            </a:r>
            <a:endParaRPr lang="en-US" sz="2800" dirty="0"/>
          </a:p>
        </p:txBody>
      </p:sp>
      <p:sp>
        <p:nvSpPr>
          <p:cNvPr id="44" name="TextBox 43"/>
          <p:cNvSpPr txBox="1"/>
          <p:nvPr/>
        </p:nvSpPr>
        <p:spPr>
          <a:xfrm>
            <a:off x="2502465" y="6182828"/>
            <a:ext cx="4126066" cy="523220"/>
          </a:xfrm>
          <a:prstGeom prst="rect">
            <a:avLst/>
          </a:prstGeom>
          <a:noFill/>
        </p:spPr>
        <p:txBody>
          <a:bodyPr wrap="none" rtlCol="0">
            <a:spAutoFit/>
          </a:bodyPr>
          <a:lstStyle/>
          <a:p>
            <a:r>
              <a:rPr lang="en-US" sz="2800" dirty="0" smtClean="0"/>
              <a:t>Return Duct in Crawl Space</a:t>
            </a:r>
            <a:endParaRPr lang="en-US" sz="2800" dirty="0"/>
          </a:p>
        </p:txBody>
      </p:sp>
      <p:sp>
        <p:nvSpPr>
          <p:cNvPr id="45" name="TextBox 44"/>
          <p:cNvSpPr txBox="1"/>
          <p:nvPr/>
        </p:nvSpPr>
        <p:spPr>
          <a:xfrm>
            <a:off x="456137" y="1279687"/>
            <a:ext cx="1511632" cy="646331"/>
          </a:xfrm>
          <a:prstGeom prst="rect">
            <a:avLst/>
          </a:prstGeom>
          <a:noFill/>
        </p:spPr>
        <p:txBody>
          <a:bodyPr wrap="none" rtlCol="0">
            <a:spAutoFit/>
          </a:bodyPr>
          <a:lstStyle/>
          <a:p>
            <a:r>
              <a:rPr lang="en-US" sz="3600" b="1" dirty="0" smtClean="0">
                <a:solidFill>
                  <a:srgbClr val="FF0000"/>
                </a:solidFill>
              </a:rPr>
              <a:t>Winter</a:t>
            </a:r>
            <a:endParaRPr lang="en-US" sz="3600" b="1" dirty="0">
              <a:solidFill>
                <a:srgbClr val="FF0000"/>
              </a:solidFill>
            </a:endParaRPr>
          </a:p>
        </p:txBody>
      </p:sp>
      <p:sp>
        <p:nvSpPr>
          <p:cNvPr id="3" name="Up Arrow 2"/>
          <p:cNvSpPr/>
          <p:nvPr/>
        </p:nvSpPr>
        <p:spPr>
          <a:xfrm>
            <a:off x="6816969" y="5376635"/>
            <a:ext cx="295118" cy="978408"/>
          </a:xfrm>
          <a:prstGeom prst="up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Up Arrow 46"/>
          <p:cNvSpPr/>
          <p:nvPr/>
        </p:nvSpPr>
        <p:spPr>
          <a:xfrm>
            <a:off x="2148536" y="3468606"/>
            <a:ext cx="295118" cy="978408"/>
          </a:xfrm>
          <a:prstGeom prst="up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Up Arrow 47"/>
          <p:cNvSpPr/>
          <p:nvPr/>
        </p:nvSpPr>
        <p:spPr>
          <a:xfrm>
            <a:off x="5295632" y="5294351"/>
            <a:ext cx="295118" cy="978408"/>
          </a:xfrm>
          <a:prstGeom prst="up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Up Arrow 51"/>
          <p:cNvSpPr/>
          <p:nvPr/>
        </p:nvSpPr>
        <p:spPr>
          <a:xfrm>
            <a:off x="5279443" y="3599666"/>
            <a:ext cx="295118" cy="978408"/>
          </a:xfrm>
          <a:prstGeom prst="up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eft Arrow 3"/>
          <p:cNvSpPr/>
          <p:nvPr/>
        </p:nvSpPr>
        <p:spPr>
          <a:xfrm>
            <a:off x="3958704" y="4564530"/>
            <a:ext cx="978408" cy="287981"/>
          </a:xfrm>
          <a:prstGeom prst="lef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Up Arrow 52"/>
          <p:cNvSpPr/>
          <p:nvPr/>
        </p:nvSpPr>
        <p:spPr>
          <a:xfrm>
            <a:off x="6690441" y="2850308"/>
            <a:ext cx="295118" cy="978408"/>
          </a:xfrm>
          <a:prstGeom prst="up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Up Arrow 59"/>
          <p:cNvSpPr/>
          <p:nvPr/>
        </p:nvSpPr>
        <p:spPr>
          <a:xfrm>
            <a:off x="3913969" y="2716027"/>
            <a:ext cx="295118" cy="978408"/>
          </a:xfrm>
          <a:prstGeom prst="up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Up Arrow 61"/>
          <p:cNvSpPr/>
          <p:nvPr/>
        </p:nvSpPr>
        <p:spPr>
          <a:xfrm>
            <a:off x="6113779" y="1646844"/>
            <a:ext cx="295118" cy="978408"/>
          </a:xfrm>
          <a:prstGeom prst="up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Up Arrow 63"/>
          <p:cNvSpPr/>
          <p:nvPr/>
        </p:nvSpPr>
        <p:spPr>
          <a:xfrm>
            <a:off x="2384310" y="1641747"/>
            <a:ext cx="295118" cy="978408"/>
          </a:xfrm>
          <a:prstGeom prst="up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9145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animBg="1"/>
      <p:bldP spid="48" grpId="0" animBg="1"/>
      <p:bldP spid="52" grpId="0" animBg="1"/>
      <p:bldP spid="4" grpId="0" animBg="1"/>
      <p:bldP spid="53" grpId="0" animBg="1"/>
      <p:bldP spid="60" grpId="0" animBg="1"/>
      <p:bldP spid="62"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323"/>
            <a:ext cx="8229600" cy="1143000"/>
          </a:xfrm>
        </p:spPr>
        <p:txBody>
          <a:bodyPr/>
          <a:lstStyle/>
          <a:p>
            <a:r>
              <a:rPr lang="en-US" dirty="0" smtClean="0"/>
              <a:t>Thermosyphoning</a:t>
            </a:r>
            <a:endParaRPr lang="en-US" dirty="0"/>
          </a:p>
        </p:txBody>
      </p:sp>
      <p:cxnSp>
        <p:nvCxnSpPr>
          <p:cNvPr id="6" name="Straight Connector 5"/>
          <p:cNvCxnSpPr/>
          <p:nvPr/>
        </p:nvCxnSpPr>
        <p:spPr>
          <a:xfrm>
            <a:off x="2133600" y="2480901"/>
            <a:ext cx="1" cy="2361956"/>
          </a:xfrm>
          <a:prstGeom prst="line">
            <a:avLst/>
          </a:prstGeom>
          <a:ln w="5715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8" name="Isosceles Triangle 7"/>
          <p:cNvSpPr/>
          <p:nvPr/>
        </p:nvSpPr>
        <p:spPr>
          <a:xfrm>
            <a:off x="1371600" y="1337901"/>
            <a:ext cx="6400800" cy="1461842"/>
          </a:xfrm>
          <a:prstGeom prst="triangl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905000" y="2803525"/>
            <a:ext cx="5334000" cy="1692275"/>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667000" y="5006370"/>
            <a:ext cx="1354858" cy="523220"/>
          </a:xfrm>
          <a:prstGeom prst="rect">
            <a:avLst/>
          </a:prstGeom>
          <a:noFill/>
        </p:spPr>
        <p:txBody>
          <a:bodyPr wrap="none" rtlCol="0">
            <a:spAutoFit/>
          </a:bodyPr>
          <a:lstStyle/>
          <a:p>
            <a:r>
              <a:rPr lang="en-US" sz="2800" dirty="0" smtClean="0"/>
              <a:t>Furnace</a:t>
            </a:r>
            <a:endParaRPr lang="en-US" sz="2800" dirty="0"/>
          </a:p>
        </p:txBody>
      </p:sp>
      <p:sp>
        <p:nvSpPr>
          <p:cNvPr id="25" name="Rectangle 24"/>
          <p:cNvSpPr/>
          <p:nvPr/>
        </p:nvSpPr>
        <p:spPr>
          <a:xfrm>
            <a:off x="2133600" y="4814282"/>
            <a:ext cx="533400" cy="914400"/>
          </a:xfrm>
          <a:prstGeom prst="rect">
            <a:avLst/>
          </a:prstGeom>
          <a:solidFill>
            <a:srgbClr val="00206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flipH="1">
            <a:off x="2428875" y="2755878"/>
            <a:ext cx="13640" cy="1823395"/>
          </a:xfrm>
          <a:prstGeom prst="line">
            <a:avLst/>
          </a:prstGeom>
          <a:ln w="5715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2413940" y="4768000"/>
            <a:ext cx="1472260" cy="29486"/>
          </a:xfrm>
          <a:prstGeom prst="line">
            <a:avLst/>
          </a:prstGeom>
          <a:ln w="5715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2367236" y="2792634"/>
            <a:ext cx="1567571" cy="10338"/>
          </a:xfrm>
          <a:prstGeom prst="line">
            <a:avLst/>
          </a:prstGeom>
          <a:ln w="5715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9" idx="0"/>
          </p:cNvCxnSpPr>
          <p:nvPr/>
        </p:nvCxnSpPr>
        <p:spPr>
          <a:xfrm>
            <a:off x="4572000" y="2803525"/>
            <a:ext cx="0" cy="167896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2152653" y="2485043"/>
            <a:ext cx="4880210" cy="60486"/>
          </a:xfrm>
          <a:prstGeom prst="line">
            <a:avLst/>
          </a:prstGeom>
          <a:ln w="5715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4201506" y="2796126"/>
            <a:ext cx="2453430" cy="3155"/>
          </a:xfrm>
          <a:prstGeom prst="line">
            <a:avLst/>
          </a:prstGeom>
          <a:ln w="5715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7000875" y="2547521"/>
            <a:ext cx="1355" cy="347334"/>
          </a:xfrm>
          <a:prstGeom prst="line">
            <a:avLst/>
          </a:prstGeom>
          <a:ln w="5715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2413940" y="4564530"/>
            <a:ext cx="1472260" cy="29486"/>
          </a:xfrm>
          <a:prstGeom prst="line">
            <a:avLst/>
          </a:prstGeom>
          <a:ln w="5715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2601973" y="6287733"/>
            <a:ext cx="2646854" cy="10872"/>
          </a:xfrm>
          <a:prstGeom prst="line">
            <a:avLst/>
          </a:prstGeom>
          <a:ln w="571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2134520" y="6614507"/>
            <a:ext cx="5010146" cy="123"/>
          </a:xfrm>
          <a:prstGeom prst="line">
            <a:avLst/>
          </a:prstGeom>
          <a:ln w="571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617692" y="4482031"/>
            <a:ext cx="57545" cy="1816574"/>
          </a:xfrm>
          <a:prstGeom prst="line">
            <a:avLst/>
          </a:prstGeom>
          <a:ln w="571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238749" y="4454759"/>
            <a:ext cx="10078" cy="1843846"/>
          </a:xfrm>
          <a:prstGeom prst="line">
            <a:avLst/>
          </a:prstGeom>
          <a:ln w="571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5700973" y="6285549"/>
            <a:ext cx="1085879" cy="1"/>
          </a:xfrm>
          <a:prstGeom prst="line">
            <a:avLst/>
          </a:prstGeom>
          <a:ln w="571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812589" y="6170618"/>
            <a:ext cx="0" cy="127987"/>
          </a:xfrm>
          <a:prstGeom prst="line">
            <a:avLst/>
          </a:prstGeom>
          <a:ln w="571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2127700" y="5728682"/>
            <a:ext cx="5900" cy="885825"/>
          </a:xfrm>
          <a:prstGeom prst="line">
            <a:avLst/>
          </a:prstGeom>
          <a:ln w="571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3886200" y="2799743"/>
            <a:ext cx="315306" cy="322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6654936" y="2795752"/>
            <a:ext cx="315306" cy="3229"/>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5248827" y="4484383"/>
            <a:ext cx="358787" cy="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2134520" y="2802050"/>
            <a:ext cx="279420" cy="940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156443" y="4491392"/>
            <a:ext cx="195262" cy="281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2127700" y="2768940"/>
            <a:ext cx="279420" cy="940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2138794" y="4496464"/>
            <a:ext cx="246472" cy="456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239000" y="2806753"/>
            <a:ext cx="0" cy="3988206"/>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905000" y="5006370"/>
            <a:ext cx="0" cy="167896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643220" y="5738474"/>
            <a:ext cx="10663" cy="546172"/>
          </a:xfrm>
          <a:prstGeom prst="line">
            <a:avLst/>
          </a:prstGeom>
          <a:ln w="571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7127291" y="6200775"/>
            <a:ext cx="2172" cy="409133"/>
          </a:xfrm>
          <a:prstGeom prst="line">
            <a:avLst/>
          </a:prstGeom>
          <a:ln w="571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905000" y="2869794"/>
            <a:ext cx="0" cy="3988206"/>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729121" y="6234611"/>
            <a:ext cx="1068265" cy="1119"/>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2667580" y="6234611"/>
            <a:ext cx="2523702" cy="6006"/>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127291" y="6229994"/>
            <a:ext cx="120682"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1905000" y="6200775"/>
            <a:ext cx="130924" cy="35699"/>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125268" y="1998497"/>
            <a:ext cx="3028650" cy="523220"/>
          </a:xfrm>
          <a:prstGeom prst="rect">
            <a:avLst/>
          </a:prstGeom>
          <a:noFill/>
        </p:spPr>
        <p:txBody>
          <a:bodyPr wrap="none" rtlCol="0">
            <a:spAutoFit/>
          </a:bodyPr>
          <a:lstStyle/>
          <a:p>
            <a:r>
              <a:rPr lang="en-US" sz="2800" dirty="0" smtClean="0"/>
              <a:t>Supply Duct in Attic</a:t>
            </a:r>
            <a:endParaRPr lang="en-US" sz="2800" dirty="0"/>
          </a:p>
        </p:txBody>
      </p:sp>
      <p:sp>
        <p:nvSpPr>
          <p:cNvPr id="44" name="TextBox 43"/>
          <p:cNvSpPr txBox="1"/>
          <p:nvPr/>
        </p:nvSpPr>
        <p:spPr>
          <a:xfrm>
            <a:off x="2502465" y="6182828"/>
            <a:ext cx="4126066" cy="523220"/>
          </a:xfrm>
          <a:prstGeom prst="rect">
            <a:avLst/>
          </a:prstGeom>
          <a:noFill/>
        </p:spPr>
        <p:txBody>
          <a:bodyPr wrap="none" rtlCol="0">
            <a:spAutoFit/>
          </a:bodyPr>
          <a:lstStyle/>
          <a:p>
            <a:r>
              <a:rPr lang="en-US" sz="2800" dirty="0" smtClean="0"/>
              <a:t>Return Duct in Crawl Space</a:t>
            </a:r>
            <a:endParaRPr lang="en-US" sz="2800" dirty="0"/>
          </a:p>
        </p:txBody>
      </p:sp>
      <p:sp>
        <p:nvSpPr>
          <p:cNvPr id="45" name="TextBox 44"/>
          <p:cNvSpPr txBox="1"/>
          <p:nvPr/>
        </p:nvSpPr>
        <p:spPr>
          <a:xfrm>
            <a:off x="456137" y="1279687"/>
            <a:ext cx="1797287" cy="646331"/>
          </a:xfrm>
          <a:prstGeom prst="rect">
            <a:avLst/>
          </a:prstGeom>
          <a:noFill/>
        </p:spPr>
        <p:txBody>
          <a:bodyPr wrap="none" rtlCol="0">
            <a:spAutoFit/>
          </a:bodyPr>
          <a:lstStyle/>
          <a:p>
            <a:r>
              <a:rPr lang="en-US" sz="3600" b="1" dirty="0" smtClean="0">
                <a:solidFill>
                  <a:srgbClr val="FF0000"/>
                </a:solidFill>
              </a:rPr>
              <a:t>Summer</a:t>
            </a:r>
            <a:endParaRPr lang="en-US" sz="3600" b="1" dirty="0">
              <a:solidFill>
                <a:srgbClr val="FF0000"/>
              </a:solidFill>
            </a:endParaRPr>
          </a:p>
        </p:txBody>
      </p:sp>
      <p:sp>
        <p:nvSpPr>
          <p:cNvPr id="5" name="Right Arrow 4"/>
          <p:cNvSpPr/>
          <p:nvPr/>
        </p:nvSpPr>
        <p:spPr>
          <a:xfrm>
            <a:off x="3939557" y="4529609"/>
            <a:ext cx="978408" cy="365238"/>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2127700" y="3390039"/>
            <a:ext cx="335987" cy="978408"/>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own Arrow 65"/>
          <p:cNvSpPr/>
          <p:nvPr/>
        </p:nvSpPr>
        <p:spPr>
          <a:xfrm>
            <a:off x="2317896" y="1614690"/>
            <a:ext cx="335987" cy="978408"/>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own Arrow 66"/>
          <p:cNvSpPr/>
          <p:nvPr/>
        </p:nvSpPr>
        <p:spPr>
          <a:xfrm>
            <a:off x="6203015" y="1623963"/>
            <a:ext cx="335987" cy="978408"/>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own Arrow 68"/>
          <p:cNvSpPr/>
          <p:nvPr/>
        </p:nvSpPr>
        <p:spPr>
          <a:xfrm>
            <a:off x="6626361" y="2777200"/>
            <a:ext cx="335987" cy="978408"/>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own Arrow 70"/>
          <p:cNvSpPr/>
          <p:nvPr/>
        </p:nvSpPr>
        <p:spPr>
          <a:xfrm>
            <a:off x="3893003" y="2672766"/>
            <a:ext cx="335987" cy="978408"/>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own Arrow 71"/>
          <p:cNvSpPr/>
          <p:nvPr/>
        </p:nvSpPr>
        <p:spPr>
          <a:xfrm>
            <a:off x="5265266" y="3644629"/>
            <a:ext cx="335987" cy="978408"/>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own Arrow 72"/>
          <p:cNvSpPr/>
          <p:nvPr/>
        </p:nvSpPr>
        <p:spPr>
          <a:xfrm>
            <a:off x="6819379" y="5318218"/>
            <a:ext cx="335987" cy="978408"/>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own Arrow 73"/>
          <p:cNvSpPr/>
          <p:nvPr/>
        </p:nvSpPr>
        <p:spPr>
          <a:xfrm>
            <a:off x="5287402" y="5356650"/>
            <a:ext cx="335987" cy="978408"/>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78702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398" y="76200"/>
            <a:ext cx="8229600" cy="1143000"/>
          </a:xfrm>
        </p:spPr>
        <p:txBody>
          <a:bodyPr/>
          <a:lstStyle/>
          <a:p>
            <a:r>
              <a:rPr lang="en-US" dirty="0" smtClean="0"/>
              <a:t>Duct Location &amp; Thermal Region</a:t>
            </a:r>
            <a:endParaRPr lang="en-US" dirty="0"/>
          </a:p>
        </p:txBody>
      </p:sp>
      <p:pic>
        <p:nvPicPr>
          <p:cNvPr id="4"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l="19231" t="18823" r="18109" b="46381"/>
          <a:stretch>
            <a:fillRect/>
          </a:stretch>
        </p:blipFill>
        <p:spPr bwMode="auto">
          <a:xfrm rot="10800000">
            <a:off x="457200" y="1219200"/>
            <a:ext cx="7881649"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6942684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LOGO" val="ComfortU_Logo.jpg"/>
  <p:tag name="ARTICULATE_PRESENTER" val="Donald Prather"/>
  <p:tag name="ARTICULATE_PRESENTER_GUID" val="0067420A16B5"/>
  <p:tag name="ARTICULATE_LMS" val="0"/>
  <p:tag name="ARTICULATE_TEMPLATE" val="Corporate Communications"/>
  <p:tag name="ARTICULATE_TEMPLATE_GUID" val="1a000000-6000-0000-b000-000000000001"/>
  <p:tag name="PRESENTER_PREVIEW_MODE" val="0"/>
  <p:tag name="PRESENTER_PREVIEW_START" val="1"/>
  <p:tag name="PLAYERLOGOHEIGHT" val="162"/>
  <p:tag name="PLAYERLOGOWIDTH" val="351"/>
  <p:tag name="LAUNCHINNEWWINDOW" val="0"/>
  <p:tag name="LASTPUBLISHED" val="C:\Users\Craig\Documents\My Articulate Projects\2.1 Why Balance a House\player.html"/>
  <p:tag name="ARTICULATE_META_COURSE_VERSION" val="1.0"/>
  <p:tag name="ARTICULATE_META_COURSE_VERSION_SET" val="True"/>
  <p:tag name="ARTICULATE_SLIDE_COUNT" val="16"/>
  <p:tag name="ARTICULATE_REFERENCE_ID" val="c57fb1d5-3126-4bd0-8d16-e33eb08b6aad"/>
  <p:tag name="TAG_BACKING_FORM_KEY" val="1247644-c:\users\don\desktop\power points\1.2 duct systems.pptx"/>
  <p:tag name="ARTICULATE_PRESENTER_VERSION" val="7"/>
  <p:tag name="ARTICULATE_USED_PAGE_ORIENTATION" val="1"/>
  <p:tag name="ARTICULATE_USED_PAGE_SIZE" val="1"/>
  <p:tag name="ARTICULATE_REFERENCE_COUNT" val="0"/>
  <p:tag name="ARTICULATE_PLAYER_GLOSSARY_XML" val="&lt;?xml version=&quot;1.0&quot; encoding=&quot;utf-16&quot;?&gt;&lt;glossary xmlns:xsi=&quot;http://www.w3.org/2001/XMLSchema-instance&quot; xmlns:xsd=&quot;http://www.w3.org/2001/XMLSchema&quot;&gt;&lt;terms /&gt;&lt;/glossary&gt;"/>
  <p:tag name="ARTICULATE_META_DESCRIPTION" val="Zone pressurization, thermosyphoning, Duct Sketching"/>
  <p:tag name="ARTICULATE_META_COURSE_ID" val="621jDc7OoJd_course_id"/>
  <p:tag name="ARTICULATE_META_NAME_SET" val="True"/>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UDIO_ID" val="360"/>
  <p:tag name="ARTICULATE_AUDIO_RECORDED" val="1"/>
  <p:tag name="TIMELINE" val="7.2/14.1/19.0/21.7/25.6"/>
  <p:tag name="ELAPSEDTIME" val="53.6"/>
  <p:tag name="ANNOTATION_COUNT" val="0"/>
  <p:tag name="ARTICULATE_USED_LAYOUT" val="2"/>
  <p:tag name="ARTICULATE_NAV_LEVEL" val="1"/>
  <p:tag name="ARTICULATE_SLIDE_PRESENTER_GUID" val="43bfff11-2dfb-4325-ad4e-80c5227e671c"/>
  <p:tag name="ARTICULATE_SLIDE_PAUSE" val="0"/>
  <p:tag name="ARTICULATE_LOCK_SLIDE" val="0"/>
  <p:tag name="ARTICULATE_HIDE_SLIDE" val="0"/>
  <p:tag name="ARTICULATE_PLAYER_CONTROL_PREVIOUS" val="True"/>
  <p:tag name="ARTICULATE_PLAYER_CONTROL_NEXT" val="True"/>
</p:tagLst>
</file>

<file path=ppt/tags/tag11.xml><?xml version="1.0" encoding="utf-8"?>
<p:tagLst xmlns:a="http://schemas.openxmlformats.org/drawingml/2006/main" xmlns:r="http://schemas.openxmlformats.org/officeDocument/2006/relationships" xmlns:p="http://schemas.openxmlformats.org/presentationml/2006/main">
  <p:tag name="AUDIO_ID" val="359"/>
  <p:tag name="ARTICULATE_AUDIO_RECORDED" val="1"/>
  <p:tag name="ELAPSEDTIME" val="21.1"/>
  <p:tag name="ANNOTATION_COUNT" val="0"/>
  <p:tag name="ARTICULATE_USED_LAYOUT" val="2"/>
  <p:tag name="ARTICULATE_NAV_LEVEL" val="1"/>
  <p:tag name="ARTICULATE_SLIDE_PRESENTER_GUID" val="43bfff11-2dfb-4325-ad4e-80c5227e671c"/>
  <p:tag name="ARTICULATE_SLIDE_PAUSE" val="0"/>
  <p:tag name="ARTICULATE_LOCK_SLIDE" val="0"/>
  <p:tag name="ARTICULATE_HIDE_SLIDE" val="0"/>
  <p:tag name="ARTICULATE_PLAYER_CONTROL_PREVIOUS" val="True"/>
  <p:tag name="ARTICULATE_PLAYER_CONTROL_NEXT" val="True"/>
</p:tagLst>
</file>

<file path=ppt/tags/tag12.xml><?xml version="1.0" encoding="utf-8"?>
<p:tagLst xmlns:a="http://schemas.openxmlformats.org/drawingml/2006/main" xmlns:r="http://schemas.openxmlformats.org/officeDocument/2006/relationships" xmlns:p="http://schemas.openxmlformats.org/presentationml/2006/main">
  <p:tag name="AUDIO_ID" val="350"/>
  <p:tag name="ARTICULATE_AUDIO_RECORDED" val="1"/>
  <p:tag name="ELAPSEDTIME" val="86.1"/>
  <p:tag name="ANNOTATION_COUNT" val="0"/>
  <p:tag name="ARTICULATE_USED_LAYOUT" val="2"/>
  <p:tag name="ARTICULATE_NAV_LEVEL" val="1"/>
  <p:tag name="ARTICULATE_SLIDE_PRESENTER_GUID" val="43bfff11-2dfb-4325-ad4e-80c5227e671c"/>
  <p:tag name="ARTICULATE_SLIDE_PAUSE" val="0"/>
  <p:tag name="ARTICULATE_LOCK_SLIDE" val="0"/>
  <p:tag name="ARTICULATE_HIDE_SLIDE" val="0"/>
  <p:tag name="ARTICULATE_PLAYER_CONTROL_PREVIOUS" val="True"/>
  <p:tag name="ARTICULATE_PLAYER_CONTROL_NEXT" val="True"/>
</p:tagLst>
</file>

<file path=ppt/tags/tag13.xml><?xml version="1.0" encoding="utf-8"?>
<p:tagLst xmlns:a="http://schemas.openxmlformats.org/drawingml/2006/main" xmlns:r="http://schemas.openxmlformats.org/officeDocument/2006/relationships" xmlns:p="http://schemas.openxmlformats.org/presentationml/2006/main">
  <p:tag name="AUDIO_ID" val="351"/>
  <p:tag name="ARTICULATE_AUDIO_RECORDED" val="1"/>
  <p:tag name="ELAPSEDTIME" val="63.5"/>
  <p:tag name="ANNOTATION_COUNT" val="0"/>
  <p:tag name="ARTICULATE_USED_LAYOUT" val="2"/>
  <p:tag name="ARTICULATE_NAV_LEVEL" val="1"/>
  <p:tag name="ARTICULATE_SLIDE_PRESENTER_GUID" val="43bfff11-2dfb-4325-ad4e-80c5227e671c"/>
  <p:tag name="ARTICULATE_SLIDE_PAUSE" val="0"/>
  <p:tag name="ARTICULATE_LOCK_SLIDE" val="0"/>
  <p:tag name="ARTICULATE_HIDE_SLIDE" val="0"/>
  <p:tag name="ARTICULATE_PLAYER_CONTROL_PREVIOUS" val="True"/>
  <p:tag name="ARTICULATE_PLAYER_CONTROL_NEXT" val="True"/>
</p:tagLst>
</file>

<file path=ppt/tags/tag14.xml><?xml version="1.0" encoding="utf-8"?>
<p:tagLst xmlns:a="http://schemas.openxmlformats.org/drawingml/2006/main" xmlns:r="http://schemas.openxmlformats.org/officeDocument/2006/relationships" xmlns:p="http://schemas.openxmlformats.org/presentationml/2006/main">
  <p:tag name="AUDIO_ID" val="352"/>
  <p:tag name="ARTICULATE_AUDIO_RECORDED" val="1"/>
  <p:tag name="ELAPSEDTIME" val="63.5"/>
  <p:tag name="ANNOTATION_COUNT" val="0"/>
  <p:tag name="ARTICULATE_USED_LAYOUT" val="2"/>
  <p:tag name="ARTICULATE_NAV_LEVEL" val="1"/>
  <p:tag name="ARTICULATE_SLIDE_PRESENTER_GUID" val="43bfff11-2dfb-4325-ad4e-80c5227e671c"/>
  <p:tag name="ARTICULATE_SLIDE_PAUSE" val="0"/>
  <p:tag name="ARTICULATE_LOCK_SLIDE" val="0"/>
  <p:tag name="ARTICULATE_HIDE_SLIDE" val="0"/>
  <p:tag name="ARTICULATE_PLAYER_CONTROL_PREVIOUS" val="True"/>
  <p:tag name="ARTICULATE_PLAYER_CONTROL_NEXT" val="True"/>
</p:tagLst>
</file>

<file path=ppt/tags/tag15.xml><?xml version="1.0" encoding="utf-8"?>
<p:tagLst xmlns:a="http://schemas.openxmlformats.org/drawingml/2006/main" xmlns:r="http://schemas.openxmlformats.org/officeDocument/2006/relationships" xmlns:p="http://schemas.openxmlformats.org/presentationml/2006/main">
  <p:tag name="AUDIO_ID" val="354"/>
  <p:tag name="ARTICULATE_AUDIO_RECORDED" val="1"/>
  <p:tag name="ELAPSEDTIME" val="24.5"/>
  <p:tag name="ANNOTATION_COUNT" val="0"/>
  <p:tag name="ARTICULATE_USED_LAYOUT" val="2"/>
  <p:tag name="ARTICULATE_NAV_LEVEL" val="1"/>
  <p:tag name="ARTICULATE_SLIDE_PRESENTER_GUID" val="43bfff11-2dfb-4325-ad4e-80c5227e671c"/>
  <p:tag name="ARTICULATE_SLIDE_PAUSE" val="0"/>
  <p:tag name="ARTICULATE_LOCK_SLIDE" val="0"/>
  <p:tag name="ARTICULATE_HIDE_SLIDE" val="0"/>
  <p:tag name="ARTICULATE_PLAYER_CONTROL_PREVIOUS" val="True"/>
  <p:tag name="ARTICULATE_PLAYER_CONTROL_NEXT" val="True"/>
</p:tagLst>
</file>

<file path=ppt/tags/tag16.xml><?xml version="1.0" encoding="utf-8"?>
<p:tagLst xmlns:a="http://schemas.openxmlformats.org/drawingml/2006/main" xmlns:r="http://schemas.openxmlformats.org/officeDocument/2006/relationships" xmlns:p="http://schemas.openxmlformats.org/presentationml/2006/main">
  <p:tag name="AUDIO_ID" val="356"/>
  <p:tag name="ARTICULATE_AUDIO_RECORDED" val="1"/>
  <p:tag name="TIMELINE" val="2.8/9.5/16.4/26.2"/>
  <p:tag name="ELAPSEDTIME" val="57.2"/>
  <p:tag name="ANNOTATION_COUNT" val="0"/>
  <p:tag name="ARTICULATE_USED_LAYOUT" val="1"/>
  <p:tag name="ARTICULATE_NAV_LEVEL" val="1"/>
  <p:tag name="ARTICULATE_SLIDE_PRESENTER_GUID" val="43bfff11-2dfb-4325-ad4e-80c5227e671c"/>
  <p:tag name="ARTICULATE_SLIDE_PAUSE" val="0"/>
  <p:tag name="ARTICULATE_LOCK_SLIDE" val="0"/>
  <p:tag name="ARTICULATE_HIDE_SLIDE" val="0"/>
  <p:tag name="ARTICULATE_PLAYER_CONTROL_PREVIOUS" val="True"/>
  <p:tag name="ARTICULATE_PLAYER_CONTROL_NEXT" val="True"/>
</p:tagLst>
</file>

<file path=ppt/tags/tag17.xml><?xml version="1.0" encoding="utf-8"?>
<p:tagLst xmlns:a="http://schemas.openxmlformats.org/drawingml/2006/main" xmlns:r="http://schemas.openxmlformats.org/officeDocument/2006/relationships" xmlns:p="http://schemas.openxmlformats.org/presentationml/2006/main">
  <p:tag name="AUDIO_ID" val="357"/>
  <p:tag name="ARTICULATE_AUDIO_RECORDED" val="1"/>
  <p:tag name="ELAPSEDTIME" val="49.8"/>
  <p:tag name="ANNOTATION_COUNT" val="0"/>
  <p:tag name="ARTICULATE_USED_LAYOUT" val="2"/>
  <p:tag name="ARTICULATE_NAV_LEVEL" val="1"/>
  <p:tag name="ARTICULATE_SLIDE_PRESENTER_GUID" val="43bfff11-2dfb-4325-ad4e-80c5227e671c"/>
  <p:tag name="ARTICULATE_SLIDE_PAUSE" val="0"/>
  <p:tag name="ARTICULATE_LOCK_SLIDE" val="0"/>
  <p:tag name="ARTICULATE_HIDE_SLIDE" val="0"/>
  <p:tag name="ARTICULATE_PLAYER_CONTROL_PREVIOUS" val="True"/>
  <p:tag name="ARTICULATE_PLAYER_CONTROL_NEXT" val="True"/>
</p:tagLst>
</file>

<file path=ppt/tags/tag18.xml><?xml version="1.0" encoding="utf-8"?>
<p:tagLst xmlns:a="http://schemas.openxmlformats.org/drawingml/2006/main" xmlns:r="http://schemas.openxmlformats.org/officeDocument/2006/relationships" xmlns:p="http://schemas.openxmlformats.org/presentationml/2006/main">
  <p:tag name="AUDIO_ID" val="358"/>
  <p:tag name="ARTICULATE_AUDIO_RECORDED" val="1"/>
  <p:tag name="TIMELINE" val="22.5"/>
  <p:tag name="ELAPSEDTIME" val="36"/>
  <p:tag name="ANNOTATION_COUNT" val="0"/>
  <p:tag name="ARTICULATE_USED_LAYOUT" val="2"/>
  <p:tag name="ARTICULATE_NAV_LEVEL" val="1"/>
  <p:tag name="ARTICULATE_SLIDE_PRESENTER_GUID" val="43bfff11-2dfb-4325-ad4e-80c5227e671c"/>
  <p:tag name="ARTICULATE_SLIDE_PAUSE" val="0"/>
  <p:tag name="ARTICULATE_LOCK_SLIDE" val="0"/>
  <p:tag name="ARTICULATE_HIDE_SLIDE" val="0"/>
  <p:tag name="ARTICULATE_PLAYER_CONTROL_PREVIOUS" val="True"/>
  <p:tag name="ARTICULATE_PLAYER_CONTROL_NEXT" val="True"/>
</p:tagLst>
</file>

<file path=ppt/tags/tag19.xml><?xml version="1.0" encoding="utf-8"?>
<p:tagLst xmlns:a="http://schemas.openxmlformats.org/drawingml/2006/main" xmlns:r="http://schemas.openxmlformats.org/officeDocument/2006/relationships" xmlns:p="http://schemas.openxmlformats.org/presentationml/2006/main">
  <p:tag name="AUDIO_ID" val="344"/>
  <p:tag name="ARTICULATE_AUDIO_RECORDED" val="1"/>
  <p:tag name="ELAPSEDTIME" val="17.7"/>
  <p:tag name="ANNOTATION_COUNT" val="0"/>
  <p:tag name="ARTICULATE_USED_LAYOUT" val="2"/>
  <p:tag name="ARTICULATE_NAV_LEVEL" val="1"/>
  <p:tag name="ARTICULATE_SLIDE_PRESENTER_GUID" val="43bfff11-2dfb-4325-ad4e-80c5227e671c"/>
  <p:tag name="ARTICULATE_SLIDE_PAUSE" val="0"/>
  <p:tag name="ARTICULATE_LOCK_SLIDE" val="0"/>
  <p:tag name="ARTICULATE_HIDE_SLIDE" val="0"/>
  <p:tag name="ARTICULATE_PLAYER_CONTROL_PREVIOUS" val="True"/>
  <p:tag name="ARTICULATE_PLAYER_CONTROL_NEXT" val="True"/>
</p:tagLst>
</file>

<file path=ppt/tags/tag2.xml><?xml version="1.0" encoding="utf-8"?>
<p:tagLst xmlns:a="http://schemas.openxmlformats.org/drawingml/2006/main" xmlns:r="http://schemas.openxmlformats.org/officeDocument/2006/relationships" xmlns:p="http://schemas.openxmlformats.org/presentationml/2006/main">
  <p:tag name="ARTICULATE_SLIDE_NAV" val="1"/>
  <p:tag name="ARTICULATE_SLIDE_GUID" val="6aac7893-bf6d-4d34-9e8a-5d85bbcdb0ad"/>
  <p:tag name="AUDIO_ID" val="316"/>
  <p:tag name="ARTICULATE_AUDIO_RECORDED" val="1"/>
  <p:tag name="ELAPSEDTIME" val="6.1"/>
  <p:tag name="ANNOTATION_COUNT" val="0"/>
  <p:tag name="ARTICULATE_USED_LAYOUT" val="1"/>
  <p:tag name="ARTICULATE_SLIDE_THUMBNAIL_REFRESH" val="1"/>
  <p:tag name="ARTICULATE_NAV_LEVEL" val="1"/>
  <p:tag name="ARTICULATE_SLIDE_PRESENTER_GUID" val="43bfff11-2dfb-4325-ad4e-80c5227e671c"/>
  <p:tag name="ARTICULATE_SLIDE_PAUSE" val="0"/>
  <p:tag name="ARTICULATE_LOCK_SLIDE" val="0"/>
  <p:tag name="ARTICULATE_HIDE_SLIDE" val="0"/>
  <p:tag name="ARTICULATE_PLAYER_CONTROL_PREVIOUS" val="True"/>
  <p:tag name="ARTICULATE_PLAYER_CONTROL_NEXT" val="True"/>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raig\AppData\Local\Temp\articulate\presenter\imgtemp\tODGD1uj_files\slide0001_image001.png"/>
</p:tagLst>
</file>

<file path=ppt/tags/tag4.xml><?xml version="1.0" encoding="utf-8"?>
<p:tagLst xmlns:a="http://schemas.openxmlformats.org/drawingml/2006/main" xmlns:r="http://schemas.openxmlformats.org/officeDocument/2006/relationships" xmlns:p="http://schemas.openxmlformats.org/presentationml/2006/main">
  <p:tag name="ARTICULATE_SLIDE_NAV" val="1"/>
  <p:tag name="ARTICULATE_SLIDE_GUID" val="6aac7893-bf6d-4d34-9e8a-5d85bbcdb0ad"/>
  <p:tag name="AUDIO_ID" val="323"/>
  <p:tag name="ARTICULATE_AUDIO_RECORDED" val="1"/>
  <p:tag name="ELAPSEDTIME" val="37.8"/>
  <p:tag name="ANNOTATION_COUNT" val="0"/>
  <p:tag name="ARTICULATE_USED_LAYOUT" val="1"/>
  <p:tag name="ARTICULATE_NAV_LEVEL" val="1"/>
  <p:tag name="ARTICULATE_SLIDE_PRESENTER_GUID" val="43bfff11-2dfb-4325-ad4e-80c5227e671c"/>
  <p:tag name="ARTICULATE_SLIDE_PAUSE" val="0"/>
  <p:tag name="ARTICULATE_LOCK_SLIDE" val="0"/>
  <p:tag name="ARTICULATE_HIDE_SLIDE" val="0"/>
  <p:tag name="ARTICULATE_PLAYER_CONTROL_PREVIOUS" val="True"/>
  <p:tag name="ARTICULATE_PLAYER_CONTROL_NEXT" val="True"/>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raig\AppData\Local\Temp\articulate\presenter\imgtemp\tODGD1uj_files\slide0001_image001.png"/>
</p:tagLst>
</file>

<file path=ppt/tags/tag6.xml><?xml version="1.0" encoding="utf-8"?>
<p:tagLst xmlns:a="http://schemas.openxmlformats.org/drawingml/2006/main" xmlns:r="http://schemas.openxmlformats.org/officeDocument/2006/relationships" xmlns:p="http://schemas.openxmlformats.org/presentationml/2006/main">
  <p:tag name="ANNOTATION_TYPE_1" val="0"/>
  <p:tag name="ANNOTATION_START_1" val="22.3"/>
  <p:tag name="ANNOTATION_TOP_1" val="160"/>
  <p:tag name="ANNOTATION_LEFT_1" val="263"/>
  <p:tag name="ANNOTATION_WIDTH_1" val="149"/>
  <p:tag name="ANNOTATION_HEIGHT_1" val="150"/>
  <p:tag name="ANNOTATION_ANIMATION_1" val="4"/>
  <p:tag name="ANNOTATION_ROTATION_1" val="0"/>
  <p:tag name="ANNOTATION_SUB_TYPE_1" val="3"/>
  <p:tag name="ANNOTATION_LOOP_COUNT_1" val="1"/>
  <p:tag name="ANNOTATION_BOX_RADIUS_1" val="0"/>
  <p:tag name="ANNOTATION_SCALE_1" val="100"/>
  <p:tag name="ANNOTATION_BORDER_ALPHA_1" val="100"/>
  <p:tag name="ANNOTATION_BORDER_COLOR_1" val="16777215"/>
  <p:tag name="ANNOTATION_FILL_COLOR_1" val="3969653"/>
  <p:tag name="ANNOTATION_FILL_ALPHA_1" val="100"/>
  <p:tag name="ANNOTATION_BORDER_WIDTH_1" val="2"/>
  <p:tag name="ANNOTATION_SLIDE_WIDTH_1" val="960"/>
  <p:tag name="ANNOTATION_SLIDE_HEIGHT_1" val="720"/>
  <p:tag name="AUDIO_ID" val="364"/>
  <p:tag name="ARTICULATE_AUDIO_RECORDED" val="1"/>
  <p:tag name="TIMELINE" val="21.3"/>
  <p:tag name="ELAPSEDTIME" val="30.3"/>
  <p:tag name="ANNOTATION_COUNT" val="0"/>
  <p:tag name="ARTICULATE_USED_LAYOUT" val="2"/>
  <p:tag name="ARTICULATE_NAV_LEVEL" val="1"/>
  <p:tag name="ARTICULATE_SLIDE_PRESENTER_GUID" val="43bfff11-2dfb-4325-ad4e-80c5227e671c"/>
  <p:tag name="ARTICULATE_SLIDE_PAUSE" val="0"/>
  <p:tag name="ARTICULATE_LOCK_SLIDE" val="0"/>
  <p:tag name="ARTICULATE_HIDE_SLIDE" val="0"/>
  <p:tag name="ARTICULATE_PLAYER_CONTROL_PREVIOUS" val="True"/>
  <p:tag name="ARTICULATE_PLAYER_CONTROL_NEXT" val="True"/>
</p:tagLst>
</file>

<file path=ppt/tags/tag7.xml><?xml version="1.0" encoding="utf-8"?>
<p:tagLst xmlns:a="http://schemas.openxmlformats.org/drawingml/2006/main" xmlns:r="http://schemas.openxmlformats.org/officeDocument/2006/relationships" xmlns:p="http://schemas.openxmlformats.org/presentationml/2006/main">
  <p:tag name="AUDIO_ID" val="363"/>
  <p:tag name="ARTICULATE_AUDIO_RECORDED" val="1"/>
  <p:tag name="TIMELINE" val="15.9"/>
  <p:tag name="ELAPSEDTIME" val="41"/>
  <p:tag name="ANNOTATION_COUNT" val="0"/>
  <p:tag name="ARTICULATE_USED_LAYOUT" val="2"/>
  <p:tag name="ARTICULATE_NAV_LEVEL" val="1"/>
  <p:tag name="ARTICULATE_SLIDE_PRESENTER_GUID" val="43bfff11-2dfb-4325-ad4e-80c5227e671c"/>
  <p:tag name="ARTICULATE_SLIDE_PAUSE" val="0"/>
  <p:tag name="ARTICULATE_LOCK_SLIDE" val="0"/>
  <p:tag name="ARTICULATE_HIDE_SLIDE" val="0"/>
  <p:tag name="ARTICULATE_PLAYER_CONTROL_PREVIOUS" val="True"/>
  <p:tag name="ARTICULATE_PLAYER_CONTROL_NEXT" val="True"/>
</p:tagLst>
</file>

<file path=ppt/tags/tag8.xml><?xml version="1.0" encoding="utf-8"?>
<p:tagLst xmlns:a="http://schemas.openxmlformats.org/drawingml/2006/main" xmlns:r="http://schemas.openxmlformats.org/officeDocument/2006/relationships" xmlns:p="http://schemas.openxmlformats.org/presentationml/2006/main">
  <p:tag name="AUDIO_ID" val="362"/>
  <p:tag name="ARTICULATE_AUDIO_RECORDED" val="1"/>
  <p:tag name="TIMELINE" val="25.8/54.7"/>
  <p:tag name="ELAPSEDTIME" val="73.9"/>
  <p:tag name="ANNOTATION_COUNT" val="0"/>
  <p:tag name="ARTICULATE_USED_LAYOUT" val="2"/>
  <p:tag name="ARTICULATE_NAV_LEVEL" val="1"/>
  <p:tag name="ARTICULATE_SLIDE_PRESENTER_GUID" val="43bfff11-2dfb-4325-ad4e-80c5227e671c"/>
  <p:tag name="ARTICULATE_SLIDE_PAUSE" val="0"/>
  <p:tag name="ARTICULATE_LOCK_SLIDE" val="0"/>
  <p:tag name="ARTICULATE_HIDE_SLIDE" val="0"/>
  <p:tag name="ARTICULATE_PLAYER_CONTROL_PREVIOUS" val="True"/>
  <p:tag name="ARTICULATE_PLAYER_CONTROL_NEXT" val="True"/>
</p:tagLst>
</file>

<file path=ppt/tags/tag9.xml><?xml version="1.0" encoding="utf-8"?>
<p:tagLst xmlns:a="http://schemas.openxmlformats.org/drawingml/2006/main" xmlns:r="http://schemas.openxmlformats.org/officeDocument/2006/relationships" xmlns:p="http://schemas.openxmlformats.org/presentationml/2006/main">
  <p:tag name="AUDIO_ID" val="361"/>
  <p:tag name="ARTICULATE_AUDIO_RECORDED" val="1"/>
  <p:tag name="ELAPSEDTIME" val="43.1"/>
  <p:tag name="ANNOTATION_COUNT" val="0"/>
  <p:tag name="ARTICULATE_USED_LAYOUT" val="2"/>
  <p:tag name="ARTICULATE_NAV_LEVEL" val="1"/>
  <p:tag name="ARTICULATE_SLIDE_PRESENTER_GUID" val="43bfff11-2dfb-4325-ad4e-80c5227e671c"/>
  <p:tag name="ARTICULATE_SLIDE_PAUSE" val="0"/>
  <p:tag name="ARTICULATE_LOCK_SLIDE" val="0"/>
  <p:tag name="ARTICULATE_HIDE_SLIDE" val="0"/>
  <p:tag name="ARTICULATE_PLAYER_CONTROL_PREVIOUS" val="True"/>
  <p:tag name="ARTICULATE_PLAYER_CONTROL_NEXT"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2058</TotalTime>
  <Words>457</Words>
  <Application>Microsoft Office PowerPoint</Application>
  <PresentationFormat>On-screen Show (4:3)</PresentationFormat>
  <Paragraphs>94</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  Part 2 Technician’s Guide &amp; Workbook for Duct Diagnostics and Repair  </vt:lpstr>
      <vt:lpstr>  Section 1.2 Duct Basics: Duct Systems  </vt:lpstr>
      <vt:lpstr>Zone Pressurization</vt:lpstr>
      <vt:lpstr>Zone Pressurization</vt:lpstr>
      <vt:lpstr>Energy Losses When Fan Is Off</vt:lpstr>
      <vt:lpstr>Thermosyphoning</vt:lpstr>
      <vt:lpstr>Thermosyphoning</vt:lpstr>
      <vt:lpstr>Thermosyphoning</vt:lpstr>
      <vt:lpstr>Duct Location &amp; Thermal Region</vt:lpstr>
      <vt:lpstr>Health Hazards &amp; Thermal Comfort</vt:lpstr>
      <vt:lpstr>Inspecting Duct Systems</vt:lpstr>
      <vt:lpstr>Inspecting Duct Systems</vt:lpstr>
      <vt:lpstr>PowerPoint Presentation</vt:lpstr>
      <vt:lpstr>Duct Sketch</vt:lpstr>
      <vt:lpstr>Duct Sketch</vt:lpstr>
      <vt:lpstr>Lessons Learned</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dc:creator>
  <cp:lastModifiedBy>Don</cp:lastModifiedBy>
  <cp:revision>251</cp:revision>
  <dcterms:created xsi:type="dcterms:W3CDTF">2013-05-23T13:04:32Z</dcterms:created>
  <dcterms:modified xsi:type="dcterms:W3CDTF">2016-07-27T12:09:44Z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2.1 Why Balance a House  </vt:lpwstr>
  </property>
  <property fmtid="{D5CDD505-2E9C-101B-9397-08002B2CF9AE}" pid="4" name="ArticulateProjectVersion">
    <vt:lpwstr>7</vt:lpwstr>
  </property>
  <property fmtid="{D5CDD505-2E9C-101B-9397-08002B2CF9AE}" pid="5" name="ArticulateGUID">
    <vt:lpwstr>98130EDF-4D48-428F-8E7B-E5EDE2A53705</vt:lpwstr>
  </property>
  <property fmtid="{D5CDD505-2E9C-101B-9397-08002B2CF9AE}" pid="6" name="ArticulateProjectFull">
    <vt:lpwstr>C:\Users\Don\Desktop\Power Points\1.2 Duct Systems.ppta</vt:lpwstr>
  </property>
</Properties>
</file>