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6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8.xml" ContentType="application/vnd.openxmlformats-officedocument.presentationml.notesSlide+xml"/>
  <Override PartName="/ppt/tags/tag39.xml" ContentType="application/vnd.openxmlformats-officedocument.presentationml.tags+xml"/>
  <Override PartName="/ppt/notesSlides/notesSlide19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0.xml" ContentType="application/vnd.openxmlformats-officedocument.presentationml.notesSlide+xml"/>
  <Override PartName="/ppt/tags/tag42.xml" ContentType="application/vnd.openxmlformats-officedocument.presentationml.tags+xml"/>
  <Override PartName="/ppt/notesSlides/notesSlide21.xml" ContentType="application/vnd.openxmlformats-officedocument.presentationml.notesSlide+xml"/>
  <Override PartName="/ppt/tags/tag43.xml" ContentType="application/vnd.openxmlformats-officedocument.presentationml.tags+xml"/>
  <Override PartName="/ppt/notesSlides/notesSlide22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6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7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8.xml" ContentType="application/vnd.openxmlformats-officedocument.presentationml.notesSlide+xml"/>
  <Override PartName="/ppt/tags/tag65.xml" ContentType="application/vnd.openxmlformats-officedocument.presentationml.tags+xml"/>
  <Override PartName="/ppt/notesSlides/notesSlide29.xml" ContentType="application/vnd.openxmlformats-officedocument.presentationml.notesSlide+xml"/>
  <Override PartName="/ppt/tags/tag66.xml" ContentType="application/vnd.openxmlformats-officedocument.presentationml.tags+xml"/>
  <Override PartName="/ppt/notesSlides/notesSlide30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1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32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33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34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35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36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37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38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39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0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41.xml" ContentType="application/vnd.openxmlformats-officedocument.presentationml.notesSlide+xml"/>
  <Override PartName="/ppt/tags/tag106.xml" ContentType="application/vnd.openxmlformats-officedocument.presentationml.tags+xml"/>
  <Override PartName="/ppt/notesSlides/notesSlide42.xml" ContentType="application/vnd.openxmlformats-officedocument.presentationml.notesSlide+xml"/>
  <Override PartName="/ppt/tags/tag107.xml" ContentType="application/vnd.openxmlformats-officedocument.presentationml.tags+xml"/>
  <Override PartName="/ppt/notesSlides/notesSlide43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44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45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46.xml" ContentType="application/vnd.openxmlformats-officedocument.presentationml.notesSlide+xml"/>
  <Override PartName="/ppt/tags/tag118.xml" ContentType="application/vnd.openxmlformats-officedocument.presentationml.tags+xml"/>
  <Override PartName="/ppt/notesSlides/notesSlide47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48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49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50.xml" ContentType="application/vnd.openxmlformats-officedocument.presentationml.notesSlide+xml"/>
  <Override PartName="/ppt/tags/tag125.xml" ContentType="application/vnd.openxmlformats-officedocument.presentationml.tags+xml"/>
  <Override PartName="/ppt/notesSlides/notesSlide51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52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53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54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55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8"/>
  </p:notesMasterIdLst>
  <p:sldIdLst>
    <p:sldId id="348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</p:sldIdLst>
  <p:sldSz cx="9144000" cy="6858000" type="screen4x3"/>
  <p:notesSz cx="7010400" cy="92964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5"/>
    <a:srgbClr val="3F3F3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56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08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97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22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69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5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90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77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50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33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79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13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05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22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83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49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97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31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42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9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41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855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587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201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938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374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42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528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117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632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472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06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23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951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758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458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618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260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918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281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20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643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23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02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744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563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445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816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6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93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14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71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5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39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24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15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4.em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23.jpe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tags" Target="../tags/tag47.xml"/><Relationship Id="rId16" Type="http://schemas.openxmlformats.org/officeDocument/2006/relationships/image" Target="../media/image26.jpe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21.png"/><Relationship Id="rId5" Type="http://schemas.openxmlformats.org/officeDocument/2006/relationships/tags" Target="../tags/tag50.xml"/><Relationship Id="rId15" Type="http://schemas.openxmlformats.org/officeDocument/2006/relationships/image" Target="../media/image25.jpeg"/><Relationship Id="rId10" Type="http://schemas.openxmlformats.org/officeDocument/2006/relationships/notesSlide" Target="../notesSlides/notesSlide24.xml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21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8.jpe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30.emf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29.emf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32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69.xml"/><Relationship Id="rId7" Type="http://schemas.openxmlformats.org/officeDocument/2006/relationships/notesSlide" Target="../notesSlides/notesSlide31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71.xml"/><Relationship Id="rId10" Type="http://schemas.openxmlformats.org/officeDocument/2006/relationships/image" Target="../media/image35.jpeg"/><Relationship Id="rId4" Type="http://schemas.openxmlformats.org/officeDocument/2006/relationships/tags" Target="../tags/tag70.xml"/><Relationship Id="rId9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13" Type="http://schemas.openxmlformats.org/officeDocument/2006/relationships/image" Target="../media/image41.png"/><Relationship Id="rId3" Type="http://schemas.openxmlformats.org/officeDocument/2006/relationships/tags" Target="../tags/tag7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0.jpe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image" Target="../media/image39.jpeg"/><Relationship Id="rId5" Type="http://schemas.openxmlformats.org/officeDocument/2006/relationships/tags" Target="../tags/tag76.xml"/><Relationship Id="rId10" Type="http://schemas.openxmlformats.org/officeDocument/2006/relationships/image" Target="../media/image38.jpeg"/><Relationship Id="rId4" Type="http://schemas.openxmlformats.org/officeDocument/2006/relationships/tags" Target="../tags/tag75.xml"/><Relationship Id="rId9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44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tags" Target="../tags/tag85.xml"/><Relationship Id="rId7" Type="http://schemas.openxmlformats.org/officeDocument/2006/relationships/image" Target="../media/image45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9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89.xml"/><Relationship Id="rId7" Type="http://schemas.openxmlformats.org/officeDocument/2006/relationships/notesSlide" Target="../notesSlides/notesSlide36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91.xml"/><Relationship Id="rId10" Type="http://schemas.openxmlformats.org/officeDocument/2006/relationships/image" Target="../media/image49.jpeg"/><Relationship Id="rId4" Type="http://schemas.openxmlformats.org/officeDocument/2006/relationships/tags" Target="../tags/tag90.xml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4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image" Target="../media/image53.jpe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7" Type="http://schemas.openxmlformats.org/officeDocument/2006/relationships/image" Target="../media/image55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image" Target="../media/image56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110.xml"/><Relationship Id="rId7" Type="http://schemas.openxmlformats.org/officeDocument/2006/relationships/image" Target="../media/image57.jpe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9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image" Target="../media/image4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60.jpe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image" Target="../media/image62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7" Type="http://schemas.openxmlformats.org/officeDocument/2006/relationships/image" Target="../media/image65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7" Type="http://schemas.openxmlformats.org/officeDocument/2006/relationships/image" Target="../media/image65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7" Type="http://schemas.openxmlformats.org/officeDocument/2006/relationships/image" Target="../media/image68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69.emf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2.xml"/><Relationship Id="rId7" Type="http://schemas.openxmlformats.org/officeDocument/2006/relationships/image" Target="../media/image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image" Target="../media/image7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1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8006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6</a:t>
            </a:r>
            <a:r>
              <a:rPr lang="en-US" dirty="0" smtClean="0"/>
              <a:t>.0 System Documentation &amp; Owner Education</a:t>
            </a:r>
            <a:br>
              <a:rPr lang="en-US" dirty="0" smtClean="0"/>
            </a:br>
            <a:r>
              <a:rPr lang="en-US" sz="3600" dirty="0" smtClean="0"/>
              <a:t>(Section 6.1 System Documentation)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68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Rise Method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80270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9782" y="2952038"/>
            <a:ext cx="1905000" cy="2769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629400" y="2952037"/>
            <a:ext cx="685800" cy="2769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023274" y="2952036"/>
            <a:ext cx="685800" cy="2769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315200" y="2952038"/>
            <a:ext cx="685800" cy="276999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96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4"/>
            <a:ext cx="8642540" cy="1749316"/>
          </a:xfrm>
        </p:spPr>
        <p:txBody>
          <a:bodyPr/>
          <a:lstStyle/>
          <a:p>
            <a:r>
              <a:rPr lang="en-US" dirty="0" smtClean="0"/>
              <a:t>Pressure Drop Measurement</a:t>
            </a:r>
            <a:endParaRPr lang="en-US" dirty="0"/>
          </a:p>
        </p:txBody>
      </p:sp>
      <p:pic>
        <p:nvPicPr>
          <p:cNvPr id="8" name="Picture 7" descr="Hydrinic Manometer ALNOR_HM68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895" y="2286000"/>
            <a:ext cx="2313853" cy="354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07571" y="2286000"/>
          <a:ext cx="6774180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3545"/>
                <a:gridCol w="1693545"/>
                <a:gridCol w="1693545"/>
                <a:gridCol w="1693545"/>
              </a:tblGrid>
              <a:tr h="42672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Water Pressure Drop (in feet @ 180°F)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</a:rPr>
                        <a:t>GPM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COIL A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COIL B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COIL C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26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0.4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0.4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0.5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26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1.4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1.6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1.7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26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3.0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3.3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3.7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26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5.2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5.7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6.3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26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7.9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>
                          <a:effectLst/>
                        </a:rPr>
                        <a:t>8.7</a:t>
                      </a:r>
                      <a:endParaRPr lang="en-US" sz="2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00100" algn="l"/>
                          <a:tab pos="4914900" algn="l"/>
                        </a:tabLst>
                      </a:pPr>
                      <a:r>
                        <a:rPr lang="en-US" sz="2800" b="1" dirty="0">
                          <a:effectLst/>
                        </a:rPr>
                        <a:t>9.6</a:t>
                      </a:r>
                      <a:endParaRPr lang="en-US" sz="2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5879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8686800" cy="1646238"/>
          </a:xfrm>
        </p:spPr>
        <p:txBody>
          <a:bodyPr/>
          <a:lstStyle/>
          <a:p>
            <a:r>
              <a:rPr lang="en-US" dirty="0" smtClean="0"/>
              <a:t>Other OEM Approved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8168" r="7533" b="6448"/>
          <a:stretch/>
        </p:blipFill>
        <p:spPr bwMode="auto">
          <a:xfrm>
            <a:off x="630620" y="1003738"/>
            <a:ext cx="7467600" cy="5791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Freeform 6"/>
          <p:cNvSpPr/>
          <p:nvPr/>
        </p:nvSpPr>
        <p:spPr>
          <a:xfrm>
            <a:off x="1492470" y="4648200"/>
            <a:ext cx="4298730" cy="1143000"/>
          </a:xfrm>
          <a:custGeom>
            <a:avLst/>
            <a:gdLst>
              <a:gd name="connsiteX0" fmla="*/ 0 w 3626069"/>
              <a:gd name="connsiteY0" fmla="*/ 0 h 1024759"/>
              <a:gd name="connsiteX1" fmla="*/ 740979 w 3626069"/>
              <a:gd name="connsiteY1" fmla="*/ 63062 h 1024759"/>
              <a:gd name="connsiteX2" fmla="*/ 1450427 w 3626069"/>
              <a:gd name="connsiteY2" fmla="*/ 204952 h 1024759"/>
              <a:gd name="connsiteX3" fmla="*/ 2096813 w 3626069"/>
              <a:gd name="connsiteY3" fmla="*/ 362607 h 1024759"/>
              <a:gd name="connsiteX4" fmla="*/ 2490951 w 3626069"/>
              <a:gd name="connsiteY4" fmla="*/ 520262 h 1024759"/>
              <a:gd name="connsiteX5" fmla="*/ 2822027 w 3626069"/>
              <a:gd name="connsiteY5" fmla="*/ 662152 h 1024759"/>
              <a:gd name="connsiteX6" fmla="*/ 3090041 w 3626069"/>
              <a:gd name="connsiteY6" fmla="*/ 772510 h 1024759"/>
              <a:gd name="connsiteX7" fmla="*/ 3626069 w 3626069"/>
              <a:gd name="connsiteY7" fmla="*/ 1024759 h 1024759"/>
              <a:gd name="connsiteX8" fmla="*/ 3626069 w 3626069"/>
              <a:gd name="connsiteY8" fmla="*/ 1024759 h 102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6069" h="1024759">
                <a:moveTo>
                  <a:pt x="0" y="0"/>
                </a:moveTo>
                <a:cubicBezTo>
                  <a:pt x="249620" y="14451"/>
                  <a:pt x="499241" y="28903"/>
                  <a:pt x="740979" y="63062"/>
                </a:cubicBezTo>
                <a:cubicBezTo>
                  <a:pt x="982717" y="97221"/>
                  <a:pt x="1224455" y="155028"/>
                  <a:pt x="1450427" y="204952"/>
                </a:cubicBezTo>
                <a:cubicBezTo>
                  <a:pt x="1676399" y="254876"/>
                  <a:pt x="1923392" y="310055"/>
                  <a:pt x="2096813" y="362607"/>
                </a:cubicBezTo>
                <a:cubicBezTo>
                  <a:pt x="2270234" y="415159"/>
                  <a:pt x="2370082" y="470338"/>
                  <a:pt x="2490951" y="520262"/>
                </a:cubicBezTo>
                <a:cubicBezTo>
                  <a:pt x="2611820" y="570186"/>
                  <a:pt x="2822027" y="662152"/>
                  <a:pt x="2822027" y="662152"/>
                </a:cubicBezTo>
                <a:cubicBezTo>
                  <a:pt x="2921875" y="704193"/>
                  <a:pt x="2956034" y="712076"/>
                  <a:pt x="3090041" y="772510"/>
                </a:cubicBezTo>
                <a:cubicBezTo>
                  <a:pt x="3224048" y="832944"/>
                  <a:pt x="3626069" y="1024759"/>
                  <a:pt x="3626069" y="1024759"/>
                </a:cubicBezTo>
                <a:lnTo>
                  <a:pt x="3626069" y="102475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4724400" y="5219700"/>
            <a:ext cx="381000" cy="313996"/>
          </a:xfrm>
          <a:prstGeom prst="star5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6365" y="5086938"/>
            <a:ext cx="730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5674" y="5972229"/>
            <a:ext cx="62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C:\Users\Don\Pictures\hydronicr\Boiler setup 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4" t="2478" b="13168"/>
          <a:stretch/>
        </p:blipFill>
        <p:spPr bwMode="auto">
          <a:xfrm>
            <a:off x="6815958" y="1159362"/>
            <a:ext cx="1870842" cy="388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81200" y="1003738"/>
            <a:ext cx="2517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GPM By Head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02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Start Up Sheet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1785" b="1884"/>
          <a:stretch/>
        </p:blipFill>
        <p:spPr bwMode="auto">
          <a:xfrm>
            <a:off x="2527495" y="1420837"/>
            <a:ext cx="4067038" cy="51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549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QI Refrigerant Charging Methods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467600" cy="45259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Subcooling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Superheat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OEM Approved Methods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</a:rPr>
              <a:t>Weigh In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</a:rPr>
              <a:t>Temperature Transfer Charts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</a:rPr>
              <a:t>Other Methods?</a:t>
            </a: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03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 Documentation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Documented Field Data recorded on start up sheet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Documented field data recorded on service records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Written job documentation or checklist in the installation file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82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OEM </a:t>
            </a:r>
            <a:r>
              <a:rPr lang="en-US" dirty="0" err="1" smtClean="0"/>
              <a:t>Subcooling</a:t>
            </a:r>
            <a:r>
              <a:rPr lang="en-US" dirty="0" smtClean="0"/>
              <a:t> Chart</a:t>
            </a:r>
            <a:endParaRPr lang="en-US" dirty="0"/>
          </a:p>
        </p:txBody>
      </p:sp>
      <p:pic>
        <p:nvPicPr>
          <p:cNvPr id="3074" name="Picture 2" descr="C:\Users\Don\Pictures\2013-10-16 16 OCT\16 OCT 027.JPG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5141" r="1233" b="10633"/>
          <a:stretch/>
        </p:blipFill>
        <p:spPr bwMode="auto">
          <a:xfrm>
            <a:off x="4419600" y="1371600"/>
            <a:ext cx="4065563" cy="520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235095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87 – 81.4 = 5.6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45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OEM Superheat Product 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t="1961" r="3826" b="1688"/>
          <a:stretch/>
        </p:blipFill>
        <p:spPr bwMode="auto">
          <a:xfrm rot="16200000">
            <a:off x="1939521" y="-474637"/>
            <a:ext cx="5193321" cy="855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48729" y="1219199"/>
            <a:ext cx="990600" cy="2169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56825" y="1327665"/>
            <a:ext cx="12192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63530" y="532840"/>
            <a:ext cx="0" cy="103285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6830" y="2971800"/>
            <a:ext cx="533400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24400" y="1752600"/>
            <a:ext cx="533400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3075577"/>
            <a:ext cx="516988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063261" y="1676400"/>
            <a:ext cx="12192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6098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OEM Charge Listed By Weight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1174"/>
            <a:ext cx="8839200" cy="5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81000" y="991770"/>
            <a:ext cx="91440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86000" y="1033974"/>
            <a:ext cx="91440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72000" y="1871001"/>
            <a:ext cx="91440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029200" y="3312043"/>
            <a:ext cx="609600" cy="7959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3400" y="3312042"/>
            <a:ext cx="609600" cy="7959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943100" y="5486400"/>
            <a:ext cx="685800" cy="76200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393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26"/>
            <a:ext cx="8229600" cy="1143000"/>
          </a:xfrm>
        </p:spPr>
        <p:txBody>
          <a:bodyPr/>
          <a:lstStyle/>
          <a:p>
            <a:r>
              <a:rPr lang="en-US" dirty="0" smtClean="0"/>
              <a:t>Line Set Length Adjustment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295400"/>
          <a:ext cx="9143999" cy="5307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8795"/>
                <a:gridCol w="2230696"/>
                <a:gridCol w="2092271"/>
                <a:gridCol w="2402237"/>
              </a:tblGrid>
              <a:tr h="97890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Additional R-410A Added for Line Length (Weigh In Charge)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78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Suction Line Size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Ounces per-foot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Liquid Line Size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Ounces per-foot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1/4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0.19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5/8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5/16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0.33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3/4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3/8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0.51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7/8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0.12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1.01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1-1/8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0.20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5/8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1.64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9148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  Note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: generic amounts listed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above: 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use OEM values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when</a:t>
                      </a: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available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3488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 Airflow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Airflow through the heat exchanger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</a:rPr>
              <a:t>Field data and calculations recorded on a startup sheet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Field data and calculations recorded </a:t>
            </a:r>
            <a:r>
              <a:rPr lang="en-US" b="1" dirty="0" smtClean="0">
                <a:solidFill>
                  <a:srgbClr val="FFFF00"/>
                </a:solidFill>
              </a:rPr>
              <a:t>on service records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</a:rPr>
              <a:t>Written job documentation or checklist in the installation file</a:t>
            </a:r>
          </a:p>
          <a:p>
            <a:pPr lvl="1"/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875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Start Up Sheet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1785" b="1884"/>
          <a:stretch/>
        </p:blipFill>
        <p:spPr bwMode="auto">
          <a:xfrm>
            <a:off x="2514600" y="1437249"/>
            <a:ext cx="4067038" cy="51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66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Acceptable Electrical &amp; System Controls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Documents showing that selections are in compliance with OEM specifications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and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Written documentation or checklist in the job file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62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Amperage &amp; Voltage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Compressor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Controls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Motors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Transformers (high and low side)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Heat Strips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Any Part with an OEM rated Amperage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13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Compressor Amperage &amp; Voltage</a:t>
            </a:r>
            <a:endParaRPr lang="en-US" dirty="0"/>
          </a:p>
        </p:txBody>
      </p:sp>
      <p:pic>
        <p:nvPicPr>
          <p:cNvPr id="5" name="Picture 4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4" y="2481000"/>
            <a:ext cx="8077835" cy="38909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4343081" y="4411241"/>
            <a:ext cx="690854" cy="8298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705600" y="4411241"/>
            <a:ext cx="722728" cy="6762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72876" y="1295400"/>
            <a:ext cx="70464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Wire Size and fuse/circuit breaker sizing 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meets OEM requirements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362200" y="5578868"/>
            <a:ext cx="762000" cy="5171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798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902" y="115350"/>
            <a:ext cx="8229600" cy="1143000"/>
          </a:xfrm>
        </p:spPr>
        <p:txBody>
          <a:bodyPr/>
          <a:lstStyle/>
          <a:p>
            <a:r>
              <a:rPr lang="en-US" dirty="0" smtClean="0"/>
              <a:t>HVAC Safety Switches</a:t>
            </a:r>
            <a:endParaRPr lang="en-US" dirty="0"/>
          </a:p>
        </p:txBody>
      </p:sp>
      <p:pic>
        <p:nvPicPr>
          <p:cNvPr id="4100" name="Picture 4" descr="http://www.electrical-res.com/EX/10-20-03/Pressure%2520Switch%2520Low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21" y="1258350"/>
            <a:ext cx="2838303" cy="29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bestbuyheatingandairconditioning.com/Merchant2/graphics/00000001/PRS25333050B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8421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americanhvacparts.com/images/Product/medium/15817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7" y="374720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s3.pexsupply.com/images/products/large/sos-1-1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823" y="4334022"/>
            <a:ext cx="2391802" cy="239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i21.geccdn.net/site/images/n-picgroup/FS8-W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4105275"/>
            <a:ext cx="26193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scooper.com.au/i/General/RaypakFlowswitch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99" y="4065510"/>
            <a:ext cx="1609724" cy="20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ustomer.honeywell.com/resources/TechLit/TechLitImages/Large/C645-5.jp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2" y="1357801"/>
            <a:ext cx="21971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374860" y="2381421"/>
            <a:ext cx="1360902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061283" y="4495800"/>
            <a:ext cx="1443917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0788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Verify Fuse And Wire Size/Type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Safety Controls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Operating Controls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Motors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Transformers (high and low side)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Heat Strips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Any Part with an OEM rated Amperage/Voltage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10" descr="http://www.azpartsmaster.com/Images/products/electrical/GENR3610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02" y="1219200"/>
            <a:ext cx="2853396" cy="28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electrical-res.com/EX/10-20-03/Pressure%2520Switch%2520Low.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1419152" cy="148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498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</a:t>
            </a:r>
            <a:r>
              <a:rPr lang="en-US" dirty="0">
                <a:solidFill>
                  <a:srgbClr val="FF0000"/>
                </a:solidFill>
              </a:rPr>
              <a:t>AS </a:t>
            </a:r>
            <a:r>
              <a:rPr lang="en-US" dirty="0" smtClean="0">
                <a:solidFill>
                  <a:srgbClr val="FF0000"/>
                </a:solidFill>
              </a:rPr>
              <a:t>BUILT </a:t>
            </a:r>
            <a:r>
              <a:rPr lang="en-US" dirty="0" smtClean="0"/>
              <a:t>Control Wiring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/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t="62204" r="18719" b="6092"/>
          <a:stretch/>
        </p:blipFill>
        <p:spPr bwMode="auto">
          <a:xfrm>
            <a:off x="5562601" y="2286000"/>
            <a:ext cx="3572022" cy="3200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4496384" y="4455355"/>
            <a:ext cx="1143001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707172"/>
            <a:ext cx="5105401" cy="44650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4491695" y="4465319"/>
            <a:ext cx="1143001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400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Start Up Sheet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1785" b="1884"/>
          <a:stretch/>
        </p:blipFill>
        <p:spPr bwMode="auto">
          <a:xfrm>
            <a:off x="2514600" y="1437249"/>
            <a:ext cx="4067038" cy="51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91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OEM Manuals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25475"/>
            <a:ext cx="4267200" cy="55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600269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30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On-Rate For Combustion Appliances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Gas Appliances: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Clocking the meter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Furnace Temperature Rise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Combustion Analysis Per OEM Directions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Oil Appliances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Verify OEM Compliant Nozzle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Furnace temperature Rise</a:t>
            </a:r>
          </a:p>
          <a:p>
            <a:r>
              <a:rPr lang="en-US" dirty="0">
                <a:solidFill>
                  <a:srgbClr val="FFFF00"/>
                </a:solidFill>
              </a:rPr>
              <a:t>Combustion Analysis Per OEM Directions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76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 Documentation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Documented Field Data recorded on start up sheet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Documented field data recorded on service records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Written job documentation or checklist in the installation file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13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 Documentation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Documented Field Data recorded on start up sheet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Documented field data recorded on service records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Written job documentation or checklist in the installation file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61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r>
              <a:rPr lang="en-US" dirty="0" smtClean="0"/>
              <a:t>Clocking The Gas Meter</a:t>
            </a:r>
            <a:endParaRPr lang="en-US" dirty="0"/>
          </a:p>
        </p:txBody>
      </p:sp>
      <p:pic>
        <p:nvPicPr>
          <p:cNvPr id="3" name="Picture 2" descr="http://www.hartselleutilities.org/wp-content/uploads/gas_mete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9943"/>
            <a:ext cx="3178723" cy="243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PTShape_0" descr="http://upload.wikimedia.org/wikipedia/commons/c/ce/Gas_meter_indicator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723" y="1371726"/>
            <a:ext cx="2777420" cy="208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uranceplumbing.com/wp-content/uploads/2012/09/gas-meter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903" y="1397518"/>
            <a:ext cx="3085907" cy="205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617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7957" y="5475054"/>
            <a:ext cx="899886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52800" y="5475054"/>
            <a:ext cx="899886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229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</p:spPr>
        <p:txBody>
          <a:bodyPr/>
          <a:lstStyle/>
          <a:p>
            <a:r>
              <a:rPr lang="en-US" dirty="0" smtClean="0"/>
              <a:t>Gas Meter Pressure</a:t>
            </a:r>
            <a:endParaRPr lang="en-US" dirty="0"/>
          </a:p>
        </p:txBody>
      </p:sp>
      <p:pic>
        <p:nvPicPr>
          <p:cNvPr id="2052" name="Picture 4" descr="http://imageserver.grainger.com/is/image/Grainger/4E224_AS01?$productdetail$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honeywellparts.com/media/resized/vr8200a2132_size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18" y="3769995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farapp.com/static/prodimg/ctsupply/3312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3702886"/>
            <a:ext cx="2649415" cy="312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jbind.com/images/products/29435GasPressureTestKit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84090"/>
            <a:ext cx="3717868" cy="434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3124200" y="5365975"/>
            <a:ext cx="914400" cy="71745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752600" y="860474"/>
            <a:ext cx="914400" cy="71745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66921" y="4473526"/>
            <a:ext cx="704557" cy="7939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162800" y="4724400"/>
            <a:ext cx="704557" cy="7939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52" y="1223889"/>
            <a:ext cx="2900582" cy="266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81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Burner Pressure Check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13298" r="6068" b="8663"/>
          <a:stretch/>
        </p:blipFill>
        <p:spPr bwMode="auto">
          <a:xfrm>
            <a:off x="2057400" y="1371600"/>
            <a:ext cx="4724400" cy="525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659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010400" cy="1143000"/>
          </a:xfrm>
        </p:spPr>
        <p:txBody>
          <a:bodyPr/>
          <a:lstStyle/>
          <a:p>
            <a:r>
              <a:rPr lang="en-US" dirty="0" smtClean="0"/>
              <a:t>Temperature Rise Method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3783" r="3815" b="4355"/>
          <a:stretch/>
        </p:blipFill>
        <p:spPr bwMode="auto">
          <a:xfrm>
            <a:off x="2073928" y="3255498"/>
            <a:ext cx="7047798" cy="35814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981222" y="5257800"/>
            <a:ext cx="11430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29000" y="5257800"/>
            <a:ext cx="11430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10400" y="5257800"/>
            <a:ext cx="11430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90800" y="1371600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Air Temperature difference between the Warm Air Supply Plenum 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and the Return Air Plenum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http://www.hpsheatingandcooling.com/pages/products/images/32.jpg?132856178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" y="-41091"/>
            <a:ext cx="1946031" cy="425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92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Combustion Analysis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 r="3404"/>
          <a:stretch/>
        </p:blipFill>
        <p:spPr bwMode="auto">
          <a:xfrm>
            <a:off x="4419600" y="1372771"/>
            <a:ext cx="4489938" cy="530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PTShape_0" descr="http://www.aplusinc.net/images/caz_test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" y="3045118"/>
            <a:ext cx="4399672" cy="35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trutechtools.com/assets/images/combustionguidecover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2" t="15635" r="15512" b="36556"/>
          <a:stretch/>
        </p:blipFill>
        <p:spPr bwMode="auto">
          <a:xfrm>
            <a:off x="19928" y="137494"/>
            <a:ext cx="1961271" cy="30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89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Pump Pressure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" r="3462" b="3363"/>
          <a:stretch/>
        </p:blipFill>
        <p:spPr bwMode="auto">
          <a:xfrm>
            <a:off x="228600" y="2166386"/>
            <a:ext cx="8763000" cy="446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3886200"/>
            <a:ext cx="6629400" cy="5847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9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4"/>
          <a:stretch/>
        </p:blipFill>
        <p:spPr bwMode="auto">
          <a:xfrm>
            <a:off x="0" y="0"/>
            <a:ext cx="1295400" cy="216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7194" y="3886200"/>
            <a:ext cx="1913206" cy="5847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5" name="PPTShape_0" descr="http://www.heatingandcoolingwarehouse.com/v/vspfiles/photos/D2-Oil%20Nozzle-2T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20383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WB3 Boiler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98" y="75594"/>
            <a:ext cx="2028654" cy="200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45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OEM Burner </a:t>
            </a:r>
            <a:r>
              <a:rPr lang="en-US" dirty="0" smtClean="0"/>
              <a:t>Adjustment Instructions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759137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11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010400" cy="1143000"/>
          </a:xfrm>
        </p:spPr>
        <p:txBody>
          <a:bodyPr/>
          <a:lstStyle/>
          <a:p>
            <a:r>
              <a:rPr lang="en-US" dirty="0" smtClean="0"/>
              <a:t>Temperature Rise Method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4"/>
          <a:stretch/>
        </p:blipFill>
        <p:spPr bwMode="auto">
          <a:xfrm>
            <a:off x="0" y="0"/>
            <a:ext cx="2489982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3783" r="3815" b="4355"/>
          <a:stretch/>
        </p:blipFill>
        <p:spPr bwMode="auto">
          <a:xfrm>
            <a:off x="2073928" y="3255498"/>
            <a:ext cx="7047798" cy="35814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981222" y="5257800"/>
            <a:ext cx="11430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29000" y="5257800"/>
            <a:ext cx="11430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10400" y="5257800"/>
            <a:ext cx="11430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90800" y="1371600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Air Temperature difference between the Warm Air Supply Plenum 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and the Return Air Plenum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38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OEM Oil Furnace Start Up Sheet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3943363" cy="51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PTShape_0" descr="http://www.oilfurnacepricesonline.com/wp-content/uploads/2011/05/Rheem-ROCA-Lowboy-Series-Oil-Furnace-Price-post-pictur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t="6366" r="36000" b="6037"/>
          <a:stretch/>
        </p:blipFill>
        <p:spPr bwMode="auto">
          <a:xfrm>
            <a:off x="762000" y="1828800"/>
            <a:ext cx="2297724" cy="369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2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Fan Performance Chart ESP &amp; CFM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55356" r="8322" b="17285"/>
          <a:stretch>
            <a:fillRect/>
          </a:stretch>
        </p:blipFill>
        <p:spPr bwMode="auto">
          <a:xfrm>
            <a:off x="65492" y="1905000"/>
            <a:ext cx="8918172" cy="37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81000" y="43434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81000" y="41148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3906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Distributor/</a:t>
            </a:r>
            <a:r>
              <a:rPr lang="en-US" dirty="0" err="1" smtClean="0"/>
              <a:t>Oem</a:t>
            </a:r>
            <a:r>
              <a:rPr lang="en-US" dirty="0" smtClean="0"/>
              <a:t> Checklist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2065"/>
            <a:ext cx="382021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3875984" cy="502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48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OEM Manuals &amp; Company Start Up Sheet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1785" b="1884"/>
          <a:stretch/>
        </p:blipFill>
        <p:spPr bwMode="auto">
          <a:xfrm>
            <a:off x="4648200" y="1437249"/>
            <a:ext cx="4067038" cy="51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9664"/>
            <a:ext cx="3962400" cy="512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46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 Approved Duct Leakage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3058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Duct Pressurization Test @ 25 Pascal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Airflow Comparison Method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Hybrid blower door/airflow measuring device subtraction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Duct Pressurization </a:t>
            </a:r>
            <a:r>
              <a:rPr lang="en-US" b="1" dirty="0" smtClean="0">
                <a:solidFill>
                  <a:srgbClr val="FFFF00"/>
                </a:solidFill>
              </a:rPr>
              <a:t>Test meeting AHJ requirements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17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 Documentation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Documented Field Data recorded on start up sheet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Documented field data recorded on service records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Written job documentation or checklist in the installation file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49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Duct Pressurization</a:t>
            </a:r>
            <a:endParaRPr lang="en-US" dirty="0"/>
          </a:p>
        </p:txBody>
      </p:sp>
      <p:pic>
        <p:nvPicPr>
          <p:cNvPr id="1026" name="Picture 2" descr="100_087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16018"/>
            <a:ext cx="4050457" cy="535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" t="6650" r="6401" b="8286"/>
          <a:stretch/>
        </p:blipFill>
        <p:spPr bwMode="auto">
          <a:xfrm>
            <a:off x="780757" y="1307812"/>
            <a:ext cx="3638843" cy="264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ww.energyconservatory.com/sites/default/files/dg700_bd_contr_cable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7" y="3912580"/>
            <a:ext cx="3638843" cy="27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60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Airflow Comparison Method</a:t>
            </a:r>
            <a:endParaRPr lang="en-US" dirty="0"/>
          </a:p>
        </p:txBody>
      </p:sp>
      <p:pic>
        <p:nvPicPr>
          <p:cNvPr id="2050" name="Picture 2" descr="1-FH 2x2V2 cropped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" y="1447799"/>
            <a:ext cx="3802628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3748" r="6573" b="7635"/>
          <a:stretch/>
        </p:blipFill>
        <p:spPr bwMode="auto">
          <a:xfrm>
            <a:off x="3913677" y="1447799"/>
            <a:ext cx="505968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430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Blower Door/AMD  Method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3223" r="9091" b="5052"/>
          <a:stretch/>
        </p:blipFill>
        <p:spPr bwMode="auto">
          <a:xfrm>
            <a:off x="914400" y="1972261"/>
            <a:ext cx="2799472" cy="403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3944" r="6263" b="4336"/>
          <a:stretch/>
        </p:blipFill>
        <p:spPr bwMode="auto">
          <a:xfrm>
            <a:off x="4572000" y="1435691"/>
            <a:ext cx="3092548" cy="511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61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TAB Report QI Documentation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Documented Field Data recorded on start up sheet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Documented field data recorded on service records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Written job documentation or checklist in the installation file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362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Handler / Furnace Test Report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52" y="1295400"/>
            <a:ext cx="36195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42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Handler / Furnace Test Report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63"/>
          <a:stretch/>
        </p:blipFill>
        <p:spPr bwMode="auto">
          <a:xfrm>
            <a:off x="1142999" y="1219200"/>
            <a:ext cx="692903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16764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5504" y="186106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0496" y="2230398"/>
            <a:ext cx="54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XYZ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6470" y="2415064"/>
            <a:ext cx="106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XYZ 2345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3322" y="285830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1457" y="3005119"/>
            <a:ext cx="175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Direct Drive 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5826" y="3227638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8226" y="3412304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65593" y="3578799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132" y="3948131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03636" y="4648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1234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8652" y="4648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1289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3293" y="4648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1289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78244" y="50175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1157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2759" y="5017532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70368" y="4985266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47173" y="541974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.12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25488" y="541974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.12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08974" y="541974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.12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21781" y="575809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.45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5826" y="578907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.45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26830" y="578907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.45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38800" y="2230398"/>
            <a:ext cx="54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XYZ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72443" y="2443978"/>
            <a:ext cx="106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XYZ 1234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00600" y="300511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1/12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94591" y="304297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.86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15200" y="3042972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81769" y="339413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1157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82855" y="34123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1157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25306" y="3596970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84766" y="3631498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70292" y="4253234"/>
            <a:ext cx="107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208/230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48290" y="4253234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82855" y="427907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211.5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81769" y="4648200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72114" y="4648411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84766" y="4648411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12168" y="5050412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72114" y="5050412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84766" y="5050412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37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Traverse Readings/Measurements</a:t>
            </a:r>
            <a:endParaRPr lang="en-US" dirty="0"/>
          </a:p>
        </p:txBody>
      </p:sp>
      <p:pic>
        <p:nvPicPr>
          <p:cNvPr id="6" name="Picture 5"/>
          <p:cNvPicPr/>
          <p:nvPr>
            <p:custDataLst>
              <p:tags r:id="rId2"/>
            </p:custDataLst>
          </p:nvPr>
        </p:nvPicPr>
        <p:blipFill rotWithShape="1">
          <a:blip r:embed="rId5"/>
          <a:srcRect l="8494" t="1486" r="4968" b="8363"/>
          <a:stretch/>
        </p:blipFill>
        <p:spPr bwMode="auto">
          <a:xfrm>
            <a:off x="76200" y="1600200"/>
            <a:ext cx="3543300" cy="483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654603" y="4123276"/>
          <a:ext cx="5336997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807"/>
                <a:gridCol w="1060807"/>
                <a:gridCol w="1060807"/>
                <a:gridCol w="1060807"/>
                <a:gridCol w="1093769"/>
              </a:tblGrid>
              <a:tr h="317183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b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d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171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340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373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320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394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171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366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333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352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391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171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362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336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365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331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19500" y="1371600"/>
            <a:ext cx="55245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Airflow measured in feet per minute (fpm) for 8” round duct.</a:t>
            </a:r>
          </a:p>
          <a:p>
            <a:endParaRPr lang="en-US" sz="32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Average value = Total ÷ 12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4263 ÷ 12 = 355 fpm</a:t>
            </a:r>
          </a:p>
          <a:p>
            <a:endParaRPr lang="en-US" sz="3200" b="1" dirty="0" smtClean="0">
              <a:solidFill>
                <a:srgbClr val="FFFF00"/>
              </a:solidFill>
            </a:endParaRPr>
          </a:p>
          <a:p>
            <a:endParaRPr lang="en-US" sz="3200" b="1" dirty="0" smtClean="0">
              <a:solidFill>
                <a:srgbClr val="FFFF00"/>
              </a:solidFill>
            </a:endParaRPr>
          </a:p>
          <a:p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696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Handler / Furnace Test Report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5"/>
          <a:stretch/>
        </p:blipFill>
        <p:spPr bwMode="auto">
          <a:xfrm>
            <a:off x="1371600" y="1215898"/>
            <a:ext cx="6586506" cy="503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0657" y="121589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.12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121589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.12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0307" y="121589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.12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2522" y="158523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.45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158523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.45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0307" y="158523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.45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1922296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52/89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0507" y="2291628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77/50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8178" y="262869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81/51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4210" y="3218241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2331" y="43434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.05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2331" y="4865132"/>
            <a:ext cx="127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.05 wet coil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9351" y="55626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.30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9200" y="434340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.008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0" y="434340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.008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6400" y="192229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.50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10833" y="192229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.42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7596" y="1954562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64145" y="4865132"/>
            <a:ext cx="101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.048 wet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74945" y="4832362"/>
            <a:ext cx="101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.048 wet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20090" y="550582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.307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36106" y="556260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.307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53272" y="2291628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71340" y="2313668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33894" y="2313668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39227" y="2628694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50927" y="2660960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71340" y="2683000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33894" y="3974068"/>
            <a:ext cx="5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N/A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86400" y="36047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1234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86399" y="378940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1234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7802" y="36188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1289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84265" y="380352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1297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71056" y="3697068"/>
            <a:ext cx="303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Airflow Test in Cooling Mode Exhaust Fan </a:t>
            </a:r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b="1" dirty="0" smtClean="0">
                <a:solidFill>
                  <a:srgbClr val="FF0000"/>
                </a:solidFill>
              </a:rPr>
              <a:t>or 62.2 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72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Blower Table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447799" y="1752600"/>
          <a:ext cx="6248402" cy="4343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4122"/>
                <a:gridCol w="1440604"/>
                <a:gridCol w="1431926"/>
                <a:gridCol w="1301750"/>
              </a:tblGrid>
              <a:tr h="52502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3200" dirty="0" smtClean="0">
                          <a:solidFill>
                            <a:srgbClr val="FFFF00"/>
                          </a:solidFill>
                          <a:effectLst/>
                        </a:rPr>
                        <a:t>P CO Air 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</a:rPr>
                        <a:t>Resistance Across The Coil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318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</a:rPr>
                        <a:t>Model Number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 dirty="0">
                          <a:effectLst/>
                        </a:rPr>
                        <a:t>Air Volume CFM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>
                          <a:effectLst/>
                        </a:rPr>
                        <a:t>Dry Coil in. w.g.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>
                          <a:effectLst/>
                        </a:rPr>
                        <a:t>Wet Coil in. w.g.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7297"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</a:rPr>
                        <a:t>XYZ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 dirty="0" smtClean="0">
                          <a:effectLst/>
                        </a:rPr>
                        <a:t>1200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>
                          <a:effectLst/>
                        </a:rPr>
                        <a:t>0.03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>
                          <a:effectLst/>
                        </a:rPr>
                        <a:t>0.04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72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 dirty="0" smtClean="0">
                          <a:effectLst/>
                        </a:rPr>
                        <a:t>1400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 dirty="0">
                          <a:effectLst/>
                        </a:rPr>
                        <a:t>0.08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>
                          <a:effectLst/>
                        </a:rPr>
                        <a:t>0.09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72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 dirty="0" smtClean="0">
                          <a:effectLst/>
                        </a:rPr>
                        <a:t>1600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>
                          <a:effectLst/>
                        </a:rPr>
                        <a:t>0.14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>
                          <a:effectLst/>
                        </a:rPr>
                        <a:t>0.17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72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 dirty="0" smtClean="0">
                          <a:effectLst/>
                        </a:rPr>
                        <a:t>1800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>
                          <a:effectLst/>
                        </a:rPr>
                        <a:t>0.22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>
                          <a:effectLst/>
                        </a:rPr>
                        <a:t>0.29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72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 dirty="0" smtClean="0">
                          <a:effectLst/>
                        </a:rPr>
                        <a:t>2000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>
                          <a:effectLst/>
                        </a:rPr>
                        <a:t>0.31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2400" b="1" dirty="0">
                          <a:effectLst/>
                        </a:rPr>
                        <a:t>0.42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05400" y="4191000"/>
            <a:ext cx="1143000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4191000"/>
            <a:ext cx="1143000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89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Proportional Air Balance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  <p:custDataLst>
              <p:tags r:id="rId2"/>
            </p:custDataLst>
          </p:nvPr>
        </p:nvPicPr>
        <p:blipFill rotWithShape="1">
          <a:blip r:embed="rId6"/>
          <a:srcRect l="28862" t="12252" r="12770" b="12995"/>
          <a:stretch/>
        </p:blipFill>
        <p:spPr bwMode="auto">
          <a:xfrm>
            <a:off x="3124200" y="1206304"/>
            <a:ext cx="3505200" cy="5533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Don\AppData\Local\Microsoft\Windows\Temporary Internet Files\Content.Outlook\WYKL7HZX\Whole single line less WIC - Final.TIF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7" b="8652"/>
          <a:stretch/>
        </p:blipFill>
        <p:spPr bwMode="auto">
          <a:xfrm>
            <a:off x="152400" y="1180513"/>
            <a:ext cx="2804160" cy="553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88352" y="2209800"/>
            <a:ext cx="239033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Note: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Proportional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b</a:t>
            </a:r>
            <a:r>
              <a:rPr lang="en-US" sz="2400" dirty="0" smtClean="0">
                <a:solidFill>
                  <a:srgbClr val="FFFF00"/>
                </a:solidFill>
              </a:rPr>
              <a:t>alance work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Sheets are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Available for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Copying  in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Manual B and in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the Technician’s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Guide for Quality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Instillations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03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Airflow Balance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317623"/>
            <a:ext cx="4038600" cy="47162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Field data from the balance: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/>
          <p:nvPr>
            <p:custDataLst>
              <p:tags r:id="rId2"/>
            </p:custDataLst>
          </p:nvPr>
        </p:nvPicPr>
        <p:blipFill rotWithShape="1">
          <a:blip r:embed="rId6"/>
          <a:srcRect l="5773" t="8292" r="14534" b="13119"/>
          <a:stretch/>
        </p:blipFill>
        <p:spPr bwMode="auto">
          <a:xfrm>
            <a:off x="1555" y="1317623"/>
            <a:ext cx="4014787" cy="5540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C:\Users\Don\AppData\Local\Microsoft\Windows\Temporary Internet Files\Content.Outlook\WYKL7HZX\Whole single line less WIC - Final.TIF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7" b="8652"/>
          <a:stretch/>
        </p:blipFill>
        <p:spPr bwMode="auto">
          <a:xfrm>
            <a:off x="6599518" y="1859473"/>
            <a:ext cx="2514935" cy="496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177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Hydronic</a:t>
            </a:r>
            <a:r>
              <a:rPr lang="en-US" dirty="0" smtClean="0"/>
              <a:t> Balancing Reports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444625"/>
            <a:ext cx="8229600" cy="253682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	A plan can be formulated by gathering and studying the plans, equipment data sheets and making copies of the TAB forms needed</a:t>
            </a:r>
          </a:p>
        </p:txBody>
      </p:sp>
      <p:pic>
        <p:nvPicPr>
          <p:cNvPr id="56324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7426" r="7854" b="21411"/>
          <a:stretch>
            <a:fillRect/>
          </a:stretch>
        </p:blipFill>
        <p:spPr bwMode="auto">
          <a:xfrm rot="754539">
            <a:off x="1630212" y="3229739"/>
            <a:ext cx="2708192" cy="337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4950" r="7854" b="19307"/>
          <a:stretch>
            <a:fillRect/>
          </a:stretch>
        </p:blipFill>
        <p:spPr bwMode="auto">
          <a:xfrm rot="793477">
            <a:off x="4743323" y="3470761"/>
            <a:ext cx="2532630" cy="312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98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Pump Curve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8743" r="25481" b="52269"/>
          <a:stretch>
            <a:fillRect/>
          </a:stretch>
        </p:blipFill>
        <p:spPr bwMode="auto">
          <a:xfrm>
            <a:off x="1338775" y="1066800"/>
            <a:ext cx="6781800" cy="553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576417" y="5181600"/>
            <a:ext cx="995875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86400" y="5486400"/>
            <a:ext cx="609600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98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Start Up Sheet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1785" b="1884"/>
          <a:stretch/>
        </p:blipFill>
        <p:spPr bwMode="auto">
          <a:xfrm>
            <a:off x="2527495" y="1420837"/>
            <a:ext cx="4067038" cy="51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039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268413" y="274638"/>
            <a:ext cx="7418387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Flow Grid Method</a:t>
            </a:r>
            <a:endParaRPr lang="en-US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3748" r="6573" b="7635"/>
          <a:stretch/>
        </p:blipFill>
        <p:spPr bwMode="auto">
          <a:xfrm>
            <a:off x="576775" y="1716258"/>
            <a:ext cx="350285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 t="9799" r="12362" b="9533"/>
          <a:stretch/>
        </p:blipFill>
        <p:spPr bwMode="auto">
          <a:xfrm>
            <a:off x="4343400" y="1524000"/>
            <a:ext cx="1463040" cy="191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00" y="1525172"/>
            <a:ext cx="310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51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Matching Method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3048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89" y="1981200"/>
            <a:ext cx="491163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8" y="5115512"/>
            <a:ext cx="833082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50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/>
          <a:lstStyle/>
          <a:p>
            <a:r>
              <a:rPr lang="en-US" dirty="0" smtClean="0"/>
              <a:t>Temperature Rise Method</a:t>
            </a:r>
            <a:endParaRPr lang="en-US" dirty="0"/>
          </a:p>
        </p:txBody>
      </p:sp>
      <p:pic>
        <p:nvPicPr>
          <p:cNvPr id="4" name="Picture 5" descr="C:\Users\Don\Pictures\co2-8650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" y="0"/>
            <a:ext cx="162371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t="-23595" r="3506" b="23595"/>
          <a:stretch/>
        </p:blipFill>
        <p:spPr bwMode="auto">
          <a:xfrm>
            <a:off x="0" y="1539184"/>
            <a:ext cx="9262678" cy="387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848143" y="4419600"/>
            <a:ext cx="38762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02715" y="4038600"/>
            <a:ext cx="38762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4229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 Water Flow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Water flow through the heat exchanger</a:t>
            </a:r>
          </a:p>
          <a:p>
            <a:pPr lvl="1"/>
            <a:r>
              <a:rPr lang="en-US" sz="3200" b="1" dirty="0" smtClean="0">
                <a:solidFill>
                  <a:srgbClr val="FFFF00"/>
                </a:solidFill>
              </a:rPr>
              <a:t>Field data and calculations recorded on a startup sheet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Field data and calculations recorded </a:t>
            </a:r>
            <a:r>
              <a:rPr lang="en-US" sz="3200" b="1" dirty="0" smtClean="0">
                <a:solidFill>
                  <a:srgbClr val="FFFF00"/>
                </a:solidFill>
              </a:rPr>
              <a:t>on service records</a:t>
            </a:r>
          </a:p>
          <a:p>
            <a:pPr lvl="1"/>
            <a:r>
              <a:rPr lang="en-US" sz="3200" b="1" dirty="0" smtClean="0">
                <a:solidFill>
                  <a:srgbClr val="FFFF00"/>
                </a:solidFill>
              </a:rPr>
              <a:t>Written job documentation or checklist in the installation file</a:t>
            </a:r>
          </a:p>
          <a:p>
            <a:pPr lvl="1"/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576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1"/>
  <p:tag name="ARTICULATE_PRESENTER_VERSION" val="6"/>
  <p:tag name="LMS_COMPLETION_TITLE" val="1.1 Static Pressure Measurement"/>
  <p:tag name="LMS_COMPLETION_ID" val="1.1_Static_Pressure_Measurement"/>
  <p:tag name="LMS_COMPLETION_VERSION" val="1.0"/>
  <p:tag name="LMS_COMPLETION_DURATION" val="1:00:00"/>
  <p:tag name="LMS_COMPLETION_SCO_TITLE" val="1.1 Static Pressure Measurement"/>
  <p:tag name="LMS_COMPLETION_SCO_ID" val="1.1_Static_Pressure_Measurement"/>
  <p:tag name="LMS_COMPLETION_EDITION" val="0"/>
  <p:tag name="LMS_COMPLETION_THRESHOLD" val="14"/>
  <p:tag name="LMS_COMPLETION_METHOD" val="VIEW"/>
  <p:tag name="PUBLISH_TITLE" val="1.1 Static Pressure Measurement"/>
  <p:tag name="ARTICULATE_PUBLISH_PATH" val="C:\Users\Craig\Documents\My Articulate Projects"/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LMS_PUBLISH" val="Yes"/>
  <p:tag name="PRESENTER_PREVIEW_MODE" val="0"/>
  <p:tag name="PRESENTER_PREVIEW_START" val="1"/>
  <p:tag name="LMS_PROTOCOL_METHOD" val="SCORM"/>
  <p:tag name="LMS_PROTOCOL_VERSION" val="1.2"/>
  <p:tag name="PLAYERLOGOHEIGHT" val="162"/>
  <p:tag name="PLAYERLOGOWIDTH" val="351"/>
  <p:tag name="LAUNCHINNEWWINDOW" val="0"/>
  <p:tag name="LASTPUBLISHED" val="C:\Users\Craig\Documents\My Articulate Projects\1.1 Static Pressure Measurement\player.htm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6"/>
  <p:tag name="ARTICULATE_SLIDE_GUID" val="9d660cb7-8dc8-48ca-ac42-4997e67d821f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3"/>
  <p:tag name="ARTICULATE_SLIDE_GUID" val="7a837600-9802-44ea-9346-bf9bd1f2bb9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JpPdiCrv_files\slide0001_image001.pn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QSR0o0v_files\slide0001_image001.pn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4"/>
  <p:tag name="ARTICULATE_SLIDE_GUID" val="c4f8d3e7-2641-4b0d-9b6b-aa83c0a6a76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eFFNIX53_files\slide0001_image001.pn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c80dcf59-aead-43e0-b4d7-be5efea8cd3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743773b9-4502-4c9a-bbfa-200800dcf3b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SLIDE_GUID" val="2d7e6c5a-460e-4dab-96bc-d4309aa5a57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d6rUaM3K_files\slide0001_image0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3epn1zKz_files\slide0001_image001.jp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5"/>
  <p:tag name="ARTICULATE_SLIDE_GUID" val="251df8a2-7401-450a-b05d-e3500c45571d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IjCrKWL8_files\slide0001_image001.jp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6"/>
  <p:tag name="ARTICULATE_SLIDE_GUID" val="6b9071d5-9d94-40d9-9e04-294d70a9f9c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cd840fd5-51cf-4356-af34-30360076f90c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ebb42d1c-3879-4fb7-b55a-3aa028caa93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FOaV1eOi_files\slide0001_image001.pn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2|0.2|0.2|0.1|0.6|0.2|0.1|0.3|0.2|0.1|0.1|0.1|0.4|0.2|0.1|0.1|0.1|0.3|0.2"/>
  <p:tag name="ARTICULATE_SLIDE_NAV" val="4"/>
  <p:tag name="ARTICULATE_SLIDE_GUID" val="4560d54b-9350-4990-ad7c-1b24b2907dd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5|0.2|0.2|0.1|1.3|0.2|0.2|0.6|0.2|0.2|0.5|0.2|0.9"/>
  <p:tag name="ARTICULATE_SLIDE_NAV" val="5"/>
  <p:tag name="ARTICULATE_SLIDE_GUID" val="adebad39-3897-40bf-9679-3e4cc39b172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  <p:tag name="ARTICULATE_SLIDE_NAV" val="6"/>
  <p:tag name="ARTICULATE_SLIDE_GUID" val="ced9112a-6ce8-4645-989b-1c7790cbe9d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ddd97367-c660-4b63-82c0-2f8fa8ba511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8"/>
  <p:tag name="ARTICULATE_SLIDE_GUID" val="3b9a6c30-2e82-4e03-8c94-ff36c1e4c53b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eS5TAY8a_files\slide0001_image001.png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9"/>
  <p:tag name="ARTICULATE_SLIDE_GUID" val="299d7a3c-ec06-496a-9c44-f05f5ebe9d2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6.8"/>
  <p:tag name="ARTICULATE_SLIDE_NAV" val="10"/>
  <p:tag name="ARTICULATE_SLIDE_GUID" val="94025746-15fb-4e27-aad8-851febbad86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1"/>
  <p:tag name="ARTICULATE_SLIDE_GUID" val="5869a673-b556-4afa-8f6d-6d0bafd4330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635c24fb-7e51-4172-908f-6dc4bd2af5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ZwNoxAs9_files\slide0001_image001.pn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YVbxbQu6_files\slide0001_image001.pn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O0Z5fSjQ_files\slide0001_image001.p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8"/>
  <p:tag name="ARTICULATE_SLIDE_GUID" val="6c1c1a1d-9bf2-43b7-b4ab-6ab659a757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1i9mkITw_files\slide0001_image001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9"/>
  <p:tag name="ARTICULATE_SLIDE_GUID" val="0865c1c3-f0fe-4426-83be-63dd1eed32c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6|4.3|5.2"/>
  <p:tag name="ARTICULATE_SLIDE_NAV" val="10"/>
  <p:tag name="ARTICULATE_SLIDE_GUID" val="1b5b605d-883f-4285-98a6-5990d0771c9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2qIgygxN_files\slide0001_image001.pn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4|33"/>
  <p:tag name="ARTICULATE_SLIDE_NAV" val="11"/>
  <p:tag name="ARTICULATE_SLIDE_GUID" val="592ca929-0f6d-4d2f-8c2b-5cde589648f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To8XpOdV_files\slide0001_image001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7.2|3.9|24.4"/>
  <p:tag name="ARTICULATE_SLIDE_NAV" val="12"/>
  <p:tag name="ARTICULATE_SLIDE_GUID" val="e2a3d749-e0bc-46c5-9ab3-e2ee033490c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3"/>
  <p:tag name="ARTICULATE_SLIDE_GUID" val="39f2891f-fa61-4ba6-b49b-6e9a645c1af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1319fa55-7c10-4371-87b7-30e06651d43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e76015d0-4af0-4755-b18b-5619c4113b1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SLIDE_GUID" val="6ee89134-5369-4b59-8f7d-0d78f5d458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1|5.4|6.8|6.4"/>
  <p:tag name="ARTICULATE_SLIDE_NAV" val="5"/>
  <p:tag name="ARTICULATE_SLIDE_GUID" val="a239de06-4752-4160-bdc4-3f21ca4ad26f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6|3.2|2.8|2.8|4.5"/>
  <p:tag name="ARTICULATE_SLIDE_NAV" val="6"/>
  <p:tag name="ARTICULATE_SLIDE_GUID" val="0ad86efe-72cd-4cbc-b577-367e664088a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dHkbwCq3_files\slide0001_image001.pn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2be0df1a-f60a-4dca-8180-173c3a200f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1cb810c9-c834-47d1-a1b1-789d88f82a0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8"/>
  <p:tag name="ARTICULATE_SLIDE_GUID" val="5ebff943-aa1e-46c4-84d9-b261b5520e1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64f0cb91-42de-44cf-9373-14514290781b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b10d3386-b11a-41d8-a66b-f77bf80c009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24.6|5.7"/>
  <p:tag name="ARTICULATE_SLIDE_NAV" val="4"/>
  <p:tag name="ARTICULATE_SLIDE_GUID" val="f8e099f8-9b91-4efd-8b40-ce2ac1728cd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vn7mW5Cy_files\slide0001_image001.emz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"/>
  <p:tag name="ARTICULATE_SLIDE_NAV" val="5"/>
  <p:tag name="ARTICULATE_SLIDE_GUID" val="eb6d13f6-723e-48cc-bd02-a61f3d2a367c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5ximGhtB_files\slide0001_image001.pn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uSfuJjiV_files\slide0001_image001.jp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hKMFVCC_files\slide0001_image00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5bd1da8d-6edd-4ce8-9c13-c30ebeed16c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z1d7Szvy_files\slide0001_image001.jp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D7VWa3ll_files\slide0001_image001.jp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qqzaNHvF_files\slide0001_image001.jp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pUmRdUj5_files\slide0001_image001.jp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6"/>
  <p:tag name="ARTICULATE_SLIDE_GUID" val="d1683e51-40d8-4105-b907-4836eeade06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6oorI9K7_files\slide0001_image001.jp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o4PTlKXd_files\slide0001_image001.pn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46279713-43fc-4534-b67c-a6204af2dbf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tf9hmJcO_files\slide0001_image001.emz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SLIDE_GUID" val="c955ed6c-e5da-4ee9-9580-296cddcac57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8"/>
  <p:tag name="ARTICULATE_SLIDE_GUID" val="ebfa994f-ffe5-49d2-9f11-737aefb86f7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9"/>
  <p:tag name="ARTICULATE_SLIDE_GUID" val="334eacea-c8c7-4e76-bc4d-aa731fa78a0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v7f2dgAB_files\slide0001_image001.pn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nqSnv1Qa_files\slide0001_image001.pn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42aa9b85-5ae7-48bf-a080-f5dc8326486c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ec5ff5b2-80e8-4de1-bccf-4942be3a293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SLIDE_GUID" val="fbdc89e8-e1f5-4fb7-bc70-1a4d8fb3b26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7Yk8kYS9_files\slide0001_image001.jp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poLkCjgf_files\slide0001_image0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4025PEm_files\slide0001_image001.jp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l9qh2IrY_files\slide0001_image001.pn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5"/>
  <p:tag name="ARTICULATE_SLIDE_GUID" val="4ba7dac2-3b8a-4cf0-8f41-b8b9dd1d287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YzH1ZaiB_files\slide0001_image002.pn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4QWBwPxq_files\slide0001_image001.jp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7g2DkphB_files\slide0001_image001.jp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sZJ5Vwib_files\slide0001_image001.jp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jzgaijdR_files\slide0001_image001.pn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6"/>
  <p:tag name="ARTICULATE_SLIDE_GUID" val="af92bdff-f5a4-4f25-8b7b-82a17238fe2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5"/>
  <p:tag name="ARTICULATE_SLIDE_GUID" val="8646feea-76f8-49cb-9c54-96b804bf613f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6|0.8"/>
  <p:tag name="ARTICULATE_SLIDE_NAV" val="7"/>
  <p:tag name="ARTICULATE_SLIDE_GUID" val="5363fb66-1fb4-4b7f-883a-40375360081c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LLVr0wDa_files\slide0001_image002.pn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8"/>
  <p:tag name="ARTICULATE_SLIDE_GUID" val="ea9da62d-ca90-495c-8622-82663c5bed7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JaLm2P4F_files\slide0001_image001.jp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  <p:tag name="ARTICULATE_SLIDE_NAV" val="9"/>
  <p:tag name="ARTICULATE_SLIDE_GUID" val="db71332a-1d96-48dc-88a9-202f14490a2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BQSXT9nD_files\slide0001_image001.jp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0xNo3bLL_files\slide0001_image001.pn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0"/>
  <p:tag name="ARTICULATE_SLIDE_GUID" val="76524f4e-4ef4-4f35-bb52-198982f410d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oBf4C1O_files\slide0001_image001.pn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0.7|0.7"/>
  <p:tag name="ARTICULATE_SLIDE_NAV" val="11"/>
  <p:tag name="ARTICULATE_SLIDE_GUID" val="f95518a3-1d69-4471-a23b-c8f931e88b9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2"/>
  <p:tag name="ARTICULATE_SLIDE_GUID" val="2ab98271-bb76-441f-9571-f42cbf19951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jAVzkl2j_files\slide0001_image001.pn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2239</TotalTime>
  <Words>945</Words>
  <Application>Microsoft Office PowerPoint</Application>
  <PresentationFormat>On-screen Show (4:3)</PresentationFormat>
  <Paragraphs>371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Times New Roman</vt:lpstr>
      <vt:lpstr>Office Theme</vt:lpstr>
      <vt:lpstr>6.0 System Documentation &amp; Owner Education (Section 6.1 System Documentation) </vt:lpstr>
      <vt:lpstr>QI Airflow Documentation</vt:lpstr>
      <vt:lpstr>QI Documentation Required</vt:lpstr>
      <vt:lpstr>Fan Performance Chart ESP &amp; CFM</vt:lpstr>
      <vt:lpstr>Traverse Readings/Measurements</vt:lpstr>
      <vt:lpstr>Flow Grid Method</vt:lpstr>
      <vt:lpstr>Pressure Matching Method</vt:lpstr>
      <vt:lpstr>Temperature Rise Method</vt:lpstr>
      <vt:lpstr>QI Water Flow Documentation</vt:lpstr>
      <vt:lpstr>Temperature Rise Method</vt:lpstr>
      <vt:lpstr>Pressure Drop Measurement</vt:lpstr>
      <vt:lpstr>Other OEM Approved Methods</vt:lpstr>
      <vt:lpstr>Company Start Up Sheet</vt:lpstr>
      <vt:lpstr>QI Refrigerant Charging Methods </vt:lpstr>
      <vt:lpstr>QI Documentation Required</vt:lpstr>
      <vt:lpstr>OEM Subcooling Chart</vt:lpstr>
      <vt:lpstr>OEM Superheat Product Chart</vt:lpstr>
      <vt:lpstr>OEM Charge Listed By Weight</vt:lpstr>
      <vt:lpstr>Line Set Length Adjustment</vt:lpstr>
      <vt:lpstr>Company Start Up Sheet</vt:lpstr>
      <vt:lpstr>Acceptable Electrical &amp; System Controls Documentation</vt:lpstr>
      <vt:lpstr>Amperage &amp; Voltage Measurements</vt:lpstr>
      <vt:lpstr>Compressor Amperage &amp; Voltage</vt:lpstr>
      <vt:lpstr>HVAC Safety Switches</vt:lpstr>
      <vt:lpstr>Verify Fuse And Wire Size/Type</vt:lpstr>
      <vt:lpstr>Record AS BUILT Control Wiring</vt:lpstr>
      <vt:lpstr>Company Start Up Sheet</vt:lpstr>
      <vt:lpstr>OEM Manuals</vt:lpstr>
      <vt:lpstr>On-Rate For Combustion Appliances</vt:lpstr>
      <vt:lpstr>QI Documentation Required</vt:lpstr>
      <vt:lpstr>Clocking The Gas Meter</vt:lpstr>
      <vt:lpstr>Gas Meter Pressure</vt:lpstr>
      <vt:lpstr>Gas Burner Pressure Check</vt:lpstr>
      <vt:lpstr>Temperature Rise Method</vt:lpstr>
      <vt:lpstr>Combustion Analysis </vt:lpstr>
      <vt:lpstr>Oil Pump Pressure</vt:lpstr>
      <vt:lpstr>OEM Burner Adjustment Instructions</vt:lpstr>
      <vt:lpstr>Temperature Rise Method</vt:lpstr>
      <vt:lpstr>OEM Oil Furnace Start Up Sheet </vt:lpstr>
      <vt:lpstr>Distributor/Oem Checklist </vt:lpstr>
      <vt:lpstr>OEM Manuals &amp; Company Start Up Sheet</vt:lpstr>
      <vt:lpstr>QI Approved Duct Leakage Tests</vt:lpstr>
      <vt:lpstr>QI Documentation Required</vt:lpstr>
      <vt:lpstr>Duct Pressurization</vt:lpstr>
      <vt:lpstr>Airflow Comparison Method</vt:lpstr>
      <vt:lpstr>Hybrid Blower Door/AMD  Method</vt:lpstr>
      <vt:lpstr>TAB Report QI Documentation Required</vt:lpstr>
      <vt:lpstr>Air Handler / Furnace Test Report</vt:lpstr>
      <vt:lpstr>Air Handler / Furnace Test Report</vt:lpstr>
      <vt:lpstr>Air Handler / Furnace Test Report</vt:lpstr>
      <vt:lpstr>Blower Table</vt:lpstr>
      <vt:lpstr>Proportional Air Balance</vt:lpstr>
      <vt:lpstr>Airflow Balance Report</vt:lpstr>
      <vt:lpstr>Hydronic Balancing Reports</vt:lpstr>
      <vt:lpstr>Pump Curve </vt:lpstr>
      <vt:lpstr>Company Start Up Sheet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220</cp:revision>
  <cp:lastPrinted>2013-06-17T20:42:26Z</cp:lastPrinted>
  <dcterms:created xsi:type="dcterms:W3CDTF">2013-05-23T13:04:32Z</dcterms:created>
  <dcterms:modified xsi:type="dcterms:W3CDTF">2015-08-04T13:41:32Z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GUID">
    <vt:lpwstr>27EE461C-6EAF-465D-8150-A466D9A99956</vt:lpwstr>
  </property>
  <property fmtid="{D5CDD505-2E9C-101B-9397-08002B2CF9AE}" pid="4" name="ArticulatePath">
    <vt:lpwstr>1.1 Static Pressure Measurement</vt:lpwstr>
  </property>
  <property fmtid="{D5CDD505-2E9C-101B-9397-08002B2CF9AE}" pid="5" name="ArticulateProjectFull">
    <vt:lpwstr>T:\1.0-ACTIVITIES &amp; PROJECTS\ACCA Guides\Tech Guide 5 QI\QI Training\QI Training\1 Airflow Basics\1.1 Static Pressure Measurement.ppta</vt:lpwstr>
  </property>
</Properties>
</file>