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6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8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9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0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1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2.xml" ContentType="application/vnd.openxmlformats-officedocument.presentationml.notesSlide+xml"/>
  <Override PartName="/ppt/tags/tag78.xml" ContentType="application/vnd.openxmlformats-officedocument.presentationml.tags+xml"/>
  <Override PartName="/ppt/notesSlides/notesSlide23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4.xml" ContentType="application/vnd.openxmlformats-officedocument.presentationml.notesSlide+xml"/>
  <Override PartName="/ppt/tags/tag83.xml" ContentType="application/vnd.openxmlformats-officedocument.presentationml.tags+xml"/>
  <Override PartName="/ppt/notesSlides/notesSlide25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394" r:id="rId2"/>
    <p:sldId id="395" r:id="rId3"/>
    <p:sldId id="406" r:id="rId4"/>
    <p:sldId id="407" r:id="rId5"/>
    <p:sldId id="397" r:id="rId6"/>
    <p:sldId id="410" r:id="rId7"/>
    <p:sldId id="398" r:id="rId8"/>
    <p:sldId id="399" r:id="rId9"/>
    <p:sldId id="400" r:id="rId10"/>
    <p:sldId id="405" r:id="rId11"/>
    <p:sldId id="401" r:id="rId12"/>
    <p:sldId id="402" r:id="rId13"/>
    <p:sldId id="403" r:id="rId14"/>
    <p:sldId id="404" r:id="rId15"/>
    <p:sldId id="411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23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545"/>
    <a:srgbClr val="3F3F3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73" d="100"/>
          <a:sy n="73" d="100"/>
        </p:scale>
        <p:origin x="7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3A6E7-60DE-4005-B552-9C8674E4BA66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46B63-F3D0-4FCB-B9C7-2DF26E8B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3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46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08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6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42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69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20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99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95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71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30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71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17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537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60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11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148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636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467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38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32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21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6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45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21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2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6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2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2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3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5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9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0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A4F02-61AA-4C81-BD1C-511DDA14D55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29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7.xml"/><Relationship Id="rId7" Type="http://schemas.openxmlformats.org/officeDocument/2006/relationships/hyperlink" Target="http://upload.wikimedia.org/wikipedia/commons/2/2a/Georg_Simon_Ohm3.jpg" TargetMode="Externa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jpeg"/><Relationship Id="rId4" Type="http://schemas.openxmlformats.org/officeDocument/2006/relationships/tags" Target="../tags/tag28.xml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9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34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.jpeg"/><Relationship Id="rId5" Type="http://schemas.openxmlformats.org/officeDocument/2006/relationships/tags" Target="../tags/tag36.xml"/><Relationship Id="rId10" Type="http://schemas.openxmlformats.org/officeDocument/2006/relationships/image" Target="../media/image10.jpeg"/><Relationship Id="rId4" Type="http://schemas.openxmlformats.org/officeDocument/2006/relationships/tags" Target="../tags/tag35.xml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9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5.png"/><Relationship Id="rId5" Type="http://schemas.openxmlformats.org/officeDocument/2006/relationships/tags" Target="../tags/tag41.xml"/><Relationship Id="rId10" Type="http://schemas.openxmlformats.org/officeDocument/2006/relationships/image" Target="../media/image14.jpg"/><Relationship Id="rId4" Type="http://schemas.openxmlformats.org/officeDocument/2006/relationships/tags" Target="../tags/tag40.xm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9.jpe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18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17.jpeg"/><Relationship Id="rId5" Type="http://schemas.openxmlformats.org/officeDocument/2006/relationships/tags" Target="../tags/tag46.xml"/><Relationship Id="rId10" Type="http://schemas.openxmlformats.org/officeDocument/2006/relationships/image" Target="../media/image16.jpeg"/><Relationship Id="rId4" Type="http://schemas.openxmlformats.org/officeDocument/2006/relationships/tags" Target="../tags/tag45.xml"/><Relationship Id="rId9" Type="http://schemas.openxmlformats.org/officeDocument/2006/relationships/notesSlide" Target="../notesSlides/notesSlide15.xml"/><Relationship Id="rId1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51.xml"/><Relationship Id="rId7" Type="http://schemas.openxmlformats.org/officeDocument/2006/relationships/image" Target="../media/image21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tags" Target="../tags/tag55.xml"/><Relationship Id="rId7" Type="http://schemas.openxmlformats.org/officeDocument/2006/relationships/image" Target="../media/image24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29.jpe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tags" Target="../tags/tag58.xml"/><Relationship Id="rId16" Type="http://schemas.openxmlformats.org/officeDocument/2006/relationships/image" Target="../media/image32.jpe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27.png"/><Relationship Id="rId5" Type="http://schemas.openxmlformats.org/officeDocument/2006/relationships/tags" Target="../tags/tag61.xml"/><Relationship Id="rId15" Type="http://schemas.openxmlformats.org/officeDocument/2006/relationships/image" Target="../media/image31.jpeg"/><Relationship Id="rId10" Type="http://schemas.openxmlformats.org/officeDocument/2006/relationships/notesSlide" Target="../notesSlides/notesSlide18.xml"/><Relationship Id="rId4" Type="http://schemas.openxmlformats.org/officeDocument/2006/relationships/tags" Target="../tags/tag6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67.xml"/><Relationship Id="rId7" Type="http://schemas.openxmlformats.org/officeDocument/2006/relationships/image" Target="../media/image7.jpe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hyperlink" Target="http://upload.wikimedia.org/wikipedia/commons/2/2a/Georg_Simon_Ohm3.jpg" TargetMode="Externa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72.xml"/><Relationship Id="rId7" Type="http://schemas.openxmlformats.org/officeDocument/2006/relationships/image" Target="../media/image35.jpe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76.xml"/><Relationship Id="rId7" Type="http://schemas.openxmlformats.org/officeDocument/2006/relationships/image" Target="../media/image35.jpe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Relationship Id="rId9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tags" Target="../tags/tag81.xml"/><Relationship Id="rId7" Type="http://schemas.openxmlformats.org/officeDocument/2006/relationships/image" Target="../media/image38.gif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Relationship Id="rId9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tags" Target="../tags/tag86.xml"/><Relationship Id="rId7" Type="http://schemas.openxmlformats.org/officeDocument/2006/relationships/notesSlide" Target="../notesSlides/notesSlide2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4.jpeg"/><Relationship Id="rId5" Type="http://schemas.openxmlformats.org/officeDocument/2006/relationships/tags" Target="../tags/tag88.xml"/><Relationship Id="rId10" Type="http://schemas.openxmlformats.org/officeDocument/2006/relationships/image" Target="../media/image43.jpeg"/><Relationship Id="rId4" Type="http://schemas.openxmlformats.org/officeDocument/2006/relationships/tags" Target="../tags/tag87.xml"/><Relationship Id="rId9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.emf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.em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4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.em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5.emf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800600"/>
            <a:ext cx="8991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4.0 Equipment Installation Aspects</a:t>
            </a:r>
            <a:br>
              <a:rPr lang="en-US" dirty="0" smtClean="0"/>
            </a:br>
            <a:r>
              <a:rPr lang="en-US" sz="3600" dirty="0" smtClean="0"/>
              <a:t>(Section 4.7 </a:t>
            </a:r>
            <a:r>
              <a:rPr lang="en-US" sz="3600" smtClean="0"/>
              <a:t>System Controls)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676400" y="2743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029" name="Picture 5" descr="H:\IMAGES\ACCALogoSolidBlack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98" y="76200"/>
            <a:ext cx="668215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905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964"/>
            <a:ext cx="8229600" cy="1143000"/>
          </a:xfrm>
        </p:spPr>
        <p:txBody>
          <a:bodyPr/>
          <a:lstStyle/>
          <a:p>
            <a:r>
              <a:rPr lang="en-US" dirty="0" smtClean="0"/>
              <a:t>Control Boards</a:t>
            </a:r>
            <a:endParaRPr lang="en-US" dirty="0"/>
          </a:p>
        </p:txBody>
      </p:sp>
      <p:pic>
        <p:nvPicPr>
          <p:cNvPr id="1030" name="Picture 6" descr="http://nativesupplycompany.com/image/cache/data/b1809911s-600x600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4889" r="8127" b="10684"/>
          <a:stretch/>
        </p:blipFill>
        <p:spPr bwMode="auto">
          <a:xfrm>
            <a:off x="2420980" y="1066800"/>
            <a:ext cx="4149640" cy="420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6536" y="5473005"/>
            <a:ext cx="7154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Most boards will also be fused for overload protection.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400800" y="4267200"/>
            <a:ext cx="101187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8058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Ohms</a:t>
            </a:r>
            <a:endParaRPr lang="en-US" dirty="0"/>
          </a:p>
        </p:txBody>
      </p:sp>
      <p:pic>
        <p:nvPicPr>
          <p:cNvPr id="4" name="Content Placeholder 3" descr="File:Georg Simon Ohm3.jpg">
            <a:hlinkClick r:id="rId7"/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65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429000" y="1633380"/>
            <a:ext cx="2407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A = V ÷ </a:t>
            </a:r>
            <a:r>
              <a:rPr lang="el-GR" sz="4000" b="1" dirty="0">
                <a:solidFill>
                  <a:srgbClr val="FFFF00"/>
                </a:solidFill>
              </a:rPr>
              <a:t>Ω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www.lunghd.com/Tech_Articles/Electrical/BasicElectricalToolkit/Analog_volt_ohm_meter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24854"/>
            <a:ext cx="44196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ivinelighting.com/images/FuseInfoSheetPics/FuseSizes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3911" r="82136" b="16134"/>
          <a:stretch/>
        </p:blipFill>
        <p:spPr bwMode="auto">
          <a:xfrm rot="16200000" flipH="1">
            <a:off x="5317539" y="3395168"/>
            <a:ext cx="101508" cy="67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2971800" y="3032740"/>
            <a:ext cx="457200" cy="42539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81200" y="3138028"/>
            <a:ext cx="884799" cy="54547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9906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1633380"/>
            <a:ext cx="2407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A = V ÷ </a:t>
            </a:r>
            <a:r>
              <a:rPr lang="el-GR" sz="4000" b="1" dirty="0">
                <a:solidFill>
                  <a:srgbClr val="FFFF00"/>
                </a:solidFill>
              </a:rPr>
              <a:t>Ω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www.lunghd.com/Tech_Articles/Electrical/BasicElectricalToolkit/Analog_volt_ohm_meter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/>
          <a:stretch/>
        </p:blipFill>
        <p:spPr bwMode="auto">
          <a:xfrm>
            <a:off x="990600" y="0"/>
            <a:ext cx="7315200" cy="692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370174"/>
            <a:ext cx="36465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Ohm reading means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the fuse is good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8" name="Picture 4" descr="http://www.divinelighting.com/images/FuseInfoSheetPics/FuseSizes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3911" r="82136" b="16134"/>
          <a:stretch/>
        </p:blipFill>
        <p:spPr bwMode="auto">
          <a:xfrm rot="16200000" flipH="1">
            <a:off x="6127457" y="2151829"/>
            <a:ext cx="101508" cy="67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>
            <a:off x="3613988" y="533400"/>
            <a:ext cx="228600" cy="91399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681801" y="722169"/>
            <a:ext cx="884799" cy="54547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5673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1633380"/>
            <a:ext cx="2407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A = V ÷ </a:t>
            </a:r>
            <a:r>
              <a:rPr lang="el-GR" sz="4000" b="1" dirty="0">
                <a:solidFill>
                  <a:srgbClr val="FFFF00"/>
                </a:solidFill>
              </a:rPr>
              <a:t>Ω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www.lunghd.com/Tech_Articles/Electrical/BasicElectricalToolkit/Analog_volt_ohm_meter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/>
          <a:stretch/>
        </p:blipFill>
        <p:spPr bwMode="auto">
          <a:xfrm>
            <a:off x="990600" y="0"/>
            <a:ext cx="7315200" cy="692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ivinelighting.com/images/FuseInfoSheetPics/FuseSizes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3911" r="82136" b="16134"/>
          <a:stretch/>
        </p:blipFill>
        <p:spPr bwMode="auto">
          <a:xfrm rot="16200000" flipH="1">
            <a:off x="6121446" y="2150061"/>
            <a:ext cx="101508" cy="67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544201" y="815163"/>
            <a:ext cx="884799" cy="54547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581400" y="533400"/>
            <a:ext cx="228600" cy="91399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PTShape_1" descr="http://i.ebayimg.com/t/LCD-Digital-MULTITESTER-Multimeter-AC-DC-Ohm-VOLT-Meter-New-/00/$(KGrHqN,!lUE4ldKiuyTBOQO4t4yUQ~~0_35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PTShape_2" descr="http://www.dontscrapit.com/Hawaii-/Commercial-/New-clamp-amp-volt-ohm-meter-k-thermocouple-hvac-tool-partpic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600" y="3571874"/>
            <a:ext cx="3810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77016" y="665610"/>
            <a:ext cx="375923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Electronic Meters with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Ohm scales </a:t>
            </a:r>
          </a:p>
          <a:p>
            <a:r>
              <a:rPr lang="en-US" sz="2800" i="1" dirty="0" smtClean="0">
                <a:solidFill>
                  <a:srgbClr val="FFFF00"/>
                </a:solidFill>
              </a:rPr>
              <a:t>(no power on fuse when </a:t>
            </a:r>
          </a:p>
          <a:p>
            <a:r>
              <a:rPr lang="en-US" sz="2800" i="1" dirty="0">
                <a:solidFill>
                  <a:srgbClr val="FFFF00"/>
                </a:solidFill>
              </a:rPr>
              <a:t>m</a:t>
            </a:r>
            <a:r>
              <a:rPr lang="en-US" sz="2800" i="1" dirty="0" smtClean="0">
                <a:solidFill>
                  <a:srgbClr val="FFFF00"/>
                </a:solidFill>
              </a:rPr>
              <a:t>easuring ohms)</a:t>
            </a:r>
            <a:endParaRPr lang="en-US" sz="2800" i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916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41" y="18533"/>
            <a:ext cx="8229600" cy="9117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Typical Furnace Control Board Wiring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5581" r="14566" b="3048"/>
          <a:stretch/>
        </p:blipFill>
        <p:spPr>
          <a:xfrm>
            <a:off x="226050" y="1530581"/>
            <a:ext cx="2155547" cy="3028915"/>
          </a:xfrm>
          <a:prstGeom prst="rect">
            <a:avLst/>
          </a:prstGeom>
        </p:spPr>
      </p:pic>
      <p:pic>
        <p:nvPicPr>
          <p:cNvPr id="7" name="Picture 6"/>
          <p:cNvPicPr/>
          <p:nvPr>
            <p:custDataLst>
              <p:tags r:id="rId3"/>
            </p:custDataLst>
          </p:nvPr>
        </p:nvPicPr>
        <p:blipFill rotWithShape="1">
          <a:blip r:embed="rId9"/>
          <a:srcRect r="37019" b="62850"/>
          <a:stretch/>
        </p:blipFill>
        <p:spPr bwMode="auto">
          <a:xfrm>
            <a:off x="2517955" y="1543154"/>
            <a:ext cx="2794412" cy="2175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73572" y="1965428"/>
            <a:ext cx="2979468" cy="348557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Legend</a:t>
            </a:r>
          </a:p>
          <a:p>
            <a:r>
              <a:rPr lang="en-US" sz="1950" b="1" dirty="0">
                <a:solidFill>
                  <a:srgbClr val="FF0000"/>
                </a:solidFill>
              </a:rPr>
              <a:t>R </a:t>
            </a:r>
            <a:r>
              <a:rPr lang="en-US" sz="1950" dirty="0">
                <a:solidFill>
                  <a:srgbClr val="FF0000"/>
                </a:solidFill>
              </a:rPr>
              <a:t>       +24 Volt</a:t>
            </a:r>
          </a:p>
          <a:p>
            <a:r>
              <a:rPr lang="en-US" sz="2100" b="1" dirty="0">
                <a:solidFill>
                  <a:srgbClr val="FFFF00"/>
                </a:solidFill>
              </a:rPr>
              <a:t>Y         </a:t>
            </a:r>
            <a:r>
              <a:rPr lang="en-US" sz="2100" b="1" dirty="0" smtClean="0">
                <a:solidFill>
                  <a:srgbClr val="FFFF00"/>
                </a:solidFill>
              </a:rPr>
              <a:t>Cooling</a:t>
            </a:r>
            <a:endParaRPr lang="en-US" sz="2100" b="1" dirty="0">
              <a:solidFill>
                <a:srgbClr val="FFFF00"/>
              </a:solidFill>
            </a:endParaRPr>
          </a:p>
          <a:p>
            <a:r>
              <a:rPr lang="en-US" sz="1950" b="1" dirty="0" smtClean="0">
                <a:solidFill>
                  <a:srgbClr val="0070C0"/>
                </a:solidFill>
              </a:rPr>
              <a:t>C </a:t>
            </a:r>
            <a:r>
              <a:rPr lang="en-US" sz="1950" dirty="0" smtClean="0">
                <a:solidFill>
                  <a:srgbClr val="0070C0"/>
                </a:solidFill>
              </a:rPr>
              <a:t>         Common</a:t>
            </a:r>
          </a:p>
          <a:p>
            <a:r>
              <a:rPr lang="en-US" sz="1950" b="1" dirty="0" smtClean="0">
                <a:solidFill>
                  <a:srgbClr val="00B050"/>
                </a:solidFill>
              </a:rPr>
              <a:t>G </a:t>
            </a:r>
            <a:r>
              <a:rPr lang="en-US" sz="1950" dirty="0" smtClean="0">
                <a:solidFill>
                  <a:srgbClr val="00B050"/>
                </a:solidFill>
              </a:rPr>
              <a:t>         </a:t>
            </a:r>
            <a:r>
              <a:rPr lang="en-US" sz="1950" dirty="0">
                <a:solidFill>
                  <a:srgbClr val="00B050"/>
                </a:solidFill>
              </a:rPr>
              <a:t>Fan </a:t>
            </a:r>
          </a:p>
          <a:p>
            <a:r>
              <a:rPr lang="en-US" sz="1950" b="1" dirty="0">
                <a:solidFill>
                  <a:schemeClr val="accent4">
                    <a:lumMod val="50000"/>
                  </a:schemeClr>
                </a:solidFill>
              </a:rPr>
              <a:t>AUX-E  1st Stage Gas Heat</a:t>
            </a:r>
          </a:p>
          <a:p>
            <a:r>
              <a:rPr lang="en-US" sz="1950" b="1" dirty="0">
                <a:solidFill>
                  <a:srgbClr val="FF00FF"/>
                </a:solidFill>
              </a:rPr>
              <a:t>U</a:t>
            </a:r>
            <a:r>
              <a:rPr lang="en-US" sz="1950" b="1" baseline="-25000" dirty="0">
                <a:solidFill>
                  <a:srgbClr val="FF00FF"/>
                </a:solidFill>
              </a:rPr>
              <a:t>1</a:t>
            </a:r>
            <a:r>
              <a:rPr lang="en-US" sz="1950" baseline="-25000" dirty="0">
                <a:solidFill>
                  <a:srgbClr val="FF00FF"/>
                </a:solidFill>
              </a:rPr>
              <a:t>      </a:t>
            </a:r>
            <a:r>
              <a:rPr lang="en-US" sz="1950" dirty="0">
                <a:solidFill>
                  <a:srgbClr val="FF00FF"/>
                </a:solidFill>
              </a:rPr>
              <a:t>2nd Stage Gas Heat</a:t>
            </a:r>
            <a:endParaRPr lang="en-US" sz="195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1950" b="1" dirty="0"/>
              <a:t>S</a:t>
            </a:r>
            <a:r>
              <a:rPr lang="en-US" sz="1950" b="1" baseline="-25000" dirty="0"/>
              <a:t>1</a:t>
            </a:r>
            <a:r>
              <a:rPr lang="en-US" sz="1950" baseline="-25000" dirty="0"/>
              <a:t>        </a:t>
            </a:r>
            <a:r>
              <a:rPr lang="en-US" sz="1950" dirty="0"/>
              <a:t>Outdoor Temp Sensor</a:t>
            </a:r>
          </a:p>
          <a:p>
            <a:r>
              <a:rPr lang="en-US" sz="1950" b="1" dirty="0"/>
              <a:t>S</a:t>
            </a:r>
            <a:r>
              <a:rPr lang="en-US" sz="1950" b="1" baseline="-25000" dirty="0"/>
              <a:t>2</a:t>
            </a:r>
            <a:r>
              <a:rPr lang="en-US" sz="1950" baseline="-25000" dirty="0"/>
              <a:t>        </a:t>
            </a:r>
            <a:r>
              <a:rPr lang="en-US" sz="1950" dirty="0"/>
              <a:t>Outdoor Temp Sensor</a:t>
            </a:r>
          </a:p>
          <a:p>
            <a:r>
              <a:rPr lang="en-US" sz="1950" b="1" dirty="0">
                <a:solidFill>
                  <a:schemeClr val="accent6"/>
                </a:solidFill>
              </a:rPr>
              <a:t>O </a:t>
            </a:r>
            <a:r>
              <a:rPr lang="en-US" sz="1950" dirty="0">
                <a:solidFill>
                  <a:schemeClr val="accent6"/>
                </a:solidFill>
              </a:rPr>
              <a:t>      Reversing Valve</a:t>
            </a:r>
          </a:p>
          <a:p>
            <a:r>
              <a:rPr lang="en-US" sz="1950" b="1" dirty="0">
                <a:solidFill>
                  <a:schemeClr val="accent6"/>
                </a:solidFill>
              </a:rPr>
              <a:t>O/B</a:t>
            </a:r>
            <a:r>
              <a:rPr lang="en-US" sz="1950" dirty="0">
                <a:solidFill>
                  <a:schemeClr val="accent6"/>
                </a:solidFill>
              </a:rPr>
              <a:t>    Heat Pump Heating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4551" y="2969107"/>
            <a:ext cx="2803973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 </a:t>
            </a:r>
            <a:r>
              <a:rPr lang="en-US" dirty="0">
                <a:solidFill>
                  <a:srgbClr val="0070C0"/>
                </a:solidFill>
              </a:rPr>
              <a:t>         </a:t>
            </a:r>
            <a:r>
              <a:rPr lang="en-US" dirty="0" smtClean="0">
                <a:solidFill>
                  <a:srgbClr val="0070C0"/>
                </a:solidFill>
              </a:rPr>
              <a:t>Common                    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58" y="3766426"/>
            <a:ext cx="1915310" cy="218345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57923" y="5516332"/>
            <a:ext cx="4870282" cy="687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607668" y="5172655"/>
            <a:ext cx="4032" cy="3917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1"/>
          <a:srcRect l="6320" t="15890"/>
          <a:stretch/>
        </p:blipFill>
        <p:spPr>
          <a:xfrm>
            <a:off x="4434327" y="4946181"/>
            <a:ext cx="1604696" cy="2686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14389" y="4545661"/>
            <a:ext cx="1289135" cy="4154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100" b="1" dirty="0"/>
              <a:t> </a:t>
            </a:r>
            <a:r>
              <a:rPr lang="en-US" sz="2100" b="1" dirty="0">
                <a:solidFill>
                  <a:schemeClr val="accent6"/>
                </a:solidFill>
              </a:rPr>
              <a:t>O</a:t>
            </a:r>
            <a:r>
              <a:rPr lang="en-US" sz="2100" b="1" dirty="0">
                <a:solidFill>
                  <a:srgbClr val="FFC000"/>
                </a:solidFill>
              </a:rPr>
              <a:t> </a:t>
            </a:r>
            <a:r>
              <a:rPr lang="en-US" sz="2100" b="1" dirty="0">
                <a:solidFill>
                  <a:srgbClr val="FFFF00"/>
                </a:solidFill>
              </a:rPr>
              <a:t>Y  </a:t>
            </a:r>
            <a:r>
              <a:rPr lang="en-US" sz="2100" b="1" dirty="0">
                <a:solidFill>
                  <a:srgbClr val="0070C0"/>
                </a:solidFill>
              </a:rPr>
              <a:t>C  </a:t>
            </a:r>
            <a:r>
              <a:rPr lang="en-US" sz="2100" b="1" dirty="0">
                <a:solidFill>
                  <a:srgbClr val="FFFF00"/>
                </a:solidFill>
              </a:rPr>
              <a:t> </a:t>
            </a:r>
            <a:r>
              <a:rPr lang="en-US" sz="2100" b="1" dirty="0">
                <a:solidFill>
                  <a:srgbClr val="FF0000"/>
                </a:solidFill>
              </a:rPr>
              <a:t>R </a:t>
            </a:r>
            <a:endParaRPr lang="en-US" sz="2100" b="1" dirty="0">
              <a:solidFill>
                <a:srgbClr val="FFC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344445" y="5191324"/>
            <a:ext cx="0" cy="26294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6851" y="5428211"/>
            <a:ext cx="4366195" cy="3750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5523" y="4383549"/>
            <a:ext cx="18368" cy="11589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85535" y="4376245"/>
            <a:ext cx="22632" cy="107072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97020" y="4372731"/>
            <a:ext cx="10189" cy="97983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97020" y="5338596"/>
            <a:ext cx="3993689" cy="3135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79206" y="5190962"/>
            <a:ext cx="0" cy="17597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78671" y="5252641"/>
            <a:ext cx="3457575" cy="17382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814888" y="5153177"/>
            <a:ext cx="0" cy="123356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50169" y="4379119"/>
            <a:ext cx="7144" cy="897414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4478785" y="2736517"/>
            <a:ext cx="12528" cy="138322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455426" y="2738573"/>
            <a:ext cx="269184" cy="640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4959159" y="2576124"/>
            <a:ext cx="4134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B050"/>
                </a:solidFill>
              </a:rPr>
              <a:t>G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828335" y="4085485"/>
            <a:ext cx="3671880" cy="4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41315" y="4065261"/>
            <a:ext cx="6584" cy="21740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976340" y="3766425"/>
            <a:ext cx="9195" cy="48309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11266" y="3708995"/>
            <a:ext cx="3091793" cy="14564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97020" y="4131636"/>
            <a:ext cx="5094" cy="10926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22364" y="3723559"/>
            <a:ext cx="13728" cy="462707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690656" y="2699759"/>
            <a:ext cx="362" cy="1029159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67346" y="2713626"/>
            <a:ext cx="719846" cy="8776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flipH="1">
            <a:off x="3068794" y="2677712"/>
            <a:ext cx="4590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FF"/>
                </a:solidFill>
              </a:rPr>
              <a:t>U</a:t>
            </a:r>
            <a:r>
              <a:rPr lang="en-US" sz="1500" b="1" baseline="-25000" dirty="0">
                <a:solidFill>
                  <a:srgbClr val="FF00FF"/>
                </a:solidFill>
              </a:rPr>
              <a:t>1</a:t>
            </a:r>
            <a:endParaRPr lang="en-US" sz="1500" b="1" dirty="0">
              <a:solidFill>
                <a:srgbClr val="FF00FF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806227" y="1850286"/>
            <a:ext cx="16640" cy="19493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76340" y="3784390"/>
            <a:ext cx="2859854" cy="1527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108898" y="1863888"/>
            <a:ext cx="705648" cy="634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30498" y="1833608"/>
            <a:ext cx="2872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</a:rPr>
              <a:t>C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220586" y="1417899"/>
            <a:ext cx="9020" cy="32546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157821" y="1417899"/>
            <a:ext cx="9020" cy="32546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02041" y="1417898"/>
            <a:ext cx="564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209628" y="1417899"/>
            <a:ext cx="133647" cy="7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283354" y="804136"/>
            <a:ext cx="1662891" cy="7848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Thermostat</a:t>
            </a:r>
          </a:p>
          <a:p>
            <a:r>
              <a:rPr lang="en-US" sz="2100" b="1" dirty="0">
                <a:solidFill>
                  <a:schemeClr val="bg1"/>
                </a:solidFill>
              </a:rPr>
              <a:t>Heat Pump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40953" y="1127301"/>
            <a:ext cx="2030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Furnace Board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5751082" y="1362583"/>
            <a:ext cx="0" cy="7649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598589" y="1362584"/>
            <a:ext cx="9080" cy="52719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855257" y="2113192"/>
            <a:ext cx="870525" cy="5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855258" y="1893826"/>
            <a:ext cx="752411" cy="547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425887" y="1109454"/>
            <a:ext cx="371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To Outdoor Temperature Sensors 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3451069" y="2540052"/>
            <a:ext cx="5405" cy="14041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005832" y="2518692"/>
            <a:ext cx="468169" cy="71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30797" y="3938147"/>
            <a:ext cx="2735611" cy="8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736687" y="3934232"/>
            <a:ext cx="16053" cy="2520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35809" y="243848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92433" y="2354547"/>
            <a:ext cx="225939" cy="3231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FF00"/>
                </a:solidFill>
              </a:rPr>
              <a:t>Y</a:t>
            </a:r>
            <a:endParaRPr lang="en-US" sz="1500" dirty="0">
              <a:solidFill>
                <a:srgbClr val="FFC00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4336080" y="2496214"/>
            <a:ext cx="421804" cy="2084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4334947" y="2496213"/>
            <a:ext cx="18422" cy="173362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75476" y="4168052"/>
            <a:ext cx="3268682" cy="2845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1341134" y="4260151"/>
            <a:ext cx="2643970" cy="11998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995709" y="2349814"/>
            <a:ext cx="17688" cy="1949075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3985673" y="2339730"/>
            <a:ext cx="553218" cy="545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176204" y="2090769"/>
            <a:ext cx="5162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6"/>
                </a:solidFill>
              </a:rPr>
              <a:t>O/B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779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Furnace Safety Switches</a:t>
            </a:r>
            <a:endParaRPr lang="en-US" dirty="0"/>
          </a:p>
        </p:txBody>
      </p:sp>
      <p:pic>
        <p:nvPicPr>
          <p:cNvPr id="1028" name="Picture 4" descr="http://0.tqn.com/d/homerepair/1/0/H/G/-/-/pressure-switche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00" b="70338"/>
          <a:stretch/>
        </p:blipFill>
        <p:spPr bwMode="auto">
          <a:xfrm>
            <a:off x="228599" y="1219200"/>
            <a:ext cx="30057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s2.mm.bing.net/th?id=H.4552069552735073&amp;w=174&amp;h=177&amp;c=7&amp;rs=1&amp;pid=1.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234" y="4166299"/>
            <a:ext cx="1988235" cy="202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PTShape_0" descr="http://0.tqn.com/d/homerepair/1/0/H/G/-/-/pressure-switches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" b="64810"/>
          <a:stretch/>
        </p:blipFill>
        <p:spPr bwMode="auto">
          <a:xfrm>
            <a:off x="247781" y="3181349"/>
            <a:ext cx="2665453" cy="187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7606" y="5196305"/>
            <a:ext cx="2234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Flow Switches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2177" y="2023224"/>
            <a:ext cx="21346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Temperature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Switches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2" name="Picture 6" descr="http://www.americanhvacparts.com/images/Product/medium/15188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51" y="15794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ts2.mm.bing.net/th?id=H.4839458657733849&amp;w=172&amp;h=172&amp;c=7&amp;rs=1&amp;pid=1.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456031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bestbuyheatingandairconditioning.com/Merchant2/graphics/00000001/LIMD11235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154" y="4179039"/>
            <a:ext cx="20574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603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34" y="105275"/>
            <a:ext cx="8229600" cy="1143000"/>
          </a:xfrm>
        </p:spPr>
        <p:txBody>
          <a:bodyPr/>
          <a:lstStyle/>
          <a:p>
            <a:r>
              <a:rPr lang="en-US" dirty="0" smtClean="0"/>
              <a:t>Manual Reset Safety Switches</a:t>
            </a:r>
            <a:endParaRPr lang="en-US" dirty="0"/>
          </a:p>
        </p:txBody>
      </p:sp>
      <p:pic>
        <p:nvPicPr>
          <p:cNvPr id="6146" name="Picture 2" descr="http://www.bestbuyheatingandairconditioning.com/Merchant2/graphics/00000001/Transformer%20Reset%20Button.b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0" y="1006298"/>
            <a:ext cx="3446684" cy="298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bostonheatingsupply.com/images/products/detail/E2103200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7" t="17645" r="21456" b="11719"/>
          <a:stretch/>
        </p:blipFill>
        <p:spPr bwMode="auto">
          <a:xfrm>
            <a:off x="304800" y="3810000"/>
            <a:ext cx="3374267" cy="282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2307321" y="5334000"/>
            <a:ext cx="1447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PTShape_0" descr="http://s3.pexsupply.com/images/products/zoom/l4006e1125-5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3696" b="1059"/>
          <a:stretch/>
        </p:blipFill>
        <p:spPr bwMode="auto">
          <a:xfrm>
            <a:off x="4134728" y="1183823"/>
            <a:ext cx="5009273" cy="574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6111440" y="4953000"/>
            <a:ext cx="135888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55867" y="4485248"/>
            <a:ext cx="2749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Reset  Switches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981200" y="2743200"/>
            <a:ext cx="2600334" cy="17909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2000" y="1248275"/>
            <a:ext cx="859521" cy="1309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318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HVAC Cabinet Safety Switches</a:t>
            </a:r>
            <a:endParaRPr lang="en-US" dirty="0"/>
          </a:p>
        </p:txBody>
      </p:sp>
      <p:pic>
        <p:nvPicPr>
          <p:cNvPr id="5122" name="Picture 2" descr="http://s3.pexsupply.com/images/products/large/lcu220s-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62936"/>
            <a:ext cx="45148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routeac.com/images/detailed/3/1502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7" y="3505201"/>
            <a:ext cx="3323973" cy="295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PTShape_0" descr="http://www.axis.com/products/cam_housing/t98ae/img/ph_door_switch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" t="21020" r="43385" b="39490"/>
          <a:stretch/>
        </p:blipFill>
        <p:spPr bwMode="auto">
          <a:xfrm>
            <a:off x="152400" y="1643271"/>
            <a:ext cx="3687097" cy="169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27307" y="5492226"/>
            <a:ext cx="3386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Overflow/Condensate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172544" y="4435085"/>
            <a:ext cx="653904" cy="109856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1"/>
          </p:cNvCxnSpPr>
          <p:nvPr/>
        </p:nvCxnSpPr>
        <p:spPr>
          <a:xfrm flipH="1" flipV="1">
            <a:off x="3573781" y="5105400"/>
            <a:ext cx="1353526" cy="64843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0620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02" y="115350"/>
            <a:ext cx="8229600" cy="1143000"/>
          </a:xfrm>
        </p:spPr>
        <p:txBody>
          <a:bodyPr/>
          <a:lstStyle/>
          <a:p>
            <a:r>
              <a:rPr lang="en-US" dirty="0" smtClean="0"/>
              <a:t>HVAC Safety Switches</a:t>
            </a:r>
            <a:endParaRPr lang="en-US" dirty="0"/>
          </a:p>
        </p:txBody>
      </p:sp>
      <p:pic>
        <p:nvPicPr>
          <p:cNvPr id="4100" name="Picture 4" descr="http://www.electrical-res.com/EX/10-20-03/Pressure%2520Switch%2520Low.b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21" y="1258350"/>
            <a:ext cx="2838303" cy="296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bestbuyheatingandairconditioning.com/Merchant2/graphics/00000001/PRS25333050B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38421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americanhvacparts.com/images/Product/medium/15817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7" y="3747208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s3.pexsupply.com/images/products/large/sos-1-1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23" y="4334022"/>
            <a:ext cx="2391802" cy="239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21.geccdn.net/site/images/n-picgroup/FS8-W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4105275"/>
            <a:ext cx="2619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scooper.com.au/i/General/RaypakFlowswitch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99" y="4065510"/>
            <a:ext cx="1609724" cy="206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ustomer.honeywell.com/resources/TechLit/TechLitImages/Large/C645-5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2" y="1357801"/>
            <a:ext cx="21971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374860" y="2381421"/>
            <a:ext cx="136090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061283" y="4495800"/>
            <a:ext cx="1443917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3854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Resistance = Ohms</a:t>
            </a:r>
            <a:endParaRPr lang="en-US" dirty="0"/>
          </a:p>
        </p:txBody>
      </p:sp>
      <p:pic>
        <p:nvPicPr>
          <p:cNvPr id="4" name="Content Placeholder 3" descr="File:Georg Simon Ohm3.jpg">
            <a:hlinkClick r:id="rId6"/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65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24200" y="1279437"/>
            <a:ext cx="2407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A = V ÷ </a:t>
            </a:r>
            <a:r>
              <a:rPr lang="el-GR" sz="4000" b="1" dirty="0">
                <a:solidFill>
                  <a:srgbClr val="FFFF00"/>
                </a:solidFill>
              </a:rPr>
              <a:t>Ω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7323"/>
            <a:ext cx="73818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392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 Procedures For System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Requirements: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Confirmation of the control/safety selections made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Supporting OEM literature related to selections made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Verification of correct </a:t>
            </a:r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ycling/operational sequences of controls and safety devices/systems per system design and OEM specifications</a:t>
            </a:r>
            <a:endParaRPr lang="en-US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955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172"/>
            <a:ext cx="8229600" cy="1143000"/>
          </a:xfrm>
        </p:spPr>
        <p:txBody>
          <a:bodyPr/>
          <a:lstStyle/>
          <a:p>
            <a:r>
              <a:rPr lang="en-US" dirty="0" smtClean="0"/>
              <a:t>Checking Wire Sizing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" y="1082936"/>
            <a:ext cx="9096899" cy="577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419600" y="2454812"/>
            <a:ext cx="1066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447800" y="2438400"/>
            <a:ext cx="1066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3413" y="1610082"/>
            <a:ext cx="870531" cy="3693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6399" y="1446014"/>
            <a:ext cx="1066801" cy="6463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1471582"/>
            <a:ext cx="1600200" cy="64633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486400" y="2454812"/>
            <a:ext cx="1066800" cy="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53400" y="1446014"/>
            <a:ext cx="838201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086600" y="2454812"/>
            <a:ext cx="1066800" cy="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41488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Gauge</a:t>
            </a:r>
            <a:endParaRPr lang="en-US" dirty="0"/>
          </a:p>
        </p:txBody>
      </p:sp>
      <p:pic>
        <p:nvPicPr>
          <p:cNvPr id="2054" name="Picture 6" descr="http://www.make-my-own-house.com/images/elgauge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5" y="1524000"/>
            <a:ext cx="720297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017564" y="2880360"/>
            <a:ext cx="12192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743200" y="3032760"/>
            <a:ext cx="12192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144110" y="2975317"/>
            <a:ext cx="12192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http://upload.wikimedia.org/wikipedia/commons/2/23/Wire_gauge_%28PSF%29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718603" cy="169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www.homedepot.com/catalog/productImages/300/96/96165901-c8a3-47a4-a33f-403ac97dd6dd_300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-3519"/>
            <a:ext cx="2087880" cy="208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5740" y="3632779"/>
            <a:ext cx="2639633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Stranded Wire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84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Gauge</a:t>
            </a:r>
            <a:endParaRPr lang="en-US" dirty="0"/>
          </a:p>
        </p:txBody>
      </p:sp>
      <p:pic>
        <p:nvPicPr>
          <p:cNvPr id="2054" name="Picture 6" descr="http://www.make-my-own-house.com/images/elgauge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5" y="1524000"/>
            <a:ext cx="720297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3810000" y="4267589"/>
            <a:ext cx="535083" cy="65601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172201" y="4038600"/>
            <a:ext cx="533399" cy="74573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http://upload.wikimedia.org/wikipedia/commons/2/23/Wire_gauge_%28PSF%29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718603" cy="169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www.homedepot.com/catalog/productImages/300/96/96165901-c8a3-47a4-a33f-403ac97dd6dd_300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-3519"/>
            <a:ext cx="2087880" cy="208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5740" y="3632779"/>
            <a:ext cx="1935338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Solid Wire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301785" y="4177864"/>
            <a:ext cx="533399" cy="74573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043671" y="1711493"/>
            <a:ext cx="533399" cy="74573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083670" y="4177864"/>
            <a:ext cx="533399" cy="74573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447278" y="4267588"/>
            <a:ext cx="535083" cy="65601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3154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Lettering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THHN: heat resistant and flame-retardant 	  	    insulated nylon coating  (conduit)</a:t>
            </a:r>
          </a:p>
          <a:p>
            <a:pPr marL="0" indent="0">
              <a:buNone/>
            </a:pPr>
            <a:endParaRPr lang="en-US" sz="10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THW: all of the above plus </a:t>
            </a:r>
            <a:r>
              <a:rPr lang="en-US" b="1" dirty="0" smtClean="0">
                <a:solidFill>
                  <a:srgbClr val="FFFF00"/>
                </a:solidFill>
              </a:rPr>
              <a:t>used underground</a:t>
            </a:r>
            <a:endParaRPr lang="en-US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0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THWN: all of the above plus oil and gasoline 	    resistant </a:t>
            </a:r>
          </a:p>
          <a:p>
            <a:pPr marL="0" indent="0">
              <a:buNone/>
            </a:pPr>
            <a:endParaRPr lang="en-US" sz="1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XHHN: used for service entrance and is also 	    designated as Service entrance cable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	    (type SE)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510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Lettering</a:t>
            </a:r>
            <a:endParaRPr lang="en-US" dirty="0"/>
          </a:p>
        </p:txBody>
      </p:sp>
      <p:pic>
        <p:nvPicPr>
          <p:cNvPr id="1026" name="Picture 2" descr="UF-B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62293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8399" y="2022334"/>
            <a:ext cx="4129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UF-B 12/2 with Ground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hdsupplysolutions.com/wcsstore/B2BDirectStorefrontAssetStore/1_Recode/product/fm/large/50/504266_K_L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6262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1.mm.bing.net/th?id=H.4857647821687316&amp;w=176&amp;h=173&amp;c=7&amp;rs=1&amp;pid=1.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91022"/>
            <a:ext cx="2533650" cy="249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83345" y="2583956"/>
            <a:ext cx="1066800" cy="8001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076856" y="4739723"/>
            <a:ext cx="1095594" cy="73763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4886" y="3405934"/>
            <a:ext cx="1178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THHN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5000" y="3558333"/>
            <a:ext cx="12907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THHN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THWN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860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Lettering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T: Thermoplastic Insulated Cable</a:t>
            </a:r>
          </a:p>
          <a:p>
            <a:pPr marL="0" indent="0">
              <a:buNone/>
            </a:pPr>
            <a:endParaRPr lang="en-US" sz="1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N: Nylon Coating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H: Heat Resistant</a:t>
            </a:r>
            <a:endParaRPr lang="en-US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W: Wet/Damp </a:t>
            </a:r>
            <a:r>
              <a:rPr lang="en-US" b="1" dirty="0" smtClean="0">
                <a:solidFill>
                  <a:srgbClr val="FFFF00"/>
                </a:solidFill>
              </a:rPr>
              <a:t>Locations</a:t>
            </a:r>
            <a:endParaRPr lang="en-US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0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HH: Higher Heat Resistance (194</a:t>
            </a:r>
            <a:r>
              <a:rPr lang="en-US" b="1" baseline="30000" dirty="0" smtClean="0">
                <a:solidFill>
                  <a:srgbClr val="FFFF00"/>
                </a:solidFill>
              </a:rPr>
              <a:t>0</a:t>
            </a:r>
            <a:r>
              <a:rPr lang="en-US" b="1" dirty="0" smtClean="0">
                <a:solidFill>
                  <a:srgbClr val="FFFF00"/>
                </a:solidFill>
              </a:rPr>
              <a:t>F)</a:t>
            </a:r>
          </a:p>
          <a:p>
            <a:pPr marL="0" indent="0">
              <a:buNone/>
            </a:pPr>
            <a:endParaRPr lang="en-US" sz="1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X: Nylon Coating On Top Of Insulation Coating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U: Flat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UF-B: Outdoors (underground Feeder)</a:t>
            </a:r>
          </a:p>
          <a:p>
            <a:pPr marL="0" indent="0">
              <a:buNone/>
            </a:pPr>
            <a:endParaRPr lang="en-US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22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Disconnects</a:t>
            </a:r>
            <a:endParaRPr lang="en-US" dirty="0"/>
          </a:p>
        </p:txBody>
      </p:sp>
      <p:pic>
        <p:nvPicPr>
          <p:cNvPr id="1028" name="Picture 4" descr="http://www.galesburgelectric.com/files/images/large/d_2232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96680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.ebayimg.com/t/Cutler-Hammer-DPB222RP-AC-Disconnect-NEW-IN-BOX-60A-/00/s/MzAwWDMwMA==/$(KGrHqJ,!lIE+25kqPC7BQP6Si6fZw~~60_35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zpartsmaster.com/Images/products/electrical/GENR3610b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69" y="1431692"/>
            <a:ext cx="2853396" cy="285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southlandelectrical.com/mmSOUTHLAND/Images/DISC/SQD/H362_disc_full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785" y="1445760"/>
            <a:ext cx="2631806" cy="263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4168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Accessory </a:t>
            </a:r>
            <a:r>
              <a:rPr lang="en-US" dirty="0"/>
              <a:t>Evaluation</a:t>
            </a:r>
            <a:br>
              <a:rPr lang="en-US" dirty="0"/>
            </a:br>
            <a:r>
              <a:rPr lang="en-US" sz="3100" dirty="0"/>
              <a:t>(low Ambient)</a:t>
            </a:r>
          </a:p>
        </p:txBody>
      </p:sp>
      <p:pic>
        <p:nvPicPr>
          <p:cNvPr id="4" name="Picture 3"/>
          <p:cNvPicPr/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695" r="2418"/>
          <a:stretch/>
        </p:blipFill>
        <p:spPr bwMode="auto">
          <a:xfrm>
            <a:off x="-9379" y="1732057"/>
            <a:ext cx="9153379" cy="502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1447800" y="1676400"/>
            <a:ext cx="900333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689258" y="1676400"/>
            <a:ext cx="934914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267200" y="3124200"/>
            <a:ext cx="122975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295921" y="3429000"/>
            <a:ext cx="122975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295921" y="3733800"/>
            <a:ext cx="122975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295921" y="4419600"/>
            <a:ext cx="122975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322883" y="4800600"/>
            <a:ext cx="122975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391463" y="5105400"/>
            <a:ext cx="122975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362154" y="5867400"/>
            <a:ext cx="122975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804828" y="6564923"/>
            <a:ext cx="122975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4537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Accessory Evaluation</a:t>
            </a:r>
            <a:br>
              <a:rPr lang="en-US" dirty="0" smtClean="0"/>
            </a:br>
            <a:r>
              <a:rPr lang="en-US" sz="3100" dirty="0" smtClean="0"/>
              <a:t>(long line set)</a:t>
            </a:r>
            <a:endParaRPr lang="en-US" sz="3100" dirty="0"/>
          </a:p>
        </p:txBody>
      </p:sp>
      <p:pic>
        <p:nvPicPr>
          <p:cNvPr id="4" name="Picture 3"/>
          <p:cNvPicPr/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695" r="2418"/>
          <a:stretch/>
        </p:blipFill>
        <p:spPr bwMode="auto">
          <a:xfrm>
            <a:off x="-9379" y="1732057"/>
            <a:ext cx="9153379" cy="502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1447800" y="1676400"/>
            <a:ext cx="900333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095371" y="1674254"/>
            <a:ext cx="934914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559022" y="3124200"/>
            <a:ext cx="122975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801959" y="3429000"/>
            <a:ext cx="122975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050603" y="3733800"/>
            <a:ext cx="122975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564517" y="4419600"/>
            <a:ext cx="122975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871503" y="4800600"/>
            <a:ext cx="122975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991598" y="5410200"/>
            <a:ext cx="122975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991598" y="5867400"/>
            <a:ext cx="122975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667000" y="6400800"/>
            <a:ext cx="122975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764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Wiring</a:t>
            </a:r>
            <a:endParaRPr lang="en-US" dirty="0"/>
          </a:p>
        </p:txBody>
      </p:sp>
      <p:pic>
        <p:nvPicPr>
          <p:cNvPr id="4" name="Picture 3"/>
          <p:cNvPicPr/>
          <p:nvPr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r="7091" b="46301"/>
          <a:stretch/>
        </p:blipFill>
        <p:spPr bwMode="auto">
          <a:xfrm>
            <a:off x="76200" y="1295400"/>
            <a:ext cx="5580185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>
            <p:custDataLst>
              <p:tags r:id="rId3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7" t="62204" r="18719" b="6092"/>
          <a:stretch/>
        </p:blipFill>
        <p:spPr bwMode="auto">
          <a:xfrm>
            <a:off x="5562601" y="2286000"/>
            <a:ext cx="3572022" cy="32004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584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Wiring</a:t>
            </a:r>
            <a:endParaRPr lang="en-US" dirty="0"/>
          </a:p>
        </p:txBody>
      </p:sp>
      <p:pic>
        <p:nvPicPr>
          <p:cNvPr id="4" name="Picture 3"/>
          <p:cNvPicPr/>
          <p:nvPr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r="7091" b="46301"/>
          <a:stretch/>
        </p:blipFill>
        <p:spPr bwMode="auto">
          <a:xfrm>
            <a:off x="76200" y="1295400"/>
            <a:ext cx="5580185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>
            <p:custDataLst>
              <p:tags r:id="rId3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7" t="62204" r="18719" b="6092"/>
          <a:stretch/>
        </p:blipFill>
        <p:spPr bwMode="auto">
          <a:xfrm>
            <a:off x="5562601" y="2286000"/>
            <a:ext cx="3572022" cy="3200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4397912" y="4229100"/>
            <a:ext cx="1143001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35111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Wiring</a:t>
            </a:r>
            <a:endParaRPr lang="en-US" dirty="0"/>
          </a:p>
        </p:txBody>
      </p:sp>
      <p:pic>
        <p:nvPicPr>
          <p:cNvPr id="5" name="Picture 4"/>
          <p:cNvPicPr/>
          <p:nvPr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7" t="62204" r="18719" b="6092"/>
          <a:stretch/>
        </p:blipFill>
        <p:spPr bwMode="auto">
          <a:xfrm>
            <a:off x="5562601" y="2286000"/>
            <a:ext cx="3572022" cy="3200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4419600" y="4274819"/>
            <a:ext cx="1143001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hamiltonhomeproducts.com/content/images/thumbs/0000189_ot18_60_outdoor_heat_pump_thermostat_kit_300.jpe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03551"/>
            <a:ext cx="3476625" cy="376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527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Condenser Control Wiring</a:t>
            </a:r>
            <a:endParaRPr lang="en-US" dirty="0"/>
          </a:p>
        </p:txBody>
      </p:sp>
      <p:pic>
        <p:nvPicPr>
          <p:cNvPr id="9" name="Picture 8"/>
          <p:cNvPicPr/>
          <p:nvPr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t="2731" r="8524" b="32821"/>
          <a:stretch/>
        </p:blipFill>
        <p:spPr bwMode="auto">
          <a:xfrm>
            <a:off x="3657600" y="1194728"/>
            <a:ext cx="5233182" cy="566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>
            <p:custDataLst>
              <p:tags r:id="rId3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" t="72166" r="5587" b="1678"/>
          <a:stretch/>
        </p:blipFill>
        <p:spPr bwMode="auto">
          <a:xfrm>
            <a:off x="0" y="1194728"/>
            <a:ext cx="5268686" cy="26881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2971800" y="4813300"/>
            <a:ext cx="1143001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876800" y="4622800"/>
            <a:ext cx="1143001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2830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964"/>
            <a:ext cx="8229600" cy="1143000"/>
          </a:xfrm>
        </p:spPr>
        <p:txBody>
          <a:bodyPr/>
          <a:lstStyle/>
          <a:p>
            <a:r>
              <a:rPr lang="en-US" dirty="0" smtClean="0"/>
              <a:t>Control Boards</a:t>
            </a:r>
            <a:endParaRPr lang="en-US" dirty="0"/>
          </a:p>
        </p:txBody>
      </p:sp>
      <p:pic>
        <p:nvPicPr>
          <p:cNvPr id="1030" name="Picture 6" descr="http://nativesupplycompany.com/image/cache/data/b1809911s-600x600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4889" r="8127" b="10684"/>
          <a:stretch/>
        </p:blipFill>
        <p:spPr bwMode="auto">
          <a:xfrm>
            <a:off x="2420980" y="1066800"/>
            <a:ext cx="4149640" cy="420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6536" y="5473005"/>
            <a:ext cx="7154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Most boards will require a tool that measures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voltage and amperage, some will require a tool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that measure millivolts and-or milliamps. 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68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1"/>
  <p:tag name="LMS_COMPLETION_TITLE" val="1.6 Traversing Ducts"/>
  <p:tag name="LMS_COMPLETION_ID" val="1_6_Traversing_Ducts"/>
  <p:tag name="LMS_COMPLETION_VERSION" val="1.0"/>
  <p:tag name="LMS_COMPLETION_DURATION" val="01:00:00"/>
  <p:tag name="LMS_COMPLETION_SCO_TITLE" val="1.6 Traversing Ducts"/>
  <p:tag name="LMS_COMPLETION_SCO_ID" val="1_6_Traversing_Ducts"/>
  <p:tag name="LMS_COMPLETION_EDITION" val="0"/>
  <p:tag name="LMS_COMPLETION_THRESHOLD" val="15"/>
  <p:tag name="LMS_COMPLETION_METHOD" val="VIEW"/>
  <p:tag name="LMS_REPORTING" val="2"/>
  <p:tag name="LMS_DATA_SCORM" val="Yes"/>
  <p:tag name="PUBLISH_TITLE" val="1.6 Traversing Ducts"/>
  <p:tag name="ARTICULATE_PUBLISH_PATH" val="C:\Users\Craig\Documents\My Articulate Projects"/>
  <p:tag name="ARTICULATE_LOGO" val="ComfortU_Logo.jpg"/>
  <p:tag name="ARTICULATE_PRESENTER" val="Donald Prather"/>
  <p:tag name="ARTICULATE_PRESENTER_GUID" val="0067420A16B5"/>
  <p:tag name="ARTICULATE_LMS" val="0"/>
  <p:tag name="ARTICULATE_TEMPLATE" val="Corporate Communications"/>
  <p:tag name="ARTICULATE_TEMPLATE_GUID" val="1a000000-6000-0000-b000-000000000001"/>
  <p:tag name="LMS_PUBLISH" val="Yes"/>
  <p:tag name="PRESENTER_PREVIEW_MODE" val="0"/>
  <p:tag name="PRESENTER_PREVIEW_START" val="1"/>
  <p:tag name="LMS_PROTOCOL_METHOD" val="SCORM"/>
  <p:tag name="LMS_PROTOCOL_VERSION" val="1.2"/>
  <p:tag name="PLAYERLOGOHEIGHT" val="162"/>
  <p:tag name="PLAYERLOGOWIDTH" val="351"/>
  <p:tag name="LAUNCHINNEWWINDOW" val="0"/>
  <p:tag name="LASTPUBLISHED" val="C:\Users\Craig\Documents\My Articulate Projects\1.6 Traversing Ducts\player.htm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|3.2|15.2|7.4|24.9"/>
  <p:tag name="ARTICULATE_SLIDE_NAV" val="4"/>
  <p:tag name="ARTICULATE_SLIDE_GUID" val="169bccb9-61ef-41a2-8c2d-ebced11a49f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5"/>
  <p:tag name="ARTICULATE_SLIDE_GUID" val="ae0c7179-a728-4c9c-93ae-0d5e9e3c8d2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sFpMd8xx_files\slide0001_image002.p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6"/>
  <p:tag name="ARTICULATE_SLIDE_GUID" val="a48d80a3-1539-4656-b8b9-896ba200846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00b96a-4332-4155-8630-f18edca090c2"/>
  <p:tag name="ARTICULATE_SLIDE_NAV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3|1.6|1.1|1.4|1.5|1.1|1.3|1.3|2.1|1.4"/>
  <p:tag name="ARTICULATE_SLIDE_NAV" val="7"/>
  <p:tag name="ARTICULATE_SLIDE_GUID" val="b3f3bdc6-cb38-4601-ad4d-6581fab7aef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3|1.6|1.1|1.4|1.5|1.1|1.3|1.3|2.1|1.4"/>
  <p:tag name="ARTICULATE_SLIDE_NAV" val="7"/>
  <p:tag name="ARTICULATE_SLIDE_GUID" val="b3f3bdc6-cb38-4601-ad4d-6581fab7aef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  <p:tag name="ARTICULATE_SLIDE_NAV" val="9"/>
  <p:tag name="ARTICULATE_SLIDE_GUID" val="4cc537ca-01ca-47cf-a18d-088a162ad99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H4hCFP8m_files\slide0001_image001.jp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yRqb5Gya_files\slide0001_image001.jp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.1|14.9"/>
  <p:tag name="ARTICULATE_SLIDE_NAV" val="10"/>
  <p:tag name="ARTICULATE_SLIDE_GUID" val="d569a76f-c6c8-4ef5-aa82-a52d2f65c9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c9FHs3lH_files\slide0001_image001.pn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.1|14.9"/>
  <p:tag name="ARTICULATE_SLIDE_NAV" val="11"/>
  <p:tag name="ARTICULATE_SLIDE_GUID" val="3082816b-8fbe-475c-b64a-f155560363c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Wk3c57wE_files\slide0001_image001.jp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xf6T46j5_files\slide0001_image001.jp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  <p:tag name="ARTICULATE_SLIDE_NAV" val="12"/>
  <p:tag name="ARTICULATE_SLIDE_GUID" val="98b42df8-9a1a-44c3-889d-b7d41e6afd6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2"/>
  <p:tag name="ARTICULATE_SLIDE_GUID" val="bc1ea82d-3421-4b29-895a-3acbaec1dfc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e9Pl1ABG_files\slide0001_image001.jp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"/>
  <p:tag name="ARTICULATE_SLIDE_NAV" val="2"/>
  <p:tag name="ARTICULATE_SLIDE_GUID" val="b2220afa-02a7-4867-98d3-5ad3ba2aff8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iH2qyqeL_files\slide0001_image002.pn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LROG9wMF_files\slide0001_image001.jp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5YYmBcUq_files\slide0001_image001.jp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0TGjRxh2_files\slide0001_image001.jp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4"/>
  <p:tag name="ARTICULATE_SLIDE_NAV" val="4"/>
  <p:tag name="ARTICULATE_SLIDE_GUID" val="431cbbfc-ab1f-4084-a820-11df378ff1c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2.1|5.3|3.9|5|8.2|8.1|5.7|6.5|16.9|11.4|18.2"/>
  <p:tag name="ARTICULATE_SLIDE_NAV" val="3"/>
  <p:tag name="ARTICULATE_SLIDE_GUID" val="223c8f44-613f-4da1-b823-f18288a5ff0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peHaoYFu_files\slide0001_image001.pn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7"/>
  <p:tag name="ARTICULATE_SLIDE_NAV" val="5"/>
  <p:tag name="ARTICULATE_SLIDE_GUID" val="a6387d1c-3cdb-4837-872d-040a0b83e4cb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dRnswjUK_files\slide0001_image001.jp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w3nolmM8_files\slide0001_image001.jp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"/>
  <p:tag name="ARTICULATE_SLIDE_NAV" val="6"/>
  <p:tag name="ARTICULATE_SLIDE_GUID" val="caf54097-8caf-48f8-a6d8-ef83ab22e7e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5GG8XFWx_files\slide0001_image001.pn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N3TL4lCi_files\slide0001_image001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x3m2Yy3K_files\slide0001_image001.jp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TVwRDvsD_files\slide0001_image001.jp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YWeaTdv8_files\slide0001_image001.jp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mbWzbilu_files\slide0001_image001.jp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6CamtKuu_files\slide0001_image001.jp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  <p:tag name="ARTICULATE_SLIDE_NAV" val="7"/>
  <p:tag name="ARTICULATE_SLIDE_GUID" val="23a3ad1c-77a0-46eb-9408-8aae91214a4c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PqOfoNoa_files\slide0001_image001.jp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QMlKtNe6_files\slide0001_image001.pn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9.9|13.9"/>
  <p:tag name="ARTICULATE_SLIDE_NAV" val="8"/>
  <p:tag name="ARTICULATE_SLIDE_GUID" val="55e40a09-6fbc-4047-9f51-6a8fe8a9667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ANN0trB4_files\slide0001_image001.p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2.1|5.3|3.9|5|8.2|8.1|5.7|6.5|16.9|11.4|18.2"/>
  <p:tag name="ARTICULATE_SLIDE_NAV" val="3"/>
  <p:tag name="ARTICULATE_SLIDE_GUID" val="223c8f44-613f-4da1-b823-f18288a5ff0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  <p:tag name="ARTICULATE_SLIDE_NAV" val="9"/>
  <p:tag name="ARTICULATE_SLIDE_GUID" val="105e3995-5fff-4cbf-81a1-5493e011808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9ew9y0bA_files\slide0001_image001.jp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2nYc5f5n_files\slide0001_image001.pn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tCyxl2Hp_files\slide0001_image001.jp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  <p:tag name="ARTICULATE_SLIDE_NAV" val="9"/>
  <p:tag name="ARTICULATE_SLIDE_GUID" val="105e3995-5fff-4cbf-81a1-5493e011808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9ew9y0bA_files\slide0001_image001.jp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2nYc5f5n_files\slide0001_image001.pn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tCyxl2Hp_files\slide0001_image001.jp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11"/>
  <p:tag name="ARTICULATE_SLIDE_GUID" val="587480a0-318b-4e4c-8721-691ca80f4dc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8.4"/>
  <p:tag name="ARTICULATE_SLIDE_NAV" val="12"/>
  <p:tag name="ARTICULATE_SLIDE_GUID" val="a021731c-8600-4bbf-8bab-56f0a0bfba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FkUz0KRH_files\slide0001_image002.pn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NSVwdTJA_files\slide0001_image001.jp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lbcR8UEz_files\slide0001_image002.pn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13"/>
  <p:tag name="ARTICULATE_SLIDE_GUID" val="1c3a0d72-50fb-43fb-9c91-45bb8ff17dbb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14"/>
  <p:tag name="ARTICULATE_SLIDE_GUID" val="4ff9c76d-27d3-4901-b8ef-a5c04f4cb65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8XFj9EBA_files\slide0001_image001.jp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c7vzxYWj_files\slide0001_image001.jp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Y2UoYBsO_files\slide0001_image001.jp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79Hc1UFy_files\slide0001_image001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|3.2|15.2|7.4|24.9"/>
  <p:tag name="ARTICULATE_SLIDE_NAV" val="4"/>
  <p:tag name="ARTICULATE_SLIDE_GUID" val="169bccb9-61ef-41a2-8c2d-ebced11a49f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1965</TotalTime>
  <Words>322</Words>
  <Application>Microsoft Office PowerPoint</Application>
  <PresentationFormat>On-screen Show (4:3)</PresentationFormat>
  <Paragraphs>121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4.0 Equipment Installation Aspects (Section 4.7 System Controls) </vt:lpstr>
      <vt:lpstr>QI Procedures For System Controls</vt:lpstr>
      <vt:lpstr>Accessory Evaluation (low Ambient)</vt:lpstr>
      <vt:lpstr>Accessory Evaluation (long line set)</vt:lpstr>
      <vt:lpstr>Control Wiring</vt:lpstr>
      <vt:lpstr>Control Wiring</vt:lpstr>
      <vt:lpstr>Control Wiring</vt:lpstr>
      <vt:lpstr>Condenser Control Wiring</vt:lpstr>
      <vt:lpstr>Control Boards</vt:lpstr>
      <vt:lpstr>Control Boards</vt:lpstr>
      <vt:lpstr>Measuring Ohms</vt:lpstr>
      <vt:lpstr>PowerPoint Presentation</vt:lpstr>
      <vt:lpstr>PowerPoint Presentation</vt:lpstr>
      <vt:lpstr>Typical Furnace Control Board Wiring</vt:lpstr>
      <vt:lpstr>Furnace Safety Switches</vt:lpstr>
      <vt:lpstr>Manual Reset Safety Switches</vt:lpstr>
      <vt:lpstr>HVAC Cabinet Safety Switches</vt:lpstr>
      <vt:lpstr>HVAC Safety Switches</vt:lpstr>
      <vt:lpstr>Wire Resistance = Ohms</vt:lpstr>
      <vt:lpstr>Checking Wire Sizing</vt:lpstr>
      <vt:lpstr>Wire Gauge</vt:lpstr>
      <vt:lpstr>Wire Gauge</vt:lpstr>
      <vt:lpstr>Wire Lettering</vt:lpstr>
      <vt:lpstr>Wire Lettering</vt:lpstr>
      <vt:lpstr>Wire Lettering</vt:lpstr>
      <vt:lpstr>Disconnects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</dc:creator>
  <cp:lastModifiedBy>Donald Prather</cp:lastModifiedBy>
  <cp:revision>228</cp:revision>
  <dcterms:created xsi:type="dcterms:W3CDTF">2013-05-23T13:04:32Z</dcterms:created>
  <dcterms:modified xsi:type="dcterms:W3CDTF">2015-08-04T13:24:49Z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rojectFull">
    <vt:lpwstr>T:\1.0-ACTIVITIES &amp; PROJECTS\ACCA Guides\Tech Guide 5 QI\QI Training\QI Training\1 Airflow Basics\1.6 Traversing Ducts.ppta</vt:lpwstr>
  </property>
  <property fmtid="{D5CDD505-2E9C-101B-9397-08002B2CF9AE}" pid="4" name="ArticulateGUID">
    <vt:lpwstr>43D385A6-9C47-4E9A-AF31-B673734C0C13</vt:lpwstr>
  </property>
  <property fmtid="{D5CDD505-2E9C-101B-9397-08002B2CF9AE}" pid="5" name="ArticulatePath">
    <vt:lpwstr>1.6 Traversing Ducts</vt:lpwstr>
  </property>
</Properties>
</file>