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6.xml" ContentType="application/vnd.openxmlformats-officedocument.presentationml.tags+xml"/>
  <Override PartName="/ppt/tags/tag17.xml" ContentType="application/vnd.openxmlformats-officedocument.presentationml.tags+xml"/>
  <Override PartName="/ppt/tags/tag10.xml" ContentType="application/vnd.openxmlformats-officedocument.presentationml.tags+xml"/>
  <Override PartName="/ppt/tags/tag1.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ppt/tags/tag3.xml" ContentType="application/vnd.openxmlformats-officedocument.presentationml.tags+xml"/>
  <Override PartName="/ppt/tags/tag4.xml" ContentType="application/vnd.openxmlformats-officedocument.presentationml.tags+xml"/>
  <Override PartName="/ppt/tags/tag9.xml" ContentType="application/vnd.openxmlformats-officedocument.presentationml.tags+xml"/>
  <Override PartName="/ppt/tags/tag12.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13.xml" ContentType="application/vnd.openxmlformats-officedocument.presentationml.tags+xml"/>
  <Override PartName="/ppt/tags/tag7.xml" ContentType="application/vnd.openxmlformats-officedocument.presentationml.tags+xml"/>
  <Override PartName="/docProps/custom.xml" ContentType="application/vnd.openxmlformats-officedocument.custom-properties+xml"/>
  <Override PartName="/ppt/tags/tag8.xml" ContentType="application/vnd.openxmlformats-officedocument.presentationml.tags+xml"/>
  <Override PartName="/ppt/tags/tag14.xml" ContentType="application/vnd.openxmlformats-officedocument.presentationml.tags+xml"/>
  <Override PartName="/docProps/app.xml" ContentType="application/vnd.openxmlformats-officedocument.extended-properties+xml"/>
  <Override PartName="/ppt/tags/tag15.xml" ContentType="application/vnd.openxmlformats-officedocument.presentationml.tags+xml"/>
  <Override PartName="/ppt/tags/tag18.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18"/>
  </p:notesMasterIdLst>
  <p:sldIdLst>
    <p:sldId id="316" r:id="rId2"/>
    <p:sldId id="436" r:id="rId3"/>
    <p:sldId id="437" r:id="rId4"/>
    <p:sldId id="463" r:id="rId5"/>
    <p:sldId id="465" r:id="rId6"/>
    <p:sldId id="464" r:id="rId7"/>
    <p:sldId id="438" r:id="rId8"/>
    <p:sldId id="439" r:id="rId9"/>
    <p:sldId id="440" r:id="rId10"/>
    <p:sldId id="441" r:id="rId11"/>
    <p:sldId id="442" r:id="rId12"/>
    <p:sldId id="443" r:id="rId13"/>
    <p:sldId id="444" r:id="rId14"/>
    <p:sldId id="446" r:id="rId15"/>
    <p:sldId id="445" r:id="rId16"/>
    <p:sldId id="346" r:id="rId17"/>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CC"/>
    <a:srgbClr val="002F99"/>
    <a:srgbClr val="293C99"/>
    <a:srgbClr val="0033CC"/>
    <a:srgbClr val="0000FF"/>
    <a:srgbClr val="CEB33E"/>
    <a:srgbClr val="3F3F3F"/>
    <a:srgbClr val="CC9900"/>
    <a:srgbClr val="D6367B"/>
    <a:srgbClr val="4545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30" autoAdjust="0"/>
    <p:restoredTop sz="94660"/>
  </p:normalViewPr>
  <p:slideViewPr>
    <p:cSldViewPr>
      <p:cViewPr varScale="1">
        <p:scale>
          <a:sx n="94" d="100"/>
          <a:sy n="94" d="100"/>
        </p:scale>
        <p:origin x="78" y="456"/>
      </p:cViewPr>
      <p:guideLst>
        <p:guide orient="horz" pos="2160"/>
        <p:guide pos="2880"/>
      </p:guideLst>
    </p:cSldViewPr>
  </p:slideViewPr>
  <p:notesTextViewPr>
    <p:cViewPr>
      <p:scale>
        <a:sx n="1" d="1"/>
        <a:sy n="1" d="1"/>
      </p:scale>
      <p:origin x="0" y="0"/>
    </p:cViewPr>
  </p:notesTextViewPr>
  <p:sorterViewPr>
    <p:cViewPr>
      <p:scale>
        <a:sx n="100" d="100"/>
        <a:sy n="100" d="100"/>
      </p:scale>
      <p:origin x="0" y="5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3A6E7-60DE-4005-B552-9C8674E4BA66}" type="datetimeFigureOut">
              <a:rPr lang="en-US" smtClean="0"/>
              <a:t>6/19/2019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C46B63-F3D0-4FCB-B9C7-2DF26E8BCAD2}" type="slidenum">
              <a:rPr lang="en-US" smtClean="0"/>
              <a:t>‹#›</a:t>
            </a:fld>
            <a:endParaRPr lang="en-US"/>
          </a:p>
        </p:txBody>
      </p:sp>
    </p:spTree>
    <p:extLst>
      <p:ext uri="{BB962C8B-B14F-4D97-AF65-F5344CB8AC3E}">
        <p14:creationId xmlns:p14="http://schemas.microsoft.com/office/powerpoint/2010/main" val="4148039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a:t>
            </a:fld>
            <a:endParaRPr lang="en-US"/>
          </a:p>
        </p:txBody>
      </p:sp>
    </p:spTree>
    <p:extLst>
      <p:ext uri="{BB962C8B-B14F-4D97-AF65-F5344CB8AC3E}">
        <p14:creationId xmlns:p14="http://schemas.microsoft.com/office/powerpoint/2010/main" val="2156922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AA4F02-61AA-4C81-BD1C-511DDA14D550}"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358460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A4F02-61AA-4C81-BD1C-511DDA14D550}"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47172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A4F02-61AA-4C81-BD1C-511DDA14D550}"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97334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A4F02-61AA-4C81-BD1C-511DDA14D550}"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658323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AA4F02-61AA-4C81-BD1C-511DDA14D550}"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5875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AA4F02-61AA-4C81-BD1C-511DDA14D550}" type="datetimeFigureOut">
              <a:rPr lang="en-US" smtClean="0"/>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52873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AA4F02-61AA-4C81-BD1C-511DDA14D550}" type="datetimeFigureOut">
              <a:rPr lang="en-US" smtClean="0"/>
              <a:t>6/19/2019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06039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AA4F02-61AA-4C81-BD1C-511DDA14D550}" type="datetimeFigureOut">
              <a:rPr lang="en-US" smtClean="0"/>
              <a:t>6/19/2019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4066351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A4F02-61AA-4C81-BD1C-511DDA14D550}" type="datetimeFigureOut">
              <a:rPr lang="en-US" smtClean="0"/>
              <a:t>6/19/2019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2494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87909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527501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A4F02-61AA-4C81-BD1C-511DDA14D550}" type="datetimeFigureOut">
              <a:rPr lang="en-US" smtClean="0"/>
              <a:t>6/19/2019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8CEC8-CAE7-4B68-B1B1-EDF19F9D4EC2}" type="slidenum">
              <a:rPr lang="en-US" smtClean="0"/>
              <a:t>‹#›</a:t>
            </a:fld>
            <a:endParaRPr lang="en-US"/>
          </a:p>
        </p:txBody>
      </p:sp>
    </p:spTree>
    <p:extLst>
      <p:ext uri="{BB962C8B-B14F-4D97-AF65-F5344CB8AC3E}">
        <p14:creationId xmlns:p14="http://schemas.microsoft.com/office/powerpoint/2010/main" val="375582938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105400"/>
            <a:ext cx="9144000" cy="609600"/>
          </a:xfrm>
        </p:spPr>
        <p:txBody>
          <a:bodyPr>
            <a:normAutofit fontScale="90000"/>
          </a:bodyPr>
          <a:lstStyle/>
          <a:p>
            <a:br>
              <a:rPr lang="en-US" dirty="0">
                <a:solidFill>
                  <a:srgbClr val="FF00FF"/>
                </a:solidFill>
              </a:rPr>
            </a:br>
            <a:r>
              <a:rPr lang="en-US" dirty="0">
                <a:solidFill>
                  <a:srgbClr val="FFFF00"/>
                </a:solidFill>
              </a:rPr>
              <a:t>Technician’s First Guide and Workbook</a:t>
            </a:r>
            <a:br>
              <a:rPr lang="en-US" dirty="0">
                <a:solidFill>
                  <a:srgbClr val="FF00FF"/>
                </a:solidFill>
              </a:rPr>
            </a:br>
            <a:r>
              <a:rPr lang="en-US" dirty="0">
                <a:solidFill>
                  <a:srgbClr val="FFFF00"/>
                </a:solidFill>
              </a:rPr>
              <a:t>Section 9: Airflow Basics (1)</a:t>
            </a:r>
            <a:br>
              <a:rPr lang="en-US" dirty="0">
                <a:solidFill>
                  <a:srgbClr val="FF00FF"/>
                </a:solidFill>
              </a:rPr>
            </a:br>
            <a:br>
              <a:rPr lang="en-US" dirty="0">
                <a:solidFill>
                  <a:srgbClr val="FF00FF"/>
                </a:solidFill>
              </a:rPr>
            </a:br>
            <a:endParaRPr lang="en-US" dirty="0">
              <a:solidFill>
                <a:srgbClr val="FF00FF"/>
              </a:solidFill>
            </a:endParaRPr>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21402771"/>
      </p:ext>
    </p:extLst>
  </p:cSld>
  <p:clrMapOvr>
    <a:masterClrMapping/>
  </p:clrMapOvr>
  <mc:AlternateContent xmlns:mc="http://schemas.openxmlformats.org/markup-compatibility/2006" xmlns:p14="http://schemas.microsoft.com/office/powerpoint/2010/main">
    <mc:Choice Requires="p14">
      <p:transition spd="slow" p14:dur="2000" advTm="21453"/>
    </mc:Choice>
    <mc:Fallback xmlns="">
      <p:transition spd="slow" advTm="2145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E7056-7970-4BD1-A14C-3CC130D7EF5E}"/>
              </a:ext>
            </a:extLst>
          </p:cNvPr>
          <p:cNvSpPr>
            <a:spLocks noGrp="1"/>
          </p:cNvSpPr>
          <p:nvPr>
            <p:ph type="title"/>
          </p:nvPr>
        </p:nvSpPr>
        <p:spPr/>
        <p:txBody>
          <a:bodyPr/>
          <a:lstStyle/>
          <a:p>
            <a:r>
              <a:rPr lang="en-US" dirty="0"/>
              <a:t>Airflow Verification by ESP</a:t>
            </a:r>
          </a:p>
        </p:txBody>
      </p:sp>
      <p:pic>
        <p:nvPicPr>
          <p:cNvPr id="4" name="Picture 3">
            <a:extLst>
              <a:ext uri="{FF2B5EF4-FFF2-40B4-BE49-F238E27FC236}">
                <a16:creationId xmlns:a16="http://schemas.microsoft.com/office/drawing/2014/main" id="{D7F38B85-4AB0-4FC2-AA36-642CC2DAB989}"/>
              </a:ext>
            </a:extLst>
          </p:cNvPr>
          <p:cNvPicPr/>
          <p:nvPr/>
        </p:nvPicPr>
        <p:blipFill>
          <a:blip r:embed="rId3"/>
          <a:stretch>
            <a:fillRect/>
          </a:stretch>
        </p:blipFill>
        <p:spPr>
          <a:xfrm>
            <a:off x="961707" y="1676400"/>
            <a:ext cx="7220585" cy="4495800"/>
          </a:xfrm>
          <a:prstGeom prst="rect">
            <a:avLst/>
          </a:prstGeom>
        </p:spPr>
      </p:pic>
    </p:spTree>
    <p:custDataLst>
      <p:tags r:id="rId1"/>
    </p:custDataLst>
    <p:extLst>
      <p:ext uri="{BB962C8B-B14F-4D97-AF65-F5344CB8AC3E}">
        <p14:creationId xmlns:p14="http://schemas.microsoft.com/office/powerpoint/2010/main" val="737060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E7056-7970-4BD1-A14C-3CC130D7EF5E}"/>
              </a:ext>
            </a:extLst>
          </p:cNvPr>
          <p:cNvSpPr>
            <a:spLocks noGrp="1"/>
          </p:cNvSpPr>
          <p:nvPr>
            <p:ph type="title"/>
          </p:nvPr>
        </p:nvSpPr>
        <p:spPr/>
        <p:txBody>
          <a:bodyPr/>
          <a:lstStyle/>
          <a:p>
            <a:r>
              <a:rPr lang="en-US" dirty="0"/>
              <a:t>Tools for Airflow Verification by ESP</a:t>
            </a:r>
          </a:p>
        </p:txBody>
      </p:sp>
      <p:pic>
        <p:nvPicPr>
          <p:cNvPr id="5" name="Picture 4">
            <a:extLst>
              <a:ext uri="{FF2B5EF4-FFF2-40B4-BE49-F238E27FC236}">
                <a16:creationId xmlns:a16="http://schemas.microsoft.com/office/drawing/2014/main" id="{D9D99183-5E02-4F8F-99D6-7F45BEAD3CAF}"/>
              </a:ext>
            </a:extLst>
          </p:cNvPr>
          <p:cNvPicPr/>
          <p:nvPr/>
        </p:nvPicPr>
        <p:blipFill rotWithShape="1">
          <a:blip r:embed="rId3"/>
          <a:srcRect t="-2189" r="7543"/>
          <a:stretch/>
        </p:blipFill>
        <p:spPr bwMode="auto">
          <a:xfrm rot="5400000">
            <a:off x="635" y="2248535"/>
            <a:ext cx="4113530" cy="2743200"/>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122EDA4F-6D54-4BFE-97F6-F1833FA95CD7}"/>
              </a:ext>
            </a:extLst>
          </p:cNvPr>
          <p:cNvPicPr/>
          <p:nvPr/>
        </p:nvPicPr>
        <p:blipFill>
          <a:blip r:embed="rId4">
            <a:extLst>
              <a:ext uri="{28A0092B-C50C-407E-A947-70E740481C1C}">
                <a14:useLocalDpi xmlns:a14="http://schemas.microsoft.com/office/drawing/2010/main" val="0"/>
              </a:ext>
            </a:extLst>
          </a:blip>
          <a:srcRect l="14999" t="19722" r="29990" b="4710"/>
          <a:stretch>
            <a:fillRect/>
          </a:stretch>
        </p:blipFill>
        <p:spPr bwMode="auto">
          <a:xfrm>
            <a:off x="3886200" y="1601470"/>
            <a:ext cx="4079239" cy="4037330"/>
          </a:xfrm>
          <a:prstGeom prst="rect">
            <a:avLst/>
          </a:prstGeom>
          <a:noFill/>
          <a:ln>
            <a:noFill/>
          </a:ln>
        </p:spPr>
      </p:pic>
    </p:spTree>
    <p:custDataLst>
      <p:tags r:id="rId1"/>
    </p:custDataLst>
    <p:extLst>
      <p:ext uri="{BB962C8B-B14F-4D97-AF65-F5344CB8AC3E}">
        <p14:creationId xmlns:p14="http://schemas.microsoft.com/office/powerpoint/2010/main" val="6352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E7056-7970-4BD1-A14C-3CC130D7EF5E}"/>
              </a:ext>
            </a:extLst>
          </p:cNvPr>
          <p:cNvSpPr>
            <a:spLocks noGrp="1"/>
          </p:cNvSpPr>
          <p:nvPr>
            <p:ph type="title"/>
          </p:nvPr>
        </p:nvSpPr>
        <p:spPr/>
        <p:txBody>
          <a:bodyPr/>
          <a:lstStyle/>
          <a:p>
            <a:r>
              <a:rPr lang="en-US" dirty="0"/>
              <a:t>Manufacturer ESP Table</a:t>
            </a:r>
          </a:p>
        </p:txBody>
      </p:sp>
      <p:pic>
        <p:nvPicPr>
          <p:cNvPr id="7" name="Picture 6">
            <a:extLst>
              <a:ext uri="{FF2B5EF4-FFF2-40B4-BE49-F238E27FC236}">
                <a16:creationId xmlns:a16="http://schemas.microsoft.com/office/drawing/2014/main" id="{4FA92B44-86F8-43EB-90C1-A52ED3F77791}"/>
              </a:ext>
            </a:extLst>
          </p:cNvPr>
          <p:cNvPicPr/>
          <p:nvPr/>
        </p:nvPicPr>
        <p:blipFill>
          <a:blip r:embed="rId3"/>
          <a:stretch>
            <a:fillRect/>
          </a:stretch>
        </p:blipFill>
        <p:spPr>
          <a:xfrm>
            <a:off x="342900" y="1676400"/>
            <a:ext cx="8458200" cy="3763962"/>
          </a:xfrm>
          <a:prstGeom prst="rect">
            <a:avLst/>
          </a:prstGeom>
        </p:spPr>
      </p:pic>
    </p:spTree>
    <p:custDataLst>
      <p:tags r:id="rId1"/>
    </p:custDataLst>
    <p:extLst>
      <p:ext uri="{BB962C8B-B14F-4D97-AF65-F5344CB8AC3E}">
        <p14:creationId xmlns:p14="http://schemas.microsoft.com/office/powerpoint/2010/main" val="422762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A9253-5899-411A-AE45-F32271E7AF81}"/>
              </a:ext>
            </a:extLst>
          </p:cNvPr>
          <p:cNvSpPr>
            <a:spLocks noGrp="1"/>
          </p:cNvSpPr>
          <p:nvPr>
            <p:ph type="title"/>
          </p:nvPr>
        </p:nvSpPr>
        <p:spPr/>
        <p:txBody>
          <a:bodyPr/>
          <a:lstStyle/>
          <a:p>
            <a:r>
              <a:rPr lang="en-US" dirty="0"/>
              <a:t>Sample OEM Chart Application</a:t>
            </a:r>
          </a:p>
        </p:txBody>
      </p:sp>
      <p:sp>
        <p:nvSpPr>
          <p:cNvPr id="3" name="Content Placeholder 2">
            <a:extLst>
              <a:ext uri="{FF2B5EF4-FFF2-40B4-BE49-F238E27FC236}">
                <a16:creationId xmlns:a16="http://schemas.microsoft.com/office/drawing/2014/main" id="{D1ADFD0B-BD9C-4C75-B968-A697F891AE3B}"/>
              </a:ext>
            </a:extLst>
          </p:cNvPr>
          <p:cNvSpPr>
            <a:spLocks noGrp="1"/>
          </p:cNvSpPr>
          <p:nvPr>
            <p:ph idx="1"/>
          </p:nvPr>
        </p:nvSpPr>
        <p:spPr>
          <a:xfrm>
            <a:off x="190500" y="1364457"/>
            <a:ext cx="8763000" cy="4983162"/>
          </a:xfrm>
        </p:spPr>
        <p:txBody>
          <a:bodyPr>
            <a:normAutofit/>
          </a:bodyPr>
          <a:lstStyle/>
          <a:p>
            <a:pPr marL="0" indent="0">
              <a:buNone/>
            </a:pPr>
            <a:r>
              <a:rPr lang="en-US" dirty="0">
                <a:solidFill>
                  <a:srgbClr val="FFFF00"/>
                </a:solidFill>
              </a:rPr>
              <a:t>Previously in the electrical section the OEM fan speed settings were discussed. To calculate system CFM using our OEM chart, let’s say we have verified that the fan is on medium speed and we measured 0.48 ESP on our furnace. </a:t>
            </a:r>
            <a:endParaRPr lang="en-US" dirty="0"/>
          </a:p>
        </p:txBody>
      </p:sp>
      <p:pic>
        <p:nvPicPr>
          <p:cNvPr id="4" name="Picture 3">
            <a:extLst>
              <a:ext uri="{FF2B5EF4-FFF2-40B4-BE49-F238E27FC236}">
                <a16:creationId xmlns:a16="http://schemas.microsoft.com/office/drawing/2014/main" id="{25CCBE6B-5D12-4D17-A50A-6D30A80E4A50}"/>
              </a:ext>
            </a:extLst>
          </p:cNvPr>
          <p:cNvPicPr/>
          <p:nvPr/>
        </p:nvPicPr>
        <p:blipFill>
          <a:blip r:embed="rId3"/>
          <a:stretch>
            <a:fillRect/>
          </a:stretch>
        </p:blipFill>
        <p:spPr>
          <a:xfrm>
            <a:off x="1219200" y="3886200"/>
            <a:ext cx="6781800" cy="2879724"/>
          </a:xfrm>
          <a:prstGeom prst="rect">
            <a:avLst/>
          </a:prstGeom>
        </p:spPr>
      </p:pic>
    </p:spTree>
    <p:custDataLst>
      <p:tags r:id="rId1"/>
    </p:custDataLst>
    <p:extLst>
      <p:ext uri="{BB962C8B-B14F-4D97-AF65-F5344CB8AC3E}">
        <p14:creationId xmlns:p14="http://schemas.microsoft.com/office/powerpoint/2010/main" val="239883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A9253-5899-411A-AE45-F32271E7AF81}"/>
              </a:ext>
            </a:extLst>
          </p:cNvPr>
          <p:cNvSpPr>
            <a:spLocks noGrp="1"/>
          </p:cNvSpPr>
          <p:nvPr>
            <p:ph type="title"/>
          </p:nvPr>
        </p:nvSpPr>
        <p:spPr>
          <a:xfrm>
            <a:off x="190500" y="274638"/>
            <a:ext cx="8572500" cy="1143000"/>
          </a:xfrm>
        </p:spPr>
        <p:txBody>
          <a:bodyPr>
            <a:normAutofit/>
          </a:bodyPr>
          <a:lstStyle/>
          <a:p>
            <a:r>
              <a:rPr lang="en-US" dirty="0"/>
              <a:t>Interpolation of OEM Chart Values</a:t>
            </a:r>
          </a:p>
        </p:txBody>
      </p:sp>
      <p:sp>
        <p:nvSpPr>
          <p:cNvPr id="3" name="Content Placeholder 2">
            <a:extLst>
              <a:ext uri="{FF2B5EF4-FFF2-40B4-BE49-F238E27FC236}">
                <a16:creationId xmlns:a16="http://schemas.microsoft.com/office/drawing/2014/main" id="{D1ADFD0B-BD9C-4C75-B968-A697F891AE3B}"/>
              </a:ext>
            </a:extLst>
          </p:cNvPr>
          <p:cNvSpPr>
            <a:spLocks noGrp="1"/>
          </p:cNvSpPr>
          <p:nvPr>
            <p:ph idx="1"/>
          </p:nvPr>
        </p:nvSpPr>
        <p:spPr>
          <a:xfrm>
            <a:off x="190500" y="1219200"/>
            <a:ext cx="8763000" cy="2879724"/>
          </a:xfrm>
        </p:spPr>
        <p:txBody>
          <a:bodyPr>
            <a:normAutofit fontScale="77500" lnSpcReduction="20000"/>
          </a:bodyPr>
          <a:lstStyle/>
          <a:p>
            <a:pPr marL="0" indent="0">
              <a:buNone/>
            </a:pPr>
            <a:r>
              <a:rPr lang="en-US" dirty="0">
                <a:solidFill>
                  <a:srgbClr val="FFFF00"/>
                </a:solidFill>
              </a:rPr>
              <a:t>The OEM table values will need to be interpolated to get a CFM since 0.48 IWC at medium speed is between two chart numbers:</a:t>
            </a:r>
          </a:p>
          <a:p>
            <a:pPr marL="0" indent="0">
              <a:buNone/>
            </a:pPr>
            <a:r>
              <a:rPr lang="en-US" dirty="0">
                <a:solidFill>
                  <a:srgbClr val="FFFF00"/>
                </a:solidFill>
              </a:rPr>
              <a:t>40-50 = 10 and 40-48 = 8 </a:t>
            </a:r>
          </a:p>
          <a:p>
            <a:pPr marL="0" indent="0">
              <a:buNone/>
            </a:pPr>
            <a:r>
              <a:rPr lang="en-US" dirty="0">
                <a:solidFill>
                  <a:srgbClr val="FFFF00"/>
                </a:solidFill>
              </a:rPr>
              <a:t>8 ÷10 = 0.8</a:t>
            </a:r>
          </a:p>
          <a:p>
            <a:pPr marL="0" indent="0">
              <a:buNone/>
            </a:pPr>
            <a:r>
              <a:rPr lang="en-US" dirty="0">
                <a:solidFill>
                  <a:srgbClr val="FFFF00"/>
                </a:solidFill>
              </a:rPr>
              <a:t>750 - 700 = 50</a:t>
            </a:r>
          </a:p>
          <a:p>
            <a:pPr marL="0" indent="0">
              <a:buNone/>
            </a:pPr>
            <a:r>
              <a:rPr lang="en-US" dirty="0">
                <a:solidFill>
                  <a:srgbClr val="FFFF00"/>
                </a:solidFill>
              </a:rPr>
              <a:t>0.8 × 50 = 400</a:t>
            </a:r>
          </a:p>
          <a:p>
            <a:pPr marL="0" indent="0">
              <a:buNone/>
            </a:pPr>
            <a:r>
              <a:rPr lang="en-US" dirty="0">
                <a:solidFill>
                  <a:srgbClr val="FFFF00"/>
                </a:solidFill>
              </a:rPr>
              <a:t>The interpolated CFM value is: 750 – 40 = 710 CFM</a:t>
            </a:r>
          </a:p>
        </p:txBody>
      </p:sp>
      <p:pic>
        <p:nvPicPr>
          <p:cNvPr id="4" name="Picture 3">
            <a:extLst>
              <a:ext uri="{FF2B5EF4-FFF2-40B4-BE49-F238E27FC236}">
                <a16:creationId xmlns:a16="http://schemas.microsoft.com/office/drawing/2014/main" id="{25CCBE6B-5D12-4D17-A50A-6D30A80E4A50}"/>
              </a:ext>
            </a:extLst>
          </p:cNvPr>
          <p:cNvPicPr/>
          <p:nvPr/>
        </p:nvPicPr>
        <p:blipFill>
          <a:blip r:embed="rId3"/>
          <a:stretch>
            <a:fillRect/>
          </a:stretch>
        </p:blipFill>
        <p:spPr>
          <a:xfrm>
            <a:off x="1219200" y="3886200"/>
            <a:ext cx="6781800" cy="2879724"/>
          </a:xfrm>
          <a:prstGeom prst="rect">
            <a:avLst/>
          </a:prstGeom>
        </p:spPr>
      </p:pic>
    </p:spTree>
    <p:custDataLst>
      <p:tags r:id="rId1"/>
    </p:custDataLst>
    <p:extLst>
      <p:ext uri="{BB962C8B-B14F-4D97-AF65-F5344CB8AC3E}">
        <p14:creationId xmlns:p14="http://schemas.microsoft.com/office/powerpoint/2010/main" val="899803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A9253-5899-411A-AE45-F32271E7AF81}"/>
              </a:ext>
            </a:extLst>
          </p:cNvPr>
          <p:cNvSpPr>
            <a:spLocks noGrp="1"/>
          </p:cNvSpPr>
          <p:nvPr>
            <p:ph type="title"/>
          </p:nvPr>
        </p:nvSpPr>
        <p:spPr>
          <a:xfrm>
            <a:off x="0" y="274638"/>
            <a:ext cx="9067800" cy="1143000"/>
          </a:xfrm>
        </p:spPr>
        <p:txBody>
          <a:bodyPr>
            <a:normAutofit fontScale="90000"/>
          </a:bodyPr>
          <a:lstStyle/>
          <a:p>
            <a:r>
              <a:rPr lang="en-US" dirty="0"/>
              <a:t>Measured ESP Values Need to Be Correct</a:t>
            </a:r>
          </a:p>
        </p:txBody>
      </p:sp>
      <p:pic>
        <p:nvPicPr>
          <p:cNvPr id="5" name="Picture 4">
            <a:extLst>
              <a:ext uri="{FF2B5EF4-FFF2-40B4-BE49-F238E27FC236}">
                <a16:creationId xmlns:a16="http://schemas.microsoft.com/office/drawing/2014/main" id="{AC4C0E94-3A01-41FD-82C6-7F870EA1ABD8}"/>
              </a:ext>
            </a:extLst>
          </p:cNvPr>
          <p:cNvPicPr/>
          <p:nvPr/>
        </p:nvPicPr>
        <p:blipFill>
          <a:blip r:embed="rId3"/>
          <a:stretch>
            <a:fillRect/>
          </a:stretch>
        </p:blipFill>
        <p:spPr>
          <a:xfrm>
            <a:off x="26670" y="1781150"/>
            <a:ext cx="5791200" cy="3736549"/>
          </a:xfrm>
          <a:prstGeom prst="rect">
            <a:avLst/>
          </a:prstGeom>
        </p:spPr>
      </p:pic>
      <p:pic>
        <p:nvPicPr>
          <p:cNvPr id="6" name="Picture 5">
            <a:extLst>
              <a:ext uri="{FF2B5EF4-FFF2-40B4-BE49-F238E27FC236}">
                <a16:creationId xmlns:a16="http://schemas.microsoft.com/office/drawing/2014/main" id="{051BA43B-FC68-4DAA-A2A4-5DD14B8D6995}"/>
              </a:ext>
            </a:extLst>
          </p:cNvPr>
          <p:cNvPicPr/>
          <p:nvPr/>
        </p:nvPicPr>
        <p:blipFill>
          <a:blip r:embed="rId4"/>
          <a:stretch>
            <a:fillRect/>
          </a:stretch>
        </p:blipFill>
        <p:spPr>
          <a:xfrm>
            <a:off x="5859439" y="1781150"/>
            <a:ext cx="3249930" cy="3803650"/>
          </a:xfrm>
          <a:prstGeom prst="rect">
            <a:avLst/>
          </a:prstGeom>
        </p:spPr>
      </p:pic>
    </p:spTree>
    <p:custDataLst>
      <p:tags r:id="rId1"/>
    </p:custDataLst>
    <p:extLst>
      <p:ext uri="{BB962C8B-B14F-4D97-AF65-F5344CB8AC3E}">
        <p14:creationId xmlns:p14="http://schemas.microsoft.com/office/powerpoint/2010/main" val="2669901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C6602-AA69-42C0-BC84-03D6234CB0D7}"/>
              </a:ext>
            </a:extLst>
          </p:cNvPr>
          <p:cNvSpPr>
            <a:spLocks noGrp="1"/>
          </p:cNvSpPr>
          <p:nvPr>
            <p:ph type="title"/>
          </p:nvPr>
        </p:nvSpPr>
        <p:spPr/>
        <p:txBody>
          <a:bodyPr/>
          <a:lstStyle/>
          <a:p>
            <a:r>
              <a:rPr lang="en-US" dirty="0"/>
              <a:t>Lessons Learned</a:t>
            </a:r>
          </a:p>
        </p:txBody>
      </p:sp>
      <p:sp>
        <p:nvSpPr>
          <p:cNvPr id="3" name="Content Placeholder 2">
            <a:extLst>
              <a:ext uri="{FF2B5EF4-FFF2-40B4-BE49-F238E27FC236}">
                <a16:creationId xmlns:a16="http://schemas.microsoft.com/office/drawing/2014/main" id="{793158B6-1C2A-4A68-8CA7-1B1BE5ADBD0C}"/>
              </a:ext>
            </a:extLst>
          </p:cNvPr>
          <p:cNvSpPr>
            <a:spLocks noGrp="1"/>
          </p:cNvSpPr>
          <p:nvPr>
            <p:ph idx="1"/>
          </p:nvPr>
        </p:nvSpPr>
        <p:spPr>
          <a:xfrm>
            <a:off x="457200" y="1600200"/>
            <a:ext cx="8229600" cy="5105400"/>
          </a:xfrm>
        </p:spPr>
        <p:txBody>
          <a:bodyPr>
            <a:normAutofit fontScale="92500"/>
          </a:bodyPr>
          <a:lstStyle/>
          <a:p>
            <a:r>
              <a:rPr lang="en-US" dirty="0">
                <a:solidFill>
                  <a:srgbClr val="FFFF00"/>
                </a:solidFill>
              </a:rPr>
              <a:t>You should now be able to explain why airflow speeds temperature and humidity all combine to make a person comfortable or not.</a:t>
            </a:r>
          </a:p>
          <a:p>
            <a:r>
              <a:rPr lang="en-US" dirty="0">
                <a:solidFill>
                  <a:srgbClr val="FFFF00"/>
                </a:solidFill>
              </a:rPr>
              <a:t>You should now be able to calculate CFM given a OEM Ak and a FPM measured airflow coming out of a diffuser or grille. </a:t>
            </a:r>
          </a:p>
          <a:p>
            <a:r>
              <a:rPr lang="en-US" dirty="0">
                <a:solidFill>
                  <a:srgbClr val="FFFF00"/>
                </a:solidFill>
              </a:rPr>
              <a:t>You should now be able to measure ESP on an OEM Box. </a:t>
            </a:r>
          </a:p>
          <a:p>
            <a:r>
              <a:rPr lang="en-US" dirty="0">
                <a:solidFill>
                  <a:srgbClr val="FFFF00"/>
                </a:solidFill>
              </a:rPr>
              <a:t>You should now be able to use an OEM chart to evaluate what the CFM output of the unit is.</a:t>
            </a:r>
          </a:p>
        </p:txBody>
      </p:sp>
    </p:spTree>
    <p:custDataLst>
      <p:tags r:id="rId1"/>
    </p:custDataLst>
    <p:extLst>
      <p:ext uri="{BB962C8B-B14F-4D97-AF65-F5344CB8AC3E}">
        <p14:creationId xmlns:p14="http://schemas.microsoft.com/office/powerpoint/2010/main" val="3501844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9FB5D-5BE8-4DA5-A4E6-CA9FB817139B}"/>
              </a:ext>
            </a:extLst>
          </p:cNvPr>
          <p:cNvSpPr>
            <a:spLocks noGrp="1"/>
          </p:cNvSpPr>
          <p:nvPr>
            <p:ph type="title"/>
          </p:nvPr>
        </p:nvSpPr>
        <p:spPr/>
        <p:txBody>
          <a:bodyPr>
            <a:normAutofit/>
          </a:bodyPr>
          <a:lstStyle/>
          <a:p>
            <a:r>
              <a:rPr lang="en-US" dirty="0"/>
              <a:t>Airflow Introduction</a:t>
            </a:r>
          </a:p>
        </p:txBody>
      </p:sp>
      <p:pic>
        <p:nvPicPr>
          <p:cNvPr id="4" name="Content Placeholder 3">
            <a:extLst>
              <a:ext uri="{FF2B5EF4-FFF2-40B4-BE49-F238E27FC236}">
                <a16:creationId xmlns:a16="http://schemas.microsoft.com/office/drawing/2014/main" id="{882B8D09-3C60-4EAE-B547-021381BC95A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9601" y="1295400"/>
            <a:ext cx="7712868" cy="5287962"/>
          </a:xfrm>
          <a:prstGeom prst="rect">
            <a:avLst/>
          </a:prstGeom>
          <a:noFill/>
          <a:ln>
            <a:solidFill>
              <a:schemeClr val="tx1"/>
            </a:solidFill>
          </a:ln>
        </p:spPr>
      </p:pic>
    </p:spTree>
    <p:custDataLst>
      <p:tags r:id="rId1"/>
    </p:custDataLst>
    <p:extLst>
      <p:ext uri="{BB962C8B-B14F-4D97-AF65-F5344CB8AC3E}">
        <p14:creationId xmlns:p14="http://schemas.microsoft.com/office/powerpoint/2010/main" val="1094100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9FB5D-5BE8-4DA5-A4E6-CA9FB817139B}"/>
              </a:ext>
            </a:extLst>
          </p:cNvPr>
          <p:cNvSpPr>
            <a:spLocks noGrp="1"/>
          </p:cNvSpPr>
          <p:nvPr>
            <p:ph type="title"/>
          </p:nvPr>
        </p:nvSpPr>
        <p:spPr/>
        <p:txBody>
          <a:bodyPr>
            <a:normAutofit/>
          </a:bodyPr>
          <a:lstStyle/>
          <a:p>
            <a:r>
              <a:rPr lang="en-US" dirty="0"/>
              <a:t>Airflow Introduction</a:t>
            </a:r>
          </a:p>
        </p:txBody>
      </p:sp>
      <p:pic>
        <p:nvPicPr>
          <p:cNvPr id="5" name="Picture 4">
            <a:extLst>
              <a:ext uri="{FF2B5EF4-FFF2-40B4-BE49-F238E27FC236}">
                <a16:creationId xmlns:a16="http://schemas.microsoft.com/office/drawing/2014/main" id="{F1240068-BEE0-4B39-9FB3-2A8276E23A52}"/>
              </a:ext>
            </a:extLst>
          </p:cNvPr>
          <p:cNvPicPr/>
          <p:nvPr/>
        </p:nvPicPr>
        <p:blipFill>
          <a:blip r:embed="rId3"/>
          <a:stretch>
            <a:fillRect/>
          </a:stretch>
        </p:blipFill>
        <p:spPr>
          <a:xfrm>
            <a:off x="137160" y="1503680"/>
            <a:ext cx="4130040" cy="4572000"/>
          </a:xfrm>
          <a:prstGeom prst="rect">
            <a:avLst/>
          </a:prstGeom>
        </p:spPr>
      </p:pic>
      <p:pic>
        <p:nvPicPr>
          <p:cNvPr id="6" name="Picture 5">
            <a:extLst>
              <a:ext uri="{FF2B5EF4-FFF2-40B4-BE49-F238E27FC236}">
                <a16:creationId xmlns:a16="http://schemas.microsoft.com/office/drawing/2014/main" id="{040FA73F-5060-4230-B343-F3C64DD9BBC9}"/>
              </a:ext>
            </a:extLst>
          </p:cNvPr>
          <p:cNvPicPr/>
          <p:nvPr/>
        </p:nvPicPr>
        <p:blipFill rotWithShape="1">
          <a:blip r:embed="rId4"/>
          <a:srcRect r="1594" b="-20549"/>
          <a:stretch/>
        </p:blipFill>
        <p:spPr bwMode="auto">
          <a:xfrm>
            <a:off x="4140200" y="1981200"/>
            <a:ext cx="4892040" cy="3850640"/>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331618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A182A-DC00-4006-A413-CB59D5D35EF8}"/>
              </a:ext>
            </a:extLst>
          </p:cNvPr>
          <p:cNvSpPr>
            <a:spLocks noGrp="1"/>
          </p:cNvSpPr>
          <p:nvPr>
            <p:ph type="title"/>
          </p:nvPr>
        </p:nvSpPr>
        <p:spPr/>
        <p:txBody>
          <a:bodyPr/>
          <a:lstStyle/>
          <a:p>
            <a:r>
              <a:rPr lang="en-US" dirty="0"/>
              <a:t>Ak to CFM</a:t>
            </a:r>
          </a:p>
        </p:txBody>
      </p:sp>
      <p:sp>
        <p:nvSpPr>
          <p:cNvPr id="4" name="Content Placeholder 2">
            <a:extLst>
              <a:ext uri="{FF2B5EF4-FFF2-40B4-BE49-F238E27FC236}">
                <a16:creationId xmlns:a16="http://schemas.microsoft.com/office/drawing/2014/main" id="{1807A8ED-94A5-442A-8449-7516209439FA}"/>
              </a:ext>
            </a:extLst>
          </p:cNvPr>
          <p:cNvSpPr>
            <a:spLocks noGrp="1"/>
          </p:cNvSpPr>
          <p:nvPr>
            <p:ph idx="1"/>
          </p:nvPr>
        </p:nvSpPr>
        <p:spPr>
          <a:xfrm>
            <a:off x="457200" y="1417639"/>
            <a:ext cx="8229600" cy="2849562"/>
          </a:xfrm>
        </p:spPr>
        <p:txBody>
          <a:bodyPr/>
          <a:lstStyle/>
          <a:p>
            <a:pPr marL="0" indent="0">
              <a:buNone/>
            </a:pPr>
            <a:r>
              <a:rPr lang="en-US" dirty="0">
                <a:solidFill>
                  <a:srgbClr val="FFFF00"/>
                </a:solidFill>
              </a:rPr>
              <a:t>Diffuser and grille manufacturing companies publish Ak values for diffusers and grilles.  Those numbers can be used to convert measured flow in FPM to CFM by simply multiplying the measured FPM by the Ak factor. </a:t>
            </a:r>
          </a:p>
        </p:txBody>
      </p:sp>
    </p:spTree>
    <p:custDataLst>
      <p:tags r:id="rId1"/>
    </p:custDataLst>
    <p:extLst>
      <p:ext uri="{BB962C8B-B14F-4D97-AF65-F5344CB8AC3E}">
        <p14:creationId xmlns:p14="http://schemas.microsoft.com/office/powerpoint/2010/main" val="540681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A9253-5899-411A-AE45-F32271E7AF81}"/>
              </a:ext>
            </a:extLst>
          </p:cNvPr>
          <p:cNvSpPr>
            <a:spLocks noGrp="1"/>
          </p:cNvSpPr>
          <p:nvPr>
            <p:ph type="title"/>
          </p:nvPr>
        </p:nvSpPr>
        <p:spPr>
          <a:xfrm>
            <a:off x="0" y="274638"/>
            <a:ext cx="9067800" cy="1143000"/>
          </a:xfrm>
        </p:spPr>
        <p:txBody>
          <a:bodyPr>
            <a:normAutofit/>
          </a:bodyPr>
          <a:lstStyle/>
          <a:p>
            <a:r>
              <a:rPr lang="en-US" dirty="0"/>
              <a:t>Measuring CFM of Registers &amp; Grilles</a:t>
            </a:r>
          </a:p>
        </p:txBody>
      </p:sp>
      <p:pic>
        <p:nvPicPr>
          <p:cNvPr id="7" name="Picture 6">
            <a:extLst>
              <a:ext uri="{FF2B5EF4-FFF2-40B4-BE49-F238E27FC236}">
                <a16:creationId xmlns:a16="http://schemas.microsoft.com/office/drawing/2014/main" id="{CD9CBCE1-9883-4ADE-AFEB-128F148BB218}"/>
              </a:ext>
            </a:extLst>
          </p:cNvPr>
          <p:cNvPicPr/>
          <p:nvPr/>
        </p:nvPicPr>
        <p:blipFill rotWithShape="1">
          <a:blip r:embed="rId3"/>
          <a:srcRect l="4041" t="1681" r="-1"/>
          <a:stretch/>
        </p:blipFill>
        <p:spPr bwMode="auto">
          <a:xfrm>
            <a:off x="132080" y="1417638"/>
            <a:ext cx="2057400" cy="4906962"/>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759A8103-99B7-4E19-A5E9-5704DA778127}"/>
              </a:ext>
            </a:extLst>
          </p:cNvPr>
          <p:cNvPicPr/>
          <p:nvPr/>
        </p:nvPicPr>
        <p:blipFill>
          <a:blip r:embed="rId4"/>
          <a:stretch>
            <a:fillRect/>
          </a:stretch>
        </p:blipFill>
        <p:spPr>
          <a:xfrm>
            <a:off x="2153920" y="1417638"/>
            <a:ext cx="6858000" cy="4906962"/>
          </a:xfrm>
          <a:prstGeom prst="rect">
            <a:avLst/>
          </a:prstGeom>
        </p:spPr>
      </p:pic>
    </p:spTree>
    <p:custDataLst>
      <p:tags r:id="rId1"/>
    </p:custDataLst>
    <p:extLst>
      <p:ext uri="{BB962C8B-B14F-4D97-AF65-F5344CB8AC3E}">
        <p14:creationId xmlns:p14="http://schemas.microsoft.com/office/powerpoint/2010/main" val="296896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A182A-DC00-4006-A413-CB59D5D35EF8}"/>
              </a:ext>
            </a:extLst>
          </p:cNvPr>
          <p:cNvSpPr>
            <a:spLocks noGrp="1"/>
          </p:cNvSpPr>
          <p:nvPr>
            <p:ph type="title"/>
          </p:nvPr>
        </p:nvSpPr>
        <p:spPr/>
        <p:txBody>
          <a:bodyPr/>
          <a:lstStyle/>
          <a:p>
            <a:r>
              <a:rPr lang="en-US" dirty="0"/>
              <a:t>Ak to CFM Example</a:t>
            </a:r>
          </a:p>
        </p:txBody>
      </p:sp>
      <p:sp>
        <p:nvSpPr>
          <p:cNvPr id="4" name="Content Placeholder 2">
            <a:extLst>
              <a:ext uri="{FF2B5EF4-FFF2-40B4-BE49-F238E27FC236}">
                <a16:creationId xmlns:a16="http://schemas.microsoft.com/office/drawing/2014/main" id="{1807A8ED-94A5-442A-8449-7516209439FA}"/>
              </a:ext>
            </a:extLst>
          </p:cNvPr>
          <p:cNvSpPr>
            <a:spLocks noGrp="1"/>
          </p:cNvSpPr>
          <p:nvPr>
            <p:ph idx="1"/>
          </p:nvPr>
        </p:nvSpPr>
        <p:spPr>
          <a:xfrm>
            <a:off x="76200" y="1417638"/>
            <a:ext cx="8915400" cy="5440362"/>
          </a:xfrm>
        </p:spPr>
        <p:txBody>
          <a:bodyPr>
            <a:normAutofit fontScale="92500" lnSpcReduction="10000"/>
          </a:bodyPr>
          <a:lstStyle/>
          <a:p>
            <a:pPr marL="0" indent="0">
              <a:buNone/>
            </a:pPr>
            <a:r>
              <a:rPr lang="en-US" dirty="0">
                <a:solidFill>
                  <a:srgbClr val="FFFF00"/>
                </a:solidFill>
              </a:rPr>
              <a:t>Diffuser and grille manufacturing companies publish Ak values for diffusers and grilles.  Those numbers can be used to convert measured flow in FPM to CFM by simply multiplying the measured FPM by the Ak factor.</a:t>
            </a:r>
          </a:p>
          <a:p>
            <a:pPr marL="0" indent="0">
              <a:buNone/>
            </a:pPr>
            <a:endParaRPr lang="en-US" dirty="0">
              <a:solidFill>
                <a:srgbClr val="FFFF00"/>
              </a:solidFill>
            </a:endParaRPr>
          </a:p>
          <a:p>
            <a:pPr marL="0" indent="0">
              <a:buNone/>
            </a:pPr>
            <a:r>
              <a:rPr lang="en-US" dirty="0">
                <a:solidFill>
                  <a:srgbClr val="FFFF00"/>
                </a:solidFill>
              </a:rPr>
              <a:t>Example: The 8”× 15” diffuser in the top left corner has an OEM Ak value of 0.69 and the average velocity of airflow measured using the veined anemometer in the top right corner was 145 FPM. What is the airflow leaving that diffuser in CFM?</a:t>
            </a:r>
          </a:p>
          <a:p>
            <a:pPr marL="0" indent="0">
              <a:buNone/>
            </a:pPr>
            <a:endParaRPr lang="en-US" dirty="0">
              <a:solidFill>
                <a:srgbClr val="FFFF00"/>
              </a:solidFill>
            </a:endParaRPr>
          </a:p>
          <a:p>
            <a:pPr marL="0" indent="0">
              <a:buNone/>
            </a:pPr>
            <a:r>
              <a:rPr lang="en-US" dirty="0">
                <a:solidFill>
                  <a:srgbClr val="FFFF00"/>
                </a:solidFill>
              </a:rPr>
              <a:t>0.69 × 145 = 100 CFM</a:t>
            </a:r>
          </a:p>
          <a:p>
            <a:pPr marL="0" indent="0">
              <a:buNone/>
            </a:pPr>
            <a:endParaRPr lang="en-US" dirty="0">
              <a:solidFill>
                <a:srgbClr val="FFFF00"/>
              </a:solidFill>
            </a:endParaRPr>
          </a:p>
        </p:txBody>
      </p:sp>
      <p:pic>
        <p:nvPicPr>
          <p:cNvPr id="5" name="Picture 4">
            <a:extLst>
              <a:ext uri="{FF2B5EF4-FFF2-40B4-BE49-F238E27FC236}">
                <a16:creationId xmlns:a16="http://schemas.microsoft.com/office/drawing/2014/main" id="{F761F77D-3429-49E1-88DB-183E676C5D4A}"/>
              </a:ext>
            </a:extLst>
          </p:cNvPr>
          <p:cNvPicPr/>
          <p:nvPr/>
        </p:nvPicPr>
        <p:blipFill rotWithShape="1">
          <a:blip r:embed="rId3"/>
          <a:srcRect r="1594" b="-20549"/>
          <a:stretch/>
        </p:blipFill>
        <p:spPr bwMode="auto">
          <a:xfrm>
            <a:off x="0" y="0"/>
            <a:ext cx="2133600" cy="1417638"/>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C51874F2-999C-489D-9199-8CBB0CB6F87A}"/>
              </a:ext>
            </a:extLst>
          </p:cNvPr>
          <p:cNvPicPr/>
          <p:nvPr/>
        </p:nvPicPr>
        <p:blipFill rotWithShape="1">
          <a:blip r:embed="rId4"/>
          <a:srcRect l="11438" t="445" r="36902" b="2888"/>
          <a:stretch/>
        </p:blipFill>
        <p:spPr>
          <a:xfrm rot="5400000">
            <a:off x="7503160" y="-492760"/>
            <a:ext cx="1148080" cy="2133600"/>
          </a:xfrm>
          <a:prstGeom prst="rect">
            <a:avLst/>
          </a:prstGeom>
        </p:spPr>
      </p:pic>
    </p:spTree>
    <p:custDataLst>
      <p:tags r:id="rId1"/>
    </p:custDataLst>
    <p:extLst>
      <p:ext uri="{BB962C8B-B14F-4D97-AF65-F5344CB8AC3E}">
        <p14:creationId xmlns:p14="http://schemas.microsoft.com/office/powerpoint/2010/main" val="823210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11397-570E-46AF-B485-D4F51EC1FC6B}"/>
              </a:ext>
            </a:extLst>
          </p:cNvPr>
          <p:cNvSpPr>
            <a:spLocks noGrp="1"/>
          </p:cNvSpPr>
          <p:nvPr>
            <p:ph type="title"/>
          </p:nvPr>
        </p:nvSpPr>
        <p:spPr/>
        <p:txBody>
          <a:bodyPr/>
          <a:lstStyle/>
          <a:p>
            <a:r>
              <a:rPr lang="en-US" dirty="0" err="1"/>
              <a:t>BTUh</a:t>
            </a:r>
            <a:r>
              <a:rPr lang="en-US" dirty="0"/>
              <a:t> to CFM of Airflow</a:t>
            </a:r>
          </a:p>
        </p:txBody>
      </p:sp>
      <p:sp>
        <p:nvSpPr>
          <p:cNvPr id="3" name="Content Placeholder 2">
            <a:extLst>
              <a:ext uri="{FF2B5EF4-FFF2-40B4-BE49-F238E27FC236}">
                <a16:creationId xmlns:a16="http://schemas.microsoft.com/office/drawing/2014/main" id="{34C8213E-B23F-45D8-A2F3-FA6025DD45E6}"/>
              </a:ext>
            </a:extLst>
          </p:cNvPr>
          <p:cNvSpPr>
            <a:spLocks noGrp="1"/>
          </p:cNvSpPr>
          <p:nvPr>
            <p:ph idx="1"/>
          </p:nvPr>
        </p:nvSpPr>
        <p:spPr>
          <a:xfrm>
            <a:off x="228600" y="1600200"/>
            <a:ext cx="8686800" cy="5105400"/>
          </a:xfrm>
        </p:spPr>
        <p:txBody>
          <a:bodyPr>
            <a:normAutofit fontScale="85000" lnSpcReduction="20000"/>
          </a:bodyPr>
          <a:lstStyle/>
          <a:p>
            <a:pPr marL="0" indent="0">
              <a:buNone/>
            </a:pPr>
            <a:r>
              <a:rPr lang="en-US" dirty="0">
                <a:solidFill>
                  <a:srgbClr val="FFFF00"/>
                </a:solidFill>
              </a:rPr>
              <a:t>BTU required (called the load) to CFM is used to calculate the airflow needed:</a:t>
            </a:r>
          </a:p>
          <a:p>
            <a:pPr marL="0" indent="0">
              <a:buNone/>
            </a:pPr>
            <a:r>
              <a:rPr lang="en-US" dirty="0">
                <a:solidFill>
                  <a:srgbClr val="FFFF00"/>
                </a:solidFill>
              </a:rPr>
              <a:t>CFM = Load ÷ (1.1 × ACF  × TD)</a:t>
            </a:r>
          </a:p>
          <a:p>
            <a:pPr marL="0" indent="0">
              <a:buNone/>
            </a:pPr>
            <a:r>
              <a:rPr lang="en-US" dirty="0">
                <a:solidFill>
                  <a:srgbClr val="FFFF00"/>
                </a:solidFill>
              </a:rPr>
              <a:t>Where: </a:t>
            </a:r>
          </a:p>
          <a:p>
            <a:pPr marL="0" indent="0">
              <a:buNone/>
            </a:pPr>
            <a:r>
              <a:rPr lang="en-US" dirty="0">
                <a:solidFill>
                  <a:srgbClr val="FFFF00"/>
                </a:solidFill>
              </a:rPr>
              <a:t>CFM = Cubic feet per minute of air flow. </a:t>
            </a:r>
          </a:p>
          <a:p>
            <a:pPr marL="0" indent="0">
              <a:buNone/>
            </a:pPr>
            <a:r>
              <a:rPr lang="en-US" dirty="0">
                <a:solidFill>
                  <a:srgbClr val="FFFF00"/>
                </a:solidFill>
              </a:rPr>
              <a:t>Load = </a:t>
            </a:r>
            <a:r>
              <a:rPr lang="en-US" dirty="0" err="1">
                <a:solidFill>
                  <a:srgbClr val="FFFF00"/>
                </a:solidFill>
              </a:rPr>
              <a:t>BTUh</a:t>
            </a:r>
            <a:r>
              <a:rPr lang="en-US" dirty="0">
                <a:solidFill>
                  <a:srgbClr val="FFFF00"/>
                </a:solidFill>
              </a:rPr>
              <a:t> (the BTUs used in an hour)</a:t>
            </a:r>
          </a:p>
          <a:p>
            <a:pPr marL="0" indent="0">
              <a:buNone/>
            </a:pPr>
            <a:r>
              <a:rPr lang="en-US" dirty="0">
                <a:solidFill>
                  <a:srgbClr val="FFFF00"/>
                </a:solidFill>
              </a:rPr>
              <a:t>1.1 = a conversion factor rounded off (sometimes 1.08 is used for slightly more accuracy).</a:t>
            </a:r>
          </a:p>
          <a:p>
            <a:pPr marL="0" indent="0">
              <a:buNone/>
            </a:pPr>
            <a:r>
              <a:rPr lang="en-US" dirty="0">
                <a:solidFill>
                  <a:srgbClr val="FFFF00"/>
                </a:solidFill>
              </a:rPr>
              <a:t>ACF = Air Correction Factor (for altitude and Temperature (See Appendix C: </a:t>
            </a:r>
            <a:r>
              <a:rPr lang="en-US" i="1" dirty="0">
                <a:solidFill>
                  <a:srgbClr val="FFFF00"/>
                </a:solidFill>
              </a:rPr>
              <a:t>Air Correction Factor Table</a:t>
            </a:r>
            <a:r>
              <a:rPr lang="en-US" dirty="0">
                <a:solidFill>
                  <a:srgbClr val="FFFF00"/>
                </a:solidFill>
              </a:rPr>
              <a:t>). </a:t>
            </a:r>
          </a:p>
          <a:p>
            <a:pPr marL="0" indent="0">
              <a:buNone/>
            </a:pPr>
            <a:r>
              <a:rPr lang="en-US" dirty="0">
                <a:solidFill>
                  <a:srgbClr val="FFFF00"/>
                </a:solidFill>
              </a:rPr>
              <a:t>TD = the difference in the room temperature and the supply air temperature</a:t>
            </a:r>
          </a:p>
        </p:txBody>
      </p:sp>
    </p:spTree>
    <p:custDataLst>
      <p:tags r:id="rId1"/>
    </p:custDataLst>
    <p:extLst>
      <p:ext uri="{BB962C8B-B14F-4D97-AF65-F5344CB8AC3E}">
        <p14:creationId xmlns:p14="http://schemas.microsoft.com/office/powerpoint/2010/main" val="4094117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11397-570E-46AF-B485-D4F51EC1FC6B}"/>
              </a:ext>
            </a:extLst>
          </p:cNvPr>
          <p:cNvSpPr>
            <a:spLocks noGrp="1"/>
          </p:cNvSpPr>
          <p:nvPr>
            <p:ph type="title"/>
          </p:nvPr>
        </p:nvSpPr>
        <p:spPr/>
        <p:txBody>
          <a:bodyPr/>
          <a:lstStyle/>
          <a:p>
            <a:r>
              <a:rPr lang="en-US" dirty="0"/>
              <a:t>12,000 British Thermal Units (BTU)</a:t>
            </a:r>
          </a:p>
        </p:txBody>
      </p:sp>
      <p:sp>
        <p:nvSpPr>
          <p:cNvPr id="3" name="Content Placeholder 2">
            <a:extLst>
              <a:ext uri="{FF2B5EF4-FFF2-40B4-BE49-F238E27FC236}">
                <a16:creationId xmlns:a16="http://schemas.microsoft.com/office/drawing/2014/main" id="{34C8213E-B23F-45D8-A2F3-FA6025DD45E6}"/>
              </a:ext>
            </a:extLst>
          </p:cNvPr>
          <p:cNvSpPr>
            <a:spLocks noGrp="1"/>
          </p:cNvSpPr>
          <p:nvPr>
            <p:ph idx="1"/>
          </p:nvPr>
        </p:nvSpPr>
        <p:spPr/>
        <p:txBody>
          <a:bodyPr/>
          <a:lstStyle/>
          <a:p>
            <a:pPr marL="0" indent="0">
              <a:buNone/>
            </a:pPr>
            <a:r>
              <a:rPr lang="en-US" dirty="0">
                <a:solidFill>
                  <a:srgbClr val="FFFF00"/>
                </a:solidFill>
              </a:rPr>
              <a:t>The amount of heat the air transfers is calculated in British Thermal Units (BTU).  For example, in air conditioning a commonly used number is 12,000 BTU, that is called a ton of cooling. </a:t>
            </a:r>
          </a:p>
        </p:txBody>
      </p:sp>
    </p:spTree>
    <p:custDataLst>
      <p:tags r:id="rId1"/>
    </p:custDataLst>
    <p:extLst>
      <p:ext uri="{BB962C8B-B14F-4D97-AF65-F5344CB8AC3E}">
        <p14:creationId xmlns:p14="http://schemas.microsoft.com/office/powerpoint/2010/main" val="1286680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11397-570E-46AF-B485-D4F51EC1FC6B}"/>
              </a:ext>
            </a:extLst>
          </p:cNvPr>
          <p:cNvSpPr>
            <a:spLocks noGrp="1"/>
          </p:cNvSpPr>
          <p:nvPr>
            <p:ph type="title"/>
          </p:nvPr>
        </p:nvSpPr>
        <p:spPr/>
        <p:txBody>
          <a:bodyPr/>
          <a:lstStyle/>
          <a:p>
            <a:r>
              <a:rPr lang="en-US" dirty="0"/>
              <a:t>Airflow Math Sample </a:t>
            </a:r>
          </a:p>
        </p:txBody>
      </p:sp>
      <p:sp>
        <p:nvSpPr>
          <p:cNvPr id="3" name="Content Placeholder 2">
            <a:extLst>
              <a:ext uri="{FF2B5EF4-FFF2-40B4-BE49-F238E27FC236}">
                <a16:creationId xmlns:a16="http://schemas.microsoft.com/office/drawing/2014/main" id="{34C8213E-B23F-45D8-A2F3-FA6025DD45E6}"/>
              </a:ext>
            </a:extLst>
          </p:cNvPr>
          <p:cNvSpPr>
            <a:spLocks noGrp="1"/>
          </p:cNvSpPr>
          <p:nvPr>
            <p:ph idx="1"/>
          </p:nvPr>
        </p:nvSpPr>
        <p:spPr>
          <a:xfrm>
            <a:off x="228600" y="1600200"/>
            <a:ext cx="8686800" cy="4983162"/>
          </a:xfrm>
        </p:spPr>
        <p:txBody>
          <a:bodyPr>
            <a:normAutofit fontScale="92500" lnSpcReduction="20000"/>
          </a:bodyPr>
          <a:lstStyle/>
          <a:p>
            <a:pPr marL="0" indent="0">
              <a:buNone/>
            </a:pPr>
            <a:r>
              <a:rPr lang="en-US" dirty="0">
                <a:solidFill>
                  <a:srgbClr val="FFFF00"/>
                </a:solidFill>
              </a:rPr>
              <a:t>Calculate the heating airflow in CFM required for a 70</a:t>
            </a:r>
            <a:r>
              <a:rPr lang="en-US" baseline="30000" dirty="0">
                <a:solidFill>
                  <a:srgbClr val="FFFF00"/>
                </a:solidFill>
              </a:rPr>
              <a:t>O</a:t>
            </a:r>
            <a:r>
              <a:rPr lang="en-US" dirty="0">
                <a:solidFill>
                  <a:srgbClr val="FFFF00"/>
                </a:solidFill>
              </a:rPr>
              <a:t>F room is at sea level if the discharge air is  from a furnace is 110</a:t>
            </a:r>
            <a:r>
              <a:rPr lang="en-US" baseline="30000" dirty="0">
                <a:solidFill>
                  <a:srgbClr val="FFFF00"/>
                </a:solidFill>
              </a:rPr>
              <a:t>O</a:t>
            </a:r>
            <a:r>
              <a:rPr lang="en-US" dirty="0">
                <a:solidFill>
                  <a:srgbClr val="FFFF00"/>
                </a:solidFill>
              </a:rPr>
              <a:t>F and the room design load is 4,400 </a:t>
            </a:r>
            <a:r>
              <a:rPr lang="en-US" dirty="0" err="1">
                <a:solidFill>
                  <a:srgbClr val="FFFF00"/>
                </a:solidFill>
              </a:rPr>
              <a:t>BTUh</a:t>
            </a:r>
            <a:r>
              <a:rPr lang="en-US" dirty="0">
                <a:solidFill>
                  <a:srgbClr val="FFFF00"/>
                </a:solidFill>
              </a:rPr>
              <a:t>:</a:t>
            </a:r>
          </a:p>
          <a:p>
            <a:pPr marL="0" indent="0">
              <a:buNone/>
            </a:pPr>
            <a:r>
              <a:rPr lang="en-US" dirty="0">
                <a:solidFill>
                  <a:srgbClr val="FFFF00"/>
                </a:solidFill>
              </a:rPr>
              <a:t>TD = 110 -70 = 40</a:t>
            </a:r>
            <a:r>
              <a:rPr lang="en-US" baseline="30000" dirty="0">
                <a:solidFill>
                  <a:srgbClr val="FFFF00"/>
                </a:solidFill>
              </a:rPr>
              <a:t> O</a:t>
            </a:r>
            <a:r>
              <a:rPr lang="en-US" dirty="0">
                <a:solidFill>
                  <a:srgbClr val="FFFF00"/>
                </a:solidFill>
              </a:rPr>
              <a:t>F</a:t>
            </a:r>
          </a:p>
          <a:p>
            <a:pPr marL="0" indent="0">
              <a:buNone/>
            </a:pPr>
            <a:r>
              <a:rPr lang="en-US" dirty="0">
                <a:solidFill>
                  <a:srgbClr val="FFFF00"/>
                </a:solidFill>
              </a:rPr>
              <a:t>CFM = Load ÷ (1.1 × </a:t>
            </a:r>
            <a:r>
              <a:rPr lang="en-US" strike="sngStrike" dirty="0">
                <a:solidFill>
                  <a:srgbClr val="FFFF00"/>
                </a:solidFill>
              </a:rPr>
              <a:t>ACF </a:t>
            </a:r>
            <a:r>
              <a:rPr lang="en-US" dirty="0">
                <a:solidFill>
                  <a:srgbClr val="FFFF00"/>
                </a:solidFill>
              </a:rPr>
              <a:t> × TD)   First there is no air correction factor needed.</a:t>
            </a:r>
          </a:p>
          <a:p>
            <a:pPr marL="0" indent="0">
              <a:buNone/>
            </a:pPr>
            <a:r>
              <a:rPr lang="en-US" dirty="0">
                <a:solidFill>
                  <a:srgbClr val="FFFF00"/>
                </a:solidFill>
              </a:rPr>
              <a:t>CFM = 4,400 ÷ (1.1 ×  40)  =  100 CFM</a:t>
            </a:r>
          </a:p>
          <a:p>
            <a:pPr marL="0" indent="0">
              <a:buNone/>
            </a:pPr>
            <a:r>
              <a:rPr lang="en-US" dirty="0">
                <a:solidFill>
                  <a:srgbClr val="FFFF00"/>
                </a:solidFill>
              </a:rPr>
              <a:t>Note: ACF = 1 at sea level and is generally ignored for HVAC calculations up to an elevation of 2,000 ft., and for typical HVAC design temperatures.</a:t>
            </a:r>
          </a:p>
        </p:txBody>
      </p:sp>
    </p:spTree>
    <p:custDataLst>
      <p:tags r:id="rId1"/>
    </p:custDataLst>
    <p:extLst>
      <p:ext uri="{BB962C8B-B14F-4D97-AF65-F5344CB8AC3E}">
        <p14:creationId xmlns:p14="http://schemas.microsoft.com/office/powerpoint/2010/main" val="2635819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LOGO" val="ComfortU_Logo.jpg"/>
  <p:tag name="ARTICULATE_PRESENTER" val="Donald Prather"/>
  <p:tag name="ARTICULATE_PRESENTER_GUID" val="0067420A16B5"/>
  <p:tag name="ARTICULATE_LMS" val="0"/>
  <p:tag name="ARTICULATE_TEMPLATE" val="Corporate Communications"/>
  <p:tag name="ARTICULATE_TEMPLATE_GUID" val="1a000000-6000-0000-b000-000000000001"/>
  <p:tag name="PRESENTER_PREVIEW_MODE" val="0"/>
  <p:tag name="PRESENTER_PREVIEW_START" val="1"/>
  <p:tag name="PLAYERLOGOHEIGHT" val="162"/>
  <p:tag name="PLAYERLOGOWIDTH" val="351"/>
  <p:tag name="LAUNCHINNEWWINDOW" val="0"/>
  <p:tag name="LASTPUBLISHED" val="C:\Users\Craig\Documents\My Articulate Projects\2.1 Why Balance a House\player.html"/>
  <p:tag name="ARTICULATE_META_COURSE_VERSION" val="1.0"/>
  <p:tag name="ARTICULATE_META_COURSE_VERSION_SET" val="True"/>
  <p:tag name="ARTICULATE_REFERENCE_ID" val="0b2ae246-c608-48c8-b00f-180ba22f995d"/>
  <p:tag name="TAG_BACKING_FORM_KEY" val="197756-c:\users\don\desktop\608 2018\section 1 608 introduction .pptx"/>
  <p:tag name="ARTICULATE_PRESENTER_VERSION" val="7"/>
  <p:tag name="ARTICULATE_USED_PAGE_ORIENTATION" val="1"/>
  <p:tag name="ARTICULATE_USED_PAGE_SIZE" val="1"/>
  <p:tag name="ARTICULATE_REFERENCE_COUNT" val="0"/>
  <p:tag name="ARTICULATE_PLAYER_GLOSSARY_XML" val="&lt;?xml version=&quot;1.0&quot; encoding=&quot;utf-16&quot;?&gt;&lt;glossary xmlns:xsi=&quot;http://www.w3.org/2001/XMLSchema-instance&quot; xmlns:xsd=&quot;http://www.w3.org/2001/XMLSchema&quot;&gt;&lt;terms /&gt;&lt;/glossary&gt;"/>
  <p:tag name="ARTICULATE_META_DESCRIPTION" val="Introduction to EPA 608 Test Course"/>
  <p:tag name="ARTICULATE_META_COURSE_ID" val="2_1_Why_Balance_a_House"/>
  <p:tag name="ARTICULATE_META_NAME_SET" val="True"/>
  <p:tag name="ARTICULATE_SLIDE_COUNT" val="1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NAV" val="1"/>
  <p:tag name="ARTICULATE_SLIDE_GUID" val="6aac7893-bf6d-4d34-9e8a-5d85bbcdb0ad"/>
  <p:tag name="ANNOTATION_COUNT" val="0"/>
  <p:tag name="AUDIO_ID" val="316"/>
  <p:tag name="ARTICULATE_AUDIO_RECORDED" val="1"/>
  <p:tag name="ELAPSEDTIME" val="8.5"/>
  <p:tag name="ARTICULATE_USED_LAYOUT" val="1"/>
  <p:tag name="ARTICULATE_NAV_LEVEL" val="1"/>
  <p:tag name="ARTICULATE_SLIDE_PRESENTER_GUID" val="ac88c683-3488-4a09-8d0d-7ca6e5a2ca1a"/>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raig\AppData\Local\Temp\articulate\presenter\imgtemp\tODGD1uj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B28C60A0AAC744A39BD09724F90806" ma:contentTypeVersion="12" ma:contentTypeDescription="Create a new document." ma:contentTypeScope="" ma:versionID="72348bdaa130c70725f091d73d89bbf3">
  <xsd:schema xmlns:xsd="http://www.w3.org/2001/XMLSchema" xmlns:xs="http://www.w3.org/2001/XMLSchema" xmlns:p="http://schemas.microsoft.com/office/2006/metadata/properties" xmlns:ns2="e407539f-4a2c-448e-ae4a-4137066021f3" xmlns:ns3="c1421d90-3cd2-4bd2-a4a6-d5d6a3f754b7" targetNamespace="http://schemas.microsoft.com/office/2006/metadata/properties" ma:root="true" ma:fieldsID="a6fff5ec915745db903b9f398fa2ae94" ns2:_="" ns3:_="">
    <xsd:import namespace="e407539f-4a2c-448e-ae4a-4137066021f3"/>
    <xsd:import namespace="c1421d90-3cd2-4bd2-a4a6-d5d6a3f754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07539f-4a2c-448e-ae4a-4137066021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421d90-3cd2-4bd2-a4a6-d5d6a3f754b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3DACD5-A5AC-4F3A-8236-FD39DBDEA567}"/>
</file>

<file path=customXml/itemProps2.xml><?xml version="1.0" encoding="utf-8"?>
<ds:datastoreItem xmlns:ds="http://schemas.openxmlformats.org/officeDocument/2006/customXml" ds:itemID="{E200821F-0BD3-4135-BF3C-C3108E565D35}"/>
</file>

<file path=customXml/itemProps3.xml><?xml version="1.0" encoding="utf-8"?>
<ds:datastoreItem xmlns:ds="http://schemas.openxmlformats.org/officeDocument/2006/customXml" ds:itemID="{056193ED-29B0-451F-B9E3-3B0E700117F8}"/>
</file>

<file path=docProps/app.xml><?xml version="1.0" encoding="utf-8"?>
<Properties xmlns="http://schemas.openxmlformats.org/officeDocument/2006/extended-properties" xmlns:vt="http://schemas.openxmlformats.org/officeDocument/2006/docPropsVTypes">
  <Template/>
  <TotalTime>5549</TotalTime>
  <Words>621</Words>
  <Application>Microsoft Office PowerPoint</Application>
  <PresentationFormat>On-screen Show (4:3)</PresentationFormat>
  <Paragraphs>48</Paragraphs>
  <Slides>16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 Technician’s First Guide and Workbook Section 9: Airflow Basics (1)  </vt:lpstr>
      <vt:lpstr>Airflow Introduction</vt:lpstr>
      <vt:lpstr>Airflow Introduction</vt:lpstr>
      <vt:lpstr>Ak to CFM</vt:lpstr>
      <vt:lpstr>Measuring CFM of Registers &amp; Grilles</vt:lpstr>
      <vt:lpstr>Ak to CFM Example</vt:lpstr>
      <vt:lpstr>BTUh to CFM of Airflow</vt:lpstr>
      <vt:lpstr>12,000 British Thermal Units (BTU)</vt:lpstr>
      <vt:lpstr>Airflow Math Sample </vt:lpstr>
      <vt:lpstr>Airflow Verification by ESP</vt:lpstr>
      <vt:lpstr>Tools for Airflow Verification by ESP</vt:lpstr>
      <vt:lpstr>Manufacturer ESP Table</vt:lpstr>
      <vt:lpstr>Sample OEM Chart Application</vt:lpstr>
      <vt:lpstr>Interpolation of OEM Chart Values</vt:lpstr>
      <vt:lpstr>Measured ESP Values Need to Be Correct</vt:lpstr>
      <vt:lpstr>Lessons Learned</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Donald Prather</cp:lastModifiedBy>
  <cp:revision>671</cp:revision>
  <dcterms:created xsi:type="dcterms:W3CDTF">2013-05-23T13:04:32Z</dcterms:created>
  <dcterms:modified xsi:type="dcterms:W3CDTF">2019-06-19T15:13:55Z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2.1 Why Balance a House  </vt:lpwstr>
  </property>
  <property fmtid="{D5CDD505-2E9C-101B-9397-08002B2CF9AE}" pid="4" name="ArticulateProjectVersion">
    <vt:lpwstr>7</vt:lpwstr>
  </property>
  <property fmtid="{D5CDD505-2E9C-101B-9397-08002B2CF9AE}" pid="5" name="ArticulateGUID">
    <vt:lpwstr>225BC5E2-EDA3-4DAA-ACB1-8349C6A0BA3F</vt:lpwstr>
  </property>
  <property fmtid="{D5CDD505-2E9C-101B-9397-08002B2CF9AE}" pid="6" name="ArticulateProjectFull">
    <vt:lpwstr>C:\Users\Don\Desktop\Technicians First Guide and Workbook\Power Points\Section 9 Tech First .ppta</vt:lpwstr>
  </property>
  <property fmtid="{D5CDD505-2E9C-101B-9397-08002B2CF9AE}" pid="7" name="ContentTypeId">
    <vt:lpwstr>0x0101009FB28C60A0AAC744A39BD09724F90806</vt:lpwstr>
  </property>
</Properties>
</file>