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30"/>
  </p:notesMasterIdLst>
  <p:sldIdLst>
    <p:sldId id="316" r:id="rId2"/>
    <p:sldId id="463" r:id="rId3"/>
    <p:sldId id="494" r:id="rId4"/>
    <p:sldId id="498" r:id="rId5"/>
    <p:sldId id="506" r:id="rId6"/>
    <p:sldId id="499" r:id="rId7"/>
    <p:sldId id="495" r:id="rId8"/>
    <p:sldId id="508" r:id="rId9"/>
    <p:sldId id="496" r:id="rId10"/>
    <p:sldId id="509" r:id="rId11"/>
    <p:sldId id="510" r:id="rId12"/>
    <p:sldId id="511" r:id="rId13"/>
    <p:sldId id="512" r:id="rId14"/>
    <p:sldId id="513" r:id="rId15"/>
    <p:sldId id="514" r:id="rId16"/>
    <p:sldId id="515" r:id="rId17"/>
    <p:sldId id="516" r:id="rId18"/>
    <p:sldId id="524" r:id="rId19"/>
    <p:sldId id="525" r:id="rId20"/>
    <p:sldId id="518" r:id="rId21"/>
    <p:sldId id="517" r:id="rId22"/>
    <p:sldId id="519" r:id="rId23"/>
    <p:sldId id="520" r:id="rId24"/>
    <p:sldId id="521" r:id="rId25"/>
    <p:sldId id="526" r:id="rId26"/>
    <p:sldId id="503" r:id="rId27"/>
    <p:sldId id="504" r:id="rId28"/>
    <p:sldId id="493"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33E"/>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8" autoAdjust="0"/>
    <p:restoredTop sz="94660"/>
  </p:normalViewPr>
  <p:slideViewPr>
    <p:cSldViewPr>
      <p:cViewPr varScale="1">
        <p:scale>
          <a:sx n="84" d="100"/>
          <a:sy n="84" d="100"/>
        </p:scale>
        <p:origin x="102" y="312"/>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7/27/2018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15692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A4F02-61AA-4C81-BD1C-511DDA14D550}"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A4F02-61AA-4C81-BD1C-511DDA14D550}" type="datetimeFigureOut">
              <a:rPr lang="en-US" smtClean="0"/>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A4F02-61AA-4C81-BD1C-511DDA14D550}" type="datetimeFigureOut">
              <a:rPr lang="en-US" smtClean="0"/>
              <a:t>7/27/2018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A4F02-61AA-4C81-BD1C-511DDA14D550}" type="datetimeFigureOut">
              <a:rPr lang="en-US" smtClean="0"/>
              <a:t>7/27/2018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7/27/2018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7/27/2018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br>
              <a:rPr lang="en-US" dirty="0">
                <a:solidFill>
                  <a:srgbClr val="FF00FF"/>
                </a:solidFill>
              </a:rPr>
            </a:br>
            <a:br>
              <a:rPr lang="en-US" dirty="0">
                <a:solidFill>
                  <a:srgbClr val="FF00FF"/>
                </a:solidFill>
              </a:rPr>
            </a:br>
            <a:r>
              <a:rPr lang="en-US" dirty="0">
                <a:solidFill>
                  <a:srgbClr val="FFFF00"/>
                </a:solidFill>
              </a:rPr>
              <a:t>Technician’s Guide and Workbook for Zoning</a:t>
            </a:r>
            <a:br>
              <a:rPr lang="en-US" dirty="0">
                <a:solidFill>
                  <a:srgbClr val="FFFF00"/>
                </a:solidFill>
              </a:rPr>
            </a:br>
            <a:r>
              <a:rPr lang="en-US" dirty="0">
                <a:solidFill>
                  <a:srgbClr val="FFFF00"/>
                </a:solidFill>
              </a:rPr>
              <a:t>Section 4: Zoning Load Calculations</a:t>
            </a:r>
            <a:br>
              <a:rPr lang="en-US" dirty="0">
                <a:solidFill>
                  <a:srgbClr val="FFFF00"/>
                </a:solidFill>
              </a:rPr>
            </a:br>
            <a:br>
              <a:rPr lang="en-US" dirty="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2140277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6F44-1B21-42F8-A79B-20D22A4DA636}"/>
              </a:ext>
            </a:extLst>
          </p:cNvPr>
          <p:cNvSpPr>
            <a:spLocks noGrp="1"/>
          </p:cNvSpPr>
          <p:nvPr>
            <p:ph type="title"/>
          </p:nvPr>
        </p:nvSpPr>
        <p:spPr/>
        <p:txBody>
          <a:bodyPr/>
          <a:lstStyle/>
          <a:p>
            <a:r>
              <a:rPr lang="en-US" dirty="0"/>
              <a:t>Totals From The Previous Table</a:t>
            </a:r>
          </a:p>
        </p:txBody>
      </p:sp>
      <p:sp>
        <p:nvSpPr>
          <p:cNvPr id="3" name="Content Placeholder 2">
            <a:extLst>
              <a:ext uri="{FF2B5EF4-FFF2-40B4-BE49-F238E27FC236}">
                <a16:creationId xmlns:a16="http://schemas.microsoft.com/office/drawing/2014/main" id="{9FD0FDBC-2503-44E6-A1A1-E9542A6004B6}"/>
              </a:ext>
            </a:extLst>
          </p:cNvPr>
          <p:cNvSpPr>
            <a:spLocks noGrp="1"/>
          </p:cNvSpPr>
          <p:nvPr>
            <p:ph idx="1"/>
          </p:nvPr>
        </p:nvSpPr>
        <p:spPr/>
        <p:txBody>
          <a:bodyPr>
            <a:normAutofit lnSpcReduction="10000"/>
          </a:bodyPr>
          <a:lstStyle/>
          <a:p>
            <a:pPr lvl="0"/>
            <a:r>
              <a:rPr lang="en-US" dirty="0">
                <a:solidFill>
                  <a:srgbClr val="FFFF00"/>
                </a:solidFill>
              </a:rPr>
              <a:t>Cooling CFM (A total of 992 CFM when rooms are added together.).</a:t>
            </a:r>
          </a:p>
          <a:p>
            <a:pPr lvl="0"/>
            <a:r>
              <a:rPr lang="en-US" dirty="0">
                <a:solidFill>
                  <a:srgbClr val="FFFF00"/>
                </a:solidFill>
              </a:rPr>
              <a:t>Heating CFM (A total of 880 CFM when rooms are added together.).</a:t>
            </a:r>
          </a:p>
          <a:p>
            <a:pPr lvl="0"/>
            <a:r>
              <a:rPr lang="en-US" dirty="0">
                <a:solidFill>
                  <a:srgbClr val="FFFF00"/>
                </a:solidFill>
              </a:rPr>
              <a:t>Average CFM (A total of 936 CFM when rooms are added together.).</a:t>
            </a:r>
          </a:p>
          <a:p>
            <a:pPr lvl="0"/>
            <a:r>
              <a:rPr lang="en-US" dirty="0">
                <a:solidFill>
                  <a:srgbClr val="FFFF00"/>
                </a:solidFill>
              </a:rPr>
              <a:t>Plus, using the larger of the cooling and heating for duct design would provide a total of 1017 CFM.</a:t>
            </a:r>
          </a:p>
          <a:p>
            <a:endParaRPr lang="en-US" dirty="0"/>
          </a:p>
        </p:txBody>
      </p:sp>
    </p:spTree>
    <p:custDataLst>
      <p:tags r:id="rId1"/>
    </p:custDataLst>
    <p:extLst>
      <p:ext uri="{BB962C8B-B14F-4D97-AF65-F5344CB8AC3E}">
        <p14:creationId xmlns:p14="http://schemas.microsoft.com/office/powerpoint/2010/main" val="3719002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6F44-1B21-42F8-A79B-20D22A4DA636}"/>
              </a:ext>
            </a:extLst>
          </p:cNvPr>
          <p:cNvSpPr>
            <a:spLocks noGrp="1"/>
          </p:cNvSpPr>
          <p:nvPr>
            <p:ph type="title"/>
          </p:nvPr>
        </p:nvSpPr>
        <p:spPr/>
        <p:txBody>
          <a:bodyPr>
            <a:normAutofit fontScale="90000"/>
          </a:bodyPr>
          <a:lstStyle/>
          <a:p>
            <a:r>
              <a:rPr lang="en-US" dirty="0"/>
              <a:t>Understanding The Table Calculations</a:t>
            </a:r>
          </a:p>
        </p:txBody>
      </p:sp>
      <p:sp>
        <p:nvSpPr>
          <p:cNvPr id="3" name="Content Placeholder 2">
            <a:extLst>
              <a:ext uri="{FF2B5EF4-FFF2-40B4-BE49-F238E27FC236}">
                <a16:creationId xmlns:a16="http://schemas.microsoft.com/office/drawing/2014/main" id="{9FD0FDBC-2503-44E6-A1A1-E9542A6004B6}"/>
              </a:ext>
            </a:extLst>
          </p:cNvPr>
          <p:cNvSpPr>
            <a:spLocks noGrp="1"/>
          </p:cNvSpPr>
          <p:nvPr>
            <p:ph idx="1"/>
          </p:nvPr>
        </p:nvSpPr>
        <p:spPr>
          <a:xfrm>
            <a:off x="457200" y="1600201"/>
            <a:ext cx="8229600" cy="2362200"/>
          </a:xfrm>
        </p:spPr>
        <p:txBody>
          <a:bodyPr>
            <a:normAutofit/>
          </a:bodyPr>
          <a:lstStyle/>
          <a:p>
            <a:pPr marL="0" indent="0">
              <a:buNone/>
            </a:pPr>
            <a:r>
              <a:rPr lang="en-US" dirty="0">
                <a:solidFill>
                  <a:srgbClr val="FFFF00"/>
                </a:solidFill>
              </a:rPr>
              <a:t>XS H-CFM BC = Excess heating CFM when the system is balanced for cooling (in room 1) using the </a:t>
            </a:r>
            <a:r>
              <a:rPr lang="en-US" i="1" dirty="0">
                <a:solidFill>
                  <a:srgbClr val="FFFF00"/>
                </a:solidFill>
              </a:rPr>
              <a:t>Manual J</a:t>
            </a:r>
            <a:r>
              <a:rPr lang="en-US" dirty="0">
                <a:solidFill>
                  <a:srgbClr val="FFFF00"/>
                </a:solidFill>
              </a:rPr>
              <a:t> design values:</a:t>
            </a:r>
          </a:p>
          <a:p>
            <a:endParaRPr lang="en-US" dirty="0"/>
          </a:p>
        </p:txBody>
      </p:sp>
      <p:pic>
        <p:nvPicPr>
          <p:cNvPr id="4" name="Picture 3">
            <a:extLst>
              <a:ext uri="{FF2B5EF4-FFF2-40B4-BE49-F238E27FC236}">
                <a16:creationId xmlns:a16="http://schemas.microsoft.com/office/drawing/2014/main" id="{051922BF-3584-47F2-84B6-ABECA3A0266D}"/>
              </a:ext>
            </a:extLst>
          </p:cNvPr>
          <p:cNvPicPr/>
          <p:nvPr/>
        </p:nvPicPr>
        <p:blipFill rotWithShape="1">
          <a:blip r:embed="rId3"/>
          <a:srcRect r="3261" b="60526"/>
          <a:stretch/>
        </p:blipFill>
        <p:spPr>
          <a:xfrm>
            <a:off x="19594" y="3955870"/>
            <a:ext cx="8839200" cy="2743200"/>
          </a:xfrm>
          <a:prstGeom prst="rect">
            <a:avLst/>
          </a:prstGeom>
        </p:spPr>
      </p:pic>
      <p:sp>
        <p:nvSpPr>
          <p:cNvPr id="5" name="Content Placeholder 2">
            <a:extLst>
              <a:ext uri="{FF2B5EF4-FFF2-40B4-BE49-F238E27FC236}">
                <a16:creationId xmlns:a16="http://schemas.microsoft.com/office/drawing/2014/main" id="{473E721D-CC08-4A8E-98B5-A69C4FC88696}"/>
              </a:ext>
            </a:extLst>
          </p:cNvPr>
          <p:cNvSpPr txBox="1">
            <a:spLocks/>
          </p:cNvSpPr>
          <p:nvPr/>
        </p:nvSpPr>
        <p:spPr>
          <a:xfrm>
            <a:off x="457200" y="3239906"/>
            <a:ext cx="8229600" cy="53340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FF00"/>
                </a:solidFill>
              </a:rPr>
              <a:t>[(116 ÷ 87) – 1] × 100 = 33.3%</a:t>
            </a:r>
          </a:p>
          <a:p>
            <a:endParaRPr lang="en-US" dirty="0"/>
          </a:p>
        </p:txBody>
      </p:sp>
      <p:sp>
        <p:nvSpPr>
          <p:cNvPr id="6" name="Rectangle 5">
            <a:extLst>
              <a:ext uri="{FF2B5EF4-FFF2-40B4-BE49-F238E27FC236}">
                <a16:creationId xmlns:a16="http://schemas.microsoft.com/office/drawing/2014/main" id="{F50A5D4C-CB18-48CA-ACF9-E0EF9F3E68EF}"/>
              </a:ext>
            </a:extLst>
          </p:cNvPr>
          <p:cNvSpPr/>
          <p:nvPr/>
        </p:nvSpPr>
        <p:spPr>
          <a:xfrm>
            <a:off x="1752600" y="4572000"/>
            <a:ext cx="838200" cy="159430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13734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6F44-1B21-42F8-A79B-20D22A4DA636}"/>
              </a:ext>
            </a:extLst>
          </p:cNvPr>
          <p:cNvSpPr>
            <a:spLocks noGrp="1"/>
          </p:cNvSpPr>
          <p:nvPr>
            <p:ph type="title"/>
          </p:nvPr>
        </p:nvSpPr>
        <p:spPr/>
        <p:txBody>
          <a:bodyPr>
            <a:normAutofit fontScale="90000"/>
          </a:bodyPr>
          <a:lstStyle/>
          <a:p>
            <a:r>
              <a:rPr lang="en-US" dirty="0"/>
              <a:t>Understanding The Table Calculations</a:t>
            </a:r>
          </a:p>
        </p:txBody>
      </p:sp>
      <p:sp>
        <p:nvSpPr>
          <p:cNvPr id="3" name="Content Placeholder 2">
            <a:extLst>
              <a:ext uri="{FF2B5EF4-FFF2-40B4-BE49-F238E27FC236}">
                <a16:creationId xmlns:a16="http://schemas.microsoft.com/office/drawing/2014/main" id="{9FD0FDBC-2503-44E6-A1A1-E9542A6004B6}"/>
              </a:ext>
            </a:extLst>
          </p:cNvPr>
          <p:cNvSpPr>
            <a:spLocks noGrp="1"/>
          </p:cNvSpPr>
          <p:nvPr>
            <p:ph idx="1"/>
          </p:nvPr>
        </p:nvSpPr>
        <p:spPr>
          <a:xfrm>
            <a:off x="457200" y="1600201"/>
            <a:ext cx="8229600" cy="1904999"/>
          </a:xfrm>
        </p:spPr>
        <p:txBody>
          <a:bodyPr>
            <a:normAutofit/>
          </a:bodyPr>
          <a:lstStyle/>
          <a:p>
            <a:pPr marL="0" indent="0">
              <a:buNone/>
            </a:pPr>
            <a:r>
              <a:rPr lang="en-US" dirty="0">
                <a:solidFill>
                  <a:srgbClr val="FFFF00"/>
                </a:solidFill>
              </a:rPr>
              <a:t>XS C-CFM BH = Excess cooling CFM when the system is balanced for heating (in room 1) using the </a:t>
            </a:r>
            <a:r>
              <a:rPr lang="en-US" i="1" dirty="0">
                <a:solidFill>
                  <a:srgbClr val="FFFF00"/>
                </a:solidFill>
              </a:rPr>
              <a:t>Manual J</a:t>
            </a:r>
            <a:r>
              <a:rPr lang="en-US" dirty="0">
                <a:solidFill>
                  <a:srgbClr val="FFFF00"/>
                </a:solidFill>
              </a:rPr>
              <a:t> design values:</a:t>
            </a:r>
          </a:p>
          <a:p>
            <a:pPr marL="0" indent="0">
              <a:buNone/>
            </a:pPr>
            <a:endParaRPr lang="en-US" dirty="0"/>
          </a:p>
        </p:txBody>
      </p:sp>
      <p:sp>
        <p:nvSpPr>
          <p:cNvPr id="4" name="Content Placeholder 2">
            <a:extLst>
              <a:ext uri="{FF2B5EF4-FFF2-40B4-BE49-F238E27FC236}">
                <a16:creationId xmlns:a16="http://schemas.microsoft.com/office/drawing/2014/main" id="{C485CD7B-0330-4D65-BCBD-05F9A137A6C6}"/>
              </a:ext>
            </a:extLst>
          </p:cNvPr>
          <p:cNvSpPr txBox="1">
            <a:spLocks/>
          </p:cNvSpPr>
          <p:nvPr/>
        </p:nvSpPr>
        <p:spPr>
          <a:xfrm>
            <a:off x="496389" y="3124200"/>
            <a:ext cx="505968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FF00"/>
                </a:solidFill>
              </a:rPr>
              <a:t>[ (87 ÷ 116) -1] × 100 = -25%</a:t>
            </a:r>
          </a:p>
          <a:p>
            <a:endParaRPr lang="en-US" dirty="0"/>
          </a:p>
        </p:txBody>
      </p:sp>
      <p:pic>
        <p:nvPicPr>
          <p:cNvPr id="6" name="Picture 5">
            <a:extLst>
              <a:ext uri="{FF2B5EF4-FFF2-40B4-BE49-F238E27FC236}">
                <a16:creationId xmlns:a16="http://schemas.microsoft.com/office/drawing/2014/main" id="{08BDB3B0-B7E3-4805-8F3F-52CD01246F55}"/>
              </a:ext>
            </a:extLst>
          </p:cNvPr>
          <p:cNvPicPr/>
          <p:nvPr/>
        </p:nvPicPr>
        <p:blipFill rotWithShape="1">
          <a:blip r:embed="rId3"/>
          <a:srcRect r="3261" b="60526"/>
          <a:stretch/>
        </p:blipFill>
        <p:spPr>
          <a:xfrm>
            <a:off x="19594" y="3955870"/>
            <a:ext cx="8839200" cy="2743200"/>
          </a:xfrm>
          <a:prstGeom prst="rect">
            <a:avLst/>
          </a:prstGeom>
        </p:spPr>
      </p:pic>
      <p:sp>
        <p:nvSpPr>
          <p:cNvPr id="7" name="Rectangle 6">
            <a:extLst>
              <a:ext uri="{FF2B5EF4-FFF2-40B4-BE49-F238E27FC236}">
                <a16:creationId xmlns:a16="http://schemas.microsoft.com/office/drawing/2014/main" id="{253D620F-E38E-4936-9AD1-30938C58F027}"/>
              </a:ext>
            </a:extLst>
          </p:cNvPr>
          <p:cNvSpPr/>
          <p:nvPr/>
        </p:nvSpPr>
        <p:spPr>
          <a:xfrm>
            <a:off x="1752600" y="4613045"/>
            <a:ext cx="838200" cy="159430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54626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6F44-1B21-42F8-A79B-20D22A4DA636}"/>
              </a:ext>
            </a:extLst>
          </p:cNvPr>
          <p:cNvSpPr>
            <a:spLocks noGrp="1"/>
          </p:cNvSpPr>
          <p:nvPr>
            <p:ph type="title"/>
          </p:nvPr>
        </p:nvSpPr>
        <p:spPr/>
        <p:txBody>
          <a:bodyPr>
            <a:normAutofit fontScale="90000"/>
          </a:bodyPr>
          <a:lstStyle/>
          <a:p>
            <a:r>
              <a:rPr lang="en-US" dirty="0"/>
              <a:t>Understanding The Table Calculations</a:t>
            </a:r>
          </a:p>
        </p:txBody>
      </p:sp>
      <p:sp>
        <p:nvSpPr>
          <p:cNvPr id="3" name="Content Placeholder 2">
            <a:extLst>
              <a:ext uri="{FF2B5EF4-FFF2-40B4-BE49-F238E27FC236}">
                <a16:creationId xmlns:a16="http://schemas.microsoft.com/office/drawing/2014/main" id="{9FD0FDBC-2503-44E6-A1A1-E9542A6004B6}"/>
              </a:ext>
            </a:extLst>
          </p:cNvPr>
          <p:cNvSpPr>
            <a:spLocks noGrp="1"/>
          </p:cNvSpPr>
          <p:nvPr>
            <p:ph idx="1"/>
          </p:nvPr>
        </p:nvSpPr>
        <p:spPr>
          <a:xfrm>
            <a:off x="457200" y="1600201"/>
            <a:ext cx="8229600" cy="1904999"/>
          </a:xfrm>
        </p:spPr>
        <p:txBody>
          <a:bodyPr>
            <a:normAutofit/>
          </a:bodyPr>
          <a:lstStyle/>
          <a:p>
            <a:pPr marL="0" indent="0">
              <a:buNone/>
            </a:pPr>
            <a:r>
              <a:rPr lang="en-US" dirty="0">
                <a:solidFill>
                  <a:srgbClr val="FFFF00"/>
                </a:solidFill>
              </a:rPr>
              <a:t>XS C-CFM BH = Excess cooling CFM when the system is balanced for heating (in room 8) using the </a:t>
            </a:r>
            <a:r>
              <a:rPr lang="en-US" i="1" dirty="0">
                <a:solidFill>
                  <a:srgbClr val="FFFF00"/>
                </a:solidFill>
              </a:rPr>
              <a:t>Manual J</a:t>
            </a:r>
            <a:r>
              <a:rPr lang="en-US" dirty="0">
                <a:solidFill>
                  <a:srgbClr val="FFFF00"/>
                </a:solidFill>
              </a:rPr>
              <a:t> design values:</a:t>
            </a:r>
          </a:p>
          <a:p>
            <a:pPr marL="0" indent="0">
              <a:buNone/>
            </a:pPr>
            <a:endParaRPr lang="en-US" dirty="0"/>
          </a:p>
        </p:txBody>
      </p:sp>
      <p:sp>
        <p:nvSpPr>
          <p:cNvPr id="4" name="Content Placeholder 2">
            <a:extLst>
              <a:ext uri="{FF2B5EF4-FFF2-40B4-BE49-F238E27FC236}">
                <a16:creationId xmlns:a16="http://schemas.microsoft.com/office/drawing/2014/main" id="{C485CD7B-0330-4D65-BCBD-05F9A137A6C6}"/>
              </a:ext>
            </a:extLst>
          </p:cNvPr>
          <p:cNvSpPr txBox="1">
            <a:spLocks/>
          </p:cNvSpPr>
          <p:nvPr/>
        </p:nvSpPr>
        <p:spPr>
          <a:xfrm>
            <a:off x="496389" y="3124200"/>
            <a:ext cx="505968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FF00"/>
                </a:solidFill>
              </a:rPr>
              <a:t>[ (63 ÷ 75) -1] × 100 = -16%</a:t>
            </a:r>
          </a:p>
          <a:p>
            <a:endParaRPr lang="en-US" dirty="0"/>
          </a:p>
        </p:txBody>
      </p:sp>
      <p:pic>
        <p:nvPicPr>
          <p:cNvPr id="5" name="Picture 4">
            <a:extLst>
              <a:ext uri="{FF2B5EF4-FFF2-40B4-BE49-F238E27FC236}">
                <a16:creationId xmlns:a16="http://schemas.microsoft.com/office/drawing/2014/main" id="{BE0EF424-24D9-46AC-8AB6-BF6DF5DB5BCC}"/>
              </a:ext>
            </a:extLst>
          </p:cNvPr>
          <p:cNvPicPr/>
          <p:nvPr/>
        </p:nvPicPr>
        <p:blipFill rotWithShape="1">
          <a:blip r:embed="rId3"/>
          <a:srcRect r="3261" b="60526"/>
          <a:stretch/>
        </p:blipFill>
        <p:spPr>
          <a:xfrm>
            <a:off x="19594" y="3955870"/>
            <a:ext cx="8839200" cy="2743200"/>
          </a:xfrm>
          <a:prstGeom prst="rect">
            <a:avLst/>
          </a:prstGeom>
        </p:spPr>
      </p:pic>
      <p:sp>
        <p:nvSpPr>
          <p:cNvPr id="6" name="Rectangle 5">
            <a:extLst>
              <a:ext uri="{FF2B5EF4-FFF2-40B4-BE49-F238E27FC236}">
                <a16:creationId xmlns:a16="http://schemas.microsoft.com/office/drawing/2014/main" id="{A33F52AE-B033-4D95-AFBB-62CEEF63E627}"/>
              </a:ext>
            </a:extLst>
          </p:cNvPr>
          <p:cNvSpPr/>
          <p:nvPr/>
        </p:nvSpPr>
        <p:spPr>
          <a:xfrm>
            <a:off x="8042365" y="4648200"/>
            <a:ext cx="838200" cy="159430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61346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6F44-1B21-42F8-A79B-20D22A4DA636}"/>
              </a:ext>
            </a:extLst>
          </p:cNvPr>
          <p:cNvSpPr>
            <a:spLocks noGrp="1"/>
          </p:cNvSpPr>
          <p:nvPr>
            <p:ph type="title"/>
          </p:nvPr>
        </p:nvSpPr>
        <p:spPr/>
        <p:txBody>
          <a:bodyPr>
            <a:normAutofit fontScale="90000"/>
          </a:bodyPr>
          <a:lstStyle/>
          <a:p>
            <a:r>
              <a:rPr lang="en-US" dirty="0"/>
              <a:t>Understanding The Table Calculations</a:t>
            </a:r>
          </a:p>
        </p:txBody>
      </p:sp>
      <p:sp>
        <p:nvSpPr>
          <p:cNvPr id="3" name="Content Placeholder 2">
            <a:extLst>
              <a:ext uri="{FF2B5EF4-FFF2-40B4-BE49-F238E27FC236}">
                <a16:creationId xmlns:a16="http://schemas.microsoft.com/office/drawing/2014/main" id="{9FD0FDBC-2503-44E6-A1A1-E9542A6004B6}"/>
              </a:ext>
            </a:extLst>
          </p:cNvPr>
          <p:cNvSpPr>
            <a:spLocks noGrp="1"/>
          </p:cNvSpPr>
          <p:nvPr>
            <p:ph idx="1"/>
          </p:nvPr>
        </p:nvSpPr>
        <p:spPr>
          <a:xfrm>
            <a:off x="457200" y="1600201"/>
            <a:ext cx="8229600" cy="1904999"/>
          </a:xfrm>
        </p:spPr>
        <p:txBody>
          <a:bodyPr>
            <a:normAutofit/>
          </a:bodyPr>
          <a:lstStyle/>
          <a:p>
            <a:pPr marL="0" indent="0">
              <a:buNone/>
            </a:pPr>
            <a:r>
              <a:rPr lang="en-US" dirty="0">
                <a:solidFill>
                  <a:srgbClr val="FFFF00"/>
                </a:solidFill>
              </a:rPr>
              <a:t>XS C-CFM BH = Excess heating CFM when the system is balanced for heating (in room 8) using the </a:t>
            </a:r>
            <a:r>
              <a:rPr lang="en-US" i="1" dirty="0">
                <a:solidFill>
                  <a:srgbClr val="FFFF00"/>
                </a:solidFill>
              </a:rPr>
              <a:t>Manual J</a:t>
            </a:r>
            <a:r>
              <a:rPr lang="en-US" dirty="0">
                <a:solidFill>
                  <a:srgbClr val="FFFF00"/>
                </a:solidFill>
              </a:rPr>
              <a:t> design values:</a:t>
            </a:r>
          </a:p>
          <a:p>
            <a:pPr marL="0" indent="0">
              <a:buNone/>
            </a:pPr>
            <a:endParaRPr lang="en-US" dirty="0"/>
          </a:p>
        </p:txBody>
      </p:sp>
      <p:sp>
        <p:nvSpPr>
          <p:cNvPr id="4" name="Content Placeholder 2">
            <a:extLst>
              <a:ext uri="{FF2B5EF4-FFF2-40B4-BE49-F238E27FC236}">
                <a16:creationId xmlns:a16="http://schemas.microsoft.com/office/drawing/2014/main" id="{C485CD7B-0330-4D65-BCBD-05F9A137A6C6}"/>
              </a:ext>
            </a:extLst>
          </p:cNvPr>
          <p:cNvSpPr txBox="1">
            <a:spLocks/>
          </p:cNvSpPr>
          <p:nvPr/>
        </p:nvSpPr>
        <p:spPr>
          <a:xfrm>
            <a:off x="496389" y="3124200"/>
            <a:ext cx="505968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FF00"/>
                </a:solidFill>
              </a:rPr>
              <a:t>[ (75 ÷ 63) -1] × 100 = 19%</a:t>
            </a:r>
          </a:p>
          <a:p>
            <a:endParaRPr lang="en-US" dirty="0"/>
          </a:p>
        </p:txBody>
      </p:sp>
      <p:pic>
        <p:nvPicPr>
          <p:cNvPr id="5" name="Picture 4">
            <a:extLst>
              <a:ext uri="{FF2B5EF4-FFF2-40B4-BE49-F238E27FC236}">
                <a16:creationId xmlns:a16="http://schemas.microsoft.com/office/drawing/2014/main" id="{BE0EF424-24D9-46AC-8AB6-BF6DF5DB5BCC}"/>
              </a:ext>
            </a:extLst>
          </p:cNvPr>
          <p:cNvPicPr/>
          <p:nvPr/>
        </p:nvPicPr>
        <p:blipFill rotWithShape="1">
          <a:blip r:embed="rId3"/>
          <a:srcRect r="3261" b="60526"/>
          <a:stretch/>
        </p:blipFill>
        <p:spPr>
          <a:xfrm>
            <a:off x="19594" y="3955870"/>
            <a:ext cx="8839200" cy="2743200"/>
          </a:xfrm>
          <a:prstGeom prst="rect">
            <a:avLst/>
          </a:prstGeom>
        </p:spPr>
      </p:pic>
      <p:sp>
        <p:nvSpPr>
          <p:cNvPr id="6" name="Rectangle 5">
            <a:extLst>
              <a:ext uri="{FF2B5EF4-FFF2-40B4-BE49-F238E27FC236}">
                <a16:creationId xmlns:a16="http://schemas.microsoft.com/office/drawing/2014/main" id="{A33F52AE-B033-4D95-AFBB-62CEEF63E627}"/>
              </a:ext>
            </a:extLst>
          </p:cNvPr>
          <p:cNvSpPr/>
          <p:nvPr/>
        </p:nvSpPr>
        <p:spPr>
          <a:xfrm>
            <a:off x="8042365" y="4648200"/>
            <a:ext cx="838200" cy="159430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66270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DA3EB-9DA5-4B8E-BFB0-89F83F9AD1D8}"/>
              </a:ext>
            </a:extLst>
          </p:cNvPr>
          <p:cNvSpPr>
            <a:spLocks noGrp="1"/>
          </p:cNvSpPr>
          <p:nvPr>
            <p:ph type="title"/>
          </p:nvPr>
        </p:nvSpPr>
        <p:spPr/>
        <p:txBody>
          <a:bodyPr/>
          <a:lstStyle/>
          <a:p>
            <a:r>
              <a:rPr lang="en-US" dirty="0"/>
              <a:t>Average Approach</a:t>
            </a:r>
          </a:p>
        </p:txBody>
      </p:sp>
      <p:sp>
        <p:nvSpPr>
          <p:cNvPr id="3" name="Content Placeholder 2">
            <a:extLst>
              <a:ext uri="{FF2B5EF4-FFF2-40B4-BE49-F238E27FC236}">
                <a16:creationId xmlns:a16="http://schemas.microsoft.com/office/drawing/2014/main" id="{E399D97E-FF59-48CD-B7FD-142278FCB1A2}"/>
              </a:ext>
            </a:extLst>
          </p:cNvPr>
          <p:cNvSpPr>
            <a:spLocks noGrp="1"/>
          </p:cNvSpPr>
          <p:nvPr>
            <p:ph idx="1"/>
          </p:nvPr>
        </p:nvSpPr>
        <p:spPr/>
        <p:txBody>
          <a:bodyPr/>
          <a:lstStyle/>
          <a:p>
            <a:pPr marL="0" indent="0">
              <a:buNone/>
            </a:pPr>
            <a:r>
              <a:rPr lang="en-US" dirty="0">
                <a:solidFill>
                  <a:srgbClr val="FFFF00"/>
                </a:solidFill>
              </a:rPr>
              <a:t>The average approach gets us closer to a design value that will offer reasonable comfort for heating and cooling. If the system is balanced for the excess value for heating becomes 16.7% of the design CFM, and for cooling it -12.5% or 12.5% low on airflow. Obviously, one could calculate an airflow value that was slightly lower and get an equal percentage for both values.  </a:t>
            </a:r>
          </a:p>
          <a:p>
            <a:pPr marL="0" indent="0">
              <a:buNone/>
            </a:pPr>
            <a:endParaRPr lang="en-US" dirty="0"/>
          </a:p>
        </p:txBody>
      </p:sp>
    </p:spTree>
    <p:custDataLst>
      <p:tags r:id="rId1"/>
    </p:custDataLst>
    <p:extLst>
      <p:ext uri="{BB962C8B-B14F-4D97-AF65-F5344CB8AC3E}">
        <p14:creationId xmlns:p14="http://schemas.microsoft.com/office/powerpoint/2010/main" val="88110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DA3EB-9DA5-4B8E-BFB0-89F83F9AD1D8}"/>
              </a:ext>
            </a:extLst>
          </p:cNvPr>
          <p:cNvSpPr>
            <a:spLocks noGrp="1"/>
          </p:cNvSpPr>
          <p:nvPr>
            <p:ph type="title"/>
          </p:nvPr>
        </p:nvSpPr>
        <p:spPr/>
        <p:txBody>
          <a:bodyPr/>
          <a:lstStyle/>
          <a:p>
            <a:r>
              <a:rPr lang="en-US" dirty="0"/>
              <a:t>Field Balancing Applications </a:t>
            </a:r>
          </a:p>
        </p:txBody>
      </p:sp>
      <p:sp>
        <p:nvSpPr>
          <p:cNvPr id="3" name="Content Placeholder 2">
            <a:extLst>
              <a:ext uri="{FF2B5EF4-FFF2-40B4-BE49-F238E27FC236}">
                <a16:creationId xmlns:a16="http://schemas.microsoft.com/office/drawing/2014/main" id="{E399D97E-FF59-48CD-B7FD-142278FCB1A2}"/>
              </a:ext>
            </a:extLst>
          </p:cNvPr>
          <p:cNvSpPr>
            <a:spLocks noGrp="1"/>
          </p:cNvSpPr>
          <p:nvPr>
            <p:ph idx="1"/>
          </p:nvPr>
        </p:nvSpPr>
        <p:spPr>
          <a:xfrm>
            <a:off x="457200" y="1600200"/>
            <a:ext cx="8229600" cy="5105400"/>
          </a:xfrm>
        </p:spPr>
        <p:txBody>
          <a:bodyPr>
            <a:normAutofit fontScale="92500" lnSpcReduction="10000"/>
          </a:bodyPr>
          <a:lstStyle/>
          <a:p>
            <a:pPr marL="0" indent="0">
              <a:buNone/>
            </a:pPr>
            <a:r>
              <a:rPr lang="en-US" dirty="0">
                <a:solidFill>
                  <a:srgbClr val="FFFF00"/>
                </a:solidFill>
              </a:rPr>
              <a:t>In the field, the final CFM balancing values would be based on the measured blower CFM value.  For example, based on the totaling of our heating and cooling CFM values: cooling calls for 992 CFM and heating calls for 880 CFM. If there is a two-speed blower setting that can come close to satisfying both, a technician would balance for either heating or cooling at the design speed and then double-check-and-make-sure the final airflows for both heating and cooling were within 20% of the balancing design for both modes of operation (heating and cooling / high speed and low speed).  </a:t>
            </a:r>
          </a:p>
          <a:p>
            <a:pPr marL="0" indent="0">
              <a:buNone/>
            </a:pPr>
            <a:endParaRPr lang="en-US" dirty="0"/>
          </a:p>
        </p:txBody>
      </p:sp>
    </p:spTree>
    <p:custDataLst>
      <p:tags r:id="rId1"/>
    </p:custDataLst>
    <p:extLst>
      <p:ext uri="{BB962C8B-B14F-4D97-AF65-F5344CB8AC3E}">
        <p14:creationId xmlns:p14="http://schemas.microsoft.com/office/powerpoint/2010/main" val="1427224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4260A-ABAF-48B3-ACF0-BF9114923A9D}"/>
              </a:ext>
            </a:extLst>
          </p:cNvPr>
          <p:cNvSpPr>
            <a:spLocks noGrp="1"/>
          </p:cNvSpPr>
          <p:nvPr>
            <p:ph type="title"/>
          </p:nvPr>
        </p:nvSpPr>
        <p:spPr/>
        <p:txBody>
          <a:bodyPr>
            <a:normAutofit fontScale="90000"/>
          </a:bodyPr>
          <a:lstStyle/>
          <a:p>
            <a:r>
              <a:rPr lang="en-US" dirty="0"/>
              <a:t>Using Data For Thermostat Placement</a:t>
            </a:r>
          </a:p>
        </p:txBody>
      </p:sp>
      <p:sp>
        <p:nvSpPr>
          <p:cNvPr id="3" name="Content Placeholder 2">
            <a:extLst>
              <a:ext uri="{FF2B5EF4-FFF2-40B4-BE49-F238E27FC236}">
                <a16:creationId xmlns:a16="http://schemas.microsoft.com/office/drawing/2014/main" id="{B27D9B00-1A90-4928-9DA0-EB4E79DA1096}"/>
              </a:ext>
            </a:extLst>
          </p:cNvPr>
          <p:cNvSpPr>
            <a:spLocks noGrp="1"/>
          </p:cNvSpPr>
          <p:nvPr>
            <p:ph idx="1"/>
          </p:nvPr>
        </p:nvSpPr>
        <p:spPr>
          <a:xfrm>
            <a:off x="457200" y="1600200"/>
            <a:ext cx="8229600" cy="5029199"/>
          </a:xfrm>
        </p:spPr>
        <p:txBody>
          <a:bodyPr>
            <a:normAutofit fontScale="92500" lnSpcReduction="10000"/>
          </a:bodyPr>
          <a:lstStyle/>
          <a:p>
            <a:pPr marL="0" indent="0">
              <a:buNone/>
            </a:pPr>
            <a:r>
              <a:rPr lang="en-US" dirty="0">
                <a:solidFill>
                  <a:srgbClr val="FFFF00"/>
                </a:solidFill>
              </a:rPr>
              <a:t>Based on the 8 room/zone values the rooms with the best C÷H ratio can be calculated: </a:t>
            </a:r>
          </a:p>
          <a:p>
            <a:pPr marL="514350" lvl="0" indent="-514350">
              <a:buFont typeface="+mj-lt"/>
              <a:buAutoNum type="arabicPeriod"/>
            </a:pPr>
            <a:r>
              <a:rPr lang="en-US" dirty="0">
                <a:solidFill>
                  <a:srgbClr val="FFFF00"/>
                </a:solidFill>
              </a:rPr>
              <a:t>116 ÷ 87 = 1.33</a:t>
            </a:r>
          </a:p>
          <a:p>
            <a:pPr marL="514350" lvl="0" indent="-514350">
              <a:buFont typeface="+mj-lt"/>
              <a:buAutoNum type="arabicPeriod"/>
            </a:pPr>
            <a:r>
              <a:rPr lang="en-US" dirty="0">
                <a:solidFill>
                  <a:srgbClr val="FFFF00"/>
                </a:solidFill>
              </a:rPr>
              <a:t>138 ÷ 111 = 1.24</a:t>
            </a:r>
          </a:p>
          <a:p>
            <a:pPr marL="514350" lvl="0" indent="-514350">
              <a:buFont typeface="+mj-lt"/>
              <a:buAutoNum type="arabicPeriod"/>
            </a:pPr>
            <a:r>
              <a:rPr lang="en-US" dirty="0">
                <a:solidFill>
                  <a:srgbClr val="FFFF00"/>
                </a:solidFill>
              </a:rPr>
              <a:t>119 ÷ 109 = 1.09</a:t>
            </a:r>
          </a:p>
          <a:p>
            <a:pPr marL="514350" lvl="0" indent="-514350">
              <a:buFont typeface="+mj-lt"/>
              <a:buAutoNum type="arabicPeriod"/>
            </a:pPr>
            <a:r>
              <a:rPr lang="en-US" dirty="0">
                <a:solidFill>
                  <a:srgbClr val="FFFF00"/>
                </a:solidFill>
              </a:rPr>
              <a:t>130 ÷ 108 = 1.20</a:t>
            </a:r>
          </a:p>
          <a:p>
            <a:pPr marL="514350" lvl="0" indent="-514350">
              <a:buFont typeface="+mj-lt"/>
              <a:buAutoNum type="arabicPeriod"/>
            </a:pPr>
            <a:r>
              <a:rPr lang="en-US" dirty="0">
                <a:solidFill>
                  <a:srgbClr val="FFFF00"/>
                </a:solidFill>
              </a:rPr>
              <a:t>113 ÷ 126 = 0.89</a:t>
            </a:r>
          </a:p>
          <a:p>
            <a:pPr marL="514350" lvl="0" indent="-514350">
              <a:buFont typeface="+mj-lt"/>
              <a:buAutoNum type="arabicPeriod"/>
            </a:pPr>
            <a:r>
              <a:rPr lang="en-US" dirty="0">
                <a:solidFill>
                  <a:srgbClr val="FFFF00"/>
                </a:solidFill>
              </a:rPr>
              <a:t>151 ÷ 128 = 1.18</a:t>
            </a:r>
          </a:p>
          <a:p>
            <a:pPr marL="514350" lvl="0" indent="-514350">
              <a:buFont typeface="+mj-lt"/>
              <a:buAutoNum type="arabicPeriod"/>
            </a:pPr>
            <a:r>
              <a:rPr lang="en-US" dirty="0">
                <a:solidFill>
                  <a:srgbClr val="FFFF00"/>
                </a:solidFill>
              </a:rPr>
              <a:t>162 ÷ 136 = 1.19</a:t>
            </a:r>
          </a:p>
          <a:p>
            <a:pPr marL="514350" lvl="0" indent="-514350">
              <a:buFont typeface="+mj-lt"/>
              <a:buAutoNum type="arabicPeriod"/>
            </a:pPr>
            <a:r>
              <a:rPr lang="en-US" dirty="0">
                <a:solidFill>
                  <a:srgbClr val="FFFF00"/>
                </a:solidFill>
              </a:rPr>
              <a:t>63 ÷ 75 = 0.84</a:t>
            </a:r>
          </a:p>
          <a:p>
            <a:pPr marL="0" indent="0">
              <a:buNone/>
            </a:pPr>
            <a:endParaRPr lang="en-US" dirty="0"/>
          </a:p>
        </p:txBody>
      </p:sp>
      <p:sp>
        <p:nvSpPr>
          <p:cNvPr id="4" name="Rectangle 3">
            <a:extLst>
              <a:ext uri="{FF2B5EF4-FFF2-40B4-BE49-F238E27FC236}">
                <a16:creationId xmlns:a16="http://schemas.microsoft.com/office/drawing/2014/main" id="{7F5ED4BE-9766-49CE-A61F-88DD5C040BD7}"/>
              </a:ext>
            </a:extLst>
          </p:cNvPr>
          <p:cNvSpPr/>
          <p:nvPr/>
        </p:nvSpPr>
        <p:spPr>
          <a:xfrm>
            <a:off x="457200" y="3439885"/>
            <a:ext cx="3886200" cy="59871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1D7485E-9767-4D56-BC54-A51808877943}"/>
              </a:ext>
            </a:extLst>
          </p:cNvPr>
          <p:cNvSpPr/>
          <p:nvPr/>
        </p:nvSpPr>
        <p:spPr>
          <a:xfrm>
            <a:off x="2819400" y="3743279"/>
            <a:ext cx="990600" cy="95576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16D430F-4EE3-46FC-8342-4A60D2BA1BF3}"/>
              </a:ext>
            </a:extLst>
          </p:cNvPr>
          <p:cNvSpPr/>
          <p:nvPr/>
        </p:nvSpPr>
        <p:spPr>
          <a:xfrm>
            <a:off x="2795451" y="4708456"/>
            <a:ext cx="990600" cy="95576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159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47CD19-0EFF-480F-B772-5A595AA5E846}"/>
              </a:ext>
            </a:extLst>
          </p:cNvPr>
          <p:cNvSpPr/>
          <p:nvPr/>
        </p:nvSpPr>
        <p:spPr>
          <a:xfrm>
            <a:off x="1805267" y="1661810"/>
            <a:ext cx="6061262" cy="355506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1E20DC25-FB70-40A6-8B03-D7B5C3513550}"/>
              </a:ext>
            </a:extLst>
          </p:cNvPr>
          <p:cNvSpPr txBox="1"/>
          <p:nvPr/>
        </p:nvSpPr>
        <p:spPr>
          <a:xfrm>
            <a:off x="1668987" y="5192837"/>
            <a:ext cx="6459141" cy="830997"/>
          </a:xfrm>
          <a:prstGeom prst="rect">
            <a:avLst/>
          </a:prstGeom>
          <a:noFill/>
        </p:spPr>
        <p:txBody>
          <a:bodyPr wrap="none" rtlCol="0">
            <a:spAutoFit/>
          </a:bodyPr>
          <a:lstStyle/>
          <a:p>
            <a:pPr marL="385763" indent="-385763">
              <a:buAutoNum type="arabicPlain" startAt="8"/>
            </a:pPr>
            <a:r>
              <a:rPr lang="en-US" sz="2400" dirty="0"/>
              <a:t>9    10   11    12    13   14    15    16    17    18    19</a:t>
            </a:r>
          </a:p>
          <a:p>
            <a:pPr algn="ctr"/>
            <a:r>
              <a:rPr lang="en-US" sz="2400" b="1" dirty="0"/>
              <a:t>Hour of the Day</a:t>
            </a:r>
          </a:p>
        </p:txBody>
      </p:sp>
      <p:sp>
        <p:nvSpPr>
          <p:cNvPr id="4" name="TextBox 3">
            <a:extLst>
              <a:ext uri="{FF2B5EF4-FFF2-40B4-BE49-F238E27FC236}">
                <a16:creationId xmlns:a16="http://schemas.microsoft.com/office/drawing/2014/main" id="{4FC4FDF4-EA0E-415B-A533-F0086479CAC5}"/>
              </a:ext>
            </a:extLst>
          </p:cNvPr>
          <p:cNvSpPr txBox="1"/>
          <p:nvPr/>
        </p:nvSpPr>
        <p:spPr>
          <a:xfrm>
            <a:off x="775682" y="1455438"/>
            <a:ext cx="1029585" cy="4166525"/>
          </a:xfrm>
          <a:prstGeom prst="rect">
            <a:avLst/>
          </a:prstGeom>
          <a:noFill/>
        </p:spPr>
        <p:txBody>
          <a:bodyPr wrap="square" rtlCol="0">
            <a:spAutoFit/>
          </a:bodyPr>
          <a:lstStyle/>
          <a:p>
            <a:endParaRPr lang="en-US" sz="825" dirty="0"/>
          </a:p>
          <a:p>
            <a:r>
              <a:rPr lang="en-US" sz="2400" dirty="0"/>
              <a:t>30,000</a:t>
            </a:r>
          </a:p>
          <a:p>
            <a:endParaRPr lang="en-US" sz="1200" dirty="0"/>
          </a:p>
          <a:p>
            <a:r>
              <a:rPr lang="en-US" sz="2400" dirty="0"/>
              <a:t>25,000</a:t>
            </a:r>
          </a:p>
          <a:p>
            <a:endParaRPr lang="en-US" sz="1200" dirty="0"/>
          </a:p>
          <a:p>
            <a:r>
              <a:rPr lang="en-US" sz="2400" dirty="0"/>
              <a:t>20,000</a:t>
            </a:r>
          </a:p>
          <a:p>
            <a:endParaRPr lang="en-US" sz="1200" dirty="0"/>
          </a:p>
          <a:p>
            <a:r>
              <a:rPr lang="en-US" sz="2400" dirty="0"/>
              <a:t>15,000</a:t>
            </a:r>
          </a:p>
          <a:p>
            <a:endParaRPr lang="en-US" sz="1200" dirty="0"/>
          </a:p>
          <a:p>
            <a:r>
              <a:rPr lang="en-US" sz="2400" dirty="0"/>
              <a:t>10,000</a:t>
            </a:r>
            <a:endParaRPr lang="en-US" sz="825" dirty="0"/>
          </a:p>
          <a:p>
            <a:endParaRPr lang="en-US" sz="1200" dirty="0"/>
          </a:p>
          <a:p>
            <a:r>
              <a:rPr lang="en-US" sz="825" dirty="0"/>
              <a:t>                </a:t>
            </a:r>
          </a:p>
          <a:p>
            <a:r>
              <a:rPr lang="en-US" sz="825" dirty="0"/>
              <a:t>       </a:t>
            </a:r>
            <a:r>
              <a:rPr lang="en-US" sz="2400" dirty="0"/>
              <a:t>5,000</a:t>
            </a:r>
          </a:p>
          <a:p>
            <a:endParaRPr lang="en-US" sz="1200" dirty="0"/>
          </a:p>
          <a:p>
            <a:r>
              <a:rPr lang="en-US" sz="2400" dirty="0"/>
              <a:t>       0               </a:t>
            </a:r>
          </a:p>
        </p:txBody>
      </p:sp>
      <p:sp>
        <p:nvSpPr>
          <p:cNvPr id="5" name="TextBox 4">
            <a:extLst>
              <a:ext uri="{FF2B5EF4-FFF2-40B4-BE49-F238E27FC236}">
                <a16:creationId xmlns:a16="http://schemas.microsoft.com/office/drawing/2014/main" id="{383ADECE-0DB0-4B3E-B5A3-8E4691404BF7}"/>
              </a:ext>
            </a:extLst>
          </p:cNvPr>
          <p:cNvSpPr txBox="1"/>
          <p:nvPr/>
        </p:nvSpPr>
        <p:spPr>
          <a:xfrm rot="16200000">
            <a:off x="-28731" y="3296326"/>
            <a:ext cx="897682" cy="461665"/>
          </a:xfrm>
          <a:prstGeom prst="rect">
            <a:avLst/>
          </a:prstGeom>
          <a:noFill/>
        </p:spPr>
        <p:txBody>
          <a:bodyPr wrap="none" rtlCol="0">
            <a:spAutoFit/>
          </a:bodyPr>
          <a:lstStyle/>
          <a:p>
            <a:r>
              <a:rPr lang="en-US" sz="2400" b="1" dirty="0"/>
              <a:t>BTUH</a:t>
            </a:r>
          </a:p>
        </p:txBody>
      </p:sp>
      <p:cxnSp>
        <p:nvCxnSpPr>
          <p:cNvPr id="7" name="Straight Connector 6">
            <a:extLst>
              <a:ext uri="{FF2B5EF4-FFF2-40B4-BE49-F238E27FC236}">
                <a16:creationId xmlns:a16="http://schemas.microsoft.com/office/drawing/2014/main" id="{E5ED6D87-F260-4E9E-8B95-373AF72EC437}"/>
              </a:ext>
            </a:extLst>
          </p:cNvPr>
          <p:cNvCxnSpPr/>
          <p:nvPr/>
        </p:nvCxnSpPr>
        <p:spPr>
          <a:xfrm>
            <a:off x="1805267" y="2305050"/>
            <a:ext cx="6061262"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1EF9C19-3256-4509-8D0A-B8BD38183508}"/>
              </a:ext>
            </a:extLst>
          </p:cNvPr>
          <p:cNvSpPr txBox="1"/>
          <p:nvPr/>
        </p:nvSpPr>
        <p:spPr>
          <a:xfrm>
            <a:off x="2093753" y="1801809"/>
            <a:ext cx="1871090" cy="461665"/>
          </a:xfrm>
          <a:prstGeom prst="rect">
            <a:avLst/>
          </a:prstGeom>
          <a:noFill/>
        </p:spPr>
        <p:txBody>
          <a:bodyPr wrap="none" rtlCol="0">
            <a:spAutoFit/>
          </a:bodyPr>
          <a:lstStyle/>
          <a:p>
            <a:r>
              <a:rPr lang="en-US" sz="2400" dirty="0"/>
              <a:t>1.3 × Average</a:t>
            </a:r>
          </a:p>
        </p:txBody>
      </p:sp>
      <p:cxnSp>
        <p:nvCxnSpPr>
          <p:cNvPr id="9" name="Straight Connector 8">
            <a:extLst>
              <a:ext uri="{FF2B5EF4-FFF2-40B4-BE49-F238E27FC236}">
                <a16:creationId xmlns:a16="http://schemas.microsoft.com/office/drawing/2014/main" id="{FDEAB5AF-1D27-4708-BA0E-EC53F275CB12}"/>
              </a:ext>
            </a:extLst>
          </p:cNvPr>
          <p:cNvCxnSpPr/>
          <p:nvPr/>
        </p:nvCxnSpPr>
        <p:spPr>
          <a:xfrm>
            <a:off x="1805267" y="2973815"/>
            <a:ext cx="6061262" cy="0"/>
          </a:xfrm>
          <a:prstGeom prst="line">
            <a:avLst/>
          </a:prstGeom>
          <a:ln w="5715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2545A84-A48D-4B08-A56A-BAC081C67C35}"/>
              </a:ext>
            </a:extLst>
          </p:cNvPr>
          <p:cNvSpPr txBox="1"/>
          <p:nvPr/>
        </p:nvSpPr>
        <p:spPr>
          <a:xfrm>
            <a:off x="4815104" y="2584488"/>
            <a:ext cx="1191416" cy="461665"/>
          </a:xfrm>
          <a:prstGeom prst="rect">
            <a:avLst/>
          </a:prstGeom>
          <a:noFill/>
        </p:spPr>
        <p:txBody>
          <a:bodyPr wrap="none" rtlCol="0">
            <a:spAutoFit/>
          </a:bodyPr>
          <a:lstStyle/>
          <a:p>
            <a:r>
              <a:rPr lang="en-US" sz="2400" dirty="0"/>
              <a:t>Average</a:t>
            </a:r>
          </a:p>
        </p:txBody>
      </p:sp>
      <p:cxnSp>
        <p:nvCxnSpPr>
          <p:cNvPr id="12" name="Straight Connector 11">
            <a:extLst>
              <a:ext uri="{FF2B5EF4-FFF2-40B4-BE49-F238E27FC236}">
                <a16:creationId xmlns:a16="http://schemas.microsoft.com/office/drawing/2014/main" id="{4CAB4CAA-2B61-4EEF-BF95-B190463A1BDF}"/>
              </a:ext>
            </a:extLst>
          </p:cNvPr>
          <p:cNvCxnSpPr>
            <a:cxnSpLocks/>
          </p:cNvCxnSpPr>
          <p:nvPr/>
        </p:nvCxnSpPr>
        <p:spPr>
          <a:xfrm flipV="1">
            <a:off x="1805268" y="2847007"/>
            <a:ext cx="417326" cy="253616"/>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59604BC-6AE8-4CE3-BEAB-9187B657314C}"/>
              </a:ext>
            </a:extLst>
          </p:cNvPr>
          <p:cNvCxnSpPr>
            <a:cxnSpLocks/>
          </p:cNvCxnSpPr>
          <p:nvPr/>
        </p:nvCxnSpPr>
        <p:spPr>
          <a:xfrm flipV="1">
            <a:off x="2206672" y="2802364"/>
            <a:ext cx="514350" cy="4464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4F0AFAD-3D99-4DDC-BE3E-B01C0307D917}"/>
              </a:ext>
            </a:extLst>
          </p:cNvPr>
          <p:cNvCxnSpPr>
            <a:cxnSpLocks/>
          </p:cNvCxnSpPr>
          <p:nvPr/>
        </p:nvCxnSpPr>
        <p:spPr>
          <a:xfrm>
            <a:off x="2705100" y="2799167"/>
            <a:ext cx="523578" cy="2693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FF4BEF0-73EA-40B1-8618-564EDA5A9C58}"/>
              </a:ext>
            </a:extLst>
          </p:cNvPr>
          <p:cNvCxnSpPr>
            <a:cxnSpLocks/>
          </p:cNvCxnSpPr>
          <p:nvPr/>
        </p:nvCxnSpPr>
        <p:spPr>
          <a:xfrm>
            <a:off x="3211681" y="3059374"/>
            <a:ext cx="483831" cy="6415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74186A8-B0D0-47DC-B2B3-AB9E92583436}"/>
              </a:ext>
            </a:extLst>
          </p:cNvPr>
          <p:cNvCxnSpPr>
            <a:cxnSpLocks/>
          </p:cNvCxnSpPr>
          <p:nvPr/>
        </p:nvCxnSpPr>
        <p:spPr>
          <a:xfrm flipV="1">
            <a:off x="3679935" y="2867025"/>
            <a:ext cx="515893" cy="26567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A7CC1F7-D37B-44A6-8A8B-7420A9F82C08}"/>
              </a:ext>
            </a:extLst>
          </p:cNvPr>
          <p:cNvCxnSpPr>
            <a:cxnSpLocks/>
          </p:cNvCxnSpPr>
          <p:nvPr/>
        </p:nvCxnSpPr>
        <p:spPr>
          <a:xfrm flipV="1">
            <a:off x="4164849" y="2594204"/>
            <a:ext cx="544302" cy="292287"/>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44D9BFB-553B-4861-9CC8-F794AC6ECF9C}"/>
              </a:ext>
            </a:extLst>
          </p:cNvPr>
          <p:cNvCxnSpPr>
            <a:cxnSpLocks/>
          </p:cNvCxnSpPr>
          <p:nvPr/>
        </p:nvCxnSpPr>
        <p:spPr>
          <a:xfrm flipV="1">
            <a:off x="4709151" y="2411841"/>
            <a:ext cx="602839" cy="18236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06F5BE1-C239-40D5-9C78-637787AC8895}"/>
              </a:ext>
            </a:extLst>
          </p:cNvPr>
          <p:cNvCxnSpPr>
            <a:cxnSpLocks/>
          </p:cNvCxnSpPr>
          <p:nvPr/>
        </p:nvCxnSpPr>
        <p:spPr>
          <a:xfrm>
            <a:off x="5291350" y="2411843"/>
            <a:ext cx="533964" cy="8382"/>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A6B29C3-F224-47B4-AEFE-198D0AAB405A}"/>
              </a:ext>
            </a:extLst>
          </p:cNvPr>
          <p:cNvCxnSpPr>
            <a:cxnSpLocks/>
          </p:cNvCxnSpPr>
          <p:nvPr/>
        </p:nvCxnSpPr>
        <p:spPr>
          <a:xfrm>
            <a:off x="5825314" y="2417606"/>
            <a:ext cx="600200" cy="180375"/>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9C3C540-67F2-4123-BFF6-CF1A9FD769EE}"/>
              </a:ext>
            </a:extLst>
          </p:cNvPr>
          <p:cNvCxnSpPr>
            <a:cxnSpLocks/>
          </p:cNvCxnSpPr>
          <p:nvPr/>
        </p:nvCxnSpPr>
        <p:spPr>
          <a:xfrm>
            <a:off x="6425514" y="2589617"/>
            <a:ext cx="671871" cy="533907"/>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7D5D138-AC47-417D-94ED-A23FDA789BBE}"/>
              </a:ext>
            </a:extLst>
          </p:cNvPr>
          <p:cNvCxnSpPr>
            <a:cxnSpLocks/>
          </p:cNvCxnSpPr>
          <p:nvPr/>
        </p:nvCxnSpPr>
        <p:spPr>
          <a:xfrm>
            <a:off x="7097385" y="3123524"/>
            <a:ext cx="740400" cy="115973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4449AB8-718F-492C-ABF7-4F52B48BCFBA}"/>
              </a:ext>
            </a:extLst>
          </p:cNvPr>
          <p:cNvSpPr txBox="1"/>
          <p:nvPr/>
        </p:nvSpPr>
        <p:spPr>
          <a:xfrm>
            <a:off x="4397942" y="1816278"/>
            <a:ext cx="2671757" cy="461665"/>
          </a:xfrm>
          <a:prstGeom prst="rect">
            <a:avLst/>
          </a:prstGeom>
          <a:noFill/>
        </p:spPr>
        <p:txBody>
          <a:bodyPr wrap="none" rtlCol="0">
            <a:spAutoFit/>
          </a:bodyPr>
          <a:lstStyle/>
          <a:p>
            <a:r>
              <a:rPr lang="en-US" sz="2400" dirty="0">
                <a:solidFill>
                  <a:srgbClr val="FFFF00"/>
                </a:solidFill>
              </a:rPr>
              <a:t>Block for Total Glass</a:t>
            </a:r>
          </a:p>
        </p:txBody>
      </p:sp>
      <p:sp>
        <p:nvSpPr>
          <p:cNvPr id="24" name="Title 1">
            <a:extLst>
              <a:ext uri="{FF2B5EF4-FFF2-40B4-BE49-F238E27FC236}">
                <a16:creationId xmlns:a16="http://schemas.microsoft.com/office/drawing/2014/main" id="{8E4243A2-7271-4774-A5D2-2E6346CA3722}"/>
              </a:ext>
            </a:extLst>
          </p:cNvPr>
          <p:cNvSpPr txBox="1">
            <a:spLocks/>
          </p:cNvSpPr>
          <p:nvPr/>
        </p:nvSpPr>
        <p:spPr>
          <a:xfrm>
            <a:off x="-76200" y="-79615"/>
            <a:ext cx="91440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Block Fenestration Load vs Hour Of the Day</a:t>
            </a:r>
          </a:p>
        </p:txBody>
      </p:sp>
    </p:spTree>
    <p:custDataLst>
      <p:tags r:id="rId1"/>
    </p:custDataLst>
    <p:extLst>
      <p:ext uri="{BB962C8B-B14F-4D97-AF65-F5344CB8AC3E}">
        <p14:creationId xmlns:p14="http://schemas.microsoft.com/office/powerpoint/2010/main" val="1598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47CD19-0EFF-480F-B772-5A595AA5E846}"/>
              </a:ext>
            </a:extLst>
          </p:cNvPr>
          <p:cNvSpPr/>
          <p:nvPr/>
        </p:nvSpPr>
        <p:spPr>
          <a:xfrm>
            <a:off x="1805267" y="1661810"/>
            <a:ext cx="6061262" cy="355506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1E20DC25-FB70-40A6-8B03-D7B5C3513550}"/>
              </a:ext>
            </a:extLst>
          </p:cNvPr>
          <p:cNvSpPr txBox="1"/>
          <p:nvPr/>
        </p:nvSpPr>
        <p:spPr>
          <a:xfrm>
            <a:off x="1668987" y="5192837"/>
            <a:ext cx="6459141" cy="830997"/>
          </a:xfrm>
          <a:prstGeom prst="rect">
            <a:avLst/>
          </a:prstGeom>
          <a:noFill/>
        </p:spPr>
        <p:txBody>
          <a:bodyPr wrap="none" rtlCol="0">
            <a:spAutoFit/>
          </a:bodyPr>
          <a:lstStyle/>
          <a:p>
            <a:pPr marL="385763" indent="-385763">
              <a:buAutoNum type="arabicPlain" startAt="8"/>
            </a:pPr>
            <a:r>
              <a:rPr lang="en-US" sz="2400" dirty="0"/>
              <a:t>9    10   11    12    13   14    15    16    17    18    19</a:t>
            </a:r>
          </a:p>
          <a:p>
            <a:pPr algn="ctr"/>
            <a:r>
              <a:rPr lang="en-US" sz="2400" b="1" dirty="0"/>
              <a:t>Hour of the Day</a:t>
            </a:r>
          </a:p>
        </p:txBody>
      </p:sp>
      <p:sp>
        <p:nvSpPr>
          <p:cNvPr id="4" name="TextBox 3">
            <a:extLst>
              <a:ext uri="{FF2B5EF4-FFF2-40B4-BE49-F238E27FC236}">
                <a16:creationId xmlns:a16="http://schemas.microsoft.com/office/drawing/2014/main" id="{4FC4FDF4-EA0E-415B-A533-F0086479CAC5}"/>
              </a:ext>
            </a:extLst>
          </p:cNvPr>
          <p:cNvSpPr txBox="1"/>
          <p:nvPr/>
        </p:nvSpPr>
        <p:spPr>
          <a:xfrm>
            <a:off x="775682" y="1455438"/>
            <a:ext cx="1029585" cy="4166525"/>
          </a:xfrm>
          <a:prstGeom prst="rect">
            <a:avLst/>
          </a:prstGeom>
          <a:noFill/>
        </p:spPr>
        <p:txBody>
          <a:bodyPr wrap="square" rtlCol="0">
            <a:spAutoFit/>
          </a:bodyPr>
          <a:lstStyle/>
          <a:p>
            <a:endParaRPr lang="en-US" sz="825" dirty="0"/>
          </a:p>
          <a:p>
            <a:r>
              <a:rPr lang="en-US" sz="2400" dirty="0"/>
              <a:t>30,000</a:t>
            </a:r>
          </a:p>
          <a:p>
            <a:endParaRPr lang="en-US" sz="1200" dirty="0"/>
          </a:p>
          <a:p>
            <a:r>
              <a:rPr lang="en-US" sz="2400" dirty="0"/>
              <a:t>25,000</a:t>
            </a:r>
          </a:p>
          <a:p>
            <a:endParaRPr lang="en-US" sz="1200" dirty="0"/>
          </a:p>
          <a:p>
            <a:r>
              <a:rPr lang="en-US" sz="2400" dirty="0"/>
              <a:t>20,000</a:t>
            </a:r>
          </a:p>
          <a:p>
            <a:endParaRPr lang="en-US" sz="1200" dirty="0"/>
          </a:p>
          <a:p>
            <a:r>
              <a:rPr lang="en-US" sz="2400" dirty="0"/>
              <a:t>15,000</a:t>
            </a:r>
          </a:p>
          <a:p>
            <a:endParaRPr lang="en-US" sz="1200" dirty="0"/>
          </a:p>
          <a:p>
            <a:r>
              <a:rPr lang="en-US" sz="2400" dirty="0"/>
              <a:t>10,000</a:t>
            </a:r>
            <a:endParaRPr lang="en-US" sz="825" dirty="0"/>
          </a:p>
          <a:p>
            <a:endParaRPr lang="en-US" sz="1200" dirty="0"/>
          </a:p>
          <a:p>
            <a:r>
              <a:rPr lang="en-US" sz="825" dirty="0"/>
              <a:t>                </a:t>
            </a:r>
          </a:p>
          <a:p>
            <a:r>
              <a:rPr lang="en-US" sz="825" dirty="0"/>
              <a:t>       </a:t>
            </a:r>
            <a:r>
              <a:rPr lang="en-US" sz="2400" dirty="0"/>
              <a:t>5,000</a:t>
            </a:r>
          </a:p>
          <a:p>
            <a:endParaRPr lang="en-US" sz="1200" dirty="0"/>
          </a:p>
          <a:p>
            <a:r>
              <a:rPr lang="en-US" sz="2400" dirty="0"/>
              <a:t>       0               </a:t>
            </a:r>
          </a:p>
        </p:txBody>
      </p:sp>
      <p:sp>
        <p:nvSpPr>
          <p:cNvPr id="5" name="TextBox 4">
            <a:extLst>
              <a:ext uri="{FF2B5EF4-FFF2-40B4-BE49-F238E27FC236}">
                <a16:creationId xmlns:a16="http://schemas.microsoft.com/office/drawing/2014/main" id="{383ADECE-0DB0-4B3E-B5A3-8E4691404BF7}"/>
              </a:ext>
            </a:extLst>
          </p:cNvPr>
          <p:cNvSpPr txBox="1"/>
          <p:nvPr/>
        </p:nvSpPr>
        <p:spPr>
          <a:xfrm rot="16200000">
            <a:off x="-28731" y="3296326"/>
            <a:ext cx="897682" cy="461665"/>
          </a:xfrm>
          <a:prstGeom prst="rect">
            <a:avLst/>
          </a:prstGeom>
          <a:noFill/>
        </p:spPr>
        <p:txBody>
          <a:bodyPr wrap="none" rtlCol="0">
            <a:spAutoFit/>
          </a:bodyPr>
          <a:lstStyle/>
          <a:p>
            <a:r>
              <a:rPr lang="en-US" sz="2400" b="1" dirty="0"/>
              <a:t>BTUH</a:t>
            </a:r>
          </a:p>
        </p:txBody>
      </p:sp>
      <p:cxnSp>
        <p:nvCxnSpPr>
          <p:cNvPr id="7" name="Straight Connector 6">
            <a:extLst>
              <a:ext uri="{FF2B5EF4-FFF2-40B4-BE49-F238E27FC236}">
                <a16:creationId xmlns:a16="http://schemas.microsoft.com/office/drawing/2014/main" id="{E5ED6D87-F260-4E9E-8B95-373AF72EC437}"/>
              </a:ext>
            </a:extLst>
          </p:cNvPr>
          <p:cNvCxnSpPr/>
          <p:nvPr/>
        </p:nvCxnSpPr>
        <p:spPr>
          <a:xfrm>
            <a:off x="1805267" y="2305050"/>
            <a:ext cx="6061262"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1EF9C19-3256-4509-8D0A-B8BD38183508}"/>
              </a:ext>
            </a:extLst>
          </p:cNvPr>
          <p:cNvSpPr txBox="1"/>
          <p:nvPr/>
        </p:nvSpPr>
        <p:spPr>
          <a:xfrm>
            <a:off x="2093753" y="1801809"/>
            <a:ext cx="1871090" cy="461665"/>
          </a:xfrm>
          <a:prstGeom prst="rect">
            <a:avLst/>
          </a:prstGeom>
          <a:noFill/>
        </p:spPr>
        <p:txBody>
          <a:bodyPr wrap="none" rtlCol="0">
            <a:spAutoFit/>
          </a:bodyPr>
          <a:lstStyle/>
          <a:p>
            <a:r>
              <a:rPr lang="en-US" sz="2400" dirty="0"/>
              <a:t>1.3 × Average</a:t>
            </a:r>
          </a:p>
        </p:txBody>
      </p:sp>
      <p:cxnSp>
        <p:nvCxnSpPr>
          <p:cNvPr id="9" name="Straight Connector 8">
            <a:extLst>
              <a:ext uri="{FF2B5EF4-FFF2-40B4-BE49-F238E27FC236}">
                <a16:creationId xmlns:a16="http://schemas.microsoft.com/office/drawing/2014/main" id="{FDEAB5AF-1D27-4708-BA0E-EC53F275CB12}"/>
              </a:ext>
            </a:extLst>
          </p:cNvPr>
          <p:cNvCxnSpPr/>
          <p:nvPr/>
        </p:nvCxnSpPr>
        <p:spPr>
          <a:xfrm>
            <a:off x="1805267" y="2973815"/>
            <a:ext cx="6061262" cy="0"/>
          </a:xfrm>
          <a:prstGeom prst="line">
            <a:avLst/>
          </a:prstGeom>
          <a:ln w="5715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2545A84-A48D-4B08-A56A-BAC081C67C35}"/>
              </a:ext>
            </a:extLst>
          </p:cNvPr>
          <p:cNvSpPr txBox="1"/>
          <p:nvPr/>
        </p:nvSpPr>
        <p:spPr>
          <a:xfrm>
            <a:off x="4815104" y="2584488"/>
            <a:ext cx="1191416" cy="461665"/>
          </a:xfrm>
          <a:prstGeom prst="rect">
            <a:avLst/>
          </a:prstGeom>
          <a:noFill/>
        </p:spPr>
        <p:txBody>
          <a:bodyPr wrap="none" rtlCol="0">
            <a:spAutoFit/>
          </a:bodyPr>
          <a:lstStyle/>
          <a:p>
            <a:r>
              <a:rPr lang="en-US" sz="2400" dirty="0"/>
              <a:t>Average</a:t>
            </a:r>
          </a:p>
        </p:txBody>
      </p:sp>
      <p:cxnSp>
        <p:nvCxnSpPr>
          <p:cNvPr id="12" name="Straight Connector 11">
            <a:extLst>
              <a:ext uri="{FF2B5EF4-FFF2-40B4-BE49-F238E27FC236}">
                <a16:creationId xmlns:a16="http://schemas.microsoft.com/office/drawing/2014/main" id="{4CAB4CAA-2B61-4EEF-BF95-B190463A1BDF}"/>
              </a:ext>
            </a:extLst>
          </p:cNvPr>
          <p:cNvCxnSpPr>
            <a:cxnSpLocks/>
          </p:cNvCxnSpPr>
          <p:nvPr/>
        </p:nvCxnSpPr>
        <p:spPr>
          <a:xfrm flipV="1">
            <a:off x="1805268" y="2851164"/>
            <a:ext cx="385482" cy="24945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59604BC-6AE8-4CE3-BEAB-9187B657314C}"/>
              </a:ext>
            </a:extLst>
          </p:cNvPr>
          <p:cNvCxnSpPr>
            <a:cxnSpLocks/>
          </p:cNvCxnSpPr>
          <p:nvPr/>
        </p:nvCxnSpPr>
        <p:spPr>
          <a:xfrm flipV="1">
            <a:off x="2190750" y="2802364"/>
            <a:ext cx="514350" cy="4464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4F0AFAD-3D99-4DDC-BE3E-B01C0307D917}"/>
              </a:ext>
            </a:extLst>
          </p:cNvPr>
          <p:cNvCxnSpPr>
            <a:cxnSpLocks/>
          </p:cNvCxnSpPr>
          <p:nvPr/>
        </p:nvCxnSpPr>
        <p:spPr>
          <a:xfrm>
            <a:off x="2705100" y="2799167"/>
            <a:ext cx="523578" cy="2693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FF4BEF0-73EA-40B1-8618-564EDA5A9C58}"/>
              </a:ext>
            </a:extLst>
          </p:cNvPr>
          <p:cNvCxnSpPr>
            <a:cxnSpLocks/>
          </p:cNvCxnSpPr>
          <p:nvPr/>
        </p:nvCxnSpPr>
        <p:spPr>
          <a:xfrm>
            <a:off x="3208548" y="3068548"/>
            <a:ext cx="483831" cy="6415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74186A8-B0D0-47DC-B2B3-AB9E92583436}"/>
              </a:ext>
            </a:extLst>
          </p:cNvPr>
          <p:cNvCxnSpPr>
            <a:cxnSpLocks/>
          </p:cNvCxnSpPr>
          <p:nvPr/>
        </p:nvCxnSpPr>
        <p:spPr>
          <a:xfrm flipV="1">
            <a:off x="3679935" y="2867025"/>
            <a:ext cx="515893" cy="26567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A7CC1F7-D37B-44A6-8A8B-7420A9F82C08}"/>
              </a:ext>
            </a:extLst>
          </p:cNvPr>
          <p:cNvCxnSpPr>
            <a:cxnSpLocks/>
          </p:cNvCxnSpPr>
          <p:nvPr/>
        </p:nvCxnSpPr>
        <p:spPr>
          <a:xfrm flipV="1">
            <a:off x="4195827" y="2589616"/>
            <a:ext cx="515893" cy="26567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44D9BFB-553B-4861-9CC8-F794AC6ECF9C}"/>
              </a:ext>
            </a:extLst>
          </p:cNvPr>
          <p:cNvCxnSpPr>
            <a:cxnSpLocks/>
          </p:cNvCxnSpPr>
          <p:nvPr/>
        </p:nvCxnSpPr>
        <p:spPr>
          <a:xfrm flipV="1">
            <a:off x="4709151" y="2411841"/>
            <a:ext cx="602839" cy="18236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06F5BE1-C239-40D5-9C78-637787AC8895}"/>
              </a:ext>
            </a:extLst>
          </p:cNvPr>
          <p:cNvCxnSpPr>
            <a:cxnSpLocks/>
          </p:cNvCxnSpPr>
          <p:nvPr/>
        </p:nvCxnSpPr>
        <p:spPr>
          <a:xfrm>
            <a:off x="5291350" y="2411843"/>
            <a:ext cx="533964" cy="20016"/>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A6B29C3-F224-47B4-AEFE-198D0AAB405A}"/>
              </a:ext>
            </a:extLst>
          </p:cNvPr>
          <p:cNvCxnSpPr>
            <a:cxnSpLocks/>
          </p:cNvCxnSpPr>
          <p:nvPr/>
        </p:nvCxnSpPr>
        <p:spPr>
          <a:xfrm>
            <a:off x="5825314" y="2417606"/>
            <a:ext cx="600200" cy="1668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9C3C540-67F2-4123-BFF6-CF1A9FD769EE}"/>
              </a:ext>
            </a:extLst>
          </p:cNvPr>
          <p:cNvCxnSpPr>
            <a:cxnSpLocks/>
          </p:cNvCxnSpPr>
          <p:nvPr/>
        </p:nvCxnSpPr>
        <p:spPr>
          <a:xfrm>
            <a:off x="6425514" y="2589617"/>
            <a:ext cx="676766" cy="5430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7D5D138-AC47-417D-94ED-A23FDA789BBE}"/>
              </a:ext>
            </a:extLst>
          </p:cNvPr>
          <p:cNvCxnSpPr>
            <a:cxnSpLocks/>
          </p:cNvCxnSpPr>
          <p:nvPr/>
        </p:nvCxnSpPr>
        <p:spPr>
          <a:xfrm>
            <a:off x="7102280" y="3132698"/>
            <a:ext cx="735505" cy="115973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4449AB8-718F-492C-ABF7-4F52B48BCFBA}"/>
              </a:ext>
            </a:extLst>
          </p:cNvPr>
          <p:cNvSpPr txBox="1"/>
          <p:nvPr/>
        </p:nvSpPr>
        <p:spPr>
          <a:xfrm>
            <a:off x="4397942" y="1816278"/>
            <a:ext cx="2671757" cy="461665"/>
          </a:xfrm>
          <a:prstGeom prst="rect">
            <a:avLst/>
          </a:prstGeom>
          <a:noFill/>
        </p:spPr>
        <p:txBody>
          <a:bodyPr wrap="none" rtlCol="0">
            <a:spAutoFit/>
          </a:bodyPr>
          <a:lstStyle/>
          <a:p>
            <a:r>
              <a:rPr lang="en-US" sz="2400" dirty="0">
                <a:solidFill>
                  <a:srgbClr val="FFFF00"/>
                </a:solidFill>
              </a:rPr>
              <a:t>Block for Total Glass</a:t>
            </a:r>
          </a:p>
        </p:txBody>
      </p:sp>
      <p:cxnSp>
        <p:nvCxnSpPr>
          <p:cNvPr id="24" name="Straight Connector 23">
            <a:extLst>
              <a:ext uri="{FF2B5EF4-FFF2-40B4-BE49-F238E27FC236}">
                <a16:creationId xmlns:a16="http://schemas.microsoft.com/office/drawing/2014/main" id="{B4CC66E5-F536-4C38-9CC6-58907CDD03B9}"/>
              </a:ext>
            </a:extLst>
          </p:cNvPr>
          <p:cNvCxnSpPr>
            <a:cxnSpLocks/>
          </p:cNvCxnSpPr>
          <p:nvPr/>
        </p:nvCxnSpPr>
        <p:spPr>
          <a:xfrm>
            <a:off x="1840330" y="3636594"/>
            <a:ext cx="502025" cy="52007"/>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90A1096-ADA1-4C4B-AC7B-EDB3F46676BD}"/>
              </a:ext>
            </a:extLst>
          </p:cNvPr>
          <p:cNvCxnSpPr>
            <a:cxnSpLocks/>
          </p:cNvCxnSpPr>
          <p:nvPr/>
        </p:nvCxnSpPr>
        <p:spPr>
          <a:xfrm>
            <a:off x="2332828" y="3685306"/>
            <a:ext cx="372272" cy="18891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7C679C2-DD55-496E-BD66-DDF9C19F6BED}"/>
              </a:ext>
            </a:extLst>
          </p:cNvPr>
          <p:cNvCxnSpPr>
            <a:cxnSpLocks/>
          </p:cNvCxnSpPr>
          <p:nvPr/>
        </p:nvCxnSpPr>
        <p:spPr>
          <a:xfrm>
            <a:off x="2670351" y="3847315"/>
            <a:ext cx="558327" cy="38526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CA6EA11-4682-448E-ADB5-CA3197DC65FF}"/>
              </a:ext>
            </a:extLst>
          </p:cNvPr>
          <p:cNvCxnSpPr>
            <a:cxnSpLocks/>
          </p:cNvCxnSpPr>
          <p:nvPr/>
        </p:nvCxnSpPr>
        <p:spPr>
          <a:xfrm>
            <a:off x="3228678" y="4229364"/>
            <a:ext cx="533697" cy="40757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C6660E9-35E5-495A-8890-BE9186B72735}"/>
              </a:ext>
            </a:extLst>
          </p:cNvPr>
          <p:cNvCxnSpPr>
            <a:cxnSpLocks/>
          </p:cNvCxnSpPr>
          <p:nvPr/>
        </p:nvCxnSpPr>
        <p:spPr>
          <a:xfrm>
            <a:off x="3755060" y="4636934"/>
            <a:ext cx="642882" cy="6662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A0DF68F-C957-432D-B7BD-99802CE26BC1}"/>
              </a:ext>
            </a:extLst>
          </p:cNvPr>
          <p:cNvCxnSpPr>
            <a:cxnSpLocks/>
          </p:cNvCxnSpPr>
          <p:nvPr/>
        </p:nvCxnSpPr>
        <p:spPr>
          <a:xfrm>
            <a:off x="4367688" y="4703558"/>
            <a:ext cx="2861787" cy="2063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24817FE-CC69-438C-8073-73033BA2EF78}"/>
              </a:ext>
            </a:extLst>
          </p:cNvPr>
          <p:cNvCxnSpPr>
            <a:cxnSpLocks/>
          </p:cNvCxnSpPr>
          <p:nvPr/>
        </p:nvCxnSpPr>
        <p:spPr>
          <a:xfrm>
            <a:off x="7226561" y="4939221"/>
            <a:ext cx="637055" cy="7885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DE426EE-F5C9-4557-AA72-7363B58820EF}"/>
              </a:ext>
            </a:extLst>
          </p:cNvPr>
          <p:cNvSpPr txBox="1"/>
          <p:nvPr/>
        </p:nvSpPr>
        <p:spPr>
          <a:xfrm>
            <a:off x="1912158" y="3216777"/>
            <a:ext cx="2137749" cy="461665"/>
          </a:xfrm>
          <a:prstGeom prst="rect">
            <a:avLst/>
          </a:prstGeom>
          <a:noFill/>
        </p:spPr>
        <p:txBody>
          <a:bodyPr wrap="square" rtlCol="0">
            <a:spAutoFit/>
          </a:bodyPr>
          <a:lstStyle/>
          <a:p>
            <a:r>
              <a:rPr lang="en-US" sz="2400" dirty="0">
                <a:solidFill>
                  <a:srgbClr val="FFC000"/>
                </a:solidFill>
              </a:rPr>
              <a:t>Zone 1 (N &amp; E)</a:t>
            </a:r>
          </a:p>
        </p:txBody>
      </p:sp>
      <p:sp>
        <p:nvSpPr>
          <p:cNvPr id="43" name="TextBox 42">
            <a:extLst>
              <a:ext uri="{FF2B5EF4-FFF2-40B4-BE49-F238E27FC236}">
                <a16:creationId xmlns:a16="http://schemas.microsoft.com/office/drawing/2014/main" id="{CADD3F99-98AB-439C-94B3-A578A6899501}"/>
              </a:ext>
            </a:extLst>
          </p:cNvPr>
          <p:cNvSpPr txBox="1"/>
          <p:nvPr/>
        </p:nvSpPr>
        <p:spPr>
          <a:xfrm>
            <a:off x="1834019" y="4126132"/>
            <a:ext cx="1937502" cy="461665"/>
          </a:xfrm>
          <a:prstGeom prst="rect">
            <a:avLst/>
          </a:prstGeom>
          <a:noFill/>
        </p:spPr>
        <p:txBody>
          <a:bodyPr wrap="square" rtlCol="0">
            <a:spAutoFit/>
          </a:bodyPr>
          <a:lstStyle/>
          <a:p>
            <a:r>
              <a:rPr lang="en-US" sz="2400" dirty="0">
                <a:solidFill>
                  <a:srgbClr val="00B050"/>
                </a:solidFill>
              </a:rPr>
              <a:t>Zone 2 (S)</a:t>
            </a:r>
          </a:p>
        </p:txBody>
      </p:sp>
      <p:cxnSp>
        <p:nvCxnSpPr>
          <p:cNvPr id="44" name="Straight Connector 43">
            <a:extLst>
              <a:ext uri="{FF2B5EF4-FFF2-40B4-BE49-F238E27FC236}">
                <a16:creationId xmlns:a16="http://schemas.microsoft.com/office/drawing/2014/main" id="{0F986A7C-2F07-4E2B-B38B-07A36A7DB7FE}"/>
              </a:ext>
            </a:extLst>
          </p:cNvPr>
          <p:cNvCxnSpPr>
            <a:cxnSpLocks/>
          </p:cNvCxnSpPr>
          <p:nvPr/>
        </p:nvCxnSpPr>
        <p:spPr>
          <a:xfrm flipV="1">
            <a:off x="1862761" y="4666466"/>
            <a:ext cx="1358273" cy="27275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23FB799-C424-4282-BA99-CF4E083158F5}"/>
              </a:ext>
            </a:extLst>
          </p:cNvPr>
          <p:cNvCxnSpPr>
            <a:cxnSpLocks/>
          </p:cNvCxnSpPr>
          <p:nvPr/>
        </p:nvCxnSpPr>
        <p:spPr>
          <a:xfrm flipV="1">
            <a:off x="3209101" y="4634534"/>
            <a:ext cx="545959" cy="26693"/>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185434B-174D-443B-8208-71B5A951D19F}"/>
              </a:ext>
            </a:extLst>
          </p:cNvPr>
          <p:cNvCxnSpPr>
            <a:cxnSpLocks/>
          </p:cNvCxnSpPr>
          <p:nvPr/>
        </p:nvCxnSpPr>
        <p:spPr>
          <a:xfrm>
            <a:off x="3759231" y="4634451"/>
            <a:ext cx="2299490" cy="37322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C414AFE-CE9F-4409-A4A6-415C9D41D262}"/>
              </a:ext>
            </a:extLst>
          </p:cNvPr>
          <p:cNvCxnSpPr>
            <a:cxnSpLocks/>
          </p:cNvCxnSpPr>
          <p:nvPr/>
        </p:nvCxnSpPr>
        <p:spPr>
          <a:xfrm>
            <a:off x="6046724" y="5017022"/>
            <a:ext cx="1179837" cy="6664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F521E61-8ABF-4A45-B87C-5B632BD9CA21}"/>
              </a:ext>
            </a:extLst>
          </p:cNvPr>
          <p:cNvCxnSpPr>
            <a:cxnSpLocks/>
          </p:cNvCxnSpPr>
          <p:nvPr/>
        </p:nvCxnSpPr>
        <p:spPr>
          <a:xfrm>
            <a:off x="7226561" y="5083662"/>
            <a:ext cx="611223" cy="21268"/>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927E170-4328-4089-9A4F-D263628046FE}"/>
              </a:ext>
            </a:extLst>
          </p:cNvPr>
          <p:cNvCxnSpPr>
            <a:cxnSpLocks/>
          </p:cNvCxnSpPr>
          <p:nvPr/>
        </p:nvCxnSpPr>
        <p:spPr>
          <a:xfrm>
            <a:off x="7207284" y="3836839"/>
            <a:ext cx="620069" cy="10068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C15F0F1E-7B37-4615-BB11-F5A609FE564D}"/>
              </a:ext>
            </a:extLst>
          </p:cNvPr>
          <p:cNvSpPr txBox="1"/>
          <p:nvPr/>
        </p:nvSpPr>
        <p:spPr>
          <a:xfrm>
            <a:off x="5439378" y="3513450"/>
            <a:ext cx="1937502" cy="461665"/>
          </a:xfrm>
          <a:prstGeom prst="rect">
            <a:avLst/>
          </a:prstGeom>
          <a:noFill/>
        </p:spPr>
        <p:txBody>
          <a:bodyPr wrap="square" rtlCol="0">
            <a:spAutoFit/>
          </a:bodyPr>
          <a:lstStyle/>
          <a:p>
            <a:r>
              <a:rPr lang="en-US" sz="2400" dirty="0">
                <a:solidFill>
                  <a:srgbClr val="FF0000"/>
                </a:solidFill>
              </a:rPr>
              <a:t>Zone 3 (W)</a:t>
            </a:r>
          </a:p>
        </p:txBody>
      </p:sp>
      <p:cxnSp>
        <p:nvCxnSpPr>
          <p:cNvPr id="59" name="Straight Connector 58">
            <a:extLst>
              <a:ext uri="{FF2B5EF4-FFF2-40B4-BE49-F238E27FC236}">
                <a16:creationId xmlns:a16="http://schemas.microsoft.com/office/drawing/2014/main" id="{315184F0-E248-48B2-87DD-98B57B6C6A84}"/>
              </a:ext>
            </a:extLst>
          </p:cNvPr>
          <p:cNvCxnSpPr>
            <a:cxnSpLocks/>
          </p:cNvCxnSpPr>
          <p:nvPr/>
        </p:nvCxnSpPr>
        <p:spPr>
          <a:xfrm>
            <a:off x="6027444" y="3293819"/>
            <a:ext cx="60919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DFFF266-9F2E-4A9E-8DBA-C8023F365168}"/>
              </a:ext>
            </a:extLst>
          </p:cNvPr>
          <p:cNvCxnSpPr>
            <a:cxnSpLocks/>
          </p:cNvCxnSpPr>
          <p:nvPr/>
        </p:nvCxnSpPr>
        <p:spPr>
          <a:xfrm>
            <a:off x="6636642" y="3285796"/>
            <a:ext cx="589918" cy="56151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8F0B2C6-3D93-478E-84B4-E43D4D94D08E}"/>
              </a:ext>
            </a:extLst>
          </p:cNvPr>
          <p:cNvCxnSpPr>
            <a:cxnSpLocks/>
          </p:cNvCxnSpPr>
          <p:nvPr/>
        </p:nvCxnSpPr>
        <p:spPr>
          <a:xfrm flipV="1">
            <a:off x="5606879" y="3293819"/>
            <a:ext cx="420565" cy="14037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7459C09-FC25-4BAC-AE6A-100E27A0AA4D}"/>
              </a:ext>
            </a:extLst>
          </p:cNvPr>
          <p:cNvCxnSpPr>
            <a:cxnSpLocks/>
          </p:cNvCxnSpPr>
          <p:nvPr/>
        </p:nvCxnSpPr>
        <p:spPr>
          <a:xfrm flipV="1">
            <a:off x="4995655" y="3431128"/>
            <a:ext cx="612410" cy="55850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5C170D36-BAA0-42F0-9188-26B8047F54D8}"/>
              </a:ext>
            </a:extLst>
          </p:cNvPr>
          <p:cNvCxnSpPr>
            <a:cxnSpLocks/>
          </p:cNvCxnSpPr>
          <p:nvPr/>
        </p:nvCxnSpPr>
        <p:spPr>
          <a:xfrm flipV="1">
            <a:off x="3922403" y="4571368"/>
            <a:ext cx="563623" cy="26224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240BDBC-6D1E-4D42-9217-39AC538CE191}"/>
              </a:ext>
            </a:extLst>
          </p:cNvPr>
          <p:cNvCxnSpPr>
            <a:cxnSpLocks/>
          </p:cNvCxnSpPr>
          <p:nvPr/>
        </p:nvCxnSpPr>
        <p:spPr>
          <a:xfrm flipV="1">
            <a:off x="1825140" y="4829710"/>
            <a:ext cx="2096710" cy="13447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1E60B94-0466-475E-A347-1A511309295D}"/>
              </a:ext>
            </a:extLst>
          </p:cNvPr>
          <p:cNvCxnSpPr>
            <a:cxnSpLocks/>
          </p:cNvCxnSpPr>
          <p:nvPr/>
        </p:nvCxnSpPr>
        <p:spPr>
          <a:xfrm flipV="1">
            <a:off x="4457382" y="3975037"/>
            <a:ext cx="558479" cy="62533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FC78A61F-2FB1-4C4C-9175-3AB3B75B36C3}"/>
              </a:ext>
            </a:extLst>
          </p:cNvPr>
          <p:cNvSpPr>
            <a:spLocks noGrp="1"/>
          </p:cNvSpPr>
          <p:nvPr>
            <p:ph type="title"/>
          </p:nvPr>
        </p:nvSpPr>
        <p:spPr>
          <a:xfrm>
            <a:off x="50606" y="-79615"/>
            <a:ext cx="9017194" cy="1143000"/>
          </a:xfrm>
        </p:spPr>
        <p:txBody>
          <a:bodyPr>
            <a:normAutofit fontScale="90000"/>
          </a:bodyPr>
          <a:lstStyle/>
          <a:p>
            <a:r>
              <a:rPr lang="en-US" dirty="0"/>
              <a:t>Zone Fenestration Load vs Hour Of the Day</a:t>
            </a:r>
          </a:p>
        </p:txBody>
      </p:sp>
    </p:spTree>
    <p:custDataLst>
      <p:tags r:id="rId1"/>
    </p:custDataLst>
    <p:extLst>
      <p:ext uri="{BB962C8B-B14F-4D97-AF65-F5344CB8AC3E}">
        <p14:creationId xmlns:p14="http://schemas.microsoft.com/office/powerpoint/2010/main" val="320748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3">
                                            <p:txEl>
                                              <p:pRg st="0" end="0"/>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5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8">
                                            <p:txEl>
                                              <p:pRg st="0" end="0"/>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7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D73D6-F57A-423A-89CE-FA44FB04E534}"/>
              </a:ext>
            </a:extLst>
          </p:cNvPr>
          <p:cNvSpPr>
            <a:spLocks noGrp="1"/>
          </p:cNvSpPr>
          <p:nvPr>
            <p:ph type="title"/>
          </p:nvPr>
        </p:nvSpPr>
        <p:spPr/>
        <p:txBody>
          <a:bodyPr/>
          <a:lstStyle/>
          <a:p>
            <a:r>
              <a:rPr lang="en-US" dirty="0"/>
              <a:t>Zoning Load Calculations</a:t>
            </a:r>
          </a:p>
        </p:txBody>
      </p:sp>
      <p:sp>
        <p:nvSpPr>
          <p:cNvPr id="3" name="Content Placeholder 2">
            <a:extLst>
              <a:ext uri="{FF2B5EF4-FFF2-40B4-BE49-F238E27FC236}">
                <a16:creationId xmlns:a16="http://schemas.microsoft.com/office/drawing/2014/main" id="{9BF34158-208D-41AC-88FE-DF3DB4442A4C}"/>
              </a:ext>
            </a:extLst>
          </p:cNvPr>
          <p:cNvSpPr>
            <a:spLocks noGrp="1"/>
          </p:cNvSpPr>
          <p:nvPr>
            <p:ph idx="1"/>
          </p:nvPr>
        </p:nvSpPr>
        <p:spPr/>
        <p:txBody>
          <a:bodyPr/>
          <a:lstStyle/>
          <a:p>
            <a:pPr marL="0" indent="0">
              <a:buNone/>
            </a:pPr>
            <a:r>
              <a:rPr lang="en-US" dirty="0">
                <a:solidFill>
                  <a:srgbClr val="FFFF00"/>
                </a:solidFill>
              </a:rPr>
              <a:t>Load calculations need to be understood by field technicians before they can be successfully implemented.  </a:t>
            </a:r>
          </a:p>
          <a:p>
            <a:pPr marL="0" indent="0">
              <a:buNone/>
            </a:pPr>
            <a:r>
              <a:rPr lang="en-US" dirty="0">
                <a:solidFill>
                  <a:srgbClr val="FFFF00"/>
                </a:solidFill>
              </a:rPr>
              <a:t>This section discusses how zones are selected and how they interact at different times of day.</a:t>
            </a:r>
          </a:p>
          <a:p>
            <a:endParaRPr lang="en-US" dirty="0">
              <a:solidFill>
                <a:srgbClr val="FFFF00"/>
              </a:solidFill>
            </a:endParaRPr>
          </a:p>
          <a:p>
            <a:endParaRPr lang="en-US" dirty="0">
              <a:solidFill>
                <a:srgbClr val="FFFF00"/>
              </a:solidFill>
            </a:endParaRPr>
          </a:p>
          <a:p>
            <a:pPr marL="0" indent="0">
              <a:buNone/>
            </a:pPr>
            <a:endParaRPr lang="en-US" dirty="0">
              <a:solidFill>
                <a:srgbClr val="FFFF00"/>
              </a:solidFill>
            </a:endParaRPr>
          </a:p>
          <a:p>
            <a:pPr marL="0" indent="0">
              <a:buNone/>
            </a:pPr>
            <a:endParaRPr lang="en-US" dirty="0">
              <a:solidFill>
                <a:srgbClr val="FFFF00"/>
              </a:solidFill>
            </a:endParaRPr>
          </a:p>
        </p:txBody>
      </p:sp>
    </p:spTree>
    <p:extLst>
      <p:ext uri="{BB962C8B-B14F-4D97-AF65-F5344CB8AC3E}">
        <p14:creationId xmlns:p14="http://schemas.microsoft.com/office/powerpoint/2010/main" val="2148913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98544-E291-43E3-940F-3AAA038419C0}"/>
              </a:ext>
            </a:extLst>
          </p:cNvPr>
          <p:cNvSpPr>
            <a:spLocks noGrp="1"/>
          </p:cNvSpPr>
          <p:nvPr>
            <p:ph type="title"/>
          </p:nvPr>
        </p:nvSpPr>
        <p:spPr/>
        <p:txBody>
          <a:bodyPr>
            <a:normAutofit fontScale="90000"/>
          </a:bodyPr>
          <a:lstStyle/>
          <a:p>
            <a:r>
              <a:rPr lang="en-US" dirty="0"/>
              <a:t>Everyone Knows When The Sun Is Out</a:t>
            </a:r>
          </a:p>
        </p:txBody>
      </p:sp>
      <p:sp>
        <p:nvSpPr>
          <p:cNvPr id="3" name="Content Placeholder 2">
            <a:extLst>
              <a:ext uri="{FF2B5EF4-FFF2-40B4-BE49-F238E27FC236}">
                <a16:creationId xmlns:a16="http://schemas.microsoft.com/office/drawing/2014/main" id="{585D4D2D-4103-463B-A05C-0E844719E108}"/>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FBF8C6C3-00A3-4FF7-A270-B71F91BE1441}"/>
              </a:ext>
            </a:extLst>
          </p:cNvPr>
          <p:cNvPicPr/>
          <p:nvPr/>
        </p:nvPicPr>
        <p:blipFill>
          <a:blip r:embed="rId3"/>
          <a:stretch>
            <a:fillRect/>
          </a:stretch>
        </p:blipFill>
        <p:spPr>
          <a:xfrm>
            <a:off x="457200" y="1628503"/>
            <a:ext cx="8229600" cy="5033554"/>
          </a:xfrm>
          <a:prstGeom prst="rect">
            <a:avLst/>
          </a:prstGeom>
        </p:spPr>
      </p:pic>
    </p:spTree>
    <p:custDataLst>
      <p:tags r:id="rId1"/>
    </p:custDataLst>
    <p:extLst>
      <p:ext uri="{BB962C8B-B14F-4D97-AF65-F5344CB8AC3E}">
        <p14:creationId xmlns:p14="http://schemas.microsoft.com/office/powerpoint/2010/main" val="2087477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A076C-2228-4538-B296-6DC9B4101B5B}"/>
              </a:ext>
            </a:extLst>
          </p:cNvPr>
          <p:cNvSpPr>
            <a:spLocks noGrp="1"/>
          </p:cNvSpPr>
          <p:nvPr>
            <p:ph type="title"/>
          </p:nvPr>
        </p:nvSpPr>
        <p:spPr/>
        <p:txBody>
          <a:bodyPr/>
          <a:lstStyle/>
          <a:p>
            <a:r>
              <a:rPr lang="en-US" dirty="0"/>
              <a:t>AED- Adequate Exposure Diversity</a:t>
            </a:r>
          </a:p>
        </p:txBody>
      </p:sp>
      <p:pic>
        <p:nvPicPr>
          <p:cNvPr id="4" name="Picture 3">
            <a:extLst>
              <a:ext uri="{FF2B5EF4-FFF2-40B4-BE49-F238E27FC236}">
                <a16:creationId xmlns:a16="http://schemas.microsoft.com/office/drawing/2014/main" id="{46EF87FE-46BB-4254-BC7D-D422ACAE1900}"/>
              </a:ext>
            </a:extLst>
          </p:cNvPr>
          <p:cNvPicPr/>
          <p:nvPr/>
        </p:nvPicPr>
        <p:blipFill>
          <a:blip r:embed="rId3"/>
          <a:stretch>
            <a:fillRect/>
          </a:stretch>
        </p:blipFill>
        <p:spPr>
          <a:xfrm>
            <a:off x="19594" y="1295400"/>
            <a:ext cx="4857206" cy="2667000"/>
          </a:xfrm>
          <a:prstGeom prst="rect">
            <a:avLst/>
          </a:prstGeom>
        </p:spPr>
      </p:pic>
      <p:pic>
        <p:nvPicPr>
          <p:cNvPr id="5" name="Picture 4">
            <a:extLst>
              <a:ext uri="{FF2B5EF4-FFF2-40B4-BE49-F238E27FC236}">
                <a16:creationId xmlns:a16="http://schemas.microsoft.com/office/drawing/2014/main" id="{B304CF1B-93C9-483E-9A96-DB7760270FD0}"/>
              </a:ext>
            </a:extLst>
          </p:cNvPr>
          <p:cNvPicPr/>
          <p:nvPr/>
        </p:nvPicPr>
        <p:blipFill>
          <a:blip r:embed="rId4"/>
          <a:stretch>
            <a:fillRect/>
          </a:stretch>
        </p:blipFill>
        <p:spPr>
          <a:xfrm>
            <a:off x="3886200" y="3962401"/>
            <a:ext cx="5255623" cy="2895600"/>
          </a:xfrm>
          <a:prstGeom prst="rect">
            <a:avLst/>
          </a:prstGeom>
        </p:spPr>
      </p:pic>
    </p:spTree>
    <p:custDataLst>
      <p:tags r:id="rId1"/>
    </p:custDataLst>
    <p:extLst>
      <p:ext uri="{BB962C8B-B14F-4D97-AF65-F5344CB8AC3E}">
        <p14:creationId xmlns:p14="http://schemas.microsoft.com/office/powerpoint/2010/main" val="1795995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B04C-69B1-4E91-BA79-EA7A94025D0C}"/>
              </a:ext>
            </a:extLst>
          </p:cNvPr>
          <p:cNvSpPr>
            <a:spLocks noGrp="1"/>
          </p:cNvSpPr>
          <p:nvPr>
            <p:ph type="title"/>
          </p:nvPr>
        </p:nvSpPr>
        <p:spPr/>
        <p:txBody>
          <a:bodyPr/>
          <a:lstStyle/>
          <a:p>
            <a:r>
              <a:rPr lang="en-US" dirty="0"/>
              <a:t>Calculations Using </a:t>
            </a:r>
            <a:r>
              <a:rPr lang="en-US" i="1" dirty="0"/>
              <a:t>Manual D</a:t>
            </a:r>
            <a:endParaRPr lang="en-US" dirty="0"/>
          </a:p>
        </p:txBody>
      </p:sp>
      <p:sp>
        <p:nvSpPr>
          <p:cNvPr id="3" name="Content Placeholder 2">
            <a:extLst>
              <a:ext uri="{FF2B5EF4-FFF2-40B4-BE49-F238E27FC236}">
                <a16:creationId xmlns:a16="http://schemas.microsoft.com/office/drawing/2014/main" id="{A33FC20E-832A-40E5-9BA0-443A964E8EE6}"/>
              </a:ext>
            </a:extLst>
          </p:cNvPr>
          <p:cNvSpPr>
            <a:spLocks noGrp="1"/>
          </p:cNvSpPr>
          <p:nvPr>
            <p:ph idx="1"/>
          </p:nvPr>
        </p:nvSpPr>
        <p:spPr>
          <a:xfrm>
            <a:off x="457200" y="1600200"/>
            <a:ext cx="8229600" cy="3505200"/>
          </a:xfrm>
        </p:spPr>
        <p:txBody>
          <a:bodyPr/>
          <a:lstStyle/>
          <a:p>
            <a:pPr marL="0" indent="0">
              <a:buNone/>
            </a:pPr>
            <a:r>
              <a:rPr lang="en-US" dirty="0">
                <a:solidFill>
                  <a:srgbClr val="FFFF00"/>
                </a:solidFill>
              </a:rPr>
              <a:t>Area/zone 1 = 16,551 BTUH</a:t>
            </a:r>
          </a:p>
          <a:p>
            <a:pPr marL="0" indent="0">
              <a:buNone/>
            </a:pPr>
            <a:r>
              <a:rPr lang="en-US" dirty="0">
                <a:solidFill>
                  <a:srgbClr val="FFFF00"/>
                </a:solidFill>
              </a:rPr>
              <a:t>Area/zone 2 = 8,438 BTUH</a:t>
            </a:r>
          </a:p>
          <a:p>
            <a:pPr marL="0" indent="0">
              <a:buNone/>
            </a:pPr>
            <a:r>
              <a:rPr lang="en-US" dirty="0">
                <a:solidFill>
                  <a:srgbClr val="FFFF00"/>
                </a:solidFill>
              </a:rPr>
              <a:t>Area/zone 3 = 16,524 BTUH</a:t>
            </a:r>
          </a:p>
          <a:p>
            <a:pPr marL="0" indent="0">
              <a:buNone/>
            </a:pPr>
            <a:r>
              <a:rPr lang="en-US" dirty="0">
                <a:solidFill>
                  <a:srgbClr val="FFFF00"/>
                </a:solidFill>
              </a:rPr>
              <a:t>Total BTUH for room loads = 41,513 </a:t>
            </a:r>
          </a:p>
          <a:p>
            <a:pPr marL="0" indent="0">
              <a:buNone/>
            </a:pPr>
            <a:r>
              <a:rPr lang="en-US" dirty="0">
                <a:solidFill>
                  <a:srgbClr val="FFFF00"/>
                </a:solidFill>
              </a:rPr>
              <a:t>Total BTUH for Block Load = 32,759 </a:t>
            </a:r>
          </a:p>
          <a:p>
            <a:endParaRPr lang="en-US" dirty="0"/>
          </a:p>
        </p:txBody>
      </p:sp>
    </p:spTree>
    <p:custDataLst>
      <p:tags r:id="rId1"/>
    </p:custDataLst>
    <p:extLst>
      <p:ext uri="{BB962C8B-B14F-4D97-AF65-F5344CB8AC3E}">
        <p14:creationId xmlns:p14="http://schemas.microsoft.com/office/powerpoint/2010/main" val="3522035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B04C-69B1-4E91-BA79-EA7A94025D0C}"/>
              </a:ext>
            </a:extLst>
          </p:cNvPr>
          <p:cNvSpPr>
            <a:spLocks noGrp="1"/>
          </p:cNvSpPr>
          <p:nvPr>
            <p:ph type="title"/>
          </p:nvPr>
        </p:nvSpPr>
        <p:spPr/>
        <p:txBody>
          <a:bodyPr>
            <a:normAutofit fontScale="90000"/>
          </a:bodyPr>
          <a:lstStyle/>
          <a:p>
            <a:r>
              <a:rPr lang="en-US" dirty="0"/>
              <a:t>Calculations Using Manual J </a:t>
            </a:r>
            <a:br>
              <a:rPr lang="en-US" dirty="0"/>
            </a:br>
            <a:r>
              <a:rPr lang="en-US" i="1" dirty="0"/>
              <a:t>Zone Branch Values</a:t>
            </a:r>
            <a:endParaRPr lang="en-US" dirty="0"/>
          </a:p>
        </p:txBody>
      </p:sp>
      <p:sp>
        <p:nvSpPr>
          <p:cNvPr id="3" name="Content Placeholder 2">
            <a:extLst>
              <a:ext uri="{FF2B5EF4-FFF2-40B4-BE49-F238E27FC236}">
                <a16:creationId xmlns:a16="http://schemas.microsoft.com/office/drawing/2014/main" id="{A33FC20E-832A-40E5-9BA0-443A964E8EE6}"/>
              </a:ext>
            </a:extLst>
          </p:cNvPr>
          <p:cNvSpPr>
            <a:spLocks noGrp="1"/>
          </p:cNvSpPr>
          <p:nvPr>
            <p:ph idx="1"/>
          </p:nvPr>
        </p:nvSpPr>
        <p:spPr>
          <a:xfrm>
            <a:off x="457200" y="1600200"/>
            <a:ext cx="8229600" cy="4876800"/>
          </a:xfrm>
        </p:spPr>
        <p:txBody>
          <a:bodyPr/>
          <a:lstStyle/>
          <a:p>
            <a:pPr marL="0" indent="0">
              <a:buNone/>
            </a:pPr>
            <a:r>
              <a:rPr lang="en-US" dirty="0">
                <a:solidFill>
                  <a:srgbClr val="FFFF00"/>
                </a:solidFill>
              </a:rPr>
              <a:t>Area/zone 1 = 19,036 BTUH</a:t>
            </a:r>
          </a:p>
          <a:p>
            <a:pPr marL="0" indent="0">
              <a:buNone/>
            </a:pPr>
            <a:r>
              <a:rPr lang="en-US" dirty="0">
                <a:solidFill>
                  <a:srgbClr val="FFFF00"/>
                </a:solidFill>
              </a:rPr>
              <a:t>Area/zone 2 = 11,684 BTUH</a:t>
            </a:r>
          </a:p>
          <a:p>
            <a:pPr marL="0" indent="0">
              <a:buNone/>
            </a:pPr>
            <a:r>
              <a:rPr lang="en-US" dirty="0">
                <a:solidFill>
                  <a:srgbClr val="FFFF00"/>
                </a:solidFill>
              </a:rPr>
              <a:t>Area/zone 3 = 19,560 BTUH</a:t>
            </a:r>
          </a:p>
          <a:p>
            <a:pPr marL="0" indent="0">
              <a:buNone/>
            </a:pPr>
            <a:r>
              <a:rPr lang="en-US" dirty="0">
                <a:solidFill>
                  <a:srgbClr val="FFFF00"/>
                </a:solidFill>
              </a:rPr>
              <a:t>Total BTUH for room loads = 50,280 </a:t>
            </a:r>
          </a:p>
          <a:p>
            <a:pPr marL="0" indent="0">
              <a:buNone/>
            </a:pPr>
            <a:r>
              <a:rPr lang="en-US" dirty="0">
                <a:solidFill>
                  <a:srgbClr val="FFFF00"/>
                </a:solidFill>
              </a:rPr>
              <a:t>Total BTUH for Block Load = 32,759 </a:t>
            </a:r>
          </a:p>
          <a:p>
            <a:endParaRPr lang="en-US" dirty="0"/>
          </a:p>
        </p:txBody>
      </p:sp>
    </p:spTree>
    <p:custDataLst>
      <p:tags r:id="rId1"/>
    </p:custDataLst>
    <p:extLst>
      <p:ext uri="{BB962C8B-B14F-4D97-AF65-F5344CB8AC3E}">
        <p14:creationId xmlns:p14="http://schemas.microsoft.com/office/powerpoint/2010/main" val="413177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B04C-69B1-4E91-BA79-EA7A94025D0C}"/>
              </a:ext>
            </a:extLst>
          </p:cNvPr>
          <p:cNvSpPr>
            <a:spLocks noGrp="1"/>
          </p:cNvSpPr>
          <p:nvPr>
            <p:ph type="title"/>
          </p:nvPr>
        </p:nvSpPr>
        <p:spPr/>
        <p:txBody>
          <a:bodyPr>
            <a:normAutofit/>
          </a:bodyPr>
          <a:lstStyle/>
          <a:p>
            <a:r>
              <a:rPr lang="en-US" dirty="0"/>
              <a:t>What Causes The Difference?</a:t>
            </a:r>
          </a:p>
        </p:txBody>
      </p:sp>
      <p:sp>
        <p:nvSpPr>
          <p:cNvPr id="3" name="Content Placeholder 2">
            <a:extLst>
              <a:ext uri="{FF2B5EF4-FFF2-40B4-BE49-F238E27FC236}">
                <a16:creationId xmlns:a16="http://schemas.microsoft.com/office/drawing/2014/main" id="{A33FC20E-832A-40E5-9BA0-443A964E8EE6}"/>
              </a:ext>
            </a:extLst>
          </p:cNvPr>
          <p:cNvSpPr>
            <a:spLocks noGrp="1"/>
          </p:cNvSpPr>
          <p:nvPr>
            <p:ph idx="1"/>
          </p:nvPr>
        </p:nvSpPr>
        <p:spPr>
          <a:xfrm>
            <a:off x="457200" y="1600200"/>
            <a:ext cx="8229600" cy="4876800"/>
          </a:xfrm>
        </p:spPr>
        <p:txBody>
          <a:bodyPr>
            <a:normAutofit/>
          </a:bodyPr>
          <a:lstStyle/>
          <a:p>
            <a:pPr marL="0" indent="0">
              <a:buNone/>
            </a:pPr>
            <a:r>
              <a:rPr lang="en-US" dirty="0">
                <a:solidFill>
                  <a:srgbClr val="FFFF00"/>
                </a:solidFill>
              </a:rPr>
              <a:t>Glass loads are the main cause of the difference between the two loads shown above. </a:t>
            </a:r>
          </a:p>
          <a:p>
            <a:pPr marL="0" indent="0">
              <a:buNone/>
            </a:pPr>
            <a:endParaRPr lang="en-US" dirty="0">
              <a:solidFill>
                <a:srgbClr val="FFFF00"/>
              </a:solidFill>
            </a:endParaRPr>
          </a:p>
          <a:p>
            <a:pPr marL="0" indent="0">
              <a:buNone/>
            </a:pPr>
            <a:r>
              <a:rPr lang="en-US" dirty="0">
                <a:solidFill>
                  <a:srgbClr val="FFFF00"/>
                </a:solidFill>
              </a:rPr>
              <a:t>The block load is the sum of the three zone glass loads.  For this home’s zones, the block load remains safely below 1.3 times the block average line for the whole day.  </a:t>
            </a:r>
          </a:p>
          <a:p>
            <a:endParaRPr lang="en-US" dirty="0"/>
          </a:p>
        </p:txBody>
      </p:sp>
    </p:spTree>
    <p:custDataLst>
      <p:tags r:id="rId1"/>
    </p:custDataLst>
    <p:extLst>
      <p:ext uri="{BB962C8B-B14F-4D97-AF65-F5344CB8AC3E}">
        <p14:creationId xmlns:p14="http://schemas.microsoft.com/office/powerpoint/2010/main" val="3043913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47CD19-0EFF-480F-B772-5A595AA5E846}"/>
              </a:ext>
            </a:extLst>
          </p:cNvPr>
          <p:cNvSpPr/>
          <p:nvPr/>
        </p:nvSpPr>
        <p:spPr>
          <a:xfrm>
            <a:off x="1805267" y="1661810"/>
            <a:ext cx="6061262" cy="355506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1E20DC25-FB70-40A6-8B03-D7B5C3513550}"/>
              </a:ext>
            </a:extLst>
          </p:cNvPr>
          <p:cNvSpPr txBox="1"/>
          <p:nvPr/>
        </p:nvSpPr>
        <p:spPr>
          <a:xfrm>
            <a:off x="1668987" y="5192837"/>
            <a:ext cx="6459141" cy="830997"/>
          </a:xfrm>
          <a:prstGeom prst="rect">
            <a:avLst/>
          </a:prstGeom>
          <a:noFill/>
        </p:spPr>
        <p:txBody>
          <a:bodyPr wrap="none" rtlCol="0">
            <a:spAutoFit/>
          </a:bodyPr>
          <a:lstStyle/>
          <a:p>
            <a:pPr marL="385763" indent="-385763">
              <a:buAutoNum type="arabicPlain" startAt="8"/>
            </a:pPr>
            <a:r>
              <a:rPr lang="en-US" sz="2400" dirty="0"/>
              <a:t>9    10   11    12    13   14    15    16    17    18    19</a:t>
            </a:r>
          </a:p>
          <a:p>
            <a:pPr algn="ctr"/>
            <a:r>
              <a:rPr lang="en-US" sz="2400" b="1" dirty="0"/>
              <a:t>Hour of the Day</a:t>
            </a:r>
          </a:p>
        </p:txBody>
      </p:sp>
      <p:sp>
        <p:nvSpPr>
          <p:cNvPr id="4" name="TextBox 3">
            <a:extLst>
              <a:ext uri="{FF2B5EF4-FFF2-40B4-BE49-F238E27FC236}">
                <a16:creationId xmlns:a16="http://schemas.microsoft.com/office/drawing/2014/main" id="{4FC4FDF4-EA0E-415B-A533-F0086479CAC5}"/>
              </a:ext>
            </a:extLst>
          </p:cNvPr>
          <p:cNvSpPr txBox="1"/>
          <p:nvPr/>
        </p:nvSpPr>
        <p:spPr>
          <a:xfrm>
            <a:off x="775682" y="1455438"/>
            <a:ext cx="1029585" cy="4166525"/>
          </a:xfrm>
          <a:prstGeom prst="rect">
            <a:avLst/>
          </a:prstGeom>
          <a:noFill/>
        </p:spPr>
        <p:txBody>
          <a:bodyPr wrap="square" rtlCol="0">
            <a:spAutoFit/>
          </a:bodyPr>
          <a:lstStyle/>
          <a:p>
            <a:endParaRPr lang="en-US" sz="825" dirty="0"/>
          </a:p>
          <a:p>
            <a:r>
              <a:rPr lang="en-US" sz="2400" dirty="0"/>
              <a:t>30,000</a:t>
            </a:r>
          </a:p>
          <a:p>
            <a:endParaRPr lang="en-US" sz="1200" dirty="0"/>
          </a:p>
          <a:p>
            <a:r>
              <a:rPr lang="en-US" sz="2400" dirty="0"/>
              <a:t>25,000</a:t>
            </a:r>
          </a:p>
          <a:p>
            <a:endParaRPr lang="en-US" sz="1200" dirty="0"/>
          </a:p>
          <a:p>
            <a:r>
              <a:rPr lang="en-US" sz="2400" dirty="0"/>
              <a:t>20,000</a:t>
            </a:r>
          </a:p>
          <a:p>
            <a:endParaRPr lang="en-US" sz="1200" dirty="0"/>
          </a:p>
          <a:p>
            <a:r>
              <a:rPr lang="en-US" sz="2400" dirty="0"/>
              <a:t>15,000</a:t>
            </a:r>
          </a:p>
          <a:p>
            <a:endParaRPr lang="en-US" sz="1200" dirty="0"/>
          </a:p>
          <a:p>
            <a:r>
              <a:rPr lang="en-US" sz="2400" dirty="0"/>
              <a:t>10,000</a:t>
            </a:r>
            <a:endParaRPr lang="en-US" sz="825" dirty="0"/>
          </a:p>
          <a:p>
            <a:endParaRPr lang="en-US" sz="1200" dirty="0"/>
          </a:p>
          <a:p>
            <a:r>
              <a:rPr lang="en-US" sz="825" dirty="0"/>
              <a:t>                </a:t>
            </a:r>
          </a:p>
          <a:p>
            <a:r>
              <a:rPr lang="en-US" sz="825" dirty="0"/>
              <a:t>       </a:t>
            </a:r>
            <a:r>
              <a:rPr lang="en-US" sz="2400" dirty="0"/>
              <a:t>5,000</a:t>
            </a:r>
          </a:p>
          <a:p>
            <a:endParaRPr lang="en-US" sz="1200" dirty="0"/>
          </a:p>
          <a:p>
            <a:r>
              <a:rPr lang="en-US" sz="2400" dirty="0"/>
              <a:t>       0               </a:t>
            </a:r>
          </a:p>
        </p:txBody>
      </p:sp>
      <p:sp>
        <p:nvSpPr>
          <p:cNvPr id="5" name="TextBox 4">
            <a:extLst>
              <a:ext uri="{FF2B5EF4-FFF2-40B4-BE49-F238E27FC236}">
                <a16:creationId xmlns:a16="http://schemas.microsoft.com/office/drawing/2014/main" id="{383ADECE-0DB0-4B3E-B5A3-8E4691404BF7}"/>
              </a:ext>
            </a:extLst>
          </p:cNvPr>
          <p:cNvSpPr txBox="1"/>
          <p:nvPr/>
        </p:nvSpPr>
        <p:spPr>
          <a:xfrm rot="16200000">
            <a:off x="-28731" y="3296326"/>
            <a:ext cx="897682" cy="461665"/>
          </a:xfrm>
          <a:prstGeom prst="rect">
            <a:avLst/>
          </a:prstGeom>
          <a:noFill/>
        </p:spPr>
        <p:txBody>
          <a:bodyPr wrap="none" rtlCol="0">
            <a:spAutoFit/>
          </a:bodyPr>
          <a:lstStyle/>
          <a:p>
            <a:r>
              <a:rPr lang="en-US" sz="2400" b="1" dirty="0"/>
              <a:t>BTUH</a:t>
            </a:r>
          </a:p>
        </p:txBody>
      </p:sp>
      <p:cxnSp>
        <p:nvCxnSpPr>
          <p:cNvPr id="7" name="Straight Connector 6">
            <a:extLst>
              <a:ext uri="{FF2B5EF4-FFF2-40B4-BE49-F238E27FC236}">
                <a16:creationId xmlns:a16="http://schemas.microsoft.com/office/drawing/2014/main" id="{E5ED6D87-F260-4E9E-8B95-373AF72EC437}"/>
              </a:ext>
            </a:extLst>
          </p:cNvPr>
          <p:cNvCxnSpPr/>
          <p:nvPr/>
        </p:nvCxnSpPr>
        <p:spPr>
          <a:xfrm>
            <a:off x="1805267" y="2305050"/>
            <a:ext cx="6061262"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1EF9C19-3256-4509-8D0A-B8BD38183508}"/>
              </a:ext>
            </a:extLst>
          </p:cNvPr>
          <p:cNvSpPr txBox="1"/>
          <p:nvPr/>
        </p:nvSpPr>
        <p:spPr>
          <a:xfrm>
            <a:off x="2093753" y="1801809"/>
            <a:ext cx="1871090" cy="461665"/>
          </a:xfrm>
          <a:prstGeom prst="rect">
            <a:avLst/>
          </a:prstGeom>
          <a:noFill/>
        </p:spPr>
        <p:txBody>
          <a:bodyPr wrap="none" rtlCol="0">
            <a:spAutoFit/>
          </a:bodyPr>
          <a:lstStyle/>
          <a:p>
            <a:r>
              <a:rPr lang="en-US" sz="2400" dirty="0"/>
              <a:t>1.3 × Average</a:t>
            </a:r>
          </a:p>
        </p:txBody>
      </p:sp>
      <p:cxnSp>
        <p:nvCxnSpPr>
          <p:cNvPr id="9" name="Straight Connector 8">
            <a:extLst>
              <a:ext uri="{FF2B5EF4-FFF2-40B4-BE49-F238E27FC236}">
                <a16:creationId xmlns:a16="http://schemas.microsoft.com/office/drawing/2014/main" id="{FDEAB5AF-1D27-4708-BA0E-EC53F275CB12}"/>
              </a:ext>
            </a:extLst>
          </p:cNvPr>
          <p:cNvCxnSpPr/>
          <p:nvPr/>
        </p:nvCxnSpPr>
        <p:spPr>
          <a:xfrm>
            <a:off x="1805267" y="2973815"/>
            <a:ext cx="6061262" cy="0"/>
          </a:xfrm>
          <a:prstGeom prst="line">
            <a:avLst/>
          </a:prstGeom>
          <a:ln w="5715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2545A84-A48D-4B08-A56A-BAC081C67C35}"/>
              </a:ext>
            </a:extLst>
          </p:cNvPr>
          <p:cNvSpPr txBox="1"/>
          <p:nvPr/>
        </p:nvSpPr>
        <p:spPr>
          <a:xfrm>
            <a:off x="4815104" y="2584488"/>
            <a:ext cx="1191416" cy="461665"/>
          </a:xfrm>
          <a:prstGeom prst="rect">
            <a:avLst/>
          </a:prstGeom>
          <a:noFill/>
        </p:spPr>
        <p:txBody>
          <a:bodyPr wrap="none" rtlCol="0">
            <a:spAutoFit/>
          </a:bodyPr>
          <a:lstStyle/>
          <a:p>
            <a:r>
              <a:rPr lang="en-US" sz="2400" dirty="0"/>
              <a:t>Average</a:t>
            </a:r>
          </a:p>
        </p:txBody>
      </p:sp>
      <p:cxnSp>
        <p:nvCxnSpPr>
          <p:cNvPr id="12" name="Straight Connector 11">
            <a:extLst>
              <a:ext uri="{FF2B5EF4-FFF2-40B4-BE49-F238E27FC236}">
                <a16:creationId xmlns:a16="http://schemas.microsoft.com/office/drawing/2014/main" id="{4CAB4CAA-2B61-4EEF-BF95-B190463A1BDF}"/>
              </a:ext>
            </a:extLst>
          </p:cNvPr>
          <p:cNvCxnSpPr/>
          <p:nvPr/>
        </p:nvCxnSpPr>
        <p:spPr>
          <a:xfrm flipV="1">
            <a:off x="1805268" y="2867025"/>
            <a:ext cx="385483" cy="23359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59604BC-6AE8-4CE3-BEAB-9187B657314C}"/>
              </a:ext>
            </a:extLst>
          </p:cNvPr>
          <p:cNvCxnSpPr>
            <a:cxnSpLocks/>
          </p:cNvCxnSpPr>
          <p:nvPr/>
        </p:nvCxnSpPr>
        <p:spPr>
          <a:xfrm flipV="1">
            <a:off x="2190750" y="2802364"/>
            <a:ext cx="514350" cy="4464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4F0AFAD-3D99-4DDC-BE3E-B01C0307D917}"/>
              </a:ext>
            </a:extLst>
          </p:cNvPr>
          <p:cNvCxnSpPr>
            <a:cxnSpLocks/>
          </p:cNvCxnSpPr>
          <p:nvPr/>
        </p:nvCxnSpPr>
        <p:spPr>
          <a:xfrm>
            <a:off x="2705100" y="2799167"/>
            <a:ext cx="523578" cy="2693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FF4BEF0-73EA-40B1-8618-564EDA5A9C58}"/>
              </a:ext>
            </a:extLst>
          </p:cNvPr>
          <p:cNvCxnSpPr>
            <a:cxnSpLocks/>
          </p:cNvCxnSpPr>
          <p:nvPr/>
        </p:nvCxnSpPr>
        <p:spPr>
          <a:xfrm>
            <a:off x="3208548" y="3068548"/>
            <a:ext cx="483831" cy="6415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74186A8-B0D0-47DC-B2B3-AB9E92583436}"/>
              </a:ext>
            </a:extLst>
          </p:cNvPr>
          <p:cNvCxnSpPr>
            <a:cxnSpLocks/>
          </p:cNvCxnSpPr>
          <p:nvPr/>
        </p:nvCxnSpPr>
        <p:spPr>
          <a:xfrm flipV="1">
            <a:off x="3679935" y="2867025"/>
            <a:ext cx="515893" cy="26567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A7CC1F7-D37B-44A6-8A8B-7420A9F82C08}"/>
              </a:ext>
            </a:extLst>
          </p:cNvPr>
          <p:cNvCxnSpPr>
            <a:cxnSpLocks/>
          </p:cNvCxnSpPr>
          <p:nvPr/>
        </p:nvCxnSpPr>
        <p:spPr>
          <a:xfrm flipV="1">
            <a:off x="4195827" y="2589616"/>
            <a:ext cx="515893" cy="26567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44D9BFB-553B-4861-9CC8-F794AC6ECF9C}"/>
              </a:ext>
            </a:extLst>
          </p:cNvPr>
          <p:cNvCxnSpPr>
            <a:cxnSpLocks/>
          </p:cNvCxnSpPr>
          <p:nvPr/>
        </p:nvCxnSpPr>
        <p:spPr>
          <a:xfrm flipV="1">
            <a:off x="4709151" y="2411841"/>
            <a:ext cx="602839" cy="18236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06F5BE1-C239-40D5-9C78-637787AC8895}"/>
              </a:ext>
            </a:extLst>
          </p:cNvPr>
          <p:cNvCxnSpPr>
            <a:cxnSpLocks/>
          </p:cNvCxnSpPr>
          <p:nvPr/>
        </p:nvCxnSpPr>
        <p:spPr>
          <a:xfrm flipV="1">
            <a:off x="5291350" y="2411841"/>
            <a:ext cx="533964" cy="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A6B29C3-F224-47B4-AEFE-198D0AAB405A}"/>
              </a:ext>
            </a:extLst>
          </p:cNvPr>
          <p:cNvCxnSpPr>
            <a:cxnSpLocks/>
          </p:cNvCxnSpPr>
          <p:nvPr/>
        </p:nvCxnSpPr>
        <p:spPr>
          <a:xfrm>
            <a:off x="5825314" y="2417606"/>
            <a:ext cx="600200" cy="1668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9C3C540-67F2-4123-BFF6-CF1A9FD769EE}"/>
              </a:ext>
            </a:extLst>
          </p:cNvPr>
          <p:cNvCxnSpPr>
            <a:cxnSpLocks/>
          </p:cNvCxnSpPr>
          <p:nvPr/>
        </p:nvCxnSpPr>
        <p:spPr>
          <a:xfrm>
            <a:off x="6425514" y="2589617"/>
            <a:ext cx="676766" cy="5430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7D5D138-AC47-417D-94ED-A23FDA789BBE}"/>
              </a:ext>
            </a:extLst>
          </p:cNvPr>
          <p:cNvCxnSpPr>
            <a:cxnSpLocks/>
          </p:cNvCxnSpPr>
          <p:nvPr/>
        </p:nvCxnSpPr>
        <p:spPr>
          <a:xfrm>
            <a:off x="7102280" y="3099498"/>
            <a:ext cx="735505" cy="119293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4449AB8-718F-492C-ABF7-4F52B48BCFBA}"/>
              </a:ext>
            </a:extLst>
          </p:cNvPr>
          <p:cNvSpPr txBox="1"/>
          <p:nvPr/>
        </p:nvSpPr>
        <p:spPr>
          <a:xfrm>
            <a:off x="4397942" y="1816278"/>
            <a:ext cx="2671757" cy="461665"/>
          </a:xfrm>
          <a:prstGeom prst="rect">
            <a:avLst/>
          </a:prstGeom>
          <a:noFill/>
        </p:spPr>
        <p:txBody>
          <a:bodyPr wrap="none" rtlCol="0">
            <a:spAutoFit/>
          </a:bodyPr>
          <a:lstStyle/>
          <a:p>
            <a:r>
              <a:rPr lang="en-US" sz="2400" dirty="0">
                <a:solidFill>
                  <a:srgbClr val="FFFF00"/>
                </a:solidFill>
              </a:rPr>
              <a:t>Block for Total Glass</a:t>
            </a:r>
          </a:p>
        </p:txBody>
      </p:sp>
      <p:cxnSp>
        <p:nvCxnSpPr>
          <p:cNvPr id="24" name="Straight Connector 23">
            <a:extLst>
              <a:ext uri="{FF2B5EF4-FFF2-40B4-BE49-F238E27FC236}">
                <a16:creationId xmlns:a16="http://schemas.microsoft.com/office/drawing/2014/main" id="{B4CC66E5-F536-4C38-9CC6-58907CDD03B9}"/>
              </a:ext>
            </a:extLst>
          </p:cNvPr>
          <p:cNvCxnSpPr>
            <a:cxnSpLocks/>
          </p:cNvCxnSpPr>
          <p:nvPr/>
        </p:nvCxnSpPr>
        <p:spPr>
          <a:xfrm>
            <a:off x="1840330" y="3636594"/>
            <a:ext cx="502025" cy="52007"/>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90A1096-ADA1-4C4B-AC7B-EDB3F46676BD}"/>
              </a:ext>
            </a:extLst>
          </p:cNvPr>
          <p:cNvCxnSpPr>
            <a:cxnSpLocks/>
          </p:cNvCxnSpPr>
          <p:nvPr/>
        </p:nvCxnSpPr>
        <p:spPr>
          <a:xfrm>
            <a:off x="2332828" y="3685306"/>
            <a:ext cx="372272" cy="18891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7C679C2-DD55-496E-BD66-DDF9C19F6BED}"/>
              </a:ext>
            </a:extLst>
          </p:cNvPr>
          <p:cNvCxnSpPr>
            <a:cxnSpLocks/>
          </p:cNvCxnSpPr>
          <p:nvPr/>
        </p:nvCxnSpPr>
        <p:spPr>
          <a:xfrm>
            <a:off x="2670351" y="3847315"/>
            <a:ext cx="558327" cy="385269"/>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CA6EA11-4682-448E-ADB5-CA3197DC65FF}"/>
              </a:ext>
            </a:extLst>
          </p:cNvPr>
          <p:cNvCxnSpPr>
            <a:cxnSpLocks/>
          </p:cNvCxnSpPr>
          <p:nvPr/>
        </p:nvCxnSpPr>
        <p:spPr>
          <a:xfrm>
            <a:off x="3208548" y="4232584"/>
            <a:ext cx="553827" cy="40435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C6660E9-35E5-495A-8890-BE9186B72735}"/>
              </a:ext>
            </a:extLst>
          </p:cNvPr>
          <p:cNvCxnSpPr>
            <a:cxnSpLocks/>
          </p:cNvCxnSpPr>
          <p:nvPr/>
        </p:nvCxnSpPr>
        <p:spPr>
          <a:xfrm>
            <a:off x="3755060" y="4636934"/>
            <a:ext cx="642882" cy="66624"/>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A0DF68F-C957-432D-B7BD-99802CE26BC1}"/>
              </a:ext>
            </a:extLst>
          </p:cNvPr>
          <p:cNvCxnSpPr>
            <a:cxnSpLocks/>
          </p:cNvCxnSpPr>
          <p:nvPr/>
        </p:nvCxnSpPr>
        <p:spPr>
          <a:xfrm>
            <a:off x="4367688" y="4703558"/>
            <a:ext cx="2861787" cy="206373"/>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24817FE-CC69-438C-8073-73033BA2EF78}"/>
              </a:ext>
            </a:extLst>
          </p:cNvPr>
          <p:cNvCxnSpPr>
            <a:cxnSpLocks/>
          </p:cNvCxnSpPr>
          <p:nvPr/>
        </p:nvCxnSpPr>
        <p:spPr>
          <a:xfrm>
            <a:off x="7226562" y="4911504"/>
            <a:ext cx="637054" cy="10656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DE426EE-F5C9-4557-AA72-7363B58820EF}"/>
              </a:ext>
            </a:extLst>
          </p:cNvPr>
          <p:cNvSpPr txBox="1"/>
          <p:nvPr/>
        </p:nvSpPr>
        <p:spPr>
          <a:xfrm>
            <a:off x="1900254" y="3249664"/>
            <a:ext cx="1937502" cy="830997"/>
          </a:xfrm>
          <a:prstGeom prst="rect">
            <a:avLst/>
          </a:prstGeom>
          <a:noFill/>
        </p:spPr>
        <p:txBody>
          <a:bodyPr wrap="square" rtlCol="0">
            <a:spAutoFit/>
          </a:bodyPr>
          <a:lstStyle/>
          <a:p>
            <a:r>
              <a:rPr lang="en-US" sz="2400" dirty="0">
                <a:solidFill>
                  <a:schemeClr val="accent4"/>
                </a:solidFill>
              </a:rPr>
              <a:t>Zone 1 (N &amp; E)</a:t>
            </a:r>
          </a:p>
        </p:txBody>
      </p:sp>
      <p:sp>
        <p:nvSpPr>
          <p:cNvPr id="43" name="TextBox 42">
            <a:extLst>
              <a:ext uri="{FF2B5EF4-FFF2-40B4-BE49-F238E27FC236}">
                <a16:creationId xmlns:a16="http://schemas.microsoft.com/office/drawing/2014/main" id="{CADD3F99-98AB-439C-94B3-A578A6899501}"/>
              </a:ext>
            </a:extLst>
          </p:cNvPr>
          <p:cNvSpPr txBox="1"/>
          <p:nvPr/>
        </p:nvSpPr>
        <p:spPr>
          <a:xfrm>
            <a:off x="1855318" y="4157130"/>
            <a:ext cx="1937502" cy="461665"/>
          </a:xfrm>
          <a:prstGeom prst="rect">
            <a:avLst/>
          </a:prstGeom>
          <a:noFill/>
        </p:spPr>
        <p:txBody>
          <a:bodyPr wrap="square" rtlCol="0">
            <a:spAutoFit/>
          </a:bodyPr>
          <a:lstStyle/>
          <a:p>
            <a:r>
              <a:rPr lang="en-US" sz="2400" dirty="0">
                <a:solidFill>
                  <a:srgbClr val="00B050"/>
                </a:solidFill>
              </a:rPr>
              <a:t>Zone 2 (S)</a:t>
            </a:r>
          </a:p>
        </p:txBody>
      </p:sp>
      <p:cxnSp>
        <p:nvCxnSpPr>
          <p:cNvPr id="44" name="Straight Connector 43">
            <a:extLst>
              <a:ext uri="{FF2B5EF4-FFF2-40B4-BE49-F238E27FC236}">
                <a16:creationId xmlns:a16="http://schemas.microsoft.com/office/drawing/2014/main" id="{0F986A7C-2F07-4E2B-B38B-07A36A7DB7FE}"/>
              </a:ext>
            </a:extLst>
          </p:cNvPr>
          <p:cNvCxnSpPr>
            <a:cxnSpLocks/>
          </p:cNvCxnSpPr>
          <p:nvPr/>
        </p:nvCxnSpPr>
        <p:spPr>
          <a:xfrm flipV="1">
            <a:off x="1862761" y="4666466"/>
            <a:ext cx="1358273" cy="27275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23FB799-C424-4282-BA99-CF4E083158F5}"/>
              </a:ext>
            </a:extLst>
          </p:cNvPr>
          <p:cNvCxnSpPr>
            <a:cxnSpLocks/>
          </p:cNvCxnSpPr>
          <p:nvPr/>
        </p:nvCxnSpPr>
        <p:spPr>
          <a:xfrm flipV="1">
            <a:off x="3209101" y="4634534"/>
            <a:ext cx="545959" cy="26693"/>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185434B-174D-443B-8208-71B5A951D19F}"/>
              </a:ext>
            </a:extLst>
          </p:cNvPr>
          <p:cNvCxnSpPr>
            <a:cxnSpLocks/>
          </p:cNvCxnSpPr>
          <p:nvPr/>
        </p:nvCxnSpPr>
        <p:spPr>
          <a:xfrm>
            <a:off x="3747234" y="4643803"/>
            <a:ext cx="2299490" cy="37322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C414AFE-CE9F-4409-A4A6-415C9D41D262}"/>
              </a:ext>
            </a:extLst>
          </p:cNvPr>
          <p:cNvCxnSpPr>
            <a:cxnSpLocks/>
          </p:cNvCxnSpPr>
          <p:nvPr/>
        </p:nvCxnSpPr>
        <p:spPr>
          <a:xfrm>
            <a:off x="6046724" y="5017022"/>
            <a:ext cx="1179838" cy="6663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F521E61-8ABF-4A45-B87C-5B632BD9CA21}"/>
              </a:ext>
            </a:extLst>
          </p:cNvPr>
          <p:cNvCxnSpPr>
            <a:cxnSpLocks/>
          </p:cNvCxnSpPr>
          <p:nvPr/>
        </p:nvCxnSpPr>
        <p:spPr>
          <a:xfrm>
            <a:off x="7226561" y="5083662"/>
            <a:ext cx="611223" cy="21268"/>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927E170-4328-4089-9A4F-D263628046FE}"/>
              </a:ext>
            </a:extLst>
          </p:cNvPr>
          <p:cNvCxnSpPr>
            <a:cxnSpLocks/>
          </p:cNvCxnSpPr>
          <p:nvPr/>
        </p:nvCxnSpPr>
        <p:spPr>
          <a:xfrm>
            <a:off x="7226561" y="3825430"/>
            <a:ext cx="600792" cy="101827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C15F0F1E-7B37-4615-BB11-F5A609FE564D}"/>
              </a:ext>
            </a:extLst>
          </p:cNvPr>
          <p:cNvSpPr txBox="1"/>
          <p:nvPr/>
        </p:nvSpPr>
        <p:spPr>
          <a:xfrm>
            <a:off x="5474565" y="3490866"/>
            <a:ext cx="1937502" cy="461665"/>
          </a:xfrm>
          <a:prstGeom prst="rect">
            <a:avLst/>
          </a:prstGeom>
          <a:noFill/>
        </p:spPr>
        <p:txBody>
          <a:bodyPr wrap="square" rtlCol="0">
            <a:spAutoFit/>
          </a:bodyPr>
          <a:lstStyle/>
          <a:p>
            <a:r>
              <a:rPr lang="en-US" sz="2400" dirty="0">
                <a:solidFill>
                  <a:srgbClr val="FF0000"/>
                </a:solidFill>
              </a:rPr>
              <a:t>Zone 3 (W)</a:t>
            </a:r>
          </a:p>
        </p:txBody>
      </p:sp>
      <p:cxnSp>
        <p:nvCxnSpPr>
          <p:cNvPr id="59" name="Straight Connector 58">
            <a:extLst>
              <a:ext uri="{FF2B5EF4-FFF2-40B4-BE49-F238E27FC236}">
                <a16:creationId xmlns:a16="http://schemas.microsoft.com/office/drawing/2014/main" id="{315184F0-E248-48B2-87DD-98B57B6C6A84}"/>
              </a:ext>
            </a:extLst>
          </p:cNvPr>
          <p:cNvCxnSpPr>
            <a:cxnSpLocks/>
          </p:cNvCxnSpPr>
          <p:nvPr/>
        </p:nvCxnSpPr>
        <p:spPr>
          <a:xfrm>
            <a:off x="6027444" y="3293819"/>
            <a:ext cx="60919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DFFF266-9F2E-4A9E-8DBA-C8023F365168}"/>
              </a:ext>
            </a:extLst>
          </p:cNvPr>
          <p:cNvCxnSpPr>
            <a:cxnSpLocks/>
          </p:cNvCxnSpPr>
          <p:nvPr/>
        </p:nvCxnSpPr>
        <p:spPr>
          <a:xfrm>
            <a:off x="6636643" y="3293818"/>
            <a:ext cx="589919" cy="53161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8F0B2C6-3D93-478E-84B4-E43D4D94D08E}"/>
              </a:ext>
            </a:extLst>
          </p:cNvPr>
          <p:cNvCxnSpPr>
            <a:cxnSpLocks/>
          </p:cNvCxnSpPr>
          <p:nvPr/>
        </p:nvCxnSpPr>
        <p:spPr>
          <a:xfrm flipV="1">
            <a:off x="5606879" y="3293819"/>
            <a:ext cx="420565" cy="14037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7459C09-FC25-4BAC-AE6A-100E27A0AA4D}"/>
              </a:ext>
            </a:extLst>
          </p:cNvPr>
          <p:cNvCxnSpPr>
            <a:cxnSpLocks/>
          </p:cNvCxnSpPr>
          <p:nvPr/>
        </p:nvCxnSpPr>
        <p:spPr>
          <a:xfrm flipV="1">
            <a:off x="4995655" y="3431128"/>
            <a:ext cx="612410" cy="55850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5C170D36-BAA0-42F0-9188-26B8047F54D8}"/>
              </a:ext>
            </a:extLst>
          </p:cNvPr>
          <p:cNvCxnSpPr>
            <a:cxnSpLocks/>
          </p:cNvCxnSpPr>
          <p:nvPr/>
        </p:nvCxnSpPr>
        <p:spPr>
          <a:xfrm flipV="1">
            <a:off x="3898656" y="4593736"/>
            <a:ext cx="563623" cy="26224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240BDBC-6D1E-4D42-9217-39AC538CE191}"/>
              </a:ext>
            </a:extLst>
          </p:cNvPr>
          <p:cNvCxnSpPr>
            <a:cxnSpLocks/>
          </p:cNvCxnSpPr>
          <p:nvPr/>
        </p:nvCxnSpPr>
        <p:spPr>
          <a:xfrm flipV="1">
            <a:off x="1825140" y="4829710"/>
            <a:ext cx="2096710" cy="13447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1E60B94-0466-475E-A347-1A511309295D}"/>
              </a:ext>
            </a:extLst>
          </p:cNvPr>
          <p:cNvCxnSpPr>
            <a:cxnSpLocks/>
          </p:cNvCxnSpPr>
          <p:nvPr/>
        </p:nvCxnSpPr>
        <p:spPr>
          <a:xfrm flipV="1">
            <a:off x="4457382" y="3975037"/>
            <a:ext cx="558479" cy="62533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itle 1">
            <a:extLst>
              <a:ext uri="{FF2B5EF4-FFF2-40B4-BE49-F238E27FC236}">
                <a16:creationId xmlns:a16="http://schemas.microsoft.com/office/drawing/2014/main" id="{5FD32683-1ECB-4F63-8B4A-AD4615FFCC98}"/>
              </a:ext>
            </a:extLst>
          </p:cNvPr>
          <p:cNvSpPr>
            <a:spLocks noGrp="1"/>
          </p:cNvSpPr>
          <p:nvPr>
            <p:ph type="title"/>
          </p:nvPr>
        </p:nvSpPr>
        <p:spPr>
          <a:xfrm>
            <a:off x="50606" y="-79615"/>
            <a:ext cx="9017194" cy="1143000"/>
          </a:xfrm>
        </p:spPr>
        <p:txBody>
          <a:bodyPr>
            <a:normAutofit/>
          </a:bodyPr>
          <a:lstStyle/>
          <a:p>
            <a:r>
              <a:rPr lang="en-US" dirty="0"/>
              <a:t>Glass Load Excursions</a:t>
            </a:r>
          </a:p>
        </p:txBody>
      </p:sp>
      <p:cxnSp>
        <p:nvCxnSpPr>
          <p:cNvPr id="47" name="Straight Connector 46">
            <a:extLst>
              <a:ext uri="{FF2B5EF4-FFF2-40B4-BE49-F238E27FC236}">
                <a16:creationId xmlns:a16="http://schemas.microsoft.com/office/drawing/2014/main" id="{0D12C43D-9D8C-4B83-9F2D-88E6497CBD80}"/>
              </a:ext>
            </a:extLst>
          </p:cNvPr>
          <p:cNvCxnSpPr>
            <a:cxnSpLocks/>
          </p:cNvCxnSpPr>
          <p:nvPr/>
        </p:nvCxnSpPr>
        <p:spPr>
          <a:xfrm>
            <a:off x="3964843" y="4039949"/>
            <a:ext cx="392007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105699-A3F6-4AEE-ABC9-74B05C85254A}"/>
              </a:ext>
            </a:extLst>
          </p:cNvPr>
          <p:cNvCxnSpPr>
            <a:cxnSpLocks/>
          </p:cNvCxnSpPr>
          <p:nvPr/>
        </p:nvCxnSpPr>
        <p:spPr>
          <a:xfrm>
            <a:off x="4117243" y="4192349"/>
            <a:ext cx="392007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9F768C98-5D9C-4AF9-8D8F-76A6CED63A2F}"/>
              </a:ext>
            </a:extLst>
          </p:cNvPr>
          <p:cNvSpPr txBox="1"/>
          <p:nvPr/>
        </p:nvSpPr>
        <p:spPr>
          <a:xfrm>
            <a:off x="3263787" y="3543738"/>
            <a:ext cx="1871090" cy="461665"/>
          </a:xfrm>
          <a:prstGeom prst="rect">
            <a:avLst/>
          </a:prstGeom>
          <a:noFill/>
        </p:spPr>
        <p:txBody>
          <a:bodyPr wrap="none" rtlCol="0">
            <a:spAutoFit/>
          </a:bodyPr>
          <a:lstStyle/>
          <a:p>
            <a:r>
              <a:rPr lang="en-US" sz="2400" dirty="0"/>
              <a:t>1.3 × Average</a:t>
            </a:r>
          </a:p>
        </p:txBody>
      </p:sp>
      <p:sp>
        <p:nvSpPr>
          <p:cNvPr id="53" name="TextBox 52">
            <a:extLst>
              <a:ext uri="{FF2B5EF4-FFF2-40B4-BE49-F238E27FC236}">
                <a16:creationId xmlns:a16="http://schemas.microsoft.com/office/drawing/2014/main" id="{E4AB6722-4B50-49DE-87BF-1C80F3BFCB4A}"/>
              </a:ext>
            </a:extLst>
          </p:cNvPr>
          <p:cNvSpPr txBox="1"/>
          <p:nvPr/>
        </p:nvSpPr>
        <p:spPr>
          <a:xfrm>
            <a:off x="5525629" y="4349031"/>
            <a:ext cx="1191416" cy="461665"/>
          </a:xfrm>
          <a:prstGeom prst="rect">
            <a:avLst/>
          </a:prstGeom>
          <a:noFill/>
        </p:spPr>
        <p:txBody>
          <a:bodyPr wrap="none" rtlCol="0">
            <a:spAutoFit/>
          </a:bodyPr>
          <a:lstStyle/>
          <a:p>
            <a:r>
              <a:rPr lang="en-US" sz="2400" dirty="0"/>
              <a:t>Average</a:t>
            </a:r>
          </a:p>
        </p:txBody>
      </p:sp>
    </p:spTree>
    <p:custDataLst>
      <p:tags r:id="rId1"/>
    </p:custDataLst>
    <p:extLst>
      <p:ext uri="{BB962C8B-B14F-4D97-AF65-F5344CB8AC3E}">
        <p14:creationId xmlns:p14="http://schemas.microsoft.com/office/powerpoint/2010/main" val="319444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3">
                                            <p:txEl>
                                              <p:pRg st="0" end="0"/>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5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8">
                                            <p:txEl>
                                              <p:pRg st="0" end="0"/>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7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83"/>
                                        </p:tgtEl>
                                        <p:attrNameLst>
                                          <p:attrName>style.visibility</p:attrName>
                                        </p:attrNameLst>
                                      </p:cBhvr>
                                      <p:to>
                                        <p:strVal val="visible"/>
                                      </p:to>
                                    </p:set>
                                  </p:childTnLst>
                                </p:cTn>
                              </p:par>
                              <p:par>
                                <p:cTn id="101" presetID="2" presetClass="entr" presetSubtype="4" fill="hold" nodeType="withEffect">
                                  <p:stCondLst>
                                    <p:cond delay="0"/>
                                  </p:stCondLst>
                                  <p:childTnLst>
                                    <p:set>
                                      <p:cBhvr>
                                        <p:cTn id="102" dur="1" fill="hold">
                                          <p:stCondLst>
                                            <p:cond delay="0"/>
                                          </p:stCondLst>
                                        </p:cTn>
                                        <p:tgtEl>
                                          <p:spTgt spid="47"/>
                                        </p:tgtEl>
                                        <p:attrNameLst>
                                          <p:attrName>style.visibility</p:attrName>
                                        </p:attrNameLst>
                                      </p:cBhvr>
                                      <p:to>
                                        <p:strVal val="visible"/>
                                      </p:to>
                                    </p:set>
                                    <p:anim calcmode="lin" valueType="num">
                                      <p:cBhvr additive="base">
                                        <p:cTn id="103" dur="500" fill="hold"/>
                                        <p:tgtEl>
                                          <p:spTgt spid="47"/>
                                        </p:tgtEl>
                                        <p:attrNameLst>
                                          <p:attrName>ppt_x</p:attrName>
                                        </p:attrNameLst>
                                      </p:cBhvr>
                                      <p:tavLst>
                                        <p:tav tm="0">
                                          <p:val>
                                            <p:strVal val="#ppt_x"/>
                                          </p:val>
                                        </p:tav>
                                        <p:tav tm="100000">
                                          <p:val>
                                            <p:strVal val="#ppt_x"/>
                                          </p:val>
                                        </p:tav>
                                      </p:tavLst>
                                    </p:anim>
                                    <p:anim calcmode="lin" valueType="num">
                                      <p:cBhvr additive="base">
                                        <p:cTn id="104" dur="500" fill="hold"/>
                                        <p:tgtEl>
                                          <p:spTgt spid="47"/>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49"/>
                                        </p:tgtEl>
                                        <p:attrNameLst>
                                          <p:attrName>style.visibility</p:attrName>
                                        </p:attrNameLst>
                                      </p:cBhvr>
                                      <p:to>
                                        <p:strVal val="visible"/>
                                      </p:to>
                                    </p:set>
                                    <p:anim calcmode="lin" valueType="num">
                                      <p:cBhvr additive="base">
                                        <p:cTn id="107" dur="500" fill="hold"/>
                                        <p:tgtEl>
                                          <p:spTgt spid="49"/>
                                        </p:tgtEl>
                                        <p:attrNameLst>
                                          <p:attrName>ppt_x</p:attrName>
                                        </p:attrNameLst>
                                      </p:cBhvr>
                                      <p:tavLst>
                                        <p:tav tm="0">
                                          <p:val>
                                            <p:strVal val="#ppt_x"/>
                                          </p:val>
                                        </p:tav>
                                        <p:tav tm="100000">
                                          <p:val>
                                            <p:strVal val="#ppt_x"/>
                                          </p:val>
                                        </p:tav>
                                      </p:tavLst>
                                    </p:anim>
                                    <p:anim calcmode="lin" valueType="num">
                                      <p:cBhvr additive="base">
                                        <p:cTn id="108" dur="500" fill="hold"/>
                                        <p:tgtEl>
                                          <p:spTgt spid="4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51"/>
                                        </p:tgtEl>
                                        <p:attrNameLst>
                                          <p:attrName>style.visibility</p:attrName>
                                        </p:attrNameLst>
                                      </p:cBhvr>
                                      <p:to>
                                        <p:strVal val="visible"/>
                                      </p:to>
                                    </p:set>
                                    <p:anim calcmode="lin" valueType="num">
                                      <p:cBhvr additive="base">
                                        <p:cTn id="111" dur="500" fill="hold"/>
                                        <p:tgtEl>
                                          <p:spTgt spid="51"/>
                                        </p:tgtEl>
                                        <p:attrNameLst>
                                          <p:attrName>ppt_x</p:attrName>
                                        </p:attrNameLst>
                                      </p:cBhvr>
                                      <p:tavLst>
                                        <p:tav tm="0">
                                          <p:val>
                                            <p:strVal val="#ppt_x"/>
                                          </p:val>
                                        </p:tav>
                                        <p:tav tm="100000">
                                          <p:val>
                                            <p:strVal val="#ppt_x"/>
                                          </p:val>
                                        </p:tav>
                                      </p:tavLst>
                                    </p:anim>
                                    <p:anim calcmode="lin" valueType="num">
                                      <p:cBhvr additive="base">
                                        <p:cTn id="112" dur="500" fill="hold"/>
                                        <p:tgtEl>
                                          <p:spTgt spid="5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3"/>
                                        </p:tgtEl>
                                        <p:attrNameLst>
                                          <p:attrName>style.visibility</p:attrName>
                                        </p:attrNameLst>
                                      </p:cBhvr>
                                      <p:to>
                                        <p:strVal val="visible"/>
                                      </p:to>
                                    </p:set>
                                    <p:anim calcmode="lin" valueType="num">
                                      <p:cBhvr additive="base">
                                        <p:cTn id="115" dur="500" fill="hold"/>
                                        <p:tgtEl>
                                          <p:spTgt spid="53"/>
                                        </p:tgtEl>
                                        <p:attrNameLst>
                                          <p:attrName>ppt_x</p:attrName>
                                        </p:attrNameLst>
                                      </p:cBhvr>
                                      <p:tavLst>
                                        <p:tav tm="0">
                                          <p:val>
                                            <p:strVal val="#ppt_x"/>
                                          </p:val>
                                        </p:tav>
                                        <p:tav tm="100000">
                                          <p:val>
                                            <p:strVal val="#ppt_x"/>
                                          </p:val>
                                        </p:tav>
                                      </p:tavLst>
                                    </p:anim>
                                    <p:anim calcmode="lin" valueType="num">
                                      <p:cBhvr additive="base">
                                        <p:cTn id="11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51" grpId="0"/>
      <p:bldP spid="5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47CD19-0EFF-480F-B772-5A595AA5E846}"/>
              </a:ext>
            </a:extLst>
          </p:cNvPr>
          <p:cNvSpPr/>
          <p:nvPr/>
        </p:nvSpPr>
        <p:spPr>
          <a:xfrm>
            <a:off x="1805267" y="1661810"/>
            <a:ext cx="6061262" cy="355506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1E20DC25-FB70-40A6-8B03-D7B5C3513550}"/>
              </a:ext>
            </a:extLst>
          </p:cNvPr>
          <p:cNvSpPr txBox="1"/>
          <p:nvPr/>
        </p:nvSpPr>
        <p:spPr>
          <a:xfrm>
            <a:off x="1668987" y="5192837"/>
            <a:ext cx="6459141" cy="830997"/>
          </a:xfrm>
          <a:prstGeom prst="rect">
            <a:avLst/>
          </a:prstGeom>
          <a:noFill/>
        </p:spPr>
        <p:txBody>
          <a:bodyPr wrap="none" rtlCol="0">
            <a:spAutoFit/>
          </a:bodyPr>
          <a:lstStyle/>
          <a:p>
            <a:pPr marL="385763" indent="-385763">
              <a:buAutoNum type="arabicPlain" startAt="8"/>
            </a:pPr>
            <a:r>
              <a:rPr lang="en-US" sz="2400" dirty="0"/>
              <a:t>9    10   11    12    13   14    15    16    17    18    19</a:t>
            </a:r>
          </a:p>
          <a:p>
            <a:pPr algn="ctr"/>
            <a:r>
              <a:rPr lang="en-US" sz="2400" b="1" dirty="0"/>
              <a:t>Hour of the Day</a:t>
            </a:r>
          </a:p>
        </p:txBody>
      </p:sp>
      <p:sp>
        <p:nvSpPr>
          <p:cNvPr id="4" name="TextBox 3">
            <a:extLst>
              <a:ext uri="{FF2B5EF4-FFF2-40B4-BE49-F238E27FC236}">
                <a16:creationId xmlns:a16="http://schemas.microsoft.com/office/drawing/2014/main" id="{4FC4FDF4-EA0E-415B-A533-F0086479CAC5}"/>
              </a:ext>
            </a:extLst>
          </p:cNvPr>
          <p:cNvSpPr txBox="1"/>
          <p:nvPr/>
        </p:nvSpPr>
        <p:spPr>
          <a:xfrm>
            <a:off x="775682" y="1455438"/>
            <a:ext cx="1029585" cy="4166525"/>
          </a:xfrm>
          <a:prstGeom prst="rect">
            <a:avLst/>
          </a:prstGeom>
          <a:noFill/>
        </p:spPr>
        <p:txBody>
          <a:bodyPr wrap="square" rtlCol="0">
            <a:spAutoFit/>
          </a:bodyPr>
          <a:lstStyle/>
          <a:p>
            <a:endParaRPr lang="en-US" sz="825" dirty="0"/>
          </a:p>
          <a:p>
            <a:r>
              <a:rPr lang="en-US" sz="2400" dirty="0"/>
              <a:t>30,000</a:t>
            </a:r>
          </a:p>
          <a:p>
            <a:endParaRPr lang="en-US" sz="1200" dirty="0"/>
          </a:p>
          <a:p>
            <a:r>
              <a:rPr lang="en-US" sz="2400" dirty="0"/>
              <a:t>25,000</a:t>
            </a:r>
          </a:p>
          <a:p>
            <a:endParaRPr lang="en-US" sz="1200" dirty="0"/>
          </a:p>
          <a:p>
            <a:r>
              <a:rPr lang="en-US" sz="2400" dirty="0"/>
              <a:t>20,000</a:t>
            </a:r>
          </a:p>
          <a:p>
            <a:endParaRPr lang="en-US" sz="1200" dirty="0"/>
          </a:p>
          <a:p>
            <a:r>
              <a:rPr lang="en-US" sz="2400" dirty="0"/>
              <a:t>15,000</a:t>
            </a:r>
          </a:p>
          <a:p>
            <a:endParaRPr lang="en-US" sz="1200" dirty="0"/>
          </a:p>
          <a:p>
            <a:r>
              <a:rPr lang="en-US" sz="2400" dirty="0"/>
              <a:t>10,000</a:t>
            </a:r>
            <a:endParaRPr lang="en-US" sz="825" dirty="0"/>
          </a:p>
          <a:p>
            <a:endParaRPr lang="en-US" sz="1200" dirty="0"/>
          </a:p>
          <a:p>
            <a:r>
              <a:rPr lang="en-US" sz="825" dirty="0"/>
              <a:t>                </a:t>
            </a:r>
          </a:p>
          <a:p>
            <a:r>
              <a:rPr lang="en-US" sz="825" dirty="0"/>
              <a:t>       </a:t>
            </a:r>
            <a:r>
              <a:rPr lang="en-US" sz="2400" dirty="0"/>
              <a:t>5,000</a:t>
            </a:r>
          </a:p>
          <a:p>
            <a:endParaRPr lang="en-US" sz="1200" dirty="0"/>
          </a:p>
          <a:p>
            <a:r>
              <a:rPr lang="en-US" sz="2400" dirty="0"/>
              <a:t>       0               </a:t>
            </a:r>
          </a:p>
        </p:txBody>
      </p:sp>
      <p:sp>
        <p:nvSpPr>
          <p:cNvPr id="5" name="TextBox 4">
            <a:extLst>
              <a:ext uri="{FF2B5EF4-FFF2-40B4-BE49-F238E27FC236}">
                <a16:creationId xmlns:a16="http://schemas.microsoft.com/office/drawing/2014/main" id="{383ADECE-0DB0-4B3E-B5A3-8E4691404BF7}"/>
              </a:ext>
            </a:extLst>
          </p:cNvPr>
          <p:cNvSpPr txBox="1"/>
          <p:nvPr/>
        </p:nvSpPr>
        <p:spPr>
          <a:xfrm rot="16200000">
            <a:off x="-28731" y="3296326"/>
            <a:ext cx="897682" cy="461665"/>
          </a:xfrm>
          <a:prstGeom prst="rect">
            <a:avLst/>
          </a:prstGeom>
          <a:noFill/>
        </p:spPr>
        <p:txBody>
          <a:bodyPr wrap="none" rtlCol="0">
            <a:spAutoFit/>
          </a:bodyPr>
          <a:lstStyle/>
          <a:p>
            <a:r>
              <a:rPr lang="en-US" sz="2400" b="1" dirty="0"/>
              <a:t>BTUH</a:t>
            </a:r>
          </a:p>
        </p:txBody>
      </p:sp>
      <p:cxnSp>
        <p:nvCxnSpPr>
          <p:cNvPr id="7" name="Straight Connector 6">
            <a:extLst>
              <a:ext uri="{FF2B5EF4-FFF2-40B4-BE49-F238E27FC236}">
                <a16:creationId xmlns:a16="http://schemas.microsoft.com/office/drawing/2014/main" id="{E5ED6D87-F260-4E9E-8B95-373AF72EC437}"/>
              </a:ext>
            </a:extLst>
          </p:cNvPr>
          <p:cNvCxnSpPr>
            <a:cxnSpLocks/>
          </p:cNvCxnSpPr>
          <p:nvPr/>
        </p:nvCxnSpPr>
        <p:spPr>
          <a:xfrm>
            <a:off x="3964843" y="4039949"/>
            <a:ext cx="392007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1EF9C19-3256-4509-8D0A-B8BD38183508}"/>
              </a:ext>
            </a:extLst>
          </p:cNvPr>
          <p:cNvSpPr txBox="1"/>
          <p:nvPr/>
        </p:nvSpPr>
        <p:spPr>
          <a:xfrm>
            <a:off x="3263787" y="3543738"/>
            <a:ext cx="1871090" cy="461665"/>
          </a:xfrm>
          <a:prstGeom prst="rect">
            <a:avLst/>
          </a:prstGeom>
          <a:noFill/>
        </p:spPr>
        <p:txBody>
          <a:bodyPr wrap="none" rtlCol="0">
            <a:spAutoFit/>
          </a:bodyPr>
          <a:lstStyle/>
          <a:p>
            <a:r>
              <a:rPr lang="en-US" sz="2400" dirty="0"/>
              <a:t>1.3 × Average</a:t>
            </a:r>
          </a:p>
        </p:txBody>
      </p:sp>
      <p:cxnSp>
        <p:nvCxnSpPr>
          <p:cNvPr id="9" name="Straight Connector 8">
            <a:extLst>
              <a:ext uri="{FF2B5EF4-FFF2-40B4-BE49-F238E27FC236}">
                <a16:creationId xmlns:a16="http://schemas.microsoft.com/office/drawing/2014/main" id="{FDEAB5AF-1D27-4708-BA0E-EC53F275CB12}"/>
              </a:ext>
            </a:extLst>
          </p:cNvPr>
          <p:cNvCxnSpPr>
            <a:cxnSpLocks/>
          </p:cNvCxnSpPr>
          <p:nvPr/>
        </p:nvCxnSpPr>
        <p:spPr>
          <a:xfrm>
            <a:off x="3964843" y="4419600"/>
            <a:ext cx="3872941" cy="0"/>
          </a:xfrm>
          <a:prstGeom prst="line">
            <a:avLst/>
          </a:prstGeom>
          <a:ln w="5715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2545A84-A48D-4B08-A56A-BAC081C67C35}"/>
              </a:ext>
            </a:extLst>
          </p:cNvPr>
          <p:cNvSpPr txBox="1"/>
          <p:nvPr/>
        </p:nvSpPr>
        <p:spPr>
          <a:xfrm>
            <a:off x="5525629" y="4349031"/>
            <a:ext cx="1191416" cy="461665"/>
          </a:xfrm>
          <a:prstGeom prst="rect">
            <a:avLst/>
          </a:prstGeom>
          <a:noFill/>
        </p:spPr>
        <p:txBody>
          <a:bodyPr wrap="none" rtlCol="0">
            <a:spAutoFit/>
          </a:bodyPr>
          <a:lstStyle/>
          <a:p>
            <a:r>
              <a:rPr lang="en-US" sz="2400" dirty="0"/>
              <a:t>Average</a:t>
            </a:r>
          </a:p>
        </p:txBody>
      </p:sp>
      <p:cxnSp>
        <p:nvCxnSpPr>
          <p:cNvPr id="12" name="Straight Connector 11">
            <a:extLst>
              <a:ext uri="{FF2B5EF4-FFF2-40B4-BE49-F238E27FC236}">
                <a16:creationId xmlns:a16="http://schemas.microsoft.com/office/drawing/2014/main" id="{4CAB4CAA-2B61-4EEF-BF95-B190463A1BDF}"/>
              </a:ext>
            </a:extLst>
          </p:cNvPr>
          <p:cNvCxnSpPr>
            <a:cxnSpLocks/>
          </p:cNvCxnSpPr>
          <p:nvPr/>
        </p:nvCxnSpPr>
        <p:spPr>
          <a:xfrm flipV="1">
            <a:off x="1805268" y="2851164"/>
            <a:ext cx="385482" cy="24945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59604BC-6AE8-4CE3-BEAB-9187B657314C}"/>
              </a:ext>
            </a:extLst>
          </p:cNvPr>
          <p:cNvCxnSpPr>
            <a:cxnSpLocks/>
          </p:cNvCxnSpPr>
          <p:nvPr/>
        </p:nvCxnSpPr>
        <p:spPr>
          <a:xfrm flipV="1">
            <a:off x="2190750" y="2802364"/>
            <a:ext cx="514350" cy="4464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4F0AFAD-3D99-4DDC-BE3E-B01C0307D917}"/>
              </a:ext>
            </a:extLst>
          </p:cNvPr>
          <p:cNvCxnSpPr>
            <a:cxnSpLocks/>
          </p:cNvCxnSpPr>
          <p:nvPr/>
        </p:nvCxnSpPr>
        <p:spPr>
          <a:xfrm>
            <a:off x="2705100" y="2799167"/>
            <a:ext cx="523578" cy="2693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FF4BEF0-73EA-40B1-8618-564EDA5A9C58}"/>
              </a:ext>
            </a:extLst>
          </p:cNvPr>
          <p:cNvCxnSpPr>
            <a:cxnSpLocks/>
          </p:cNvCxnSpPr>
          <p:nvPr/>
        </p:nvCxnSpPr>
        <p:spPr>
          <a:xfrm>
            <a:off x="3208548" y="3068548"/>
            <a:ext cx="483831" cy="6415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74186A8-B0D0-47DC-B2B3-AB9E92583436}"/>
              </a:ext>
            </a:extLst>
          </p:cNvPr>
          <p:cNvCxnSpPr>
            <a:cxnSpLocks/>
          </p:cNvCxnSpPr>
          <p:nvPr/>
        </p:nvCxnSpPr>
        <p:spPr>
          <a:xfrm flipV="1">
            <a:off x="3679935" y="2867025"/>
            <a:ext cx="515893" cy="26567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A7CC1F7-D37B-44A6-8A8B-7420A9F82C08}"/>
              </a:ext>
            </a:extLst>
          </p:cNvPr>
          <p:cNvCxnSpPr>
            <a:cxnSpLocks/>
          </p:cNvCxnSpPr>
          <p:nvPr/>
        </p:nvCxnSpPr>
        <p:spPr>
          <a:xfrm flipV="1">
            <a:off x="4195827" y="2589616"/>
            <a:ext cx="515893" cy="26567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44D9BFB-553B-4861-9CC8-F794AC6ECF9C}"/>
              </a:ext>
            </a:extLst>
          </p:cNvPr>
          <p:cNvCxnSpPr>
            <a:cxnSpLocks/>
          </p:cNvCxnSpPr>
          <p:nvPr/>
        </p:nvCxnSpPr>
        <p:spPr>
          <a:xfrm flipV="1">
            <a:off x="4709151" y="2411841"/>
            <a:ext cx="602839" cy="18236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06F5BE1-C239-40D5-9C78-637787AC8895}"/>
              </a:ext>
            </a:extLst>
          </p:cNvPr>
          <p:cNvCxnSpPr>
            <a:cxnSpLocks/>
          </p:cNvCxnSpPr>
          <p:nvPr/>
        </p:nvCxnSpPr>
        <p:spPr>
          <a:xfrm>
            <a:off x="5291350" y="2411843"/>
            <a:ext cx="533964" cy="20016"/>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A6B29C3-F224-47B4-AEFE-198D0AAB405A}"/>
              </a:ext>
            </a:extLst>
          </p:cNvPr>
          <p:cNvCxnSpPr>
            <a:cxnSpLocks/>
          </p:cNvCxnSpPr>
          <p:nvPr/>
        </p:nvCxnSpPr>
        <p:spPr>
          <a:xfrm>
            <a:off x="5825314" y="2417606"/>
            <a:ext cx="600200" cy="1668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9C3C540-67F2-4123-BFF6-CF1A9FD769EE}"/>
              </a:ext>
            </a:extLst>
          </p:cNvPr>
          <p:cNvCxnSpPr>
            <a:cxnSpLocks/>
          </p:cNvCxnSpPr>
          <p:nvPr/>
        </p:nvCxnSpPr>
        <p:spPr>
          <a:xfrm>
            <a:off x="6425514" y="2589617"/>
            <a:ext cx="676766" cy="54308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7D5D138-AC47-417D-94ED-A23FDA789BBE}"/>
              </a:ext>
            </a:extLst>
          </p:cNvPr>
          <p:cNvCxnSpPr>
            <a:cxnSpLocks/>
          </p:cNvCxnSpPr>
          <p:nvPr/>
        </p:nvCxnSpPr>
        <p:spPr>
          <a:xfrm>
            <a:off x="7102280" y="3132698"/>
            <a:ext cx="735505" cy="115973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4449AB8-718F-492C-ABF7-4F52B48BCFBA}"/>
              </a:ext>
            </a:extLst>
          </p:cNvPr>
          <p:cNvSpPr txBox="1"/>
          <p:nvPr/>
        </p:nvSpPr>
        <p:spPr>
          <a:xfrm>
            <a:off x="4397942" y="1816278"/>
            <a:ext cx="2671757" cy="461665"/>
          </a:xfrm>
          <a:prstGeom prst="rect">
            <a:avLst/>
          </a:prstGeom>
          <a:noFill/>
        </p:spPr>
        <p:txBody>
          <a:bodyPr wrap="none" rtlCol="0">
            <a:spAutoFit/>
          </a:bodyPr>
          <a:lstStyle/>
          <a:p>
            <a:r>
              <a:rPr lang="en-US" sz="2400" dirty="0">
                <a:solidFill>
                  <a:srgbClr val="FFFF00"/>
                </a:solidFill>
              </a:rPr>
              <a:t>Block for Total Glass</a:t>
            </a:r>
          </a:p>
        </p:txBody>
      </p:sp>
      <p:cxnSp>
        <p:nvCxnSpPr>
          <p:cNvPr id="24" name="Straight Connector 23">
            <a:extLst>
              <a:ext uri="{FF2B5EF4-FFF2-40B4-BE49-F238E27FC236}">
                <a16:creationId xmlns:a16="http://schemas.microsoft.com/office/drawing/2014/main" id="{B4CC66E5-F536-4C38-9CC6-58907CDD03B9}"/>
              </a:ext>
            </a:extLst>
          </p:cNvPr>
          <p:cNvCxnSpPr>
            <a:cxnSpLocks/>
          </p:cNvCxnSpPr>
          <p:nvPr/>
        </p:nvCxnSpPr>
        <p:spPr>
          <a:xfrm>
            <a:off x="1840330" y="3636594"/>
            <a:ext cx="502025" cy="52007"/>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90A1096-ADA1-4C4B-AC7B-EDB3F46676BD}"/>
              </a:ext>
            </a:extLst>
          </p:cNvPr>
          <p:cNvCxnSpPr>
            <a:cxnSpLocks/>
          </p:cNvCxnSpPr>
          <p:nvPr/>
        </p:nvCxnSpPr>
        <p:spPr>
          <a:xfrm>
            <a:off x="2332828" y="3685306"/>
            <a:ext cx="372272" cy="18891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7C679C2-DD55-496E-BD66-DDF9C19F6BED}"/>
              </a:ext>
            </a:extLst>
          </p:cNvPr>
          <p:cNvCxnSpPr>
            <a:cxnSpLocks/>
          </p:cNvCxnSpPr>
          <p:nvPr/>
        </p:nvCxnSpPr>
        <p:spPr>
          <a:xfrm>
            <a:off x="2670351" y="3847315"/>
            <a:ext cx="558327" cy="38526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CA6EA11-4682-448E-ADB5-CA3197DC65FF}"/>
              </a:ext>
            </a:extLst>
          </p:cNvPr>
          <p:cNvCxnSpPr>
            <a:cxnSpLocks/>
          </p:cNvCxnSpPr>
          <p:nvPr/>
        </p:nvCxnSpPr>
        <p:spPr>
          <a:xfrm>
            <a:off x="3228678" y="4229364"/>
            <a:ext cx="533697" cy="40757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C6660E9-35E5-495A-8890-BE9186B72735}"/>
              </a:ext>
            </a:extLst>
          </p:cNvPr>
          <p:cNvCxnSpPr>
            <a:cxnSpLocks/>
          </p:cNvCxnSpPr>
          <p:nvPr/>
        </p:nvCxnSpPr>
        <p:spPr>
          <a:xfrm>
            <a:off x="3755060" y="4636934"/>
            <a:ext cx="642882" cy="6662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A0DF68F-C957-432D-B7BD-99802CE26BC1}"/>
              </a:ext>
            </a:extLst>
          </p:cNvPr>
          <p:cNvCxnSpPr>
            <a:cxnSpLocks/>
          </p:cNvCxnSpPr>
          <p:nvPr/>
        </p:nvCxnSpPr>
        <p:spPr>
          <a:xfrm>
            <a:off x="4367688" y="4703558"/>
            <a:ext cx="2861787" cy="2063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24817FE-CC69-438C-8073-73033BA2EF78}"/>
              </a:ext>
            </a:extLst>
          </p:cNvPr>
          <p:cNvCxnSpPr>
            <a:cxnSpLocks/>
          </p:cNvCxnSpPr>
          <p:nvPr/>
        </p:nvCxnSpPr>
        <p:spPr>
          <a:xfrm>
            <a:off x="7226561" y="4939221"/>
            <a:ext cx="637055" cy="7885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CADD3F99-98AB-439C-94B3-A578A6899501}"/>
              </a:ext>
            </a:extLst>
          </p:cNvPr>
          <p:cNvSpPr txBox="1"/>
          <p:nvPr/>
        </p:nvSpPr>
        <p:spPr>
          <a:xfrm>
            <a:off x="1834019" y="4126132"/>
            <a:ext cx="1937502" cy="461665"/>
          </a:xfrm>
          <a:prstGeom prst="rect">
            <a:avLst/>
          </a:prstGeom>
          <a:noFill/>
        </p:spPr>
        <p:txBody>
          <a:bodyPr wrap="square" rtlCol="0">
            <a:spAutoFit/>
          </a:bodyPr>
          <a:lstStyle/>
          <a:p>
            <a:r>
              <a:rPr lang="en-US" sz="2400" dirty="0">
                <a:solidFill>
                  <a:srgbClr val="00B050"/>
                </a:solidFill>
              </a:rPr>
              <a:t>Zone 2 (S)</a:t>
            </a:r>
          </a:p>
        </p:txBody>
      </p:sp>
      <p:cxnSp>
        <p:nvCxnSpPr>
          <p:cNvPr id="44" name="Straight Connector 43">
            <a:extLst>
              <a:ext uri="{FF2B5EF4-FFF2-40B4-BE49-F238E27FC236}">
                <a16:creationId xmlns:a16="http://schemas.microsoft.com/office/drawing/2014/main" id="{0F986A7C-2F07-4E2B-B38B-07A36A7DB7FE}"/>
              </a:ext>
            </a:extLst>
          </p:cNvPr>
          <p:cNvCxnSpPr>
            <a:cxnSpLocks/>
          </p:cNvCxnSpPr>
          <p:nvPr/>
        </p:nvCxnSpPr>
        <p:spPr>
          <a:xfrm flipV="1">
            <a:off x="1862761" y="4666466"/>
            <a:ext cx="1358273" cy="27275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23FB799-C424-4282-BA99-CF4E083158F5}"/>
              </a:ext>
            </a:extLst>
          </p:cNvPr>
          <p:cNvCxnSpPr>
            <a:cxnSpLocks/>
          </p:cNvCxnSpPr>
          <p:nvPr/>
        </p:nvCxnSpPr>
        <p:spPr>
          <a:xfrm flipV="1">
            <a:off x="3209101" y="4634534"/>
            <a:ext cx="545959" cy="26693"/>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185434B-174D-443B-8208-71B5A951D19F}"/>
              </a:ext>
            </a:extLst>
          </p:cNvPr>
          <p:cNvCxnSpPr>
            <a:cxnSpLocks/>
          </p:cNvCxnSpPr>
          <p:nvPr/>
        </p:nvCxnSpPr>
        <p:spPr>
          <a:xfrm>
            <a:off x="3759231" y="4634451"/>
            <a:ext cx="2299490" cy="37322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C414AFE-CE9F-4409-A4A6-415C9D41D262}"/>
              </a:ext>
            </a:extLst>
          </p:cNvPr>
          <p:cNvCxnSpPr>
            <a:cxnSpLocks/>
          </p:cNvCxnSpPr>
          <p:nvPr/>
        </p:nvCxnSpPr>
        <p:spPr>
          <a:xfrm>
            <a:off x="6046724" y="5017022"/>
            <a:ext cx="1179837" cy="6664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F521E61-8ABF-4A45-B87C-5B632BD9CA21}"/>
              </a:ext>
            </a:extLst>
          </p:cNvPr>
          <p:cNvCxnSpPr>
            <a:cxnSpLocks/>
          </p:cNvCxnSpPr>
          <p:nvPr/>
        </p:nvCxnSpPr>
        <p:spPr>
          <a:xfrm>
            <a:off x="7226561" y="5083662"/>
            <a:ext cx="611223" cy="21268"/>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927E170-4328-4089-9A4F-D263628046FE}"/>
              </a:ext>
            </a:extLst>
          </p:cNvPr>
          <p:cNvCxnSpPr>
            <a:cxnSpLocks/>
          </p:cNvCxnSpPr>
          <p:nvPr/>
        </p:nvCxnSpPr>
        <p:spPr>
          <a:xfrm>
            <a:off x="7207284" y="3836839"/>
            <a:ext cx="620069" cy="10068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C15F0F1E-7B37-4615-BB11-F5A609FE564D}"/>
              </a:ext>
            </a:extLst>
          </p:cNvPr>
          <p:cNvSpPr txBox="1"/>
          <p:nvPr/>
        </p:nvSpPr>
        <p:spPr>
          <a:xfrm>
            <a:off x="5407639" y="2893553"/>
            <a:ext cx="1905260" cy="461665"/>
          </a:xfrm>
          <a:prstGeom prst="rect">
            <a:avLst/>
          </a:prstGeom>
          <a:noFill/>
        </p:spPr>
        <p:txBody>
          <a:bodyPr wrap="square" rtlCol="0">
            <a:spAutoFit/>
          </a:bodyPr>
          <a:lstStyle/>
          <a:p>
            <a:r>
              <a:rPr lang="en-US" sz="2400" dirty="0">
                <a:solidFill>
                  <a:srgbClr val="FF0000"/>
                </a:solidFill>
              </a:rPr>
              <a:t>Zone 3 (W)</a:t>
            </a:r>
          </a:p>
        </p:txBody>
      </p:sp>
      <p:cxnSp>
        <p:nvCxnSpPr>
          <p:cNvPr id="59" name="Straight Connector 58">
            <a:extLst>
              <a:ext uri="{FF2B5EF4-FFF2-40B4-BE49-F238E27FC236}">
                <a16:creationId xmlns:a16="http://schemas.microsoft.com/office/drawing/2014/main" id="{315184F0-E248-48B2-87DD-98B57B6C6A84}"/>
              </a:ext>
            </a:extLst>
          </p:cNvPr>
          <p:cNvCxnSpPr>
            <a:cxnSpLocks/>
          </p:cNvCxnSpPr>
          <p:nvPr/>
        </p:nvCxnSpPr>
        <p:spPr>
          <a:xfrm>
            <a:off x="6027444" y="3293819"/>
            <a:ext cx="60919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DFFF266-9F2E-4A9E-8DBA-C8023F365168}"/>
              </a:ext>
            </a:extLst>
          </p:cNvPr>
          <p:cNvCxnSpPr>
            <a:cxnSpLocks/>
          </p:cNvCxnSpPr>
          <p:nvPr/>
        </p:nvCxnSpPr>
        <p:spPr>
          <a:xfrm>
            <a:off x="6619713" y="3293819"/>
            <a:ext cx="589918" cy="56151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8F0B2C6-3D93-478E-84B4-E43D4D94D08E}"/>
              </a:ext>
            </a:extLst>
          </p:cNvPr>
          <p:cNvCxnSpPr>
            <a:cxnSpLocks/>
          </p:cNvCxnSpPr>
          <p:nvPr/>
        </p:nvCxnSpPr>
        <p:spPr>
          <a:xfrm flipV="1">
            <a:off x="5606879" y="3293819"/>
            <a:ext cx="420565" cy="14037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7459C09-FC25-4BAC-AE6A-100E27A0AA4D}"/>
              </a:ext>
            </a:extLst>
          </p:cNvPr>
          <p:cNvCxnSpPr>
            <a:cxnSpLocks/>
          </p:cNvCxnSpPr>
          <p:nvPr/>
        </p:nvCxnSpPr>
        <p:spPr>
          <a:xfrm flipV="1">
            <a:off x="4995655" y="3431128"/>
            <a:ext cx="612410" cy="55850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5C170D36-BAA0-42F0-9188-26B8047F54D8}"/>
              </a:ext>
            </a:extLst>
          </p:cNvPr>
          <p:cNvCxnSpPr>
            <a:cxnSpLocks/>
          </p:cNvCxnSpPr>
          <p:nvPr/>
        </p:nvCxnSpPr>
        <p:spPr>
          <a:xfrm flipV="1">
            <a:off x="3922403" y="4571368"/>
            <a:ext cx="563623" cy="26224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240BDBC-6D1E-4D42-9217-39AC538CE191}"/>
              </a:ext>
            </a:extLst>
          </p:cNvPr>
          <p:cNvCxnSpPr>
            <a:cxnSpLocks/>
          </p:cNvCxnSpPr>
          <p:nvPr/>
        </p:nvCxnSpPr>
        <p:spPr>
          <a:xfrm flipV="1">
            <a:off x="1825140" y="4829710"/>
            <a:ext cx="2096710" cy="13447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1E60B94-0466-475E-A347-1A511309295D}"/>
              </a:ext>
            </a:extLst>
          </p:cNvPr>
          <p:cNvCxnSpPr>
            <a:cxnSpLocks/>
          </p:cNvCxnSpPr>
          <p:nvPr/>
        </p:nvCxnSpPr>
        <p:spPr>
          <a:xfrm flipV="1">
            <a:off x="4457382" y="3975037"/>
            <a:ext cx="558479" cy="62533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FC78A61F-2FB1-4C4C-9175-3AB3B75B36C3}"/>
              </a:ext>
            </a:extLst>
          </p:cNvPr>
          <p:cNvSpPr>
            <a:spLocks noGrp="1"/>
          </p:cNvSpPr>
          <p:nvPr>
            <p:ph type="title"/>
          </p:nvPr>
        </p:nvSpPr>
        <p:spPr>
          <a:xfrm>
            <a:off x="50606" y="-79615"/>
            <a:ext cx="9017194" cy="1143000"/>
          </a:xfrm>
        </p:spPr>
        <p:txBody>
          <a:bodyPr>
            <a:normAutofit/>
          </a:bodyPr>
          <a:lstStyle/>
          <a:p>
            <a:r>
              <a:rPr lang="en-US" dirty="0"/>
              <a:t>Glass Load Excursions</a:t>
            </a:r>
          </a:p>
        </p:txBody>
      </p:sp>
      <p:sp>
        <p:nvSpPr>
          <p:cNvPr id="49" name="TextBox 48">
            <a:extLst>
              <a:ext uri="{FF2B5EF4-FFF2-40B4-BE49-F238E27FC236}">
                <a16:creationId xmlns:a16="http://schemas.microsoft.com/office/drawing/2014/main" id="{7E1EA670-6235-43A1-BA0A-2046A6667B03}"/>
              </a:ext>
            </a:extLst>
          </p:cNvPr>
          <p:cNvSpPr txBox="1"/>
          <p:nvPr/>
        </p:nvSpPr>
        <p:spPr>
          <a:xfrm>
            <a:off x="1912158" y="3216777"/>
            <a:ext cx="2137749" cy="461665"/>
          </a:xfrm>
          <a:prstGeom prst="rect">
            <a:avLst/>
          </a:prstGeom>
          <a:noFill/>
        </p:spPr>
        <p:txBody>
          <a:bodyPr wrap="square" rtlCol="0">
            <a:spAutoFit/>
          </a:bodyPr>
          <a:lstStyle/>
          <a:p>
            <a:r>
              <a:rPr lang="en-US" sz="2400" dirty="0">
                <a:solidFill>
                  <a:srgbClr val="FFC000"/>
                </a:solidFill>
              </a:rPr>
              <a:t>Zone 1 (N &amp; E)</a:t>
            </a:r>
          </a:p>
        </p:txBody>
      </p:sp>
      <p:sp>
        <p:nvSpPr>
          <p:cNvPr id="16" name="Oval 15">
            <a:extLst>
              <a:ext uri="{FF2B5EF4-FFF2-40B4-BE49-F238E27FC236}">
                <a16:creationId xmlns:a16="http://schemas.microsoft.com/office/drawing/2014/main" id="{8CB96D3E-3D77-46CA-9593-F55A5B488158}"/>
              </a:ext>
            </a:extLst>
          </p:cNvPr>
          <p:cNvSpPr/>
          <p:nvPr/>
        </p:nvSpPr>
        <p:spPr>
          <a:xfrm>
            <a:off x="5542950" y="3393053"/>
            <a:ext cx="593376" cy="31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453F261E-FF3B-47A5-A1F1-A7E9BD1027AB}"/>
              </a:ext>
            </a:extLst>
          </p:cNvPr>
          <p:cNvSpPr/>
          <p:nvPr/>
        </p:nvSpPr>
        <p:spPr>
          <a:xfrm>
            <a:off x="5798581" y="3314210"/>
            <a:ext cx="593376" cy="31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3D52CF9D-E0CD-4A4F-BE8B-7D2C69480286}"/>
              </a:ext>
            </a:extLst>
          </p:cNvPr>
          <p:cNvSpPr/>
          <p:nvPr/>
        </p:nvSpPr>
        <p:spPr>
          <a:xfrm>
            <a:off x="6144076" y="3299891"/>
            <a:ext cx="593376" cy="31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8CD5DBF3-EC17-4991-AF42-6C0ED221DE68}"/>
              </a:ext>
            </a:extLst>
          </p:cNvPr>
          <p:cNvSpPr/>
          <p:nvPr/>
        </p:nvSpPr>
        <p:spPr>
          <a:xfrm rot="18918823">
            <a:off x="5254151" y="3571666"/>
            <a:ext cx="593376" cy="31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6AA09714-9CC2-40BB-A210-F2CE440DB7CD}"/>
              </a:ext>
            </a:extLst>
          </p:cNvPr>
          <p:cNvSpPr/>
          <p:nvPr/>
        </p:nvSpPr>
        <p:spPr>
          <a:xfrm rot="20616189">
            <a:off x="5184056" y="3676023"/>
            <a:ext cx="593376" cy="31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76BC5AAF-A4F9-4C78-9E35-B147AD7D9BF1}"/>
              </a:ext>
            </a:extLst>
          </p:cNvPr>
          <p:cNvSpPr/>
          <p:nvPr/>
        </p:nvSpPr>
        <p:spPr>
          <a:xfrm rot="932415">
            <a:off x="6595748" y="3675652"/>
            <a:ext cx="593376" cy="31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C85A9A3D-B69A-4CBC-8A75-74906C1FA634}"/>
              </a:ext>
            </a:extLst>
          </p:cNvPr>
          <p:cNvSpPr/>
          <p:nvPr/>
        </p:nvSpPr>
        <p:spPr>
          <a:xfrm rot="1638507">
            <a:off x="6419984" y="3462749"/>
            <a:ext cx="593376" cy="31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C3E729B3-43D7-45B4-88E8-7C1C3DCDFCF7}"/>
              </a:ext>
            </a:extLst>
          </p:cNvPr>
          <p:cNvSpPr/>
          <p:nvPr/>
        </p:nvSpPr>
        <p:spPr>
          <a:xfrm rot="1638507">
            <a:off x="6063581" y="3534024"/>
            <a:ext cx="593376" cy="31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C0B2F28A-140B-4DF4-AD86-BA2A965B6E20}"/>
              </a:ext>
            </a:extLst>
          </p:cNvPr>
          <p:cNvSpPr/>
          <p:nvPr/>
        </p:nvSpPr>
        <p:spPr>
          <a:xfrm rot="1638507">
            <a:off x="5683522" y="3591933"/>
            <a:ext cx="593376" cy="31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F1F5C451-E3F0-48DE-8735-59F9BCD20054}"/>
              </a:ext>
            </a:extLst>
          </p:cNvPr>
          <p:cNvSpPr/>
          <p:nvPr/>
        </p:nvSpPr>
        <p:spPr>
          <a:xfrm>
            <a:off x="5005398" y="3550984"/>
            <a:ext cx="1040048" cy="45226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a:extLst>
              <a:ext uri="{FF2B5EF4-FFF2-40B4-BE49-F238E27FC236}">
                <a16:creationId xmlns:a16="http://schemas.microsoft.com/office/drawing/2014/main" id="{E3CDEC1B-EFA3-4E79-A5A1-B8EE2F73013B}"/>
              </a:ext>
            </a:extLst>
          </p:cNvPr>
          <p:cNvSpPr/>
          <p:nvPr/>
        </p:nvSpPr>
        <p:spPr>
          <a:xfrm>
            <a:off x="5842750" y="3553072"/>
            <a:ext cx="986059" cy="45226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a:extLst>
              <a:ext uri="{FF2B5EF4-FFF2-40B4-BE49-F238E27FC236}">
                <a16:creationId xmlns:a16="http://schemas.microsoft.com/office/drawing/2014/main" id="{7A1AB931-D8D1-4D9C-AAB8-FAFC85231F7C}"/>
              </a:ext>
            </a:extLst>
          </p:cNvPr>
          <p:cNvSpPr/>
          <p:nvPr/>
        </p:nvSpPr>
        <p:spPr>
          <a:xfrm>
            <a:off x="6297306" y="3546455"/>
            <a:ext cx="986059" cy="45226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Isosceles Triangle 68">
            <a:extLst>
              <a:ext uri="{FF2B5EF4-FFF2-40B4-BE49-F238E27FC236}">
                <a16:creationId xmlns:a16="http://schemas.microsoft.com/office/drawing/2014/main" id="{63C1464D-111C-4A04-94B0-F941E3D6276D}"/>
              </a:ext>
            </a:extLst>
          </p:cNvPr>
          <p:cNvSpPr/>
          <p:nvPr/>
        </p:nvSpPr>
        <p:spPr>
          <a:xfrm>
            <a:off x="6284191" y="3500192"/>
            <a:ext cx="986059" cy="45226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CEF68E57-D681-492F-B25B-93BBA21280C2}"/>
              </a:ext>
            </a:extLst>
          </p:cNvPr>
          <p:cNvSpPr txBox="1"/>
          <p:nvPr/>
        </p:nvSpPr>
        <p:spPr>
          <a:xfrm>
            <a:off x="4148967" y="3239174"/>
            <a:ext cx="2396250" cy="461665"/>
          </a:xfrm>
          <a:prstGeom prst="rect">
            <a:avLst/>
          </a:prstGeom>
          <a:noFill/>
        </p:spPr>
        <p:txBody>
          <a:bodyPr wrap="square" rtlCol="0">
            <a:spAutoFit/>
          </a:bodyPr>
          <a:lstStyle/>
          <a:p>
            <a:r>
              <a:rPr lang="en-US" sz="2400" b="1" dirty="0">
                <a:solidFill>
                  <a:srgbClr val="FF0000"/>
                </a:solidFill>
              </a:rPr>
              <a:t>Excursion</a:t>
            </a:r>
          </a:p>
        </p:txBody>
      </p:sp>
      <p:cxnSp>
        <p:nvCxnSpPr>
          <p:cNvPr id="71" name="Straight Connector 70">
            <a:extLst>
              <a:ext uri="{FF2B5EF4-FFF2-40B4-BE49-F238E27FC236}">
                <a16:creationId xmlns:a16="http://schemas.microsoft.com/office/drawing/2014/main" id="{EB5B5849-7268-40C2-824B-83E970BFD0E5}"/>
              </a:ext>
            </a:extLst>
          </p:cNvPr>
          <p:cNvCxnSpPr/>
          <p:nvPr/>
        </p:nvCxnSpPr>
        <p:spPr>
          <a:xfrm>
            <a:off x="1805267" y="2973815"/>
            <a:ext cx="6061262" cy="0"/>
          </a:xfrm>
          <a:prstGeom prst="line">
            <a:avLst/>
          </a:prstGeom>
          <a:ln w="5715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51F19D67-5AD2-4050-9F6E-22B06114FC8B}"/>
              </a:ext>
            </a:extLst>
          </p:cNvPr>
          <p:cNvSpPr txBox="1"/>
          <p:nvPr/>
        </p:nvSpPr>
        <p:spPr>
          <a:xfrm>
            <a:off x="4815104" y="2584488"/>
            <a:ext cx="1191416" cy="461665"/>
          </a:xfrm>
          <a:prstGeom prst="rect">
            <a:avLst/>
          </a:prstGeom>
          <a:noFill/>
        </p:spPr>
        <p:txBody>
          <a:bodyPr wrap="none" rtlCol="0">
            <a:spAutoFit/>
          </a:bodyPr>
          <a:lstStyle/>
          <a:p>
            <a:r>
              <a:rPr lang="en-US" sz="2400" dirty="0"/>
              <a:t>Average</a:t>
            </a:r>
          </a:p>
        </p:txBody>
      </p:sp>
    </p:spTree>
    <p:custDataLst>
      <p:tags r:id="rId1"/>
    </p:custDataLst>
    <p:extLst>
      <p:ext uri="{BB962C8B-B14F-4D97-AF65-F5344CB8AC3E}">
        <p14:creationId xmlns:p14="http://schemas.microsoft.com/office/powerpoint/2010/main" val="305963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70">
                                            <p:txEl>
                                              <p:pRg st="0" end="0"/>
                                            </p:txEl>
                                          </p:spTgt>
                                        </p:tgtEl>
                                        <p:attrNameLst>
                                          <p:attrName>style.visibility</p:attrName>
                                        </p:attrNameLst>
                                      </p:cBhvr>
                                      <p:to>
                                        <p:strVal val="visible"/>
                                      </p:to>
                                    </p:set>
                                    <p:animEffect transition="in" filter="fade">
                                      <p:cBhvr>
                                        <p:cTn id="55" dur="1000"/>
                                        <p:tgtEl>
                                          <p:spTgt spid="70">
                                            <p:txEl>
                                              <p:pRg st="0" end="0"/>
                                            </p:txEl>
                                          </p:spTgt>
                                        </p:tgtEl>
                                      </p:cBhvr>
                                    </p:animEffect>
                                    <p:anim calcmode="lin" valueType="num">
                                      <p:cBhvr>
                                        <p:cTn id="56" dur="10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71"/>
                                        </p:tgtEl>
                                        <p:attrNameLst>
                                          <p:attrName>style.visibility</p:attrName>
                                        </p:attrNameLst>
                                      </p:cBhvr>
                                      <p:to>
                                        <p:strVal val="visible"/>
                                      </p:to>
                                    </p:set>
                                    <p:anim calcmode="lin" valueType="num">
                                      <p:cBhvr additive="base">
                                        <p:cTn id="62" dur="500" fill="hold"/>
                                        <p:tgtEl>
                                          <p:spTgt spid="71"/>
                                        </p:tgtEl>
                                        <p:attrNameLst>
                                          <p:attrName>ppt_x</p:attrName>
                                        </p:attrNameLst>
                                      </p:cBhvr>
                                      <p:tavLst>
                                        <p:tav tm="0">
                                          <p:val>
                                            <p:strVal val="#ppt_x"/>
                                          </p:val>
                                        </p:tav>
                                        <p:tav tm="100000">
                                          <p:val>
                                            <p:strVal val="#ppt_x"/>
                                          </p:val>
                                        </p:tav>
                                      </p:tavLst>
                                    </p:anim>
                                    <p:anim calcmode="lin" valueType="num">
                                      <p:cBhvr additive="base">
                                        <p:cTn id="63" dur="500" fill="hold"/>
                                        <p:tgtEl>
                                          <p:spTgt spid="71"/>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500" fill="hold"/>
                                        <p:tgtEl>
                                          <p:spTgt spid="72"/>
                                        </p:tgtEl>
                                        <p:attrNameLst>
                                          <p:attrName>ppt_x</p:attrName>
                                        </p:attrNameLst>
                                      </p:cBhvr>
                                      <p:tavLst>
                                        <p:tav tm="0">
                                          <p:val>
                                            <p:strVal val="#ppt_x"/>
                                          </p:val>
                                        </p:tav>
                                        <p:tav tm="100000">
                                          <p:val>
                                            <p:strVal val="#ppt_x"/>
                                          </p:val>
                                        </p:tav>
                                      </p:tavLst>
                                    </p:anim>
                                    <p:anim calcmode="lin" valueType="num">
                                      <p:cBhvr additive="base">
                                        <p:cTn id="67"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animBg="1"/>
      <p:bldP spid="51" grpId="0" animBg="1"/>
      <p:bldP spid="53" grpId="0" animBg="1"/>
      <p:bldP spid="55" grpId="0" animBg="1"/>
      <p:bldP spid="57" grpId="0" animBg="1"/>
      <p:bldP spid="60" grpId="0" animBg="1"/>
      <p:bldP spid="62" grpId="0" animBg="1"/>
      <p:bldP spid="63" grpId="0" animBg="1"/>
      <p:bldP spid="64" grpId="0" animBg="1"/>
      <p:bldP spid="18" grpId="0" animBg="1"/>
      <p:bldP spid="65" grpId="0" animBg="1"/>
      <p:bldP spid="67" grpId="0" animBg="1"/>
      <p:bldP spid="69" grpId="0" animBg="1"/>
      <p:bldP spid="7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47CD19-0EFF-480F-B772-5A595AA5E846}"/>
              </a:ext>
            </a:extLst>
          </p:cNvPr>
          <p:cNvSpPr/>
          <p:nvPr/>
        </p:nvSpPr>
        <p:spPr>
          <a:xfrm>
            <a:off x="1341344" y="988359"/>
            <a:ext cx="6061262" cy="426608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1E20DC25-FB70-40A6-8B03-D7B5C3513550}"/>
              </a:ext>
            </a:extLst>
          </p:cNvPr>
          <p:cNvSpPr txBox="1"/>
          <p:nvPr/>
        </p:nvSpPr>
        <p:spPr>
          <a:xfrm>
            <a:off x="1240491" y="5192837"/>
            <a:ext cx="6459141" cy="830997"/>
          </a:xfrm>
          <a:prstGeom prst="rect">
            <a:avLst/>
          </a:prstGeom>
          <a:noFill/>
        </p:spPr>
        <p:txBody>
          <a:bodyPr wrap="none" rtlCol="0">
            <a:spAutoFit/>
          </a:bodyPr>
          <a:lstStyle/>
          <a:p>
            <a:pPr marL="385763" indent="-385763">
              <a:buAutoNum type="arabicPlain" startAt="8"/>
            </a:pPr>
            <a:r>
              <a:rPr lang="en-US" sz="2400" dirty="0"/>
              <a:t>9    10   11    12    13   14    15    16    17    18    19</a:t>
            </a:r>
          </a:p>
          <a:p>
            <a:pPr algn="ctr"/>
            <a:r>
              <a:rPr lang="en-US" sz="2400" b="1" dirty="0"/>
              <a:t>Hour of the Day</a:t>
            </a:r>
          </a:p>
        </p:txBody>
      </p:sp>
      <p:sp>
        <p:nvSpPr>
          <p:cNvPr id="4" name="TextBox 3">
            <a:extLst>
              <a:ext uri="{FF2B5EF4-FFF2-40B4-BE49-F238E27FC236}">
                <a16:creationId xmlns:a16="http://schemas.microsoft.com/office/drawing/2014/main" id="{4FC4FDF4-EA0E-415B-A533-F0086479CAC5}"/>
              </a:ext>
            </a:extLst>
          </p:cNvPr>
          <p:cNvSpPr txBox="1"/>
          <p:nvPr/>
        </p:nvSpPr>
        <p:spPr>
          <a:xfrm>
            <a:off x="500730" y="857250"/>
            <a:ext cx="891591" cy="4801314"/>
          </a:xfrm>
          <a:prstGeom prst="rect">
            <a:avLst/>
          </a:prstGeom>
          <a:noFill/>
        </p:spPr>
        <p:txBody>
          <a:bodyPr wrap="none" rtlCol="0">
            <a:spAutoFit/>
          </a:bodyPr>
          <a:lstStyle/>
          <a:p>
            <a:r>
              <a:rPr lang="en-US" sz="2400" dirty="0"/>
              <a:t>4,500</a:t>
            </a:r>
          </a:p>
          <a:p>
            <a:endParaRPr lang="en-US" sz="825" dirty="0"/>
          </a:p>
          <a:p>
            <a:r>
              <a:rPr lang="en-US" sz="2400" dirty="0"/>
              <a:t>4,000</a:t>
            </a:r>
          </a:p>
          <a:p>
            <a:endParaRPr lang="en-US" sz="825" dirty="0"/>
          </a:p>
          <a:p>
            <a:r>
              <a:rPr lang="en-US" sz="2400" dirty="0"/>
              <a:t>3,500</a:t>
            </a:r>
          </a:p>
          <a:p>
            <a:endParaRPr lang="en-US" sz="825" dirty="0"/>
          </a:p>
          <a:p>
            <a:r>
              <a:rPr lang="en-US" sz="2400" dirty="0"/>
              <a:t>3,000</a:t>
            </a:r>
          </a:p>
          <a:p>
            <a:endParaRPr lang="en-US" sz="825" dirty="0"/>
          </a:p>
          <a:p>
            <a:r>
              <a:rPr lang="en-US" sz="2400" dirty="0"/>
              <a:t>2,500</a:t>
            </a:r>
          </a:p>
          <a:p>
            <a:endParaRPr lang="en-US" sz="825" dirty="0"/>
          </a:p>
          <a:p>
            <a:r>
              <a:rPr lang="en-US" sz="2400" dirty="0"/>
              <a:t>2,000</a:t>
            </a:r>
          </a:p>
          <a:p>
            <a:endParaRPr lang="en-US" sz="825" dirty="0"/>
          </a:p>
          <a:p>
            <a:r>
              <a:rPr lang="en-US" sz="2400" dirty="0"/>
              <a:t>1,500</a:t>
            </a:r>
          </a:p>
          <a:p>
            <a:endParaRPr lang="en-US" sz="825" dirty="0"/>
          </a:p>
          <a:p>
            <a:r>
              <a:rPr lang="en-US" sz="2400" dirty="0"/>
              <a:t>1,000</a:t>
            </a:r>
          </a:p>
          <a:p>
            <a:endParaRPr lang="en-US" sz="825" dirty="0"/>
          </a:p>
          <a:p>
            <a:r>
              <a:rPr lang="en-US" sz="825" dirty="0"/>
              <a:t>          </a:t>
            </a:r>
            <a:r>
              <a:rPr lang="en-US" sz="2400" dirty="0"/>
              <a:t>500</a:t>
            </a:r>
          </a:p>
          <a:p>
            <a:endParaRPr lang="en-US" sz="2400" dirty="0"/>
          </a:p>
        </p:txBody>
      </p:sp>
      <p:sp>
        <p:nvSpPr>
          <p:cNvPr id="5" name="TextBox 4">
            <a:extLst>
              <a:ext uri="{FF2B5EF4-FFF2-40B4-BE49-F238E27FC236}">
                <a16:creationId xmlns:a16="http://schemas.microsoft.com/office/drawing/2014/main" id="{383ADECE-0DB0-4B3E-B5A3-8E4691404BF7}"/>
              </a:ext>
            </a:extLst>
          </p:cNvPr>
          <p:cNvSpPr txBox="1"/>
          <p:nvPr/>
        </p:nvSpPr>
        <p:spPr>
          <a:xfrm rot="16200000">
            <a:off x="-167403" y="2781977"/>
            <a:ext cx="897682" cy="461665"/>
          </a:xfrm>
          <a:prstGeom prst="rect">
            <a:avLst/>
          </a:prstGeom>
          <a:noFill/>
        </p:spPr>
        <p:txBody>
          <a:bodyPr wrap="none" rtlCol="0">
            <a:spAutoFit/>
          </a:bodyPr>
          <a:lstStyle/>
          <a:p>
            <a:r>
              <a:rPr lang="en-US" sz="2400" b="1" dirty="0"/>
              <a:t>BTUH</a:t>
            </a:r>
          </a:p>
        </p:txBody>
      </p:sp>
      <p:sp>
        <p:nvSpPr>
          <p:cNvPr id="6" name="TextBox 5">
            <a:extLst>
              <a:ext uri="{FF2B5EF4-FFF2-40B4-BE49-F238E27FC236}">
                <a16:creationId xmlns:a16="http://schemas.microsoft.com/office/drawing/2014/main" id="{C2315B6E-7549-4915-987E-35DAA0F6AFFF}"/>
              </a:ext>
            </a:extLst>
          </p:cNvPr>
          <p:cNvSpPr txBox="1"/>
          <p:nvPr/>
        </p:nvSpPr>
        <p:spPr>
          <a:xfrm>
            <a:off x="1473456" y="1446180"/>
            <a:ext cx="935384" cy="461665"/>
          </a:xfrm>
          <a:prstGeom prst="rect">
            <a:avLst/>
          </a:prstGeom>
          <a:noFill/>
        </p:spPr>
        <p:txBody>
          <a:bodyPr wrap="none" rtlCol="0">
            <a:spAutoFit/>
          </a:bodyPr>
          <a:lstStyle/>
          <a:p>
            <a:r>
              <a:rPr lang="en-US" sz="2400" b="1" dirty="0">
                <a:solidFill>
                  <a:srgbClr val="FFFF00"/>
                </a:solidFill>
              </a:rPr>
              <a:t>East 1</a:t>
            </a:r>
          </a:p>
        </p:txBody>
      </p:sp>
      <p:cxnSp>
        <p:nvCxnSpPr>
          <p:cNvPr id="8" name="Straight Connector 7">
            <a:extLst>
              <a:ext uri="{FF2B5EF4-FFF2-40B4-BE49-F238E27FC236}">
                <a16:creationId xmlns:a16="http://schemas.microsoft.com/office/drawing/2014/main" id="{436DE552-7269-4572-B74F-A9F312363317}"/>
              </a:ext>
            </a:extLst>
          </p:cNvPr>
          <p:cNvCxnSpPr>
            <a:cxnSpLocks/>
          </p:cNvCxnSpPr>
          <p:nvPr/>
        </p:nvCxnSpPr>
        <p:spPr>
          <a:xfrm>
            <a:off x="1341344" y="1835523"/>
            <a:ext cx="463922" cy="16110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992F686-7284-4911-A78C-CC694339F0FD}"/>
              </a:ext>
            </a:extLst>
          </p:cNvPr>
          <p:cNvCxnSpPr>
            <a:cxnSpLocks/>
          </p:cNvCxnSpPr>
          <p:nvPr/>
        </p:nvCxnSpPr>
        <p:spPr>
          <a:xfrm>
            <a:off x="1372603" y="3716143"/>
            <a:ext cx="523433" cy="960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2A1FF1-BB59-4663-927A-58B594BE132F}"/>
              </a:ext>
            </a:extLst>
          </p:cNvPr>
          <p:cNvCxnSpPr>
            <a:cxnSpLocks/>
          </p:cNvCxnSpPr>
          <p:nvPr/>
        </p:nvCxnSpPr>
        <p:spPr>
          <a:xfrm>
            <a:off x="1805266" y="1996631"/>
            <a:ext cx="467591" cy="58964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9F6DC55-3C2F-430C-A0F6-838C49229A47}"/>
              </a:ext>
            </a:extLst>
          </p:cNvPr>
          <p:cNvCxnSpPr>
            <a:cxnSpLocks/>
          </p:cNvCxnSpPr>
          <p:nvPr/>
        </p:nvCxnSpPr>
        <p:spPr>
          <a:xfrm>
            <a:off x="1896035" y="3804645"/>
            <a:ext cx="376821" cy="26981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C2481C0-F4A1-42FC-971B-E682F2E6F021}"/>
              </a:ext>
            </a:extLst>
          </p:cNvPr>
          <p:cNvCxnSpPr>
            <a:cxnSpLocks/>
          </p:cNvCxnSpPr>
          <p:nvPr/>
        </p:nvCxnSpPr>
        <p:spPr>
          <a:xfrm>
            <a:off x="2272857" y="2586274"/>
            <a:ext cx="279449" cy="66891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8194E39-3DB0-4D5B-8B7A-D384EE984682}"/>
              </a:ext>
            </a:extLst>
          </p:cNvPr>
          <p:cNvSpPr txBox="1"/>
          <p:nvPr/>
        </p:nvSpPr>
        <p:spPr>
          <a:xfrm>
            <a:off x="1473457" y="3220053"/>
            <a:ext cx="935384" cy="461665"/>
          </a:xfrm>
          <a:prstGeom prst="rect">
            <a:avLst/>
          </a:prstGeom>
          <a:noFill/>
        </p:spPr>
        <p:txBody>
          <a:bodyPr wrap="none" rtlCol="0">
            <a:spAutoFit/>
          </a:bodyPr>
          <a:lstStyle/>
          <a:p>
            <a:r>
              <a:rPr lang="en-US" sz="2400" b="1" dirty="0">
                <a:solidFill>
                  <a:srgbClr val="FF0000"/>
                </a:solidFill>
              </a:rPr>
              <a:t>East 2</a:t>
            </a:r>
          </a:p>
        </p:txBody>
      </p:sp>
      <p:cxnSp>
        <p:nvCxnSpPr>
          <p:cNvPr id="20" name="Straight Connector 19">
            <a:extLst>
              <a:ext uri="{FF2B5EF4-FFF2-40B4-BE49-F238E27FC236}">
                <a16:creationId xmlns:a16="http://schemas.microsoft.com/office/drawing/2014/main" id="{AC85990E-2B5F-4BAF-AC36-BB84484EBD3F}"/>
              </a:ext>
            </a:extLst>
          </p:cNvPr>
          <p:cNvCxnSpPr>
            <a:cxnSpLocks/>
          </p:cNvCxnSpPr>
          <p:nvPr/>
        </p:nvCxnSpPr>
        <p:spPr>
          <a:xfrm>
            <a:off x="2542778" y="3255193"/>
            <a:ext cx="323830" cy="5455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C83D291-6B52-4B8D-B1D0-5B4251BBF033}"/>
              </a:ext>
            </a:extLst>
          </p:cNvPr>
          <p:cNvCxnSpPr>
            <a:cxnSpLocks/>
          </p:cNvCxnSpPr>
          <p:nvPr/>
        </p:nvCxnSpPr>
        <p:spPr>
          <a:xfrm>
            <a:off x="2840604" y="3768964"/>
            <a:ext cx="432872" cy="38404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570D84D-B954-47BB-A523-05418FB368CC}"/>
              </a:ext>
            </a:extLst>
          </p:cNvPr>
          <p:cNvCxnSpPr>
            <a:cxnSpLocks/>
          </p:cNvCxnSpPr>
          <p:nvPr/>
        </p:nvCxnSpPr>
        <p:spPr>
          <a:xfrm>
            <a:off x="3282773" y="4153004"/>
            <a:ext cx="4119833" cy="69802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BB3A8D3-02C2-43B9-A72F-9E717C096AF5}"/>
              </a:ext>
            </a:extLst>
          </p:cNvPr>
          <p:cNvCxnSpPr>
            <a:cxnSpLocks/>
          </p:cNvCxnSpPr>
          <p:nvPr/>
        </p:nvCxnSpPr>
        <p:spPr>
          <a:xfrm>
            <a:off x="2270723" y="4070660"/>
            <a:ext cx="403332" cy="4673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D47C2C6-E199-4A0E-BAEF-0D39EC6A9740}"/>
              </a:ext>
            </a:extLst>
          </p:cNvPr>
          <p:cNvCxnSpPr>
            <a:cxnSpLocks/>
          </p:cNvCxnSpPr>
          <p:nvPr/>
        </p:nvCxnSpPr>
        <p:spPr>
          <a:xfrm>
            <a:off x="2665076" y="4538014"/>
            <a:ext cx="617698" cy="3810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3EB5E2F-3144-4274-B163-3370EF7B8646}"/>
              </a:ext>
            </a:extLst>
          </p:cNvPr>
          <p:cNvCxnSpPr>
            <a:cxnSpLocks/>
          </p:cNvCxnSpPr>
          <p:nvPr/>
        </p:nvCxnSpPr>
        <p:spPr>
          <a:xfrm>
            <a:off x="3273475" y="4918194"/>
            <a:ext cx="4076378" cy="2394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E616FA98-CA7D-468A-A429-F332E4DE7617}"/>
              </a:ext>
            </a:extLst>
          </p:cNvPr>
          <p:cNvSpPr/>
          <p:nvPr/>
        </p:nvSpPr>
        <p:spPr>
          <a:xfrm>
            <a:off x="5399717" y="1127940"/>
            <a:ext cx="1059906" cy="461665"/>
          </a:xfrm>
          <a:prstGeom prst="rect">
            <a:avLst/>
          </a:prstGeom>
          <a:ln>
            <a:noFill/>
          </a:ln>
        </p:spPr>
        <p:txBody>
          <a:bodyPr wrap="none">
            <a:spAutoFit/>
          </a:bodyPr>
          <a:lstStyle/>
          <a:p>
            <a:r>
              <a:rPr lang="en-US" sz="2400" b="1" dirty="0">
                <a:solidFill>
                  <a:srgbClr val="00B050"/>
                </a:solidFill>
              </a:rPr>
              <a:t>West 1</a:t>
            </a:r>
          </a:p>
        </p:txBody>
      </p:sp>
      <p:cxnSp>
        <p:nvCxnSpPr>
          <p:cNvPr id="37" name="Straight Connector 36">
            <a:extLst>
              <a:ext uri="{FF2B5EF4-FFF2-40B4-BE49-F238E27FC236}">
                <a16:creationId xmlns:a16="http://schemas.microsoft.com/office/drawing/2014/main" id="{EB3B6F3E-FD39-40FA-A9C2-F263C06A6C9E}"/>
              </a:ext>
            </a:extLst>
          </p:cNvPr>
          <p:cNvCxnSpPr>
            <a:cxnSpLocks/>
          </p:cNvCxnSpPr>
          <p:nvPr/>
        </p:nvCxnSpPr>
        <p:spPr>
          <a:xfrm>
            <a:off x="5663137" y="1556147"/>
            <a:ext cx="662267" cy="109323"/>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42991DB-D8B6-4EE0-9913-EB672DCCF7AB}"/>
              </a:ext>
            </a:extLst>
          </p:cNvPr>
          <p:cNvCxnSpPr>
            <a:cxnSpLocks/>
          </p:cNvCxnSpPr>
          <p:nvPr/>
        </p:nvCxnSpPr>
        <p:spPr>
          <a:xfrm>
            <a:off x="6325404" y="1651616"/>
            <a:ext cx="512426" cy="66867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D350F08-0E99-4664-A78A-7DE1720102FB}"/>
              </a:ext>
            </a:extLst>
          </p:cNvPr>
          <p:cNvCxnSpPr>
            <a:cxnSpLocks/>
          </p:cNvCxnSpPr>
          <p:nvPr/>
        </p:nvCxnSpPr>
        <p:spPr>
          <a:xfrm>
            <a:off x="6827756" y="2306439"/>
            <a:ext cx="574850" cy="171822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9F2EFA3-AC10-4EB8-A8D3-1DE49DEC6FA0}"/>
              </a:ext>
            </a:extLst>
          </p:cNvPr>
          <p:cNvCxnSpPr>
            <a:cxnSpLocks/>
          </p:cNvCxnSpPr>
          <p:nvPr/>
        </p:nvCxnSpPr>
        <p:spPr>
          <a:xfrm flipV="1">
            <a:off x="5123330" y="1545255"/>
            <a:ext cx="552776" cy="39296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75EC6E5-0455-4007-9E94-F4EFA672C006}"/>
              </a:ext>
            </a:extLst>
          </p:cNvPr>
          <p:cNvCxnSpPr>
            <a:cxnSpLocks/>
          </p:cNvCxnSpPr>
          <p:nvPr/>
        </p:nvCxnSpPr>
        <p:spPr>
          <a:xfrm flipV="1">
            <a:off x="4698269" y="1938220"/>
            <a:ext cx="425061" cy="98251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5C29613-08BA-4820-B258-4F4A8D1BACD4}"/>
              </a:ext>
            </a:extLst>
          </p:cNvPr>
          <p:cNvCxnSpPr>
            <a:cxnSpLocks/>
          </p:cNvCxnSpPr>
          <p:nvPr/>
        </p:nvCxnSpPr>
        <p:spPr>
          <a:xfrm flipV="1">
            <a:off x="3502588" y="4159713"/>
            <a:ext cx="608323" cy="43673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1904952-2B78-4F64-A7C5-AD694E9841D3}"/>
              </a:ext>
            </a:extLst>
          </p:cNvPr>
          <p:cNvCxnSpPr>
            <a:cxnSpLocks/>
          </p:cNvCxnSpPr>
          <p:nvPr/>
        </p:nvCxnSpPr>
        <p:spPr>
          <a:xfrm flipV="1">
            <a:off x="4110911" y="2927443"/>
            <a:ext cx="587358" cy="122220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84F0AD3-DC72-4B75-A1BF-83CBC98C4781}"/>
              </a:ext>
            </a:extLst>
          </p:cNvPr>
          <p:cNvCxnSpPr>
            <a:cxnSpLocks/>
          </p:cNvCxnSpPr>
          <p:nvPr/>
        </p:nvCxnSpPr>
        <p:spPr>
          <a:xfrm flipV="1">
            <a:off x="1372870" y="4596451"/>
            <a:ext cx="2141801" cy="2461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78683CDC-C642-4423-8C5E-3CA9569FD968}"/>
              </a:ext>
            </a:extLst>
          </p:cNvPr>
          <p:cNvSpPr/>
          <p:nvPr/>
        </p:nvSpPr>
        <p:spPr>
          <a:xfrm>
            <a:off x="5398225" y="1836337"/>
            <a:ext cx="1182119" cy="461665"/>
          </a:xfrm>
          <a:prstGeom prst="rect">
            <a:avLst/>
          </a:prstGeom>
          <a:ln>
            <a:noFill/>
          </a:ln>
        </p:spPr>
        <p:txBody>
          <a:bodyPr wrap="square">
            <a:spAutoFit/>
          </a:bodyPr>
          <a:lstStyle/>
          <a:p>
            <a:r>
              <a:rPr lang="en-US" sz="2400" b="1" dirty="0">
                <a:solidFill>
                  <a:schemeClr val="accent2"/>
                </a:solidFill>
              </a:rPr>
              <a:t>West 2</a:t>
            </a:r>
          </a:p>
        </p:txBody>
      </p:sp>
      <p:cxnSp>
        <p:nvCxnSpPr>
          <p:cNvPr id="56" name="Straight Connector 55">
            <a:extLst>
              <a:ext uri="{FF2B5EF4-FFF2-40B4-BE49-F238E27FC236}">
                <a16:creationId xmlns:a16="http://schemas.microsoft.com/office/drawing/2014/main" id="{C2BC30C1-E0EC-482D-96A5-E6D110136C99}"/>
              </a:ext>
            </a:extLst>
          </p:cNvPr>
          <p:cNvCxnSpPr>
            <a:cxnSpLocks/>
          </p:cNvCxnSpPr>
          <p:nvPr/>
        </p:nvCxnSpPr>
        <p:spPr>
          <a:xfrm>
            <a:off x="5663072" y="2306439"/>
            <a:ext cx="582374" cy="5760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A36906F-55E0-4D28-B50B-187D33DF7024}"/>
              </a:ext>
            </a:extLst>
          </p:cNvPr>
          <p:cNvCxnSpPr>
            <a:cxnSpLocks/>
          </p:cNvCxnSpPr>
          <p:nvPr/>
        </p:nvCxnSpPr>
        <p:spPr>
          <a:xfrm>
            <a:off x="6245414" y="2359411"/>
            <a:ext cx="539774" cy="61570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1B74765-65EB-44A3-9316-56AA916B97DF}"/>
              </a:ext>
            </a:extLst>
          </p:cNvPr>
          <p:cNvCxnSpPr>
            <a:cxnSpLocks/>
          </p:cNvCxnSpPr>
          <p:nvPr/>
        </p:nvCxnSpPr>
        <p:spPr>
          <a:xfrm>
            <a:off x="6785188" y="2971768"/>
            <a:ext cx="582310" cy="117151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67B796C-8556-455C-A258-D8DA39C13D9F}"/>
              </a:ext>
            </a:extLst>
          </p:cNvPr>
          <p:cNvCxnSpPr>
            <a:cxnSpLocks/>
          </p:cNvCxnSpPr>
          <p:nvPr/>
        </p:nvCxnSpPr>
        <p:spPr>
          <a:xfrm flipV="1">
            <a:off x="5311665" y="2318310"/>
            <a:ext cx="354787" cy="42163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F7FEFE9-CA50-417B-8534-CF546C5B5BB4}"/>
              </a:ext>
            </a:extLst>
          </p:cNvPr>
          <p:cNvCxnSpPr>
            <a:cxnSpLocks/>
          </p:cNvCxnSpPr>
          <p:nvPr/>
        </p:nvCxnSpPr>
        <p:spPr>
          <a:xfrm flipV="1">
            <a:off x="4553888" y="2727525"/>
            <a:ext cx="777633" cy="143218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2B1B84C-E234-480A-AEAD-7EA54619A5D1}"/>
              </a:ext>
            </a:extLst>
          </p:cNvPr>
          <p:cNvCxnSpPr>
            <a:cxnSpLocks/>
          </p:cNvCxnSpPr>
          <p:nvPr/>
        </p:nvCxnSpPr>
        <p:spPr>
          <a:xfrm flipV="1">
            <a:off x="3580600" y="4143286"/>
            <a:ext cx="987257" cy="57621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F032EA4D-3C20-4363-A5AC-B922A9914B81}"/>
              </a:ext>
            </a:extLst>
          </p:cNvPr>
          <p:cNvCxnSpPr>
            <a:cxnSpLocks/>
          </p:cNvCxnSpPr>
          <p:nvPr/>
        </p:nvCxnSpPr>
        <p:spPr>
          <a:xfrm flipV="1">
            <a:off x="1348558" y="4706867"/>
            <a:ext cx="2232041" cy="28636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704C648F-D189-481B-AC2D-450CA9B0AD91}"/>
              </a:ext>
            </a:extLst>
          </p:cNvPr>
          <p:cNvSpPr/>
          <p:nvPr/>
        </p:nvSpPr>
        <p:spPr>
          <a:xfrm flipH="1">
            <a:off x="5398226" y="2772711"/>
            <a:ext cx="1060310" cy="461665"/>
          </a:xfrm>
          <a:prstGeom prst="rect">
            <a:avLst/>
          </a:prstGeom>
        </p:spPr>
        <p:txBody>
          <a:bodyPr wrap="square">
            <a:spAutoFit/>
          </a:bodyPr>
          <a:lstStyle/>
          <a:p>
            <a:r>
              <a:rPr lang="en-US" sz="2400" b="1" dirty="0">
                <a:solidFill>
                  <a:schemeClr val="bg2">
                    <a:lumMod val="50000"/>
                  </a:schemeClr>
                </a:solidFill>
              </a:rPr>
              <a:t>West 3</a:t>
            </a:r>
          </a:p>
        </p:txBody>
      </p:sp>
      <p:cxnSp>
        <p:nvCxnSpPr>
          <p:cNvPr id="74" name="Straight Connector 73">
            <a:extLst>
              <a:ext uri="{FF2B5EF4-FFF2-40B4-BE49-F238E27FC236}">
                <a16:creationId xmlns:a16="http://schemas.microsoft.com/office/drawing/2014/main" id="{CD3B57A7-DAE6-4829-B0E3-3B477F567CCE}"/>
              </a:ext>
            </a:extLst>
          </p:cNvPr>
          <p:cNvCxnSpPr>
            <a:cxnSpLocks/>
          </p:cNvCxnSpPr>
          <p:nvPr/>
        </p:nvCxnSpPr>
        <p:spPr>
          <a:xfrm>
            <a:off x="5658173" y="3452807"/>
            <a:ext cx="546845" cy="100295"/>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0EAAE08C-791F-4223-9014-DE2B5D95269D}"/>
              </a:ext>
            </a:extLst>
          </p:cNvPr>
          <p:cNvCxnSpPr>
            <a:cxnSpLocks/>
          </p:cNvCxnSpPr>
          <p:nvPr/>
        </p:nvCxnSpPr>
        <p:spPr>
          <a:xfrm>
            <a:off x="6205018" y="3546171"/>
            <a:ext cx="502352" cy="393382"/>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BA271F7-4442-40D4-BBD9-9BD9D200D86E}"/>
              </a:ext>
            </a:extLst>
          </p:cNvPr>
          <p:cNvCxnSpPr>
            <a:cxnSpLocks/>
          </p:cNvCxnSpPr>
          <p:nvPr/>
        </p:nvCxnSpPr>
        <p:spPr>
          <a:xfrm>
            <a:off x="6707370" y="3938127"/>
            <a:ext cx="685938" cy="920321"/>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BA6D1D6-0202-42AC-AF86-E5944D9C4426}"/>
              </a:ext>
            </a:extLst>
          </p:cNvPr>
          <p:cNvCxnSpPr>
            <a:cxnSpLocks/>
          </p:cNvCxnSpPr>
          <p:nvPr/>
        </p:nvCxnSpPr>
        <p:spPr>
          <a:xfrm flipV="1">
            <a:off x="5128686" y="3455843"/>
            <a:ext cx="534386" cy="405583"/>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1D28162-E60B-491B-B162-63DCFF4D642E}"/>
              </a:ext>
            </a:extLst>
          </p:cNvPr>
          <p:cNvCxnSpPr>
            <a:cxnSpLocks/>
          </p:cNvCxnSpPr>
          <p:nvPr/>
        </p:nvCxnSpPr>
        <p:spPr>
          <a:xfrm flipV="1">
            <a:off x="4586745" y="3849322"/>
            <a:ext cx="564613" cy="634718"/>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D9584D36-C984-4F1F-8ABA-5A3D4A1FDED9}"/>
              </a:ext>
            </a:extLst>
          </p:cNvPr>
          <p:cNvCxnSpPr>
            <a:cxnSpLocks/>
          </p:cNvCxnSpPr>
          <p:nvPr/>
        </p:nvCxnSpPr>
        <p:spPr>
          <a:xfrm flipV="1">
            <a:off x="3383627" y="4469614"/>
            <a:ext cx="1229636" cy="499525"/>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8BB856E-C08D-416C-99DC-7182C617C24A}"/>
              </a:ext>
            </a:extLst>
          </p:cNvPr>
          <p:cNvCxnSpPr>
            <a:cxnSpLocks/>
          </p:cNvCxnSpPr>
          <p:nvPr/>
        </p:nvCxnSpPr>
        <p:spPr>
          <a:xfrm flipV="1">
            <a:off x="1341345" y="4956635"/>
            <a:ext cx="2069681" cy="181281"/>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4" name="Title 1">
            <a:extLst>
              <a:ext uri="{FF2B5EF4-FFF2-40B4-BE49-F238E27FC236}">
                <a16:creationId xmlns:a16="http://schemas.microsoft.com/office/drawing/2014/main" id="{C4A160ED-BBAA-46C1-A884-E664BFF084EA}"/>
              </a:ext>
            </a:extLst>
          </p:cNvPr>
          <p:cNvSpPr>
            <a:spLocks noGrp="1"/>
          </p:cNvSpPr>
          <p:nvPr>
            <p:ph type="title"/>
          </p:nvPr>
        </p:nvSpPr>
        <p:spPr>
          <a:xfrm>
            <a:off x="50606" y="-79615"/>
            <a:ext cx="9017194" cy="1143000"/>
          </a:xfrm>
        </p:spPr>
        <p:txBody>
          <a:bodyPr>
            <a:normAutofit/>
          </a:bodyPr>
          <a:lstStyle/>
          <a:p>
            <a:r>
              <a:rPr lang="en-US" dirty="0"/>
              <a:t>Zoning by Exposure 4-5 PM</a:t>
            </a:r>
          </a:p>
        </p:txBody>
      </p:sp>
      <p:sp>
        <p:nvSpPr>
          <p:cNvPr id="46" name="TextBox 45">
            <a:extLst>
              <a:ext uri="{FF2B5EF4-FFF2-40B4-BE49-F238E27FC236}">
                <a16:creationId xmlns:a16="http://schemas.microsoft.com/office/drawing/2014/main" id="{1CA8601F-144B-4185-9193-B345D4895F80}"/>
              </a:ext>
            </a:extLst>
          </p:cNvPr>
          <p:cNvSpPr txBox="1"/>
          <p:nvPr/>
        </p:nvSpPr>
        <p:spPr>
          <a:xfrm>
            <a:off x="5554359" y="5534342"/>
            <a:ext cx="1382110" cy="584775"/>
          </a:xfrm>
          <a:prstGeom prst="rect">
            <a:avLst/>
          </a:prstGeom>
          <a:noFill/>
        </p:spPr>
        <p:txBody>
          <a:bodyPr wrap="none" rtlCol="0">
            <a:spAutoFit/>
          </a:bodyPr>
          <a:lstStyle/>
          <a:p>
            <a:r>
              <a:rPr lang="en-US" sz="3200" dirty="0">
                <a:solidFill>
                  <a:srgbClr val="FFFF00"/>
                </a:solidFill>
              </a:rPr>
              <a:t>4-5 PM</a:t>
            </a:r>
          </a:p>
        </p:txBody>
      </p:sp>
    </p:spTree>
    <p:custDataLst>
      <p:tags r:id="rId1"/>
    </p:custDataLst>
    <p:extLst>
      <p:ext uri="{BB962C8B-B14F-4D97-AF65-F5344CB8AC3E}">
        <p14:creationId xmlns:p14="http://schemas.microsoft.com/office/powerpoint/2010/main" val="274858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7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7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8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6" grpId="0" animBg="1"/>
      <p:bldP spid="55" grpId="0"/>
      <p:bldP spid="7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A23D6-6405-49E6-A3B5-F9D46BF1EE0E}"/>
              </a:ext>
            </a:extLst>
          </p:cNvPr>
          <p:cNvSpPr>
            <a:spLocks noGrp="1"/>
          </p:cNvSpPr>
          <p:nvPr>
            <p:ph type="title"/>
          </p:nvPr>
        </p:nvSpPr>
        <p:spPr/>
        <p:txBody>
          <a:bodyPr/>
          <a:lstStyle/>
          <a:p>
            <a:r>
              <a:rPr lang="en-US"/>
              <a:t>Field </a:t>
            </a:r>
            <a:r>
              <a:rPr lang="en-US" dirty="0"/>
              <a:t>Notes</a:t>
            </a:r>
          </a:p>
        </p:txBody>
      </p:sp>
      <p:sp>
        <p:nvSpPr>
          <p:cNvPr id="3" name="Content Placeholder 2">
            <a:extLst>
              <a:ext uri="{FF2B5EF4-FFF2-40B4-BE49-F238E27FC236}">
                <a16:creationId xmlns:a16="http://schemas.microsoft.com/office/drawing/2014/main" id="{68E45590-CC2B-499E-8451-8A52DCD79DF8}"/>
              </a:ext>
            </a:extLst>
          </p:cNvPr>
          <p:cNvSpPr>
            <a:spLocks noGrp="1"/>
          </p:cNvSpPr>
          <p:nvPr>
            <p:ph idx="1"/>
          </p:nvPr>
        </p:nvSpPr>
        <p:spPr>
          <a:xfrm>
            <a:off x="304800" y="1417638"/>
            <a:ext cx="8458200" cy="5516562"/>
          </a:xfrm>
        </p:spPr>
        <p:txBody>
          <a:bodyPr>
            <a:normAutofit fontScale="92500" lnSpcReduction="20000"/>
          </a:bodyPr>
          <a:lstStyle/>
          <a:p>
            <a:pPr marL="0" indent="0">
              <a:buNone/>
            </a:pPr>
            <a:r>
              <a:rPr lang="en-US" dirty="0">
                <a:solidFill>
                  <a:srgbClr val="FFFF00"/>
                </a:solidFill>
              </a:rPr>
              <a:t>The complaint is simple, this room gets warm in the afternoons in the summer and then, go figure, it gets too warm in the winter in the late afternoon.</a:t>
            </a:r>
          </a:p>
          <a:p>
            <a:pPr marL="0" indent="0">
              <a:buNone/>
            </a:pPr>
            <a:endParaRPr lang="en-US" dirty="0">
              <a:solidFill>
                <a:srgbClr val="FFFF00"/>
              </a:solidFill>
            </a:endParaRPr>
          </a:p>
          <a:p>
            <a:pPr marL="0" indent="0">
              <a:buNone/>
            </a:pPr>
            <a:r>
              <a:rPr lang="en-US" dirty="0">
                <a:solidFill>
                  <a:srgbClr val="FFFF00"/>
                </a:solidFill>
              </a:rPr>
              <a:t>If the room has a lot of glass and faces south and/or west it could be the system design did not handle glass load excursions well. </a:t>
            </a:r>
          </a:p>
          <a:p>
            <a:pPr marL="0" indent="0">
              <a:buNone/>
            </a:pPr>
            <a:endParaRPr lang="en-US" dirty="0">
              <a:solidFill>
                <a:srgbClr val="FFFF00"/>
              </a:solidFill>
            </a:endParaRPr>
          </a:p>
          <a:p>
            <a:pPr marL="0" indent="0">
              <a:buNone/>
            </a:pPr>
            <a:r>
              <a:rPr lang="en-US" dirty="0">
                <a:solidFill>
                  <a:srgbClr val="FFFF00"/>
                </a:solidFill>
              </a:rPr>
              <a:t>Based on the how warm it gets, adding a window film, or an overhang might resolve the problem.  Ask an AC contractor and the answer will usually be an auxiliary unit or zoning. Ask a window contractor….   </a:t>
            </a:r>
          </a:p>
          <a:p>
            <a:pPr marL="0" indent="0">
              <a:buNone/>
            </a:pPr>
            <a:r>
              <a:rPr lang="en-US" dirty="0">
                <a:solidFill>
                  <a:srgbClr val="FFFF00"/>
                </a:solidFill>
              </a:rPr>
              <a:t> </a:t>
            </a:r>
          </a:p>
          <a:p>
            <a:pPr marL="0" indent="0">
              <a:buNone/>
            </a:pPr>
            <a:endParaRPr lang="en-US" dirty="0">
              <a:solidFill>
                <a:srgbClr val="FFFF00"/>
              </a:solidFill>
            </a:endParaRP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316643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722C-BAAF-40F6-8CBB-D3143DB979E7}"/>
              </a:ext>
            </a:extLst>
          </p:cNvPr>
          <p:cNvSpPr>
            <a:spLocks noGrp="1"/>
          </p:cNvSpPr>
          <p:nvPr>
            <p:ph type="title"/>
          </p:nvPr>
        </p:nvSpPr>
        <p:spPr/>
        <p:txBody>
          <a:bodyPr/>
          <a:lstStyle/>
          <a:p>
            <a:r>
              <a:rPr lang="en-US" dirty="0"/>
              <a:t>Load Calculation Basics</a:t>
            </a:r>
          </a:p>
        </p:txBody>
      </p:sp>
      <p:sp>
        <p:nvSpPr>
          <p:cNvPr id="3" name="Content Placeholder 2">
            <a:extLst>
              <a:ext uri="{FF2B5EF4-FFF2-40B4-BE49-F238E27FC236}">
                <a16:creationId xmlns:a16="http://schemas.microsoft.com/office/drawing/2014/main" id="{E5030A64-CEAC-4705-92D0-92F4C44A13B0}"/>
              </a:ext>
            </a:extLst>
          </p:cNvPr>
          <p:cNvSpPr>
            <a:spLocks noGrp="1"/>
          </p:cNvSpPr>
          <p:nvPr>
            <p:ph idx="1"/>
          </p:nvPr>
        </p:nvSpPr>
        <p:spPr>
          <a:xfrm>
            <a:off x="228600" y="1600200"/>
            <a:ext cx="8686800" cy="4525963"/>
          </a:xfrm>
        </p:spPr>
        <p:txBody>
          <a:bodyPr>
            <a:normAutofit lnSpcReduction="10000"/>
          </a:bodyPr>
          <a:lstStyle/>
          <a:p>
            <a:pPr marL="0" indent="0">
              <a:buNone/>
            </a:pPr>
            <a:r>
              <a:rPr lang="en-US" dirty="0">
                <a:solidFill>
                  <a:srgbClr val="FFFF00"/>
                </a:solidFill>
              </a:rPr>
              <a:t>First step: a block load for equipment sizing is done so the equipment size can be determined.  The equipment selected has expanded data on airflow that is used to determine main duct  trunk sizes.</a:t>
            </a:r>
          </a:p>
          <a:p>
            <a:pPr marL="0" indent="0">
              <a:buNone/>
            </a:pPr>
            <a:endParaRPr lang="en-US" dirty="0">
              <a:solidFill>
                <a:srgbClr val="FFFF00"/>
              </a:solidFill>
            </a:endParaRPr>
          </a:p>
          <a:p>
            <a:pPr marL="0" indent="0">
              <a:buNone/>
            </a:pPr>
            <a:r>
              <a:rPr lang="en-US" dirty="0">
                <a:solidFill>
                  <a:srgbClr val="FFFF00"/>
                </a:solidFill>
              </a:rPr>
              <a:t>Second step:  a load is done for the air distribution components such as branch ducts, zone damper sizing, supply outlet sizing and local auxiliary equipment sizing.</a:t>
            </a:r>
          </a:p>
        </p:txBody>
      </p:sp>
    </p:spTree>
    <p:extLst>
      <p:ext uri="{BB962C8B-B14F-4D97-AF65-F5344CB8AC3E}">
        <p14:creationId xmlns:p14="http://schemas.microsoft.com/office/powerpoint/2010/main" val="392346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722C-BAAF-40F6-8CBB-D3143DB979E7}"/>
              </a:ext>
            </a:extLst>
          </p:cNvPr>
          <p:cNvSpPr>
            <a:spLocks noGrp="1"/>
          </p:cNvSpPr>
          <p:nvPr>
            <p:ph type="title"/>
          </p:nvPr>
        </p:nvSpPr>
        <p:spPr/>
        <p:txBody>
          <a:bodyPr/>
          <a:lstStyle/>
          <a:p>
            <a:r>
              <a:rPr lang="en-US" dirty="0"/>
              <a:t>Block Load</a:t>
            </a:r>
          </a:p>
        </p:txBody>
      </p:sp>
      <p:sp>
        <p:nvSpPr>
          <p:cNvPr id="3" name="Content Placeholder 2">
            <a:extLst>
              <a:ext uri="{FF2B5EF4-FFF2-40B4-BE49-F238E27FC236}">
                <a16:creationId xmlns:a16="http://schemas.microsoft.com/office/drawing/2014/main" id="{E5030A64-CEAC-4705-92D0-92F4C44A13B0}"/>
              </a:ext>
            </a:extLst>
          </p:cNvPr>
          <p:cNvSpPr>
            <a:spLocks noGrp="1"/>
          </p:cNvSpPr>
          <p:nvPr>
            <p:ph idx="1"/>
          </p:nvPr>
        </p:nvSpPr>
        <p:spPr>
          <a:xfrm>
            <a:off x="228600" y="1600201"/>
            <a:ext cx="8686800" cy="762000"/>
          </a:xfrm>
        </p:spPr>
        <p:txBody>
          <a:bodyPr>
            <a:normAutofit/>
          </a:bodyPr>
          <a:lstStyle/>
          <a:p>
            <a:pPr marL="0" indent="0">
              <a:buNone/>
            </a:pPr>
            <a:r>
              <a:rPr lang="en-US" dirty="0">
                <a:solidFill>
                  <a:srgbClr val="FFFF00"/>
                </a:solidFill>
              </a:rPr>
              <a:t>Whole house as one large room.</a:t>
            </a:r>
          </a:p>
        </p:txBody>
      </p:sp>
      <p:sp>
        <p:nvSpPr>
          <p:cNvPr id="4" name="Rectangle 3">
            <a:extLst>
              <a:ext uri="{FF2B5EF4-FFF2-40B4-BE49-F238E27FC236}">
                <a16:creationId xmlns:a16="http://schemas.microsoft.com/office/drawing/2014/main" id="{58655A5B-8AB5-48CB-8B04-57315101AD43}"/>
              </a:ext>
            </a:extLst>
          </p:cNvPr>
          <p:cNvSpPr/>
          <p:nvPr/>
        </p:nvSpPr>
        <p:spPr>
          <a:xfrm>
            <a:off x="490728" y="3200400"/>
            <a:ext cx="3624072" cy="2209800"/>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11144A6-A5BD-4BB9-8428-881BD4129387}"/>
              </a:ext>
            </a:extLst>
          </p:cNvPr>
          <p:cNvSpPr/>
          <p:nvPr/>
        </p:nvSpPr>
        <p:spPr>
          <a:xfrm>
            <a:off x="4800600" y="3657600"/>
            <a:ext cx="3624072" cy="1752600"/>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890109D8-A08F-40E9-9CE9-8DAB2264F4CB}"/>
              </a:ext>
            </a:extLst>
          </p:cNvPr>
          <p:cNvCxnSpPr/>
          <p:nvPr/>
        </p:nvCxnSpPr>
        <p:spPr>
          <a:xfrm flipH="1">
            <a:off x="490728" y="3200400"/>
            <a:ext cx="3624072" cy="22098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394E091-ECFC-483F-81FA-588344EC22B0}"/>
              </a:ext>
            </a:extLst>
          </p:cNvPr>
          <p:cNvCxnSpPr>
            <a:cxnSpLocks/>
          </p:cNvCxnSpPr>
          <p:nvPr/>
        </p:nvCxnSpPr>
        <p:spPr>
          <a:xfrm flipH="1" flipV="1">
            <a:off x="457200" y="3230880"/>
            <a:ext cx="3657600" cy="217932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Isosceles Triangle 9">
            <a:extLst>
              <a:ext uri="{FF2B5EF4-FFF2-40B4-BE49-F238E27FC236}">
                <a16:creationId xmlns:a16="http://schemas.microsoft.com/office/drawing/2014/main" id="{8A5EBD95-E479-4FEB-B00C-BBAE56700120}"/>
              </a:ext>
            </a:extLst>
          </p:cNvPr>
          <p:cNvSpPr/>
          <p:nvPr/>
        </p:nvSpPr>
        <p:spPr>
          <a:xfrm>
            <a:off x="4555236" y="2819400"/>
            <a:ext cx="4114800" cy="838200"/>
          </a:xfrm>
          <a:prstGeom prst="triangle">
            <a:avLst>
              <a:gd name="adj" fmla="val 51067"/>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D9B2DA1-6AA1-4B73-828B-03E7BC5F90FC}"/>
              </a:ext>
            </a:extLst>
          </p:cNvPr>
          <p:cNvSpPr/>
          <p:nvPr/>
        </p:nvSpPr>
        <p:spPr>
          <a:xfrm>
            <a:off x="7620000" y="4283964"/>
            <a:ext cx="381000" cy="1066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75291A6-9736-4DC4-ACBF-7451004D10A0}"/>
              </a:ext>
            </a:extLst>
          </p:cNvPr>
          <p:cNvSpPr/>
          <p:nvPr/>
        </p:nvSpPr>
        <p:spPr>
          <a:xfrm>
            <a:off x="5257800" y="4114799"/>
            <a:ext cx="38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7AE0F5C-EB50-4B51-B0F6-EDEE94CE454C}"/>
              </a:ext>
            </a:extLst>
          </p:cNvPr>
          <p:cNvSpPr/>
          <p:nvPr/>
        </p:nvSpPr>
        <p:spPr>
          <a:xfrm>
            <a:off x="5943600" y="4114799"/>
            <a:ext cx="38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5AA92C-841A-47F0-92A6-E5E1BD9F46D2}"/>
              </a:ext>
            </a:extLst>
          </p:cNvPr>
          <p:cNvSpPr/>
          <p:nvPr/>
        </p:nvSpPr>
        <p:spPr>
          <a:xfrm>
            <a:off x="6646164" y="4114799"/>
            <a:ext cx="38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518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722C-BAAF-40F6-8CBB-D3143DB979E7}"/>
              </a:ext>
            </a:extLst>
          </p:cNvPr>
          <p:cNvSpPr>
            <a:spLocks noGrp="1"/>
          </p:cNvSpPr>
          <p:nvPr>
            <p:ph type="title"/>
          </p:nvPr>
        </p:nvSpPr>
        <p:spPr/>
        <p:txBody>
          <a:bodyPr/>
          <a:lstStyle/>
          <a:p>
            <a:r>
              <a:rPr lang="en-US" dirty="0"/>
              <a:t>Survey or Building Plan Review</a:t>
            </a:r>
          </a:p>
        </p:txBody>
      </p:sp>
      <p:sp>
        <p:nvSpPr>
          <p:cNvPr id="3" name="Content Placeholder 2">
            <a:extLst>
              <a:ext uri="{FF2B5EF4-FFF2-40B4-BE49-F238E27FC236}">
                <a16:creationId xmlns:a16="http://schemas.microsoft.com/office/drawing/2014/main" id="{E5030A64-CEAC-4705-92D0-92F4C44A13B0}"/>
              </a:ext>
            </a:extLst>
          </p:cNvPr>
          <p:cNvSpPr>
            <a:spLocks noGrp="1"/>
          </p:cNvSpPr>
          <p:nvPr>
            <p:ph idx="1"/>
          </p:nvPr>
        </p:nvSpPr>
        <p:spPr>
          <a:xfrm>
            <a:off x="228600" y="1600200"/>
            <a:ext cx="8686800" cy="4525963"/>
          </a:xfrm>
        </p:spPr>
        <p:txBody>
          <a:bodyPr>
            <a:normAutofit/>
          </a:bodyPr>
          <a:lstStyle/>
          <a:p>
            <a:pPr marL="0" indent="0">
              <a:buNone/>
            </a:pPr>
            <a:r>
              <a:rPr lang="en-US" dirty="0">
                <a:solidFill>
                  <a:srgbClr val="FFFF00"/>
                </a:solidFill>
              </a:rPr>
              <a:t>When a technician has access to the Manual J load calculation, it is a good practice to review it and make sure it is accurate.  For example, if the attic insulation is missing, or if the direction the house is facing is wrong….there may be a problem that needs to be fixed before proceeding with an installation. </a:t>
            </a:r>
          </a:p>
        </p:txBody>
      </p:sp>
    </p:spTree>
    <p:extLst>
      <p:ext uri="{BB962C8B-B14F-4D97-AF65-F5344CB8AC3E}">
        <p14:creationId xmlns:p14="http://schemas.microsoft.com/office/powerpoint/2010/main" val="2313868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722C-BAAF-40F6-8CBB-D3143DB979E7}"/>
              </a:ext>
            </a:extLst>
          </p:cNvPr>
          <p:cNvSpPr>
            <a:spLocks noGrp="1"/>
          </p:cNvSpPr>
          <p:nvPr>
            <p:ph type="title"/>
          </p:nvPr>
        </p:nvSpPr>
        <p:spPr>
          <a:xfrm>
            <a:off x="152400" y="274638"/>
            <a:ext cx="8763000" cy="1143000"/>
          </a:xfrm>
        </p:spPr>
        <p:txBody>
          <a:bodyPr>
            <a:normAutofit fontScale="90000"/>
          </a:bodyPr>
          <a:lstStyle/>
          <a:p>
            <a:r>
              <a:rPr lang="en-US" dirty="0"/>
              <a:t>Air Distribution Component Based Load</a:t>
            </a:r>
          </a:p>
        </p:txBody>
      </p:sp>
      <p:sp>
        <p:nvSpPr>
          <p:cNvPr id="3" name="Content Placeholder 2">
            <a:extLst>
              <a:ext uri="{FF2B5EF4-FFF2-40B4-BE49-F238E27FC236}">
                <a16:creationId xmlns:a16="http://schemas.microsoft.com/office/drawing/2014/main" id="{E5030A64-CEAC-4705-92D0-92F4C44A13B0}"/>
              </a:ext>
            </a:extLst>
          </p:cNvPr>
          <p:cNvSpPr>
            <a:spLocks noGrp="1"/>
          </p:cNvSpPr>
          <p:nvPr>
            <p:ph idx="1"/>
          </p:nvPr>
        </p:nvSpPr>
        <p:spPr>
          <a:xfrm>
            <a:off x="256032" y="1219200"/>
            <a:ext cx="8686800" cy="762000"/>
          </a:xfrm>
        </p:spPr>
        <p:txBody>
          <a:bodyPr>
            <a:normAutofit/>
          </a:bodyPr>
          <a:lstStyle/>
          <a:p>
            <a:pPr marL="0" indent="0">
              <a:buNone/>
            </a:pPr>
            <a:r>
              <a:rPr lang="en-US" dirty="0">
                <a:solidFill>
                  <a:srgbClr val="FFFF00"/>
                </a:solidFill>
              </a:rPr>
              <a:t>Duct system sizing used to convert CFM to load.</a:t>
            </a:r>
          </a:p>
        </p:txBody>
      </p:sp>
      <p:pic>
        <p:nvPicPr>
          <p:cNvPr id="9" name="Picture 8">
            <a:extLst>
              <a:ext uri="{FF2B5EF4-FFF2-40B4-BE49-F238E27FC236}">
                <a16:creationId xmlns:a16="http://schemas.microsoft.com/office/drawing/2014/main" id="{786F8896-D0E5-4BEE-8559-FF09584921D6}"/>
              </a:ext>
            </a:extLst>
          </p:cNvPr>
          <p:cNvPicPr>
            <a:picLocks noChangeAspect="1"/>
          </p:cNvPicPr>
          <p:nvPr/>
        </p:nvPicPr>
        <p:blipFill>
          <a:blip r:embed="rId2"/>
          <a:stretch>
            <a:fillRect/>
          </a:stretch>
        </p:blipFill>
        <p:spPr>
          <a:xfrm>
            <a:off x="609600" y="1981200"/>
            <a:ext cx="7315200" cy="4707467"/>
          </a:xfrm>
          <a:prstGeom prst="rect">
            <a:avLst/>
          </a:prstGeom>
        </p:spPr>
      </p:pic>
    </p:spTree>
    <p:extLst>
      <p:ext uri="{BB962C8B-B14F-4D97-AF65-F5344CB8AC3E}">
        <p14:creationId xmlns:p14="http://schemas.microsoft.com/office/powerpoint/2010/main" val="2744416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722C-BAAF-40F6-8CBB-D3143DB979E7}"/>
              </a:ext>
            </a:extLst>
          </p:cNvPr>
          <p:cNvSpPr>
            <a:spLocks noGrp="1"/>
          </p:cNvSpPr>
          <p:nvPr>
            <p:ph type="title"/>
          </p:nvPr>
        </p:nvSpPr>
        <p:spPr/>
        <p:txBody>
          <a:bodyPr/>
          <a:lstStyle/>
          <a:p>
            <a:r>
              <a:rPr lang="en-US" dirty="0"/>
              <a:t>Survey or Duct Design Plan Review</a:t>
            </a:r>
          </a:p>
        </p:txBody>
      </p:sp>
      <p:sp>
        <p:nvSpPr>
          <p:cNvPr id="3" name="Content Placeholder 2">
            <a:extLst>
              <a:ext uri="{FF2B5EF4-FFF2-40B4-BE49-F238E27FC236}">
                <a16:creationId xmlns:a16="http://schemas.microsoft.com/office/drawing/2014/main" id="{E5030A64-CEAC-4705-92D0-92F4C44A13B0}"/>
              </a:ext>
            </a:extLst>
          </p:cNvPr>
          <p:cNvSpPr>
            <a:spLocks noGrp="1"/>
          </p:cNvSpPr>
          <p:nvPr>
            <p:ph idx="1"/>
          </p:nvPr>
        </p:nvSpPr>
        <p:spPr>
          <a:xfrm>
            <a:off x="228600" y="1600200"/>
            <a:ext cx="8686800" cy="4525963"/>
          </a:xfrm>
        </p:spPr>
        <p:txBody>
          <a:bodyPr>
            <a:normAutofit/>
          </a:bodyPr>
          <a:lstStyle/>
          <a:p>
            <a:pPr marL="0" indent="0">
              <a:buNone/>
            </a:pPr>
            <a:r>
              <a:rPr lang="en-US" dirty="0">
                <a:solidFill>
                  <a:srgbClr val="FFFF00"/>
                </a:solidFill>
              </a:rPr>
              <a:t>When a technician has access to the Duct Design calculation, it is a good practice to review it and make sure it is accurate.  For example, make sure the CFM value is equal to or greater than the Manual J value for each room.  Make sure all areas on the design are included in the construction plans and parts lists. </a:t>
            </a:r>
          </a:p>
        </p:txBody>
      </p:sp>
    </p:spTree>
    <p:custDataLst>
      <p:tags r:id="rId1"/>
    </p:custDataLst>
    <p:extLst>
      <p:ext uri="{BB962C8B-B14F-4D97-AF65-F5344CB8AC3E}">
        <p14:creationId xmlns:p14="http://schemas.microsoft.com/office/powerpoint/2010/main" val="116297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53895-DC8F-48B0-93BE-085FC2E84845}"/>
              </a:ext>
            </a:extLst>
          </p:cNvPr>
          <p:cNvSpPr>
            <a:spLocks noGrp="1"/>
          </p:cNvSpPr>
          <p:nvPr>
            <p:ph type="title"/>
          </p:nvPr>
        </p:nvSpPr>
        <p:spPr/>
        <p:txBody>
          <a:bodyPr/>
          <a:lstStyle/>
          <a:p>
            <a:r>
              <a:rPr lang="en-US" dirty="0"/>
              <a:t>Airflow Design Numbers</a:t>
            </a:r>
          </a:p>
        </p:txBody>
      </p:sp>
      <p:sp>
        <p:nvSpPr>
          <p:cNvPr id="3" name="Content Placeholder 2">
            <a:extLst>
              <a:ext uri="{FF2B5EF4-FFF2-40B4-BE49-F238E27FC236}">
                <a16:creationId xmlns:a16="http://schemas.microsoft.com/office/drawing/2014/main" id="{3A63EC5B-15BF-43BA-927D-55CE3CC9C018}"/>
              </a:ext>
            </a:extLst>
          </p:cNvPr>
          <p:cNvSpPr>
            <a:spLocks noGrp="1"/>
          </p:cNvSpPr>
          <p:nvPr>
            <p:ph idx="1"/>
          </p:nvPr>
        </p:nvSpPr>
        <p:spPr/>
        <p:txBody>
          <a:bodyPr>
            <a:normAutofit/>
          </a:bodyPr>
          <a:lstStyle/>
          <a:p>
            <a:pPr marL="0" indent="0">
              <a:buNone/>
            </a:pPr>
            <a:r>
              <a:rPr lang="en-US" dirty="0">
                <a:solidFill>
                  <a:srgbClr val="FFFF00"/>
                </a:solidFill>
              </a:rPr>
              <a:t>Airflow to individual rooms in a </a:t>
            </a:r>
            <a:r>
              <a:rPr lang="en-US" i="1" dirty="0">
                <a:solidFill>
                  <a:srgbClr val="FFFF00"/>
                </a:solidFill>
              </a:rPr>
              <a:t>Manual J</a:t>
            </a:r>
            <a:r>
              <a:rPr lang="en-US" dirty="0">
                <a:solidFill>
                  <a:srgbClr val="FFFF00"/>
                </a:solidFill>
              </a:rPr>
              <a:t> cooling load is rarely equal to airflow for a </a:t>
            </a:r>
            <a:r>
              <a:rPr lang="en-US" i="1" dirty="0">
                <a:solidFill>
                  <a:srgbClr val="FFFF00"/>
                </a:solidFill>
              </a:rPr>
              <a:t>Manual J</a:t>
            </a:r>
            <a:r>
              <a:rPr lang="en-US" dirty="0">
                <a:solidFill>
                  <a:srgbClr val="FFFF00"/>
                </a:solidFill>
              </a:rPr>
              <a:t> heating load. Further, the </a:t>
            </a:r>
            <a:r>
              <a:rPr lang="en-US" i="1" dirty="0">
                <a:solidFill>
                  <a:srgbClr val="FFFF00"/>
                </a:solidFill>
              </a:rPr>
              <a:t>Manual D</a:t>
            </a:r>
            <a:r>
              <a:rPr lang="en-US" dirty="0">
                <a:solidFill>
                  <a:srgbClr val="FFFF00"/>
                </a:solidFill>
              </a:rPr>
              <a:t> duct design is based on the larger of the two </a:t>
            </a:r>
            <a:r>
              <a:rPr lang="en-US" i="1" dirty="0">
                <a:solidFill>
                  <a:srgbClr val="FFFF00"/>
                </a:solidFill>
              </a:rPr>
              <a:t>Manual J</a:t>
            </a:r>
            <a:r>
              <a:rPr lang="en-US" dirty="0">
                <a:solidFill>
                  <a:srgbClr val="FFFF00"/>
                </a:solidFill>
              </a:rPr>
              <a:t> airflow values. To make things slightly more confusing for technicians, the final test and balance design airflow provided to the space is different than every airflow value that was covered previously.  </a:t>
            </a:r>
          </a:p>
        </p:txBody>
      </p:sp>
    </p:spTree>
    <p:extLst>
      <p:ext uri="{BB962C8B-B14F-4D97-AF65-F5344CB8AC3E}">
        <p14:creationId xmlns:p14="http://schemas.microsoft.com/office/powerpoint/2010/main" val="396687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44FC6-2F3B-4922-9F41-FDBAEB8C177E}"/>
              </a:ext>
            </a:extLst>
          </p:cNvPr>
          <p:cNvSpPr>
            <a:spLocks noGrp="1"/>
          </p:cNvSpPr>
          <p:nvPr>
            <p:ph type="title"/>
          </p:nvPr>
        </p:nvSpPr>
        <p:spPr/>
        <p:txBody>
          <a:bodyPr/>
          <a:lstStyle/>
          <a:p>
            <a:r>
              <a:rPr lang="en-US" dirty="0"/>
              <a:t>Airflow Design Comparison</a:t>
            </a:r>
          </a:p>
        </p:txBody>
      </p:sp>
      <p:pic>
        <p:nvPicPr>
          <p:cNvPr id="3" name="Picture 2">
            <a:extLst>
              <a:ext uri="{FF2B5EF4-FFF2-40B4-BE49-F238E27FC236}">
                <a16:creationId xmlns:a16="http://schemas.microsoft.com/office/drawing/2014/main" id="{2E2FDAA9-94BF-494F-83A5-32C8638B6819}"/>
              </a:ext>
            </a:extLst>
          </p:cNvPr>
          <p:cNvPicPr/>
          <p:nvPr/>
        </p:nvPicPr>
        <p:blipFill>
          <a:blip r:embed="rId3"/>
          <a:stretch>
            <a:fillRect/>
          </a:stretch>
        </p:blipFill>
        <p:spPr>
          <a:xfrm>
            <a:off x="228600" y="1408929"/>
            <a:ext cx="8686800" cy="4876800"/>
          </a:xfrm>
          <a:prstGeom prst="rect">
            <a:avLst/>
          </a:prstGeom>
        </p:spPr>
      </p:pic>
    </p:spTree>
    <p:custDataLst>
      <p:tags r:id="rId1"/>
    </p:custDataLst>
    <p:extLst>
      <p:ext uri="{BB962C8B-B14F-4D97-AF65-F5344CB8AC3E}">
        <p14:creationId xmlns:p14="http://schemas.microsoft.com/office/powerpoint/2010/main" val="16643728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SLIDE_COUNT" val="2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5259</TotalTime>
  <Words>1359</Words>
  <Application>Microsoft Office PowerPoint</Application>
  <PresentationFormat>On-screen Show (4:3)</PresentationFormat>
  <Paragraphs>206</Paragraphs>
  <Slides>28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  Technician’s Guide and Workbook for Zoning Section 4: Zoning Load Calculations  </vt:lpstr>
      <vt:lpstr>Zoning Load Calculations</vt:lpstr>
      <vt:lpstr>Load Calculation Basics</vt:lpstr>
      <vt:lpstr>Block Load</vt:lpstr>
      <vt:lpstr>Survey or Building Plan Review</vt:lpstr>
      <vt:lpstr>Air Distribution Component Based Load</vt:lpstr>
      <vt:lpstr>Survey or Duct Design Plan Review</vt:lpstr>
      <vt:lpstr>Airflow Design Numbers</vt:lpstr>
      <vt:lpstr>Airflow Design Comparison</vt:lpstr>
      <vt:lpstr>Totals From The Previous Table</vt:lpstr>
      <vt:lpstr>Understanding The Table Calculations</vt:lpstr>
      <vt:lpstr>Understanding The Table Calculations</vt:lpstr>
      <vt:lpstr>Understanding The Table Calculations</vt:lpstr>
      <vt:lpstr>Understanding The Table Calculations</vt:lpstr>
      <vt:lpstr>Average Approach</vt:lpstr>
      <vt:lpstr>Field Balancing Applications </vt:lpstr>
      <vt:lpstr>Using Data For Thermostat Placement</vt:lpstr>
      <vt:lpstr>PowerPoint Presentation</vt:lpstr>
      <vt:lpstr>Zone Fenestration Load vs Hour Of the Day</vt:lpstr>
      <vt:lpstr>Everyone Knows When The Sun Is Out</vt:lpstr>
      <vt:lpstr>AED- Adequate Exposure Diversity</vt:lpstr>
      <vt:lpstr>Calculations Using Manual D</vt:lpstr>
      <vt:lpstr>Calculations Using Manual J  Zone Branch Values</vt:lpstr>
      <vt:lpstr>What Causes The Difference?</vt:lpstr>
      <vt:lpstr>Glass Load Excursions</vt:lpstr>
      <vt:lpstr>Glass Load Excursions</vt:lpstr>
      <vt:lpstr>Zoning by Exposure 4-5 PM</vt:lpstr>
      <vt:lpstr>Field Notes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cp:lastModifiedBy>
  <cp:revision>610</cp:revision>
  <dcterms:created xsi:type="dcterms:W3CDTF">2013-05-23T13:04:32Z</dcterms:created>
  <dcterms:modified xsi:type="dcterms:W3CDTF">2018-07-27T15:44:03Z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C17D7587-0737-4AE9-ACF7-BD5F5EF52479</vt:lpwstr>
  </property>
  <property fmtid="{D5CDD505-2E9C-101B-9397-08002B2CF9AE}" pid="6" name="ArticulateProjectFull">
    <vt:lpwstr>C:\Users\Don\Desktop\2Technicians's Guide and Workbook for Manual ZR Introduction .ppta</vt:lpwstr>
  </property>
</Properties>
</file>