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notesSlides/notesSlide4.xml" ContentType="application/vnd.openxmlformats-officedocument.presentationml.notesSlide+xml"/>
  <Override PartName="/ppt/tags/tag8.xml" ContentType="application/vnd.openxmlformats-officedocument.presentationml.tags+xml"/>
  <Override PartName="/ppt/notesSlides/notesSlide5.xml" ContentType="application/vnd.openxmlformats-officedocument.presentationml.notesSlide+xml"/>
  <Override PartName="/ppt/tags/tag9.xml" ContentType="application/vnd.openxmlformats-officedocument.presentationml.tags+xml"/>
  <Override PartName="/ppt/notesSlides/notesSlide6.xml" ContentType="application/vnd.openxmlformats-officedocument.presentationml.notesSlide+xml"/>
  <Override PartName="/ppt/tags/tag10.xml" ContentType="application/vnd.openxmlformats-officedocument.presentationml.tags+xml"/>
  <Override PartName="/ppt/notesSlides/notesSlide7.xml" ContentType="application/vnd.openxmlformats-officedocument.presentationml.notesSlide+xml"/>
  <Override PartName="/ppt/tags/tag11.xml" ContentType="application/vnd.openxmlformats-officedocument.presentationml.tags+xml"/>
  <Override PartName="/ppt/notesSlides/notesSlide8.xml" ContentType="application/vnd.openxmlformats-officedocument.presentationml.notesSlide+xml"/>
  <Override PartName="/ppt/tags/tag12.xml" ContentType="application/vnd.openxmlformats-officedocument.presentationml.tags+xml"/>
  <Override PartName="/ppt/notesSlides/notesSlide9.xml" ContentType="application/vnd.openxmlformats-officedocument.presentationml.notesSlide+xml"/>
  <Override PartName="/ppt/tags/tag13.xml" ContentType="application/vnd.openxmlformats-officedocument.presentationml.tags+xml"/>
  <Override PartName="/ppt/notesSlides/notesSlide10.xml" ContentType="application/vnd.openxmlformats-officedocument.presentationml.notesSlide+xml"/>
  <Override PartName="/ppt/tags/tag14.xml" ContentType="application/vnd.openxmlformats-officedocument.presentationml.tags+xml"/>
  <Override PartName="/ppt/notesSlides/notesSlide11.xml" ContentType="application/vnd.openxmlformats-officedocument.presentationml.notesSlide+xml"/>
  <Override PartName="/ppt/tags/tag15.xml" ContentType="application/vnd.openxmlformats-officedocument.presentationml.tags+xml"/>
  <Override PartName="/ppt/notesSlides/notesSlide12.xml" ContentType="application/vnd.openxmlformats-officedocument.presentationml.notesSlide+xml"/>
  <Override PartName="/ppt/tags/tag16.xml" ContentType="application/vnd.openxmlformats-officedocument.presentationml.tags+xml"/>
  <Override PartName="/ppt/notesSlides/notesSlide13.xml" ContentType="application/vnd.openxmlformats-officedocument.presentationml.notesSlide+xml"/>
  <Override PartName="/ppt/tags/tag17.xml" ContentType="application/vnd.openxmlformats-officedocument.presentationml.tags+xml"/>
  <Override PartName="/ppt/notesSlides/notesSlide14.xml" ContentType="application/vnd.openxmlformats-officedocument.presentationml.notesSlide+xml"/>
  <Override PartName="/ppt/tags/tag18.xml" ContentType="application/vnd.openxmlformats-officedocument.presentationml.tags+xml"/>
  <Override PartName="/ppt/notesSlides/notesSlide15.xml" ContentType="application/vnd.openxmlformats-officedocument.presentationml.notesSlide+xml"/>
  <Override PartName="/ppt/tags/tag19.xml" ContentType="application/vnd.openxmlformats-officedocument.presentationml.tags+xml"/>
  <Override PartName="/ppt/notesSlides/notesSlide16.xml" ContentType="application/vnd.openxmlformats-officedocument.presentationml.notesSlide+xml"/>
  <Override PartName="/ppt/tags/tag20.xml" ContentType="application/vnd.openxmlformats-officedocument.presentationml.tags+xml"/>
  <Override PartName="/ppt/notesSlides/notesSlide17.xml" ContentType="application/vnd.openxmlformats-officedocument.presentationml.notesSlide+xml"/>
  <Override PartName="/ppt/tags/tag21.xml" ContentType="application/vnd.openxmlformats-officedocument.presentationml.tags+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0"/>
  </p:notesMasterIdLst>
  <p:sldIdLst>
    <p:sldId id="316" r:id="rId2"/>
    <p:sldId id="323" r:id="rId3"/>
    <p:sldId id="354" r:id="rId4"/>
    <p:sldId id="362" r:id="rId5"/>
    <p:sldId id="363" r:id="rId6"/>
    <p:sldId id="366" r:id="rId7"/>
    <p:sldId id="364" r:id="rId8"/>
    <p:sldId id="367" r:id="rId9"/>
    <p:sldId id="361" r:id="rId10"/>
    <p:sldId id="368" r:id="rId11"/>
    <p:sldId id="369" r:id="rId12"/>
    <p:sldId id="371" r:id="rId13"/>
    <p:sldId id="374" r:id="rId14"/>
    <p:sldId id="376" r:id="rId15"/>
    <p:sldId id="372" r:id="rId16"/>
    <p:sldId id="377" r:id="rId17"/>
    <p:sldId id="378" r:id="rId18"/>
    <p:sldId id="344" r:id="rId19"/>
  </p:sldIdLst>
  <p:sldSz cx="9144000" cy="6858000" type="screen4x3"/>
  <p:notesSz cx="6858000" cy="91440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4545"/>
    <a:srgbClr val="3F3F3F"/>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65" autoAdjust="0"/>
    <p:restoredTop sz="94660"/>
  </p:normalViewPr>
  <p:slideViewPr>
    <p:cSldViewPr>
      <p:cViewPr varScale="1">
        <p:scale>
          <a:sx n="90" d="100"/>
          <a:sy n="90" d="100"/>
        </p:scale>
        <p:origin x="90" y="474"/>
      </p:cViewPr>
      <p:guideLst>
        <p:guide orient="horz" pos="2160"/>
        <p:guide pos="2880"/>
      </p:guideLst>
    </p:cSldViewPr>
  </p:slideViewPr>
  <p:notesTextViewPr>
    <p:cViewPr>
      <p:scale>
        <a:sx n="1" d="1"/>
        <a:sy n="1" d="1"/>
      </p:scale>
      <p:origin x="0" y="0"/>
    </p:cViewPr>
  </p:notesTextViewPr>
  <p:sorterViewPr>
    <p:cViewPr>
      <p:scale>
        <a:sx n="100" d="100"/>
        <a:sy n="100" d="100"/>
      </p:scale>
      <p:origin x="0" y="54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83A6E7-60DE-4005-B552-9C8674E4BA66}" type="datetimeFigureOut">
              <a:rPr lang="en-US" smtClean="0"/>
              <a:t>7/27/2016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C46B63-F3D0-4FCB-B9C7-2DF26E8BCAD2}" type="slidenum">
              <a:rPr lang="en-US" smtClean="0"/>
              <a:t>‹#›</a:t>
            </a:fld>
            <a:endParaRPr lang="en-US"/>
          </a:p>
        </p:txBody>
      </p:sp>
    </p:spTree>
    <p:extLst>
      <p:ext uri="{BB962C8B-B14F-4D97-AF65-F5344CB8AC3E}">
        <p14:creationId xmlns:p14="http://schemas.microsoft.com/office/powerpoint/2010/main" val="4148039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46B63-F3D0-4FCB-B9C7-2DF26E8BCAD2}" type="slidenum">
              <a:rPr lang="en-US" smtClean="0"/>
              <a:t>1</a:t>
            </a:fld>
            <a:endParaRPr lang="en-US"/>
          </a:p>
        </p:txBody>
      </p:sp>
    </p:spTree>
    <p:extLst>
      <p:ext uri="{BB962C8B-B14F-4D97-AF65-F5344CB8AC3E}">
        <p14:creationId xmlns:p14="http://schemas.microsoft.com/office/powerpoint/2010/main" val="21569225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46B63-F3D0-4FCB-B9C7-2DF26E8BCAD2}" type="slidenum">
              <a:rPr lang="en-US" smtClean="0"/>
              <a:t>10</a:t>
            </a:fld>
            <a:endParaRPr lang="en-US"/>
          </a:p>
        </p:txBody>
      </p:sp>
    </p:spTree>
    <p:extLst>
      <p:ext uri="{BB962C8B-B14F-4D97-AF65-F5344CB8AC3E}">
        <p14:creationId xmlns:p14="http://schemas.microsoft.com/office/powerpoint/2010/main" val="36261040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46B63-F3D0-4FCB-B9C7-2DF26E8BCAD2}" type="slidenum">
              <a:rPr lang="en-US" smtClean="0"/>
              <a:t>11</a:t>
            </a:fld>
            <a:endParaRPr lang="en-US"/>
          </a:p>
        </p:txBody>
      </p:sp>
    </p:spTree>
    <p:extLst>
      <p:ext uri="{BB962C8B-B14F-4D97-AF65-F5344CB8AC3E}">
        <p14:creationId xmlns:p14="http://schemas.microsoft.com/office/powerpoint/2010/main" val="26154011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46B63-F3D0-4FCB-B9C7-2DF26E8BCAD2}" type="slidenum">
              <a:rPr lang="en-US" smtClean="0"/>
              <a:t>12</a:t>
            </a:fld>
            <a:endParaRPr lang="en-US"/>
          </a:p>
        </p:txBody>
      </p:sp>
    </p:spTree>
    <p:extLst>
      <p:ext uri="{BB962C8B-B14F-4D97-AF65-F5344CB8AC3E}">
        <p14:creationId xmlns:p14="http://schemas.microsoft.com/office/powerpoint/2010/main" val="29861581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46B63-F3D0-4FCB-B9C7-2DF26E8BCAD2}" type="slidenum">
              <a:rPr lang="en-US" smtClean="0"/>
              <a:t>13</a:t>
            </a:fld>
            <a:endParaRPr lang="en-US"/>
          </a:p>
        </p:txBody>
      </p:sp>
    </p:spTree>
    <p:extLst>
      <p:ext uri="{BB962C8B-B14F-4D97-AF65-F5344CB8AC3E}">
        <p14:creationId xmlns:p14="http://schemas.microsoft.com/office/powerpoint/2010/main" val="25942841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46B63-F3D0-4FCB-B9C7-2DF26E8BCAD2}" type="slidenum">
              <a:rPr lang="en-US" smtClean="0"/>
              <a:t>14</a:t>
            </a:fld>
            <a:endParaRPr lang="en-US"/>
          </a:p>
        </p:txBody>
      </p:sp>
    </p:spTree>
    <p:extLst>
      <p:ext uri="{BB962C8B-B14F-4D97-AF65-F5344CB8AC3E}">
        <p14:creationId xmlns:p14="http://schemas.microsoft.com/office/powerpoint/2010/main" val="19037174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46B63-F3D0-4FCB-B9C7-2DF26E8BCAD2}" type="slidenum">
              <a:rPr lang="en-US" smtClean="0"/>
              <a:t>15</a:t>
            </a:fld>
            <a:endParaRPr lang="en-US"/>
          </a:p>
        </p:txBody>
      </p:sp>
    </p:spTree>
    <p:extLst>
      <p:ext uri="{BB962C8B-B14F-4D97-AF65-F5344CB8AC3E}">
        <p14:creationId xmlns:p14="http://schemas.microsoft.com/office/powerpoint/2010/main" val="10220765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46B63-F3D0-4FCB-B9C7-2DF26E8BCAD2}" type="slidenum">
              <a:rPr lang="en-US" smtClean="0"/>
              <a:t>16</a:t>
            </a:fld>
            <a:endParaRPr lang="en-US"/>
          </a:p>
        </p:txBody>
      </p:sp>
    </p:spTree>
    <p:extLst>
      <p:ext uri="{BB962C8B-B14F-4D97-AF65-F5344CB8AC3E}">
        <p14:creationId xmlns:p14="http://schemas.microsoft.com/office/powerpoint/2010/main" val="32770284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46B63-F3D0-4FCB-B9C7-2DF26E8BCAD2}" type="slidenum">
              <a:rPr lang="en-US" smtClean="0"/>
              <a:t>17</a:t>
            </a:fld>
            <a:endParaRPr lang="en-US"/>
          </a:p>
        </p:txBody>
      </p:sp>
    </p:spTree>
    <p:extLst>
      <p:ext uri="{BB962C8B-B14F-4D97-AF65-F5344CB8AC3E}">
        <p14:creationId xmlns:p14="http://schemas.microsoft.com/office/powerpoint/2010/main" val="22965470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46B63-F3D0-4FCB-B9C7-2DF26E8BCAD2}" type="slidenum">
              <a:rPr lang="en-US" smtClean="0"/>
              <a:t>18</a:t>
            </a:fld>
            <a:endParaRPr lang="en-US"/>
          </a:p>
        </p:txBody>
      </p:sp>
    </p:spTree>
    <p:extLst>
      <p:ext uri="{BB962C8B-B14F-4D97-AF65-F5344CB8AC3E}">
        <p14:creationId xmlns:p14="http://schemas.microsoft.com/office/powerpoint/2010/main" val="20651366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46B63-F3D0-4FCB-B9C7-2DF26E8BCAD2}" type="slidenum">
              <a:rPr lang="en-US" smtClean="0"/>
              <a:t>2</a:t>
            </a:fld>
            <a:endParaRPr lang="en-US"/>
          </a:p>
        </p:txBody>
      </p:sp>
    </p:spTree>
    <p:extLst>
      <p:ext uri="{BB962C8B-B14F-4D97-AF65-F5344CB8AC3E}">
        <p14:creationId xmlns:p14="http://schemas.microsoft.com/office/powerpoint/2010/main" val="2652588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46B63-F3D0-4FCB-B9C7-2DF26E8BCAD2}" type="slidenum">
              <a:rPr lang="en-US" smtClean="0"/>
              <a:t>3</a:t>
            </a:fld>
            <a:endParaRPr lang="en-US"/>
          </a:p>
        </p:txBody>
      </p:sp>
    </p:spTree>
    <p:extLst>
      <p:ext uri="{BB962C8B-B14F-4D97-AF65-F5344CB8AC3E}">
        <p14:creationId xmlns:p14="http://schemas.microsoft.com/office/powerpoint/2010/main" val="3251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46B63-F3D0-4FCB-B9C7-2DF26E8BCAD2}" type="slidenum">
              <a:rPr lang="en-US" smtClean="0"/>
              <a:t>4</a:t>
            </a:fld>
            <a:endParaRPr lang="en-US"/>
          </a:p>
        </p:txBody>
      </p:sp>
    </p:spTree>
    <p:extLst>
      <p:ext uri="{BB962C8B-B14F-4D97-AF65-F5344CB8AC3E}">
        <p14:creationId xmlns:p14="http://schemas.microsoft.com/office/powerpoint/2010/main" val="1706337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46B63-F3D0-4FCB-B9C7-2DF26E8BCAD2}" type="slidenum">
              <a:rPr lang="en-US" smtClean="0"/>
              <a:t>5</a:t>
            </a:fld>
            <a:endParaRPr lang="en-US"/>
          </a:p>
        </p:txBody>
      </p:sp>
    </p:spTree>
    <p:extLst>
      <p:ext uri="{BB962C8B-B14F-4D97-AF65-F5344CB8AC3E}">
        <p14:creationId xmlns:p14="http://schemas.microsoft.com/office/powerpoint/2010/main" val="11903340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46B63-F3D0-4FCB-B9C7-2DF26E8BCAD2}" type="slidenum">
              <a:rPr lang="en-US" smtClean="0"/>
              <a:t>6</a:t>
            </a:fld>
            <a:endParaRPr lang="en-US"/>
          </a:p>
        </p:txBody>
      </p:sp>
    </p:spTree>
    <p:extLst>
      <p:ext uri="{BB962C8B-B14F-4D97-AF65-F5344CB8AC3E}">
        <p14:creationId xmlns:p14="http://schemas.microsoft.com/office/powerpoint/2010/main" val="14114642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46B63-F3D0-4FCB-B9C7-2DF26E8BCAD2}" type="slidenum">
              <a:rPr lang="en-US" smtClean="0"/>
              <a:t>7</a:t>
            </a:fld>
            <a:endParaRPr lang="en-US"/>
          </a:p>
        </p:txBody>
      </p:sp>
    </p:spTree>
    <p:extLst>
      <p:ext uri="{BB962C8B-B14F-4D97-AF65-F5344CB8AC3E}">
        <p14:creationId xmlns:p14="http://schemas.microsoft.com/office/powerpoint/2010/main" val="13684452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46B63-F3D0-4FCB-B9C7-2DF26E8BCAD2}" type="slidenum">
              <a:rPr lang="en-US" smtClean="0"/>
              <a:t>8</a:t>
            </a:fld>
            <a:endParaRPr lang="en-US"/>
          </a:p>
        </p:txBody>
      </p:sp>
    </p:spTree>
    <p:extLst>
      <p:ext uri="{BB962C8B-B14F-4D97-AF65-F5344CB8AC3E}">
        <p14:creationId xmlns:p14="http://schemas.microsoft.com/office/powerpoint/2010/main" val="40480696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C46B63-F3D0-4FCB-B9C7-2DF26E8BCAD2}" type="slidenum">
              <a:rPr lang="en-US" smtClean="0"/>
              <a:t>9</a:t>
            </a:fld>
            <a:endParaRPr lang="en-US"/>
          </a:p>
        </p:txBody>
      </p:sp>
    </p:spTree>
    <p:extLst>
      <p:ext uri="{BB962C8B-B14F-4D97-AF65-F5344CB8AC3E}">
        <p14:creationId xmlns:p14="http://schemas.microsoft.com/office/powerpoint/2010/main" val="2037042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AA4F02-61AA-4C81-BD1C-511DDA14D550}" type="datetimeFigureOut">
              <a:rPr lang="en-US" smtClean="0"/>
              <a:t>7/27/2016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35846095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AA4F02-61AA-4C81-BD1C-511DDA14D550}" type="datetimeFigureOut">
              <a:rPr lang="en-US" smtClean="0"/>
              <a:t>7/27/2016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471722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AA4F02-61AA-4C81-BD1C-511DDA14D550}" type="datetimeFigureOut">
              <a:rPr lang="en-US" smtClean="0"/>
              <a:t>7/27/2016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973345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AA4F02-61AA-4C81-BD1C-511DDA14D550}" type="datetimeFigureOut">
              <a:rPr lang="en-US" smtClean="0"/>
              <a:t>7/27/2016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65832310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AA4F02-61AA-4C81-BD1C-511DDA14D550}" type="datetimeFigureOut">
              <a:rPr lang="en-US" smtClean="0"/>
              <a:t>7/27/2016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258752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AA4F02-61AA-4C81-BD1C-511DDA14D550}" type="datetimeFigureOut">
              <a:rPr lang="en-US" smtClean="0"/>
              <a:t>7/27/2016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528733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AA4F02-61AA-4C81-BD1C-511DDA14D550}" type="datetimeFigureOut">
              <a:rPr lang="en-US" smtClean="0"/>
              <a:t>7/27/2016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2060392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AA4F02-61AA-4C81-BD1C-511DDA14D550}" type="datetimeFigureOut">
              <a:rPr lang="en-US" smtClean="0"/>
              <a:t>7/27/2016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4066351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AA4F02-61AA-4C81-BD1C-511DDA14D550}" type="datetimeFigureOut">
              <a:rPr lang="en-US" smtClean="0"/>
              <a:t>7/27/2016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224941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AA4F02-61AA-4C81-BD1C-511DDA14D550}" type="datetimeFigureOut">
              <a:rPr lang="en-US" smtClean="0"/>
              <a:t>7/27/2016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3879093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AA4F02-61AA-4C81-BD1C-511DDA14D550}" type="datetimeFigureOut">
              <a:rPr lang="en-US" smtClean="0"/>
              <a:t>7/27/2016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8CEC8-CAE7-4B68-B1B1-EDF19F9D4EC2}" type="slidenum">
              <a:rPr lang="en-US" smtClean="0"/>
              <a:t>‹#›</a:t>
            </a:fld>
            <a:endParaRPr lang="en-US"/>
          </a:p>
        </p:txBody>
      </p:sp>
    </p:spTree>
    <p:extLst>
      <p:ext uri="{BB962C8B-B14F-4D97-AF65-F5344CB8AC3E}">
        <p14:creationId xmlns:p14="http://schemas.microsoft.com/office/powerpoint/2010/main" val="527501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AA4F02-61AA-4C81-BD1C-511DDA14D550}" type="datetimeFigureOut">
              <a:rPr lang="en-US" smtClean="0"/>
              <a:t>7/27/2016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8CEC8-CAE7-4B68-B1B1-EDF19F9D4EC2}" type="slidenum">
              <a:rPr lang="en-US" smtClean="0"/>
              <a:t>‹#›</a:t>
            </a:fld>
            <a:endParaRPr lang="en-US"/>
          </a:p>
        </p:txBody>
      </p:sp>
    </p:spTree>
    <p:extLst>
      <p:ext uri="{BB962C8B-B14F-4D97-AF65-F5344CB8AC3E}">
        <p14:creationId xmlns:p14="http://schemas.microsoft.com/office/powerpoint/2010/main" val="375582938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1.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9.xml"/><Relationship Id="rId5"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image" Target="../media/image1.png"/><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800600"/>
            <a:ext cx="9144000" cy="609600"/>
          </a:xfrm>
        </p:spPr>
        <p:txBody>
          <a:bodyPr>
            <a:normAutofit fontScale="90000"/>
          </a:bodyPr>
          <a:lstStyle/>
          <a:p>
            <a:r>
              <a:rPr lang="en-US" dirty="0" smtClean="0">
                <a:solidFill>
                  <a:srgbClr val="FF00FF"/>
                </a:solidFill>
              </a:rPr>
              <a:t/>
            </a:r>
            <a:br>
              <a:rPr lang="en-US" dirty="0" smtClean="0">
                <a:solidFill>
                  <a:srgbClr val="FF00FF"/>
                </a:solidFill>
              </a:rPr>
            </a:br>
            <a:r>
              <a:rPr lang="en-US" dirty="0">
                <a:solidFill>
                  <a:srgbClr val="FF00FF"/>
                </a:solidFill>
              </a:rPr>
              <a:t/>
            </a:r>
            <a:br>
              <a:rPr lang="en-US" dirty="0">
                <a:solidFill>
                  <a:srgbClr val="FF00FF"/>
                </a:solidFill>
              </a:rPr>
            </a:br>
            <a:r>
              <a:rPr lang="en-US" dirty="0" smtClean="0"/>
              <a:t>Part 15</a:t>
            </a:r>
            <a:r>
              <a:rPr lang="en-US" dirty="0" smtClean="0">
                <a:solidFill>
                  <a:srgbClr val="FF00FF"/>
                </a:solidFill>
              </a:rPr>
              <a:t/>
            </a:r>
            <a:br>
              <a:rPr lang="en-US" dirty="0" smtClean="0">
                <a:solidFill>
                  <a:srgbClr val="FF00FF"/>
                </a:solidFill>
              </a:rPr>
            </a:br>
            <a:r>
              <a:rPr lang="en-US" dirty="0" smtClean="0"/>
              <a:t>Technician’s </a:t>
            </a:r>
            <a:r>
              <a:rPr lang="en-US" dirty="0" smtClean="0"/>
              <a:t>Guide &amp; Workbook for</a:t>
            </a:r>
            <a:r>
              <a:rPr lang="en-US" dirty="0" smtClean="0">
                <a:solidFill>
                  <a:srgbClr val="FF00FF"/>
                </a:solidFill>
              </a:rPr>
              <a:t/>
            </a:r>
            <a:br>
              <a:rPr lang="en-US" dirty="0" smtClean="0">
                <a:solidFill>
                  <a:srgbClr val="FF00FF"/>
                </a:solidFill>
              </a:rPr>
            </a:br>
            <a:r>
              <a:rPr lang="en-US" dirty="0" smtClean="0"/>
              <a:t>Duct Diagnostics and Repair</a:t>
            </a:r>
            <a:r>
              <a:rPr lang="en-US" dirty="0">
                <a:solidFill>
                  <a:srgbClr val="FF00FF"/>
                </a:solidFill>
              </a:rPr>
              <a:t/>
            </a:r>
            <a:br>
              <a:rPr lang="en-US" dirty="0">
                <a:solidFill>
                  <a:srgbClr val="FF00FF"/>
                </a:solidFill>
              </a:rPr>
            </a:br>
            <a:r>
              <a:rPr lang="en-US" dirty="0" smtClean="0">
                <a:solidFill>
                  <a:srgbClr val="FF00FF"/>
                </a:solidFill>
              </a:rPr>
              <a:t/>
            </a:r>
            <a:br>
              <a:rPr lang="en-US" dirty="0" smtClean="0">
                <a:solidFill>
                  <a:srgbClr val="FF00FF"/>
                </a:solidFill>
              </a:rPr>
            </a:br>
            <a:endParaRPr lang="en-US" dirty="0">
              <a:solidFill>
                <a:srgbClr val="FF00FF"/>
              </a:solidFill>
            </a:endParaRPr>
          </a:p>
        </p:txBody>
      </p:sp>
      <p:sp>
        <p:nvSpPr>
          <p:cNvPr id="56" name="TextBox 55"/>
          <p:cNvSpPr txBox="1"/>
          <p:nvPr/>
        </p:nvSpPr>
        <p:spPr>
          <a:xfrm>
            <a:off x="1676400" y="2743200"/>
            <a:ext cx="5181600" cy="523220"/>
          </a:xfrm>
          <a:prstGeom prst="rect">
            <a:avLst/>
          </a:prstGeom>
          <a:noFill/>
        </p:spPr>
        <p:txBody>
          <a:bodyPr wrap="square" rtlCol="0">
            <a:spAutoFit/>
          </a:bodyPr>
          <a:lstStyle/>
          <a:p>
            <a:endParaRPr lang="en-US" sz="2800" dirty="0"/>
          </a:p>
        </p:txBody>
      </p:sp>
      <p:pic>
        <p:nvPicPr>
          <p:cNvPr id="1029" name="Picture 5" descr="H:\IMAGES\ACCALogoSolidBlack.png"/>
          <p:cNvPicPr>
            <a:picLocks noChangeAspect="1" noChangeArrowheads="1"/>
          </p:cNvPicPr>
          <p:nvPr>
            <p:custDataLst>
              <p:tags r:id="rId2"/>
            </p:custDataLst>
          </p:nvPr>
        </p:nvPicPr>
        <p:blipFill>
          <a:blip r:embed="rId5">
            <a:extLst>
              <a:ext uri="{28A0092B-C50C-407E-A947-70E740481C1C}">
                <a14:useLocalDpi xmlns:a14="http://schemas.microsoft.com/office/drawing/2010/main" val="0"/>
              </a:ext>
            </a:extLst>
          </a:blip>
          <a:srcRect/>
          <a:stretch>
            <a:fillRect/>
          </a:stretch>
        </p:blipFill>
        <p:spPr bwMode="auto">
          <a:xfrm>
            <a:off x="1447800" y="152400"/>
            <a:ext cx="6682154" cy="43434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721402771"/>
      </p:ext>
    </p:extLst>
  </p:cSld>
  <p:clrMapOvr>
    <a:masterClrMapping/>
  </p:clrMapOvr>
  <mc:AlternateContent xmlns:mc="http://schemas.openxmlformats.org/markup-compatibility/2006" xmlns:p14="http://schemas.microsoft.com/office/powerpoint/2010/main">
    <mc:Choice Requires="p14">
      <p:transition spd="slow" p14:dur="2000" advTm="21453"/>
    </mc:Choice>
    <mc:Fallback xmlns="">
      <p:transition spd="slow" advTm="21453"/>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686800" cy="4525963"/>
          </a:xfrm>
        </p:spPr>
        <p:txBody>
          <a:bodyPr>
            <a:noAutofit/>
          </a:bodyPr>
          <a:lstStyle/>
          <a:p>
            <a:pPr marL="0" indent="0">
              <a:buNone/>
            </a:pPr>
            <a:r>
              <a:rPr lang="en-US" dirty="0">
                <a:solidFill>
                  <a:srgbClr val="FFFF00"/>
                </a:solidFill>
              </a:rPr>
              <a:t> </a:t>
            </a:r>
            <a:r>
              <a:rPr lang="en-US" dirty="0" smtClean="0">
                <a:solidFill>
                  <a:srgbClr val="FFFF00"/>
                </a:solidFill>
              </a:rPr>
              <a:t>The </a:t>
            </a:r>
            <a:r>
              <a:rPr lang="en-US" dirty="0">
                <a:solidFill>
                  <a:srgbClr val="FFFF00"/>
                </a:solidFill>
              </a:rPr>
              <a:t>formula is:  SP</a:t>
            </a:r>
            <a:r>
              <a:rPr lang="en-US" baseline="-25000" dirty="0">
                <a:solidFill>
                  <a:srgbClr val="FFFF00"/>
                </a:solidFill>
              </a:rPr>
              <a:t>FINAL</a:t>
            </a:r>
            <a:r>
              <a:rPr lang="en-US" dirty="0">
                <a:solidFill>
                  <a:srgbClr val="FFFF00"/>
                </a:solidFill>
              </a:rPr>
              <a:t> = SP</a:t>
            </a:r>
            <a:r>
              <a:rPr lang="en-US" baseline="-25000" dirty="0">
                <a:solidFill>
                  <a:srgbClr val="FFFF00"/>
                </a:solidFill>
              </a:rPr>
              <a:t>BEGINNING  </a:t>
            </a:r>
            <a:r>
              <a:rPr lang="en-US" dirty="0">
                <a:solidFill>
                  <a:srgbClr val="FFFF00"/>
                </a:solidFill>
              </a:rPr>
              <a:t>÷ </a:t>
            </a:r>
            <a:r>
              <a:rPr lang="en-US" baseline="-25000" dirty="0">
                <a:solidFill>
                  <a:srgbClr val="FFFF00"/>
                </a:solidFill>
              </a:rPr>
              <a:t> </a:t>
            </a:r>
            <a:r>
              <a:rPr lang="en-US" dirty="0">
                <a:solidFill>
                  <a:srgbClr val="FFFF00"/>
                </a:solidFill>
              </a:rPr>
              <a:t>(CFM</a:t>
            </a:r>
            <a:r>
              <a:rPr lang="en-US" baseline="-25000" dirty="0">
                <a:solidFill>
                  <a:srgbClr val="FFFF00"/>
                </a:solidFill>
              </a:rPr>
              <a:t>BEGINNING</a:t>
            </a:r>
            <a:r>
              <a:rPr lang="en-US" dirty="0">
                <a:solidFill>
                  <a:srgbClr val="FFFF00"/>
                </a:solidFill>
              </a:rPr>
              <a:t> ÷ CFM</a:t>
            </a:r>
            <a:r>
              <a:rPr lang="en-US" baseline="-25000" dirty="0">
                <a:solidFill>
                  <a:srgbClr val="FFFF00"/>
                </a:solidFill>
              </a:rPr>
              <a:t>FINAL</a:t>
            </a:r>
            <a:r>
              <a:rPr lang="en-US" dirty="0">
                <a:solidFill>
                  <a:srgbClr val="FFFF00"/>
                </a:solidFill>
              </a:rPr>
              <a:t>)</a:t>
            </a:r>
            <a:r>
              <a:rPr lang="en-US" baseline="30000" dirty="0">
                <a:solidFill>
                  <a:srgbClr val="FFFF00"/>
                </a:solidFill>
              </a:rPr>
              <a:t>2</a:t>
            </a:r>
            <a:r>
              <a:rPr lang="en-US" dirty="0">
                <a:solidFill>
                  <a:srgbClr val="FFFF00"/>
                </a:solidFill>
              </a:rPr>
              <a:t>  where: </a:t>
            </a:r>
          </a:p>
          <a:p>
            <a:pPr marL="0" lvl="0" indent="0">
              <a:buNone/>
            </a:pPr>
            <a:r>
              <a:rPr lang="en-US" sz="2800" dirty="0">
                <a:solidFill>
                  <a:srgbClr val="FFFF00"/>
                </a:solidFill>
              </a:rPr>
              <a:t>CFM</a:t>
            </a:r>
            <a:r>
              <a:rPr lang="en-US" sz="2800" baseline="-25000" dirty="0">
                <a:solidFill>
                  <a:srgbClr val="FFFF00"/>
                </a:solidFill>
              </a:rPr>
              <a:t>BEGINNING </a:t>
            </a:r>
            <a:r>
              <a:rPr lang="en-US" sz="2800" dirty="0">
                <a:solidFill>
                  <a:srgbClr val="FFFF00"/>
                </a:solidFill>
              </a:rPr>
              <a:t>is the measured airflow in cubic feet per minute for the duct trunk (can be several diffusers added together or a traverse).</a:t>
            </a:r>
          </a:p>
          <a:p>
            <a:pPr marL="0" lvl="0" indent="0">
              <a:buNone/>
            </a:pPr>
            <a:r>
              <a:rPr lang="en-US" sz="2800" dirty="0">
                <a:solidFill>
                  <a:srgbClr val="FFFF00"/>
                </a:solidFill>
              </a:rPr>
              <a:t>CFM</a:t>
            </a:r>
            <a:r>
              <a:rPr lang="en-US" sz="2800" baseline="-25000" dirty="0">
                <a:solidFill>
                  <a:srgbClr val="FFFF00"/>
                </a:solidFill>
              </a:rPr>
              <a:t>FINAL </a:t>
            </a:r>
            <a:r>
              <a:rPr lang="en-US" sz="2800" dirty="0">
                <a:solidFill>
                  <a:srgbClr val="FFFF00"/>
                </a:solidFill>
              </a:rPr>
              <a:t>is the desired final airflow in cubic feet per minute for the branch (can be several diffusers added together or a traverse).</a:t>
            </a:r>
          </a:p>
          <a:p>
            <a:pPr marL="0" lvl="0" indent="0">
              <a:buNone/>
            </a:pPr>
            <a:r>
              <a:rPr lang="en-US" sz="2800" dirty="0">
                <a:solidFill>
                  <a:srgbClr val="FFFF00"/>
                </a:solidFill>
              </a:rPr>
              <a:t>SP</a:t>
            </a:r>
            <a:r>
              <a:rPr lang="en-US" sz="2800" baseline="-25000" dirty="0">
                <a:solidFill>
                  <a:srgbClr val="FFFF00"/>
                </a:solidFill>
              </a:rPr>
              <a:t>BEGINNING </a:t>
            </a:r>
            <a:r>
              <a:rPr lang="en-US" sz="2800" dirty="0">
                <a:solidFill>
                  <a:srgbClr val="FFFF00"/>
                </a:solidFill>
              </a:rPr>
              <a:t>is the measured static pressure at the measured CFM. </a:t>
            </a:r>
          </a:p>
          <a:p>
            <a:pPr marL="0" lvl="0" indent="0">
              <a:buNone/>
            </a:pPr>
            <a:r>
              <a:rPr lang="en-US" sz="2800" dirty="0">
                <a:solidFill>
                  <a:srgbClr val="FFFF00"/>
                </a:solidFill>
              </a:rPr>
              <a:t>SP</a:t>
            </a:r>
            <a:r>
              <a:rPr lang="en-US" sz="2800" baseline="-25000" dirty="0">
                <a:solidFill>
                  <a:srgbClr val="FFFF00"/>
                </a:solidFill>
              </a:rPr>
              <a:t>FINAL </a:t>
            </a:r>
            <a:r>
              <a:rPr lang="en-US" sz="2800" dirty="0">
                <a:solidFill>
                  <a:srgbClr val="FFFF00"/>
                </a:solidFill>
              </a:rPr>
              <a:t>is the measured static pressure that will provide the final CFM desired through the branch (can be several diffusers added together or a traverse).</a:t>
            </a:r>
          </a:p>
        </p:txBody>
      </p:sp>
    </p:spTree>
    <p:custDataLst>
      <p:tags r:id="rId1"/>
    </p:custDataLst>
    <p:extLst>
      <p:ext uri="{BB962C8B-B14F-4D97-AF65-F5344CB8AC3E}">
        <p14:creationId xmlns:p14="http://schemas.microsoft.com/office/powerpoint/2010/main" val="42226045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 7</a:t>
            </a:r>
            <a:endParaRPr lang="en-US" dirty="0"/>
          </a:p>
        </p:txBody>
      </p:sp>
      <p:sp>
        <p:nvSpPr>
          <p:cNvPr id="3" name="Content Placeholder 2"/>
          <p:cNvSpPr>
            <a:spLocks noGrp="1"/>
          </p:cNvSpPr>
          <p:nvPr>
            <p:ph idx="1"/>
          </p:nvPr>
        </p:nvSpPr>
        <p:spPr>
          <a:xfrm>
            <a:off x="228600" y="1452051"/>
            <a:ext cx="8686800" cy="4525963"/>
          </a:xfrm>
        </p:spPr>
        <p:txBody>
          <a:bodyPr>
            <a:noAutofit/>
          </a:bodyPr>
          <a:lstStyle/>
          <a:p>
            <a:pPr marL="0" indent="0">
              <a:buNone/>
            </a:pPr>
            <a:r>
              <a:rPr lang="en-US" dirty="0" smtClean="0">
                <a:solidFill>
                  <a:srgbClr val="FFFF00"/>
                </a:solidFill>
              </a:rPr>
              <a:t>Story 7: There </a:t>
            </a:r>
            <a:r>
              <a:rPr lang="en-US" dirty="0">
                <a:solidFill>
                  <a:srgbClr val="FFFF00"/>
                </a:solidFill>
              </a:rPr>
              <a:t>was a lack of airflow to the main bedroom in the home and the technician used a fan-powered AMD to measure the airflows at all of the other supply registers. It was not surprising the one hardest to reach and measure safely was the one that had way more it’s share of airflow. The supply register was located high on the wall in a two story entrance hall ceiling in the entrance of a house.  There was easy access to the branch that ran over to it where a balancing damper had been located in the equipment closet on the 2</a:t>
            </a:r>
            <a:r>
              <a:rPr lang="en-US" baseline="30000" dirty="0">
                <a:solidFill>
                  <a:srgbClr val="FFFF00"/>
                </a:solidFill>
              </a:rPr>
              <a:t>nd</a:t>
            </a:r>
            <a:r>
              <a:rPr lang="en-US" dirty="0">
                <a:solidFill>
                  <a:srgbClr val="FFFF00"/>
                </a:solidFill>
              </a:rPr>
              <a:t> floor. </a:t>
            </a:r>
          </a:p>
        </p:txBody>
      </p:sp>
    </p:spTree>
    <p:custDataLst>
      <p:tags r:id="rId1"/>
    </p:custDataLst>
    <p:extLst>
      <p:ext uri="{BB962C8B-B14F-4D97-AF65-F5344CB8AC3E}">
        <p14:creationId xmlns:p14="http://schemas.microsoft.com/office/powerpoint/2010/main" val="21397564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 7</a:t>
            </a:r>
            <a:endParaRPr lang="en-US" dirty="0"/>
          </a:p>
        </p:txBody>
      </p:sp>
      <p:sp>
        <p:nvSpPr>
          <p:cNvPr id="3" name="Content Placeholder 2"/>
          <p:cNvSpPr>
            <a:spLocks noGrp="1"/>
          </p:cNvSpPr>
          <p:nvPr>
            <p:ph idx="1"/>
          </p:nvPr>
        </p:nvSpPr>
        <p:spPr>
          <a:xfrm>
            <a:off x="228600" y="1371600"/>
            <a:ext cx="8686800" cy="4525963"/>
          </a:xfrm>
        </p:spPr>
        <p:txBody>
          <a:bodyPr>
            <a:noAutofit/>
          </a:bodyPr>
          <a:lstStyle/>
          <a:p>
            <a:pPr marL="0" indent="0">
              <a:buNone/>
            </a:pPr>
            <a:r>
              <a:rPr lang="en-US" dirty="0" smtClean="0">
                <a:solidFill>
                  <a:srgbClr val="FFFF00"/>
                </a:solidFill>
              </a:rPr>
              <a:t>After setting up a ladder and measuring 422 CFM with a fan powered flow hood (with a helper holding the ladder while he bent over in an awkward angle to hold the AMD) the technician decided to drill a SP measurement port in the branch between the damper and the supply diffuser and rather than climbing use the formula to adjust the damper.  The SP was measured at 0.55 and he need the airflow to that register to be 250.  At what SP should the technician set the damper?</a:t>
            </a:r>
            <a:endParaRPr lang="en-US" dirty="0">
              <a:solidFill>
                <a:srgbClr val="FFFF00"/>
              </a:solidFill>
            </a:endParaRPr>
          </a:p>
        </p:txBody>
      </p:sp>
    </p:spTree>
    <p:custDataLst>
      <p:tags r:id="rId1"/>
    </p:custDataLst>
    <p:extLst>
      <p:ext uri="{BB962C8B-B14F-4D97-AF65-F5344CB8AC3E}">
        <p14:creationId xmlns:p14="http://schemas.microsoft.com/office/powerpoint/2010/main" val="19655449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 7 (Fan Law 2)</a:t>
            </a:r>
            <a:endParaRPr lang="en-US" dirty="0"/>
          </a:p>
        </p:txBody>
      </p:sp>
      <p:sp>
        <p:nvSpPr>
          <p:cNvPr id="3" name="Content Placeholder 2"/>
          <p:cNvSpPr>
            <a:spLocks noGrp="1"/>
          </p:cNvSpPr>
          <p:nvPr>
            <p:ph idx="1"/>
          </p:nvPr>
        </p:nvSpPr>
        <p:spPr>
          <a:xfrm>
            <a:off x="228600" y="1371600"/>
            <a:ext cx="8686800" cy="4525963"/>
          </a:xfrm>
        </p:spPr>
        <p:txBody>
          <a:bodyPr>
            <a:noAutofit/>
          </a:bodyPr>
          <a:lstStyle/>
          <a:p>
            <a:pPr marL="0" indent="0">
              <a:buNone/>
            </a:pPr>
            <a:r>
              <a:rPr lang="en-US" dirty="0">
                <a:solidFill>
                  <a:srgbClr val="FFFF00"/>
                </a:solidFill>
              </a:rPr>
              <a:t>SP</a:t>
            </a:r>
            <a:r>
              <a:rPr lang="en-US" baseline="-25000" dirty="0">
                <a:solidFill>
                  <a:srgbClr val="FFFF00"/>
                </a:solidFill>
              </a:rPr>
              <a:t>FINAL</a:t>
            </a:r>
            <a:r>
              <a:rPr lang="en-US" dirty="0">
                <a:solidFill>
                  <a:srgbClr val="FFFF00"/>
                </a:solidFill>
              </a:rPr>
              <a:t> = SP</a:t>
            </a:r>
            <a:r>
              <a:rPr lang="en-US" baseline="-25000" dirty="0">
                <a:solidFill>
                  <a:srgbClr val="FFFF00"/>
                </a:solidFill>
              </a:rPr>
              <a:t>BEGINNING  </a:t>
            </a:r>
            <a:r>
              <a:rPr lang="en-US" dirty="0">
                <a:solidFill>
                  <a:srgbClr val="FFFF00"/>
                </a:solidFill>
              </a:rPr>
              <a:t>÷ </a:t>
            </a:r>
            <a:r>
              <a:rPr lang="en-US" baseline="-25000" dirty="0">
                <a:solidFill>
                  <a:srgbClr val="FFFF00"/>
                </a:solidFill>
              </a:rPr>
              <a:t> </a:t>
            </a:r>
            <a:r>
              <a:rPr lang="en-US" dirty="0">
                <a:solidFill>
                  <a:srgbClr val="FFFF00"/>
                </a:solidFill>
              </a:rPr>
              <a:t>(CFM</a:t>
            </a:r>
            <a:r>
              <a:rPr lang="en-US" baseline="-25000" dirty="0">
                <a:solidFill>
                  <a:srgbClr val="FFFF00"/>
                </a:solidFill>
              </a:rPr>
              <a:t>BEGINNING</a:t>
            </a:r>
            <a:r>
              <a:rPr lang="en-US" dirty="0">
                <a:solidFill>
                  <a:srgbClr val="FFFF00"/>
                </a:solidFill>
              </a:rPr>
              <a:t> ÷ CFM</a:t>
            </a:r>
            <a:r>
              <a:rPr lang="en-US" baseline="-25000" dirty="0">
                <a:solidFill>
                  <a:srgbClr val="FFFF00"/>
                </a:solidFill>
              </a:rPr>
              <a:t>FINAL</a:t>
            </a:r>
            <a:r>
              <a:rPr lang="en-US" dirty="0">
                <a:solidFill>
                  <a:srgbClr val="FFFF00"/>
                </a:solidFill>
              </a:rPr>
              <a:t>)</a:t>
            </a:r>
            <a:r>
              <a:rPr lang="en-US" baseline="30000" dirty="0">
                <a:solidFill>
                  <a:srgbClr val="FFFF00"/>
                </a:solidFill>
              </a:rPr>
              <a:t>2  </a:t>
            </a:r>
            <a:endParaRPr lang="en-US" dirty="0">
              <a:solidFill>
                <a:srgbClr val="FFFF00"/>
              </a:solidFill>
            </a:endParaRPr>
          </a:p>
          <a:p>
            <a:pPr marL="0" indent="0">
              <a:buNone/>
            </a:pPr>
            <a:r>
              <a:rPr lang="en-US" dirty="0">
                <a:solidFill>
                  <a:srgbClr val="FFFF00"/>
                </a:solidFill>
              </a:rPr>
              <a:t>SP</a:t>
            </a:r>
            <a:r>
              <a:rPr lang="en-US" baseline="-25000" dirty="0">
                <a:solidFill>
                  <a:srgbClr val="FFFF00"/>
                </a:solidFill>
              </a:rPr>
              <a:t>FINAL</a:t>
            </a:r>
            <a:r>
              <a:rPr lang="en-US" dirty="0">
                <a:solidFill>
                  <a:srgbClr val="FFFF00"/>
                </a:solidFill>
              </a:rPr>
              <a:t> = 0.55 ÷ </a:t>
            </a:r>
            <a:r>
              <a:rPr lang="en-US" baseline="-25000" dirty="0">
                <a:solidFill>
                  <a:srgbClr val="FFFF00"/>
                </a:solidFill>
              </a:rPr>
              <a:t> </a:t>
            </a:r>
            <a:r>
              <a:rPr lang="en-US" dirty="0">
                <a:solidFill>
                  <a:srgbClr val="FFFF00"/>
                </a:solidFill>
              </a:rPr>
              <a:t>(422 ÷ 250)</a:t>
            </a:r>
            <a:r>
              <a:rPr lang="en-US" baseline="30000" dirty="0">
                <a:solidFill>
                  <a:srgbClr val="FFFF00"/>
                </a:solidFill>
              </a:rPr>
              <a:t>2  </a:t>
            </a:r>
            <a:endParaRPr lang="en-US" dirty="0">
              <a:solidFill>
                <a:srgbClr val="FFFF00"/>
              </a:solidFill>
            </a:endParaRPr>
          </a:p>
          <a:p>
            <a:pPr marL="0" indent="0">
              <a:buNone/>
            </a:pPr>
            <a:r>
              <a:rPr lang="en-US" dirty="0">
                <a:solidFill>
                  <a:srgbClr val="FFFF00"/>
                </a:solidFill>
              </a:rPr>
              <a:t>SP</a:t>
            </a:r>
            <a:r>
              <a:rPr lang="en-US" baseline="-25000" dirty="0">
                <a:solidFill>
                  <a:srgbClr val="FFFF00"/>
                </a:solidFill>
              </a:rPr>
              <a:t>FINAL</a:t>
            </a:r>
            <a:r>
              <a:rPr lang="en-US" dirty="0">
                <a:solidFill>
                  <a:srgbClr val="FFFF00"/>
                </a:solidFill>
              </a:rPr>
              <a:t> = 0.55 ÷ </a:t>
            </a:r>
            <a:r>
              <a:rPr lang="en-US" baseline="-25000" dirty="0">
                <a:solidFill>
                  <a:srgbClr val="FFFF00"/>
                </a:solidFill>
              </a:rPr>
              <a:t> </a:t>
            </a:r>
            <a:r>
              <a:rPr lang="en-US" dirty="0">
                <a:solidFill>
                  <a:srgbClr val="FFFF00"/>
                </a:solidFill>
              </a:rPr>
              <a:t>(1.688)</a:t>
            </a:r>
            <a:r>
              <a:rPr lang="en-US" baseline="30000" dirty="0">
                <a:solidFill>
                  <a:srgbClr val="FFFF00"/>
                </a:solidFill>
              </a:rPr>
              <a:t>2  </a:t>
            </a:r>
            <a:endParaRPr lang="en-US" dirty="0">
              <a:solidFill>
                <a:srgbClr val="FFFF00"/>
              </a:solidFill>
            </a:endParaRPr>
          </a:p>
          <a:p>
            <a:pPr marL="0" indent="0">
              <a:buNone/>
            </a:pPr>
            <a:r>
              <a:rPr lang="en-US" dirty="0">
                <a:solidFill>
                  <a:srgbClr val="FFFF00"/>
                </a:solidFill>
              </a:rPr>
              <a:t>SP</a:t>
            </a:r>
            <a:r>
              <a:rPr lang="en-US" baseline="-25000" dirty="0">
                <a:solidFill>
                  <a:srgbClr val="FFFF00"/>
                </a:solidFill>
              </a:rPr>
              <a:t>FINAL</a:t>
            </a:r>
            <a:r>
              <a:rPr lang="en-US" dirty="0">
                <a:solidFill>
                  <a:srgbClr val="FFFF00"/>
                </a:solidFill>
              </a:rPr>
              <a:t> = 0.55 ÷ </a:t>
            </a:r>
            <a:r>
              <a:rPr lang="en-US" baseline="-25000" dirty="0">
                <a:solidFill>
                  <a:srgbClr val="FFFF00"/>
                </a:solidFill>
              </a:rPr>
              <a:t> </a:t>
            </a:r>
            <a:r>
              <a:rPr lang="en-US" dirty="0">
                <a:solidFill>
                  <a:srgbClr val="FFFF00"/>
                </a:solidFill>
              </a:rPr>
              <a:t>2.85 (rounded off from 2.849344)</a:t>
            </a:r>
          </a:p>
          <a:p>
            <a:pPr marL="0" indent="0">
              <a:buNone/>
            </a:pPr>
            <a:r>
              <a:rPr lang="en-US" dirty="0">
                <a:solidFill>
                  <a:srgbClr val="FFFF00"/>
                </a:solidFill>
              </a:rPr>
              <a:t>SP</a:t>
            </a:r>
            <a:r>
              <a:rPr lang="en-US" baseline="-25000" dirty="0">
                <a:solidFill>
                  <a:srgbClr val="FFFF00"/>
                </a:solidFill>
              </a:rPr>
              <a:t>FINAL</a:t>
            </a:r>
            <a:r>
              <a:rPr lang="en-US" dirty="0">
                <a:solidFill>
                  <a:srgbClr val="FFFF00"/>
                </a:solidFill>
              </a:rPr>
              <a:t> = 0.19 (rounded off again</a:t>
            </a:r>
            <a:r>
              <a:rPr lang="en-US" dirty="0" smtClean="0">
                <a:solidFill>
                  <a:srgbClr val="FFFF00"/>
                </a:solidFill>
              </a:rPr>
              <a:t>)</a:t>
            </a:r>
          </a:p>
          <a:p>
            <a:pPr marL="0" indent="0">
              <a:buNone/>
            </a:pPr>
            <a:endParaRPr lang="en-US" sz="1100" dirty="0">
              <a:solidFill>
                <a:srgbClr val="FFFF00"/>
              </a:solidFill>
            </a:endParaRPr>
          </a:p>
          <a:p>
            <a:pPr marL="0" indent="0">
              <a:buNone/>
            </a:pPr>
            <a:r>
              <a:rPr lang="en-US" dirty="0">
                <a:solidFill>
                  <a:srgbClr val="FFFF00"/>
                </a:solidFill>
              </a:rPr>
              <a:t>The technician closed down the balancing damper until the SP was at 0.19. The master bedroom airflow was improved and became within 80% of design.  </a:t>
            </a:r>
          </a:p>
        </p:txBody>
      </p:sp>
    </p:spTree>
    <p:custDataLst>
      <p:tags r:id="rId1"/>
    </p:custDataLst>
    <p:extLst>
      <p:ext uri="{BB962C8B-B14F-4D97-AF65-F5344CB8AC3E}">
        <p14:creationId xmlns:p14="http://schemas.microsoft.com/office/powerpoint/2010/main" val="36045420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 7</a:t>
            </a:r>
            <a:endParaRPr lang="en-US" dirty="0"/>
          </a:p>
        </p:txBody>
      </p:sp>
      <p:sp>
        <p:nvSpPr>
          <p:cNvPr id="3" name="Content Placeholder 2"/>
          <p:cNvSpPr>
            <a:spLocks noGrp="1"/>
          </p:cNvSpPr>
          <p:nvPr>
            <p:ph idx="1"/>
          </p:nvPr>
        </p:nvSpPr>
        <p:spPr>
          <a:xfrm>
            <a:off x="228600" y="1371600"/>
            <a:ext cx="8686800" cy="4525963"/>
          </a:xfrm>
        </p:spPr>
        <p:txBody>
          <a:bodyPr>
            <a:noAutofit/>
          </a:bodyPr>
          <a:lstStyle/>
          <a:p>
            <a:pPr marL="0" indent="0">
              <a:buNone/>
            </a:pPr>
            <a:r>
              <a:rPr lang="en-US" dirty="0" smtClean="0">
                <a:solidFill>
                  <a:srgbClr val="FFFF00"/>
                </a:solidFill>
              </a:rPr>
              <a:t>If </a:t>
            </a:r>
            <a:r>
              <a:rPr lang="en-US" dirty="0">
                <a:solidFill>
                  <a:srgbClr val="FFFF00"/>
                </a:solidFill>
              </a:rPr>
              <a:t>the technician wanted to get more airflow into the master bedroom, all of the other supply registers would have to be measured again and the one that was the highest above the design value would be shut down at the balancing damper to the design value.  Once that process was done (it may take adjusting several supply lines), and the master bedroom had the correct airflow (within 5%), the technician could go back and recheck the SP on the entrance hall trunk and if necessary close it down again until it was at 0.19. </a:t>
            </a:r>
          </a:p>
        </p:txBody>
      </p:sp>
    </p:spTree>
    <p:custDataLst>
      <p:tags r:id="rId1"/>
    </p:custDataLst>
    <p:extLst>
      <p:ext uri="{BB962C8B-B14F-4D97-AF65-F5344CB8AC3E}">
        <p14:creationId xmlns:p14="http://schemas.microsoft.com/office/powerpoint/2010/main" val="28449081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 7</a:t>
            </a:r>
            <a:endParaRPr lang="en-US" dirty="0"/>
          </a:p>
        </p:txBody>
      </p:sp>
      <p:sp>
        <p:nvSpPr>
          <p:cNvPr id="3" name="Content Placeholder 2"/>
          <p:cNvSpPr>
            <a:spLocks noGrp="1"/>
          </p:cNvSpPr>
          <p:nvPr>
            <p:ph idx="1"/>
          </p:nvPr>
        </p:nvSpPr>
        <p:spPr>
          <a:xfrm>
            <a:off x="228600" y="1371600"/>
            <a:ext cx="8686800" cy="4525963"/>
          </a:xfrm>
        </p:spPr>
        <p:txBody>
          <a:bodyPr>
            <a:noAutofit/>
          </a:bodyPr>
          <a:lstStyle/>
          <a:p>
            <a:pPr marL="0" indent="0">
              <a:buNone/>
            </a:pPr>
            <a:r>
              <a:rPr lang="en-US" dirty="0" smtClean="0">
                <a:solidFill>
                  <a:srgbClr val="FFFF00"/>
                </a:solidFill>
              </a:rPr>
              <a:t>The </a:t>
            </a:r>
            <a:r>
              <a:rPr lang="en-US" dirty="0">
                <a:solidFill>
                  <a:srgbClr val="FFFF00"/>
                </a:solidFill>
              </a:rPr>
              <a:t>adjustment handle was locked down, marked </a:t>
            </a:r>
            <a:r>
              <a:rPr lang="en-US" dirty="0" smtClean="0">
                <a:solidFill>
                  <a:srgbClr val="FFFF00"/>
                </a:solidFill>
              </a:rPr>
              <a:t>and </a:t>
            </a:r>
            <a:r>
              <a:rPr lang="en-US" dirty="0">
                <a:solidFill>
                  <a:srgbClr val="FFFF00"/>
                </a:solidFill>
              </a:rPr>
              <a:t>screwed into position so it would not easily be moved again.  Note: It is even better if the insulation covering it is repaired and sealed so no one will move the damper in the future. </a:t>
            </a:r>
          </a:p>
          <a:p>
            <a:pPr marL="0" indent="0">
              <a:buNone/>
            </a:pPr>
            <a:r>
              <a:rPr lang="en-US" dirty="0">
                <a:solidFill>
                  <a:srgbClr val="FFFF00"/>
                </a:solidFill>
              </a:rPr>
              <a:t> </a:t>
            </a:r>
          </a:p>
          <a:p>
            <a:pPr marL="0" indent="0">
              <a:buNone/>
            </a:pPr>
            <a:r>
              <a:rPr lang="en-US" sz="2800" dirty="0">
                <a:solidFill>
                  <a:srgbClr val="FFC000"/>
                </a:solidFill>
              </a:rPr>
              <a:t>Note: For more instruction on air balancing see ACCA’s Manual B </a:t>
            </a:r>
            <a:r>
              <a:rPr lang="en-US" sz="2800" i="1" dirty="0">
                <a:solidFill>
                  <a:srgbClr val="FFC000"/>
                </a:solidFill>
              </a:rPr>
              <a:t>Balancing</a:t>
            </a:r>
            <a:r>
              <a:rPr lang="en-US" sz="2800" baseline="30000" dirty="0">
                <a:solidFill>
                  <a:srgbClr val="FFC000"/>
                </a:solidFill>
              </a:rPr>
              <a:t> </a:t>
            </a:r>
            <a:r>
              <a:rPr lang="en-US" sz="2800" i="1" dirty="0">
                <a:solidFill>
                  <a:srgbClr val="FFC000"/>
                </a:solidFill>
              </a:rPr>
              <a:t>and Testing Air and Hydronic Systems. </a:t>
            </a:r>
            <a:endParaRPr lang="en-US" sz="2800" dirty="0">
              <a:solidFill>
                <a:srgbClr val="FFC000"/>
              </a:solidFill>
            </a:endParaRPr>
          </a:p>
          <a:p>
            <a:pPr marL="0" indent="0">
              <a:buNone/>
            </a:pPr>
            <a:endParaRPr lang="en-US" dirty="0">
              <a:solidFill>
                <a:srgbClr val="FFFF00"/>
              </a:solidFill>
            </a:endParaRPr>
          </a:p>
        </p:txBody>
      </p:sp>
    </p:spTree>
    <p:custDataLst>
      <p:tags r:id="rId1"/>
    </p:custDataLst>
    <p:extLst>
      <p:ext uri="{BB962C8B-B14F-4D97-AF65-F5344CB8AC3E}">
        <p14:creationId xmlns:p14="http://schemas.microsoft.com/office/powerpoint/2010/main" val="15734411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Thermal Comfort</a:t>
            </a:r>
            <a:endParaRPr lang="en-US" dirty="0"/>
          </a:p>
        </p:txBody>
      </p:sp>
      <p:sp>
        <p:nvSpPr>
          <p:cNvPr id="3" name="Content Placeholder 2"/>
          <p:cNvSpPr>
            <a:spLocks noGrp="1"/>
          </p:cNvSpPr>
          <p:nvPr>
            <p:ph idx="1"/>
          </p:nvPr>
        </p:nvSpPr>
        <p:spPr>
          <a:xfrm>
            <a:off x="471948" y="2057400"/>
            <a:ext cx="8229600" cy="4525963"/>
          </a:xfrm>
        </p:spPr>
        <p:txBody>
          <a:bodyPr>
            <a:normAutofit fontScale="92500" lnSpcReduction="20000"/>
          </a:bodyPr>
          <a:lstStyle/>
          <a:p>
            <a:pPr marL="0" indent="0">
              <a:buNone/>
            </a:pPr>
            <a:r>
              <a:rPr lang="en-US" dirty="0">
                <a:solidFill>
                  <a:srgbClr val="FFFF00"/>
                </a:solidFill>
              </a:rPr>
              <a:t>When dealing with drafts, four rules of thumb will help when adjusting damper and register positions:</a:t>
            </a:r>
          </a:p>
          <a:p>
            <a:pPr lvl="0"/>
            <a:r>
              <a:rPr lang="en-US" dirty="0">
                <a:solidFill>
                  <a:srgbClr val="FFFF00"/>
                </a:solidFill>
              </a:rPr>
              <a:t>For cooling, most people complain about a draft when they feel an airflow of over 75 feet per minute.</a:t>
            </a:r>
          </a:p>
          <a:p>
            <a:pPr lvl="0"/>
            <a:r>
              <a:rPr lang="en-US" dirty="0">
                <a:solidFill>
                  <a:srgbClr val="FFFF00"/>
                </a:solidFill>
              </a:rPr>
              <a:t>For heating, most people feel a draft when the airflow is over 50 feet per minute.</a:t>
            </a:r>
          </a:p>
          <a:p>
            <a:pPr lvl="0"/>
            <a:r>
              <a:rPr lang="en-US" dirty="0">
                <a:solidFill>
                  <a:srgbClr val="FFFF00"/>
                </a:solidFill>
              </a:rPr>
              <a:t>As humidity decreases in the air, people tend to want the temperature set higher (and vice versa).</a:t>
            </a:r>
          </a:p>
          <a:p>
            <a:pPr lvl="0"/>
            <a:r>
              <a:rPr lang="en-US" dirty="0">
                <a:solidFill>
                  <a:srgbClr val="FFFF00"/>
                </a:solidFill>
              </a:rPr>
              <a:t>Women have more sensitive skin than men, and can feel temperature changes men cannot feel. </a:t>
            </a:r>
          </a:p>
          <a:p>
            <a:pPr marL="0" indent="0">
              <a:buNone/>
            </a:pPr>
            <a:endParaRPr lang="en-US" dirty="0"/>
          </a:p>
        </p:txBody>
      </p:sp>
      <p:pic>
        <p:nvPicPr>
          <p:cNvPr id="1027" name="Picture 1"/>
          <p:cNvPicPr>
            <a:picLocks noChangeAspect="1" noChangeArrowheads="1"/>
          </p:cNvPicPr>
          <p:nvPr/>
        </p:nvPicPr>
        <p:blipFill>
          <a:blip r:embed="rId4">
            <a:extLst>
              <a:ext uri="{28A0092B-C50C-407E-A947-70E740481C1C}">
                <a14:useLocalDpi xmlns:a14="http://schemas.microsoft.com/office/drawing/2010/main" val="0"/>
              </a:ext>
            </a:extLst>
          </a:blip>
          <a:srcRect b="8383"/>
          <a:stretch>
            <a:fillRect/>
          </a:stretch>
        </p:blipFill>
        <p:spPr bwMode="auto">
          <a:xfrm>
            <a:off x="476864" y="102664"/>
            <a:ext cx="1553528" cy="1920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1"/>
          <p:cNvPicPr>
            <a:picLocks noChangeAspect="1" noChangeArrowheads="1"/>
          </p:cNvPicPr>
          <p:nvPr/>
        </p:nvPicPr>
        <p:blipFill>
          <a:blip r:embed="rId5">
            <a:extLst>
              <a:ext uri="{28A0092B-C50C-407E-A947-70E740481C1C}">
                <a14:useLocalDpi xmlns:a14="http://schemas.microsoft.com/office/drawing/2010/main" val="0"/>
              </a:ext>
            </a:extLst>
          </a:blip>
          <a:srcRect b="3865"/>
          <a:stretch>
            <a:fillRect/>
          </a:stretch>
        </p:blipFill>
        <p:spPr bwMode="auto">
          <a:xfrm>
            <a:off x="7086600" y="113175"/>
            <a:ext cx="1413510" cy="1920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
          <p:cNvPicPr>
            <a:picLocks noChangeAspect="1" noChangeArrowheads="1"/>
          </p:cNvPicPr>
          <p:nvPr/>
        </p:nvPicPr>
        <p:blipFill rotWithShape="1">
          <a:blip r:embed="rId4">
            <a:extLst>
              <a:ext uri="{28A0092B-C50C-407E-A947-70E740481C1C}">
                <a14:useLocalDpi xmlns:a14="http://schemas.microsoft.com/office/drawing/2010/main" val="0"/>
              </a:ext>
            </a:extLst>
          </a:blip>
          <a:srcRect l="44145" t="74686" r="36235" b="21678"/>
          <a:stretch/>
        </p:blipFill>
        <p:spPr bwMode="auto">
          <a:xfrm>
            <a:off x="1101228" y="1752600"/>
            <a:ext cx="3048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
          <p:cNvPicPr>
            <a:picLocks noChangeAspect="1" noChangeArrowheads="1"/>
          </p:cNvPicPr>
          <p:nvPr/>
        </p:nvPicPr>
        <p:blipFill rotWithShape="1">
          <a:blip r:embed="rId4">
            <a:extLst>
              <a:ext uri="{28A0092B-C50C-407E-A947-70E740481C1C}">
                <a14:useLocalDpi xmlns:a14="http://schemas.microsoft.com/office/drawing/2010/main" val="0"/>
              </a:ext>
            </a:extLst>
          </a:blip>
          <a:srcRect l="44145" t="74686" r="36235" b="21678"/>
          <a:stretch/>
        </p:blipFill>
        <p:spPr bwMode="auto">
          <a:xfrm>
            <a:off x="1126778" y="1752077"/>
            <a:ext cx="355536" cy="153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
          <p:cNvPicPr>
            <a:picLocks noChangeAspect="1" noChangeArrowheads="1"/>
          </p:cNvPicPr>
          <p:nvPr/>
        </p:nvPicPr>
        <p:blipFill rotWithShape="1">
          <a:blip r:embed="rId4">
            <a:extLst>
              <a:ext uri="{28A0092B-C50C-407E-A947-70E740481C1C}">
                <a14:useLocalDpi xmlns:a14="http://schemas.microsoft.com/office/drawing/2010/main" val="0"/>
              </a:ext>
            </a:extLst>
          </a:blip>
          <a:srcRect l="44145" t="74686" r="36235" b="21678"/>
          <a:stretch/>
        </p:blipFill>
        <p:spPr bwMode="auto">
          <a:xfrm>
            <a:off x="1024942" y="1658107"/>
            <a:ext cx="355536" cy="153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
          <p:cNvPicPr>
            <a:picLocks noChangeAspect="1" noChangeArrowheads="1"/>
          </p:cNvPicPr>
          <p:nvPr/>
        </p:nvPicPr>
        <p:blipFill rotWithShape="1">
          <a:blip r:embed="rId5">
            <a:extLst>
              <a:ext uri="{28A0092B-C50C-407E-A947-70E740481C1C}">
                <a14:useLocalDpi xmlns:a14="http://schemas.microsoft.com/office/drawing/2010/main" val="0"/>
              </a:ext>
            </a:extLst>
          </a:blip>
          <a:srcRect l="51903" t="69969" r="38837" b="29507"/>
          <a:stretch/>
        </p:blipFill>
        <p:spPr bwMode="auto">
          <a:xfrm flipV="1">
            <a:off x="7772400" y="1518917"/>
            <a:ext cx="228600" cy="101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24005787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Thermal Comfort</a:t>
            </a:r>
            <a:endParaRPr lang="en-US" dirty="0"/>
          </a:p>
        </p:txBody>
      </p:sp>
      <p:sp>
        <p:nvSpPr>
          <p:cNvPr id="3" name="Content Placeholder 2"/>
          <p:cNvSpPr>
            <a:spLocks noGrp="1"/>
          </p:cNvSpPr>
          <p:nvPr>
            <p:ph idx="1"/>
          </p:nvPr>
        </p:nvSpPr>
        <p:spPr>
          <a:xfrm>
            <a:off x="152400" y="1417638"/>
            <a:ext cx="8549148" cy="5165725"/>
          </a:xfrm>
        </p:spPr>
        <p:txBody>
          <a:bodyPr>
            <a:normAutofit fontScale="92500" lnSpcReduction="10000"/>
          </a:bodyPr>
          <a:lstStyle/>
          <a:p>
            <a:pPr marL="0" indent="0">
              <a:buNone/>
            </a:pPr>
            <a:r>
              <a:rPr lang="en-US" sz="3500" dirty="0">
                <a:solidFill>
                  <a:srgbClr val="FFFF00"/>
                </a:solidFill>
              </a:rPr>
              <a:t>When the customer identifies a room, rooms, or the whole building as being chronically under-conditioned, a trained technician should be able to solve the problem and explain to the building owner how the work was completed. Although one may always install a larger air conditioner, or an auxiliary heating or cooling unit serving a poorly conditioned room, doing so to hide a duct problem that causes the building to heat and cool the whole neighborhood is not a professional approach. </a:t>
            </a:r>
          </a:p>
          <a:p>
            <a:pPr marL="0" indent="0">
              <a:buNone/>
            </a:pPr>
            <a:endParaRPr lang="en-US" dirty="0"/>
          </a:p>
        </p:txBody>
      </p:sp>
    </p:spTree>
    <p:custDataLst>
      <p:tags r:id="rId1"/>
    </p:custDataLst>
    <p:extLst>
      <p:ext uri="{BB962C8B-B14F-4D97-AF65-F5344CB8AC3E}">
        <p14:creationId xmlns:p14="http://schemas.microsoft.com/office/powerpoint/2010/main" val="37358156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a:t>
            </a:r>
            <a:endParaRPr lang="en-US" dirty="0"/>
          </a:p>
        </p:txBody>
      </p:sp>
      <p:sp>
        <p:nvSpPr>
          <p:cNvPr id="3" name="Content Placeholder 2"/>
          <p:cNvSpPr>
            <a:spLocks noGrp="1"/>
          </p:cNvSpPr>
          <p:nvPr>
            <p:ph idx="1"/>
          </p:nvPr>
        </p:nvSpPr>
        <p:spPr>
          <a:xfrm>
            <a:off x="426720" y="1417638"/>
            <a:ext cx="8229600" cy="5257800"/>
          </a:xfrm>
        </p:spPr>
        <p:txBody>
          <a:bodyPr>
            <a:normAutofit/>
          </a:bodyPr>
          <a:lstStyle/>
          <a:p>
            <a:pPr marL="0" indent="0">
              <a:buNone/>
            </a:pPr>
            <a:r>
              <a:rPr lang="en-US" dirty="0" smtClean="0">
                <a:solidFill>
                  <a:srgbClr val="FFFF00"/>
                </a:solidFill>
              </a:rPr>
              <a:t>You should now be able to use AMD measured airflow to evaluate the CFM delivered to a room. </a:t>
            </a:r>
          </a:p>
          <a:p>
            <a:pPr marL="0" indent="0">
              <a:buNone/>
            </a:pPr>
            <a:endParaRPr lang="en-US" sz="1000" dirty="0">
              <a:solidFill>
                <a:srgbClr val="FFFF00"/>
              </a:solidFill>
            </a:endParaRPr>
          </a:p>
          <a:p>
            <a:pPr marL="0" indent="0">
              <a:buNone/>
            </a:pPr>
            <a:r>
              <a:rPr lang="en-US" dirty="0" smtClean="0">
                <a:solidFill>
                  <a:srgbClr val="FFFF00"/>
                </a:solidFill>
              </a:rPr>
              <a:t>You should now be able to use Fan Law 2 to calculate the new SP needed to provide the required CFM to an area.</a:t>
            </a:r>
            <a:endParaRPr lang="en-US" sz="1100" dirty="0" smtClean="0">
              <a:solidFill>
                <a:srgbClr val="FFFF00"/>
              </a:solidFill>
            </a:endParaRPr>
          </a:p>
          <a:p>
            <a:pPr marL="0" indent="0">
              <a:buNone/>
            </a:pPr>
            <a:endParaRPr lang="en-US" sz="1000" dirty="0">
              <a:solidFill>
                <a:srgbClr val="FFFF00"/>
              </a:solidFill>
            </a:endParaRPr>
          </a:p>
          <a:p>
            <a:pPr marL="0" indent="0">
              <a:buNone/>
            </a:pPr>
            <a:r>
              <a:rPr lang="en-US" dirty="0" smtClean="0">
                <a:solidFill>
                  <a:srgbClr val="FFFF00"/>
                </a:solidFill>
              </a:rPr>
              <a:t>You should now be able to explain why a room feels drafty and recommend a fix.</a:t>
            </a:r>
          </a:p>
        </p:txBody>
      </p:sp>
    </p:spTree>
    <p:custDataLst>
      <p:tags r:id="rId1"/>
    </p:custDataLst>
    <p:extLst>
      <p:ext uri="{BB962C8B-B14F-4D97-AF65-F5344CB8AC3E}">
        <p14:creationId xmlns:p14="http://schemas.microsoft.com/office/powerpoint/2010/main" val="33244580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800600"/>
            <a:ext cx="8991600" cy="609600"/>
          </a:xfrm>
        </p:spPr>
        <p:txBody>
          <a:bodyPr>
            <a:normAutofit fontScale="90000"/>
          </a:bodyPr>
          <a:lstStyle/>
          <a:p>
            <a:r>
              <a:rPr lang="en-US" dirty="0" smtClean="0">
                <a:solidFill>
                  <a:srgbClr val="FF00FF"/>
                </a:solidFill>
              </a:rPr>
              <a:t/>
            </a:r>
            <a:br>
              <a:rPr lang="en-US" dirty="0" smtClean="0">
                <a:solidFill>
                  <a:srgbClr val="FF00FF"/>
                </a:solidFill>
              </a:rPr>
            </a:br>
            <a:r>
              <a:rPr lang="en-US" dirty="0">
                <a:solidFill>
                  <a:srgbClr val="FF00FF"/>
                </a:solidFill>
              </a:rPr>
              <a:t/>
            </a:r>
            <a:br>
              <a:rPr lang="en-US" dirty="0">
                <a:solidFill>
                  <a:srgbClr val="FF00FF"/>
                </a:solidFill>
              </a:rPr>
            </a:br>
            <a:r>
              <a:rPr lang="en-US" dirty="0" smtClean="0"/>
              <a:t>Section 5.3: Comfort “War” Stories</a:t>
            </a:r>
            <a:r>
              <a:rPr lang="en-US" dirty="0" smtClean="0">
                <a:solidFill>
                  <a:srgbClr val="FF00FF"/>
                </a:solidFill>
              </a:rPr>
              <a:t/>
            </a:r>
            <a:br>
              <a:rPr lang="en-US" dirty="0" smtClean="0">
                <a:solidFill>
                  <a:srgbClr val="FF00FF"/>
                </a:solidFill>
              </a:rPr>
            </a:br>
            <a:r>
              <a:rPr lang="en-US" dirty="0" smtClean="0"/>
              <a:t>Part 2</a:t>
            </a:r>
            <a:r>
              <a:rPr lang="en-US" dirty="0">
                <a:solidFill>
                  <a:srgbClr val="FF00FF"/>
                </a:solidFill>
              </a:rPr>
              <a:t/>
            </a:r>
            <a:br>
              <a:rPr lang="en-US" dirty="0">
                <a:solidFill>
                  <a:srgbClr val="FF00FF"/>
                </a:solidFill>
              </a:rPr>
            </a:br>
            <a:r>
              <a:rPr lang="en-US" dirty="0" smtClean="0">
                <a:solidFill>
                  <a:srgbClr val="FF00FF"/>
                </a:solidFill>
              </a:rPr>
              <a:t/>
            </a:r>
            <a:br>
              <a:rPr lang="en-US" dirty="0" smtClean="0">
                <a:solidFill>
                  <a:srgbClr val="FF00FF"/>
                </a:solidFill>
              </a:rPr>
            </a:br>
            <a:endParaRPr lang="en-US" dirty="0">
              <a:solidFill>
                <a:srgbClr val="FF00FF"/>
              </a:solidFill>
            </a:endParaRPr>
          </a:p>
        </p:txBody>
      </p:sp>
      <p:sp>
        <p:nvSpPr>
          <p:cNvPr id="56" name="TextBox 55"/>
          <p:cNvSpPr txBox="1"/>
          <p:nvPr/>
        </p:nvSpPr>
        <p:spPr>
          <a:xfrm>
            <a:off x="1676400" y="2743200"/>
            <a:ext cx="5181600" cy="523220"/>
          </a:xfrm>
          <a:prstGeom prst="rect">
            <a:avLst/>
          </a:prstGeom>
          <a:noFill/>
        </p:spPr>
        <p:txBody>
          <a:bodyPr wrap="square" rtlCol="0">
            <a:spAutoFit/>
          </a:bodyPr>
          <a:lstStyle/>
          <a:p>
            <a:endParaRPr lang="en-US" sz="2800" dirty="0"/>
          </a:p>
        </p:txBody>
      </p:sp>
      <p:pic>
        <p:nvPicPr>
          <p:cNvPr id="1029" name="Picture 5" descr="H:\IMAGES\ACCALogoSolidBlack.png"/>
          <p:cNvPicPr>
            <a:picLocks noChangeAspect="1" noChangeArrowheads="1"/>
          </p:cNvPicPr>
          <p:nvPr>
            <p:custDataLst>
              <p:tags r:id="rId2"/>
            </p:custDataLst>
          </p:nvPr>
        </p:nvPicPr>
        <p:blipFill>
          <a:blip r:embed="rId5">
            <a:extLst>
              <a:ext uri="{28A0092B-C50C-407E-A947-70E740481C1C}">
                <a14:useLocalDpi xmlns:a14="http://schemas.microsoft.com/office/drawing/2010/main" val="0"/>
              </a:ext>
            </a:extLst>
          </a:blip>
          <a:srcRect/>
          <a:stretch>
            <a:fillRect/>
          </a:stretch>
        </p:blipFill>
        <p:spPr bwMode="auto">
          <a:xfrm>
            <a:off x="1447800" y="152400"/>
            <a:ext cx="6682154" cy="43434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754280251"/>
      </p:ext>
    </p:extLst>
  </p:cSld>
  <p:clrMapOvr>
    <a:masterClrMapping/>
  </p:clrMapOvr>
  <mc:AlternateContent xmlns:mc="http://schemas.openxmlformats.org/markup-compatibility/2006" xmlns:p14="http://schemas.microsoft.com/office/powerpoint/2010/main">
    <mc:Choice Requires="p14">
      <p:transition spd="slow" p14:dur="2000" advTm="21453"/>
    </mc:Choice>
    <mc:Fallback xmlns="">
      <p:transition spd="slow" advTm="21453"/>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Stories 5 &amp; 6</a:t>
            </a:r>
            <a:endParaRPr lang="en-US" dirty="0"/>
          </a:p>
        </p:txBody>
      </p:sp>
      <p:sp>
        <p:nvSpPr>
          <p:cNvPr id="3" name="Content Placeholder 2"/>
          <p:cNvSpPr>
            <a:spLocks noGrp="1"/>
          </p:cNvSpPr>
          <p:nvPr>
            <p:ph idx="1"/>
          </p:nvPr>
        </p:nvSpPr>
        <p:spPr>
          <a:xfrm>
            <a:off x="228600" y="1452051"/>
            <a:ext cx="8686800" cy="4525963"/>
          </a:xfrm>
        </p:spPr>
        <p:txBody>
          <a:bodyPr>
            <a:noAutofit/>
          </a:bodyPr>
          <a:lstStyle/>
          <a:p>
            <a:pPr marL="0" indent="0">
              <a:buNone/>
            </a:pPr>
            <a:r>
              <a:rPr lang="en-US" b="1" u="sng" dirty="0">
                <a:solidFill>
                  <a:srgbClr val="FFFF00"/>
                </a:solidFill>
              </a:rPr>
              <a:t>Measure the airflow from the register with a </a:t>
            </a:r>
            <a:r>
              <a:rPr lang="en-US" b="1" u="sng" dirty="0" smtClean="0">
                <a:solidFill>
                  <a:srgbClr val="FFFF00"/>
                </a:solidFill>
              </a:rPr>
              <a:t>AMD</a:t>
            </a:r>
            <a:endParaRPr lang="en-US" b="1" dirty="0">
              <a:solidFill>
                <a:srgbClr val="FFFF00"/>
              </a:solidFill>
            </a:endParaRPr>
          </a:p>
          <a:p>
            <a:pPr marL="0" indent="0">
              <a:buNone/>
            </a:pPr>
            <a:endParaRPr lang="en-US" sz="1100" dirty="0">
              <a:solidFill>
                <a:srgbClr val="FFFF00"/>
              </a:solidFill>
            </a:endParaRPr>
          </a:p>
          <a:p>
            <a:pPr marL="0" indent="0">
              <a:buNone/>
            </a:pPr>
            <a:r>
              <a:rPr lang="en-US" dirty="0">
                <a:solidFill>
                  <a:srgbClr val="FFFF00"/>
                </a:solidFill>
              </a:rPr>
              <a:t>As mentioned earlier, the airflow can be reverse engineered by measuring the room’s area and the CFM at the supply registers and return grilles.   An Air Measuring Device (AMD) can be used to measure the rate at which air flows through any register.  As noted earlier for flows below 500 CFM, a fan powered AMD is recommended, and for higher flows a commercial unit is recommended.   The airflow rate into the cold room is </a:t>
            </a:r>
            <a:r>
              <a:rPr lang="en-US" dirty="0" smtClean="0">
                <a:solidFill>
                  <a:srgbClr val="FFFF00"/>
                </a:solidFill>
              </a:rPr>
              <a:t>measured</a:t>
            </a:r>
            <a:endParaRPr lang="en-US" dirty="0">
              <a:solidFill>
                <a:srgbClr val="FFFF00"/>
              </a:solidFill>
            </a:endParaRPr>
          </a:p>
        </p:txBody>
      </p:sp>
    </p:spTree>
    <p:custDataLst>
      <p:tags r:id="rId1"/>
    </p:custDataLst>
    <p:extLst>
      <p:ext uri="{BB962C8B-B14F-4D97-AF65-F5344CB8AC3E}">
        <p14:creationId xmlns:p14="http://schemas.microsoft.com/office/powerpoint/2010/main" val="33298497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Stories 5 &amp; 6</a:t>
            </a:r>
            <a:endParaRPr lang="en-US" dirty="0"/>
          </a:p>
        </p:txBody>
      </p:sp>
      <p:sp>
        <p:nvSpPr>
          <p:cNvPr id="3" name="Content Placeholder 2"/>
          <p:cNvSpPr>
            <a:spLocks noGrp="1"/>
          </p:cNvSpPr>
          <p:nvPr>
            <p:ph idx="1"/>
          </p:nvPr>
        </p:nvSpPr>
        <p:spPr>
          <a:xfrm>
            <a:off x="228600" y="1452051"/>
            <a:ext cx="8686800" cy="4525963"/>
          </a:xfrm>
        </p:spPr>
        <p:txBody>
          <a:bodyPr>
            <a:noAutofit/>
          </a:bodyPr>
          <a:lstStyle/>
          <a:p>
            <a:pPr marL="0" indent="0">
              <a:buNone/>
            </a:pPr>
            <a:r>
              <a:rPr lang="en-US" dirty="0" smtClean="0">
                <a:solidFill>
                  <a:srgbClr val="FFFF00"/>
                </a:solidFill>
              </a:rPr>
              <a:t>with </a:t>
            </a:r>
            <a:r>
              <a:rPr lang="en-US" dirty="0">
                <a:solidFill>
                  <a:srgbClr val="FFFF00"/>
                </a:solidFill>
              </a:rPr>
              <a:t>the AMD and divided by the room area in square feet (ft</a:t>
            </a:r>
            <a:r>
              <a:rPr lang="en-US" baseline="30000" dirty="0">
                <a:solidFill>
                  <a:srgbClr val="FFFF00"/>
                </a:solidFill>
              </a:rPr>
              <a:t>2</a:t>
            </a:r>
            <a:r>
              <a:rPr lang="en-US" dirty="0">
                <a:solidFill>
                  <a:srgbClr val="FFFF00"/>
                </a:solidFill>
              </a:rPr>
              <a:t>).  This provided CFM per ft</a:t>
            </a:r>
            <a:r>
              <a:rPr lang="en-US" baseline="30000" dirty="0">
                <a:solidFill>
                  <a:srgbClr val="FFFF00"/>
                </a:solidFill>
              </a:rPr>
              <a:t>2</a:t>
            </a:r>
            <a:r>
              <a:rPr lang="en-US" dirty="0">
                <a:solidFill>
                  <a:srgbClr val="FFFF00"/>
                </a:solidFill>
              </a:rPr>
              <a:t>. That area per CFM may then be compared to similar rooms, another method is to compare the result to the CFM per ft</a:t>
            </a:r>
            <a:r>
              <a:rPr lang="en-US" baseline="30000" dirty="0">
                <a:solidFill>
                  <a:srgbClr val="FFFF00"/>
                </a:solidFill>
              </a:rPr>
              <a:t>2</a:t>
            </a:r>
            <a:r>
              <a:rPr lang="en-US" dirty="0">
                <a:solidFill>
                  <a:srgbClr val="FFFF00"/>
                </a:solidFill>
              </a:rPr>
              <a:t> for the whole building (this approach is best for commercial spaces where CFM per ft</a:t>
            </a:r>
            <a:r>
              <a:rPr lang="en-US" baseline="30000" dirty="0">
                <a:solidFill>
                  <a:srgbClr val="FFFF00"/>
                </a:solidFill>
              </a:rPr>
              <a:t>2 </a:t>
            </a:r>
            <a:r>
              <a:rPr lang="en-US" dirty="0">
                <a:solidFill>
                  <a:srgbClr val="FFFF00"/>
                </a:solidFill>
              </a:rPr>
              <a:t>is often different in </a:t>
            </a:r>
            <a:r>
              <a:rPr lang="en-US" dirty="0" smtClean="0">
                <a:solidFill>
                  <a:srgbClr val="FFFF00"/>
                </a:solidFill>
              </a:rPr>
              <a:t>perimeter </a:t>
            </a:r>
            <a:r>
              <a:rPr lang="en-US" dirty="0">
                <a:solidFill>
                  <a:srgbClr val="FFFF00"/>
                </a:solidFill>
              </a:rPr>
              <a:t>and interior rooms).  Where all of the conditioned spaces are similar, the number can be found by dividing the airflow through the furnace by the total condition space area in ft</a:t>
            </a:r>
            <a:r>
              <a:rPr lang="en-US" baseline="30000" dirty="0">
                <a:solidFill>
                  <a:srgbClr val="FFFF00"/>
                </a:solidFill>
              </a:rPr>
              <a:t>2</a:t>
            </a:r>
            <a:r>
              <a:rPr lang="en-US" dirty="0">
                <a:solidFill>
                  <a:srgbClr val="FFFF00"/>
                </a:solidFill>
              </a:rPr>
              <a:t>.  </a:t>
            </a:r>
          </a:p>
        </p:txBody>
      </p:sp>
    </p:spTree>
    <p:custDataLst>
      <p:tags r:id="rId1"/>
    </p:custDataLst>
    <p:extLst>
      <p:ext uri="{BB962C8B-B14F-4D97-AF65-F5344CB8AC3E}">
        <p14:creationId xmlns:p14="http://schemas.microsoft.com/office/powerpoint/2010/main" val="210576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Stories 5 &amp; 6</a:t>
            </a:r>
            <a:endParaRPr lang="en-US" dirty="0"/>
          </a:p>
        </p:txBody>
      </p:sp>
      <p:sp>
        <p:nvSpPr>
          <p:cNvPr id="3" name="Content Placeholder 2"/>
          <p:cNvSpPr>
            <a:spLocks noGrp="1"/>
          </p:cNvSpPr>
          <p:nvPr>
            <p:ph idx="1"/>
          </p:nvPr>
        </p:nvSpPr>
        <p:spPr>
          <a:xfrm>
            <a:off x="228600" y="1452051"/>
            <a:ext cx="8686800" cy="4525963"/>
          </a:xfrm>
        </p:spPr>
        <p:txBody>
          <a:bodyPr>
            <a:noAutofit/>
          </a:bodyPr>
          <a:lstStyle/>
          <a:p>
            <a:pPr marL="0" indent="0">
              <a:buNone/>
            </a:pPr>
            <a:r>
              <a:rPr lang="en-US" dirty="0" smtClean="0">
                <a:solidFill>
                  <a:srgbClr val="FFFF00"/>
                </a:solidFill>
              </a:rPr>
              <a:t>If </a:t>
            </a:r>
            <a:r>
              <a:rPr lang="en-US" dirty="0">
                <a:solidFill>
                  <a:srgbClr val="FFFF00"/>
                </a:solidFill>
              </a:rPr>
              <a:t>the ratio for the room is about less than 80% of that for the house, insufficient supply air is probably a major cause of the problem</a:t>
            </a:r>
            <a:r>
              <a:rPr lang="en-US" dirty="0" smtClean="0">
                <a:solidFill>
                  <a:srgbClr val="FFFF00"/>
                </a:solidFill>
              </a:rPr>
              <a:t>.</a:t>
            </a:r>
          </a:p>
          <a:p>
            <a:pPr marL="0" indent="0">
              <a:buNone/>
            </a:pPr>
            <a:endParaRPr lang="en-US" sz="1100" dirty="0" smtClean="0">
              <a:solidFill>
                <a:srgbClr val="FFFF00"/>
              </a:solidFill>
            </a:endParaRPr>
          </a:p>
          <a:p>
            <a:pPr marL="0" indent="0">
              <a:buNone/>
            </a:pPr>
            <a:r>
              <a:rPr lang="en-US" dirty="0" smtClean="0">
                <a:solidFill>
                  <a:srgbClr val="FFFF00"/>
                </a:solidFill>
              </a:rPr>
              <a:t>Story 5: A </a:t>
            </a:r>
            <a:r>
              <a:rPr lang="en-US" dirty="0">
                <a:solidFill>
                  <a:srgbClr val="FFFF00"/>
                </a:solidFill>
              </a:rPr>
              <a:t>cold room with a single supply register was found to have 40 cfm of supply air for a room area of 175 ft</a:t>
            </a:r>
            <a:r>
              <a:rPr lang="en-US" baseline="30000" dirty="0">
                <a:solidFill>
                  <a:srgbClr val="FFFF00"/>
                </a:solidFill>
              </a:rPr>
              <a:t>2</a:t>
            </a:r>
            <a:r>
              <a:rPr lang="en-US" dirty="0">
                <a:solidFill>
                  <a:srgbClr val="FFFF00"/>
                </a:solidFill>
              </a:rPr>
              <a:t>.  The conditioned area of the building was 1950 ft</a:t>
            </a:r>
            <a:r>
              <a:rPr lang="en-US" baseline="30000" dirty="0">
                <a:solidFill>
                  <a:srgbClr val="FFFF00"/>
                </a:solidFill>
              </a:rPr>
              <a:t>2</a:t>
            </a:r>
            <a:r>
              <a:rPr lang="en-US" dirty="0">
                <a:solidFill>
                  <a:srgbClr val="FFFF00"/>
                </a:solidFill>
              </a:rPr>
              <a:t>, and the measured fan flow rate was 1050 cfm. Taking the cfm/ft</a:t>
            </a:r>
            <a:r>
              <a:rPr lang="en-US" baseline="30000" dirty="0">
                <a:solidFill>
                  <a:srgbClr val="FFFF00"/>
                </a:solidFill>
              </a:rPr>
              <a:t>2</a:t>
            </a:r>
            <a:r>
              <a:rPr lang="en-US" dirty="0">
                <a:solidFill>
                  <a:srgbClr val="FFFF00"/>
                </a:solidFill>
              </a:rPr>
              <a:t> for the building (1050/1950) gave 0.54 cfm/ft</a:t>
            </a:r>
            <a:r>
              <a:rPr lang="en-US" baseline="30000" dirty="0">
                <a:solidFill>
                  <a:srgbClr val="FFFF00"/>
                </a:solidFill>
              </a:rPr>
              <a:t>2</a:t>
            </a:r>
            <a:r>
              <a:rPr lang="en-US" dirty="0">
                <a:solidFill>
                  <a:srgbClr val="FFFF00"/>
                </a:solidFill>
              </a:rPr>
              <a:t> as a benchmark.  Calculating cfm/ft</a:t>
            </a:r>
            <a:r>
              <a:rPr lang="en-US" baseline="30000" dirty="0">
                <a:solidFill>
                  <a:srgbClr val="FFFF00"/>
                </a:solidFill>
              </a:rPr>
              <a:t>2</a:t>
            </a:r>
            <a:r>
              <a:rPr lang="en-US" dirty="0">
                <a:solidFill>
                  <a:srgbClr val="FFFF00"/>
                </a:solidFill>
              </a:rPr>
              <a:t> for the </a:t>
            </a:r>
            <a:r>
              <a:rPr lang="en-US" dirty="0" smtClean="0">
                <a:solidFill>
                  <a:srgbClr val="FFFF00"/>
                </a:solidFill>
              </a:rPr>
              <a:t>room</a:t>
            </a:r>
            <a:endParaRPr lang="en-US" dirty="0">
              <a:solidFill>
                <a:srgbClr val="FFFF00"/>
              </a:solidFill>
            </a:endParaRPr>
          </a:p>
        </p:txBody>
      </p:sp>
    </p:spTree>
    <p:custDataLst>
      <p:tags r:id="rId1"/>
    </p:custDataLst>
    <p:extLst>
      <p:ext uri="{BB962C8B-B14F-4D97-AF65-F5344CB8AC3E}">
        <p14:creationId xmlns:p14="http://schemas.microsoft.com/office/powerpoint/2010/main" val="11951477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Stories 5 &amp; 6</a:t>
            </a:r>
            <a:endParaRPr lang="en-US" dirty="0"/>
          </a:p>
        </p:txBody>
      </p:sp>
      <p:sp>
        <p:nvSpPr>
          <p:cNvPr id="3" name="Content Placeholder 2"/>
          <p:cNvSpPr>
            <a:spLocks noGrp="1"/>
          </p:cNvSpPr>
          <p:nvPr>
            <p:ph idx="1"/>
          </p:nvPr>
        </p:nvSpPr>
        <p:spPr>
          <a:xfrm>
            <a:off x="228600" y="1452051"/>
            <a:ext cx="8686800" cy="4525963"/>
          </a:xfrm>
        </p:spPr>
        <p:txBody>
          <a:bodyPr>
            <a:noAutofit/>
          </a:bodyPr>
          <a:lstStyle/>
          <a:p>
            <a:pPr marL="0" indent="0">
              <a:buNone/>
            </a:pPr>
            <a:r>
              <a:rPr lang="en-US" dirty="0" smtClean="0">
                <a:solidFill>
                  <a:srgbClr val="FFFF00"/>
                </a:solidFill>
              </a:rPr>
              <a:t>If </a:t>
            </a:r>
            <a:r>
              <a:rPr lang="en-US" dirty="0">
                <a:solidFill>
                  <a:srgbClr val="FFFF00"/>
                </a:solidFill>
              </a:rPr>
              <a:t>the ratio for the room is about less than 80% of that for the house, insufficient supply air is probably a major cause of the problem</a:t>
            </a:r>
            <a:r>
              <a:rPr lang="en-US" dirty="0" smtClean="0">
                <a:solidFill>
                  <a:srgbClr val="FFFF00"/>
                </a:solidFill>
              </a:rPr>
              <a:t>.</a:t>
            </a:r>
          </a:p>
          <a:p>
            <a:pPr marL="0" indent="0">
              <a:buNone/>
            </a:pPr>
            <a:endParaRPr lang="en-US" sz="1100" dirty="0" smtClean="0">
              <a:solidFill>
                <a:srgbClr val="FFFF00"/>
              </a:solidFill>
            </a:endParaRPr>
          </a:p>
          <a:p>
            <a:pPr marL="0" indent="0">
              <a:buNone/>
            </a:pPr>
            <a:r>
              <a:rPr lang="en-US" dirty="0" smtClean="0">
                <a:solidFill>
                  <a:srgbClr val="FFFF00"/>
                </a:solidFill>
              </a:rPr>
              <a:t>yielded </a:t>
            </a:r>
            <a:r>
              <a:rPr lang="en-US" dirty="0">
                <a:solidFill>
                  <a:srgbClr val="FFFF00"/>
                </a:solidFill>
              </a:rPr>
              <a:t>40/175, or 0.229 cfm/ft</a:t>
            </a:r>
            <a:r>
              <a:rPr lang="en-US" baseline="30000" dirty="0">
                <a:solidFill>
                  <a:srgbClr val="FFFF00"/>
                </a:solidFill>
              </a:rPr>
              <a:t>2</a:t>
            </a:r>
            <a:r>
              <a:rPr lang="en-US" dirty="0">
                <a:solidFill>
                  <a:srgbClr val="FFFF00"/>
                </a:solidFill>
              </a:rPr>
              <a:t>, and 0.229/0.54 = 42.2%, a value well below 80% of design.  Low supply airflow is a major cause of the problem</a:t>
            </a:r>
            <a:r>
              <a:rPr lang="en-US" dirty="0" smtClean="0">
                <a:solidFill>
                  <a:srgbClr val="FFFF00"/>
                </a:solidFill>
              </a:rPr>
              <a:t>.</a:t>
            </a:r>
          </a:p>
          <a:p>
            <a:pPr marL="0" indent="0">
              <a:buNone/>
            </a:pPr>
            <a:endParaRPr lang="en-US" sz="1100" dirty="0" smtClean="0">
              <a:solidFill>
                <a:srgbClr val="FFFF00"/>
              </a:solidFill>
            </a:endParaRPr>
          </a:p>
          <a:p>
            <a:pPr marL="0" indent="0">
              <a:buNone/>
            </a:pPr>
            <a:r>
              <a:rPr lang="en-US" dirty="0">
                <a:solidFill>
                  <a:srgbClr val="FFFF00"/>
                </a:solidFill>
              </a:rPr>
              <a:t>Example 6:</a:t>
            </a:r>
            <a:r>
              <a:rPr lang="en-US" dirty="0">
                <a:solidFill>
                  <a:srgbClr val="FF00FF"/>
                </a:solidFill>
              </a:rPr>
              <a:t>	</a:t>
            </a:r>
            <a:r>
              <a:rPr lang="en-US" dirty="0" smtClean="0">
                <a:solidFill>
                  <a:srgbClr val="FFFF00"/>
                </a:solidFill>
              </a:rPr>
              <a:t> A </a:t>
            </a:r>
            <a:r>
              <a:rPr lang="en-US" dirty="0">
                <a:solidFill>
                  <a:srgbClr val="FFFF00"/>
                </a:solidFill>
              </a:rPr>
              <a:t>cold room with a single supply register was found to have 80 cfm of supply air for a room area of 175 ft</a:t>
            </a:r>
            <a:r>
              <a:rPr lang="en-US" baseline="30000" dirty="0">
                <a:solidFill>
                  <a:srgbClr val="FFFF00"/>
                </a:solidFill>
              </a:rPr>
              <a:t>2</a:t>
            </a:r>
            <a:r>
              <a:rPr lang="en-US" dirty="0">
                <a:solidFill>
                  <a:srgbClr val="FFFF00"/>
                </a:solidFill>
              </a:rPr>
              <a:t>.  </a:t>
            </a:r>
          </a:p>
        </p:txBody>
      </p:sp>
    </p:spTree>
    <p:custDataLst>
      <p:tags r:id="rId1"/>
    </p:custDataLst>
    <p:extLst>
      <p:ext uri="{BB962C8B-B14F-4D97-AF65-F5344CB8AC3E}">
        <p14:creationId xmlns:p14="http://schemas.microsoft.com/office/powerpoint/2010/main" val="32525691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Stories 5 &amp; 6</a:t>
            </a:r>
            <a:endParaRPr lang="en-US" dirty="0"/>
          </a:p>
        </p:txBody>
      </p:sp>
      <p:sp>
        <p:nvSpPr>
          <p:cNvPr id="3" name="Content Placeholder 2"/>
          <p:cNvSpPr>
            <a:spLocks noGrp="1"/>
          </p:cNvSpPr>
          <p:nvPr>
            <p:ph idx="1"/>
          </p:nvPr>
        </p:nvSpPr>
        <p:spPr>
          <a:xfrm>
            <a:off x="228600" y="1452051"/>
            <a:ext cx="8686800" cy="4525963"/>
          </a:xfrm>
        </p:spPr>
        <p:txBody>
          <a:bodyPr>
            <a:noAutofit/>
          </a:bodyPr>
          <a:lstStyle/>
          <a:p>
            <a:pPr marL="0" indent="0">
              <a:buNone/>
            </a:pPr>
            <a:r>
              <a:rPr lang="en-US" dirty="0" smtClean="0">
                <a:solidFill>
                  <a:srgbClr val="FFFF00"/>
                </a:solidFill>
              </a:rPr>
              <a:t>The </a:t>
            </a:r>
            <a:r>
              <a:rPr lang="en-US" dirty="0">
                <a:solidFill>
                  <a:srgbClr val="FFFF00"/>
                </a:solidFill>
              </a:rPr>
              <a:t>conditioned area of the house was 1950 ft</a:t>
            </a:r>
            <a:r>
              <a:rPr lang="en-US" baseline="30000" dirty="0">
                <a:solidFill>
                  <a:srgbClr val="FFFF00"/>
                </a:solidFill>
              </a:rPr>
              <a:t>2</a:t>
            </a:r>
            <a:r>
              <a:rPr lang="en-US" dirty="0">
                <a:solidFill>
                  <a:srgbClr val="FFFF00"/>
                </a:solidFill>
              </a:rPr>
              <a:t>, and the measured fan flow rate was 1050 cfm. Taking the cfm/ft</a:t>
            </a:r>
            <a:r>
              <a:rPr lang="en-US" baseline="30000" dirty="0">
                <a:solidFill>
                  <a:srgbClr val="FFFF00"/>
                </a:solidFill>
              </a:rPr>
              <a:t>2</a:t>
            </a:r>
            <a:r>
              <a:rPr lang="en-US" dirty="0">
                <a:solidFill>
                  <a:srgbClr val="FFFF00"/>
                </a:solidFill>
              </a:rPr>
              <a:t> for the building (1050/1950) gave 0.54 cfm/ft</a:t>
            </a:r>
            <a:r>
              <a:rPr lang="en-US" baseline="30000" dirty="0">
                <a:solidFill>
                  <a:srgbClr val="FFFF00"/>
                </a:solidFill>
              </a:rPr>
              <a:t>2</a:t>
            </a:r>
            <a:r>
              <a:rPr lang="en-US" dirty="0">
                <a:solidFill>
                  <a:srgbClr val="FFFF00"/>
                </a:solidFill>
              </a:rPr>
              <a:t> as a benchmark.  Calculating cfm/ft</a:t>
            </a:r>
            <a:r>
              <a:rPr lang="en-US" baseline="30000" dirty="0">
                <a:solidFill>
                  <a:srgbClr val="FFFF00"/>
                </a:solidFill>
              </a:rPr>
              <a:t>2</a:t>
            </a:r>
            <a:r>
              <a:rPr lang="en-US" dirty="0">
                <a:solidFill>
                  <a:srgbClr val="FFFF00"/>
                </a:solidFill>
              </a:rPr>
              <a:t> for the room yielded 80/175, or 0.457, and .457/.54 x 100 = 84.6%. Thus, since the supply airflow is above 80% of the design value, low supply airflow is probably not the major cause of the problem.  As mentioned earlier in this section, the most likely culprit left is the air’s return path. </a:t>
            </a:r>
          </a:p>
        </p:txBody>
      </p:sp>
    </p:spTree>
    <p:custDataLst>
      <p:tags r:id="rId1"/>
    </p:custDataLst>
    <p:extLst>
      <p:ext uri="{BB962C8B-B14F-4D97-AF65-F5344CB8AC3E}">
        <p14:creationId xmlns:p14="http://schemas.microsoft.com/office/powerpoint/2010/main" val="2737314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Stories 5 &amp; 6</a:t>
            </a:r>
            <a:endParaRPr lang="en-US" dirty="0"/>
          </a:p>
        </p:txBody>
      </p:sp>
      <p:sp>
        <p:nvSpPr>
          <p:cNvPr id="3" name="Content Placeholder 2"/>
          <p:cNvSpPr>
            <a:spLocks noGrp="1"/>
          </p:cNvSpPr>
          <p:nvPr>
            <p:ph idx="1"/>
          </p:nvPr>
        </p:nvSpPr>
        <p:spPr>
          <a:xfrm>
            <a:off x="228600" y="1452051"/>
            <a:ext cx="8686800" cy="4525963"/>
          </a:xfrm>
        </p:spPr>
        <p:txBody>
          <a:bodyPr>
            <a:noAutofit/>
          </a:bodyPr>
          <a:lstStyle/>
          <a:p>
            <a:pPr marL="0" indent="0">
              <a:buNone/>
            </a:pPr>
            <a:r>
              <a:rPr lang="en-US" dirty="0" smtClean="0">
                <a:solidFill>
                  <a:srgbClr val="FFFF00"/>
                </a:solidFill>
              </a:rPr>
              <a:t>One </a:t>
            </a:r>
            <a:r>
              <a:rPr lang="en-US" dirty="0">
                <a:solidFill>
                  <a:srgbClr val="FFFF00"/>
                </a:solidFill>
              </a:rPr>
              <a:t>easy/quick way to find out if a comfort problem is return airflow related is to leave the room door open. If the comfort problem goes away it is return airflow related.  In this case opening the door made the room comfortable, and a jump duct was installed so the room had a return air path when the door was closed.</a:t>
            </a:r>
          </a:p>
          <a:p>
            <a:pPr marL="0" indent="0">
              <a:buNone/>
            </a:pPr>
            <a:endParaRPr lang="en-US" dirty="0">
              <a:solidFill>
                <a:srgbClr val="FFFF00"/>
              </a:solidFill>
            </a:endParaRPr>
          </a:p>
        </p:txBody>
      </p:sp>
    </p:spTree>
    <p:custDataLst>
      <p:tags r:id="rId1"/>
    </p:custDataLst>
    <p:extLst>
      <p:ext uri="{BB962C8B-B14F-4D97-AF65-F5344CB8AC3E}">
        <p14:creationId xmlns:p14="http://schemas.microsoft.com/office/powerpoint/2010/main" val="41337065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 7</a:t>
            </a:r>
            <a:endParaRPr lang="en-US" dirty="0"/>
          </a:p>
        </p:txBody>
      </p:sp>
      <p:sp>
        <p:nvSpPr>
          <p:cNvPr id="3" name="Content Placeholder 2"/>
          <p:cNvSpPr>
            <a:spLocks noGrp="1"/>
          </p:cNvSpPr>
          <p:nvPr>
            <p:ph idx="1"/>
          </p:nvPr>
        </p:nvSpPr>
        <p:spPr>
          <a:xfrm>
            <a:off x="228600" y="1452051"/>
            <a:ext cx="8686800" cy="4525963"/>
          </a:xfrm>
        </p:spPr>
        <p:txBody>
          <a:bodyPr>
            <a:noAutofit/>
          </a:bodyPr>
          <a:lstStyle/>
          <a:p>
            <a:pPr marL="0" indent="0">
              <a:buNone/>
            </a:pPr>
            <a:r>
              <a:rPr lang="en-US" b="1" u="sng" dirty="0">
                <a:solidFill>
                  <a:srgbClr val="FFFF00"/>
                </a:solidFill>
              </a:rPr>
              <a:t>Adjusting the airflow from the register by static pressure </a:t>
            </a:r>
            <a:r>
              <a:rPr lang="en-US" b="1" u="sng" dirty="0" smtClean="0">
                <a:solidFill>
                  <a:srgbClr val="FFFF00"/>
                </a:solidFill>
              </a:rPr>
              <a:t>calculations</a:t>
            </a:r>
            <a:endParaRPr lang="en-US" b="1" dirty="0">
              <a:solidFill>
                <a:srgbClr val="FFFF00"/>
              </a:solidFill>
            </a:endParaRPr>
          </a:p>
          <a:p>
            <a:endParaRPr lang="en-US" sz="1100" dirty="0">
              <a:solidFill>
                <a:srgbClr val="FFFF00"/>
              </a:solidFill>
            </a:endParaRPr>
          </a:p>
          <a:p>
            <a:pPr marL="0" indent="0">
              <a:buNone/>
            </a:pPr>
            <a:r>
              <a:rPr lang="en-US" dirty="0">
                <a:solidFill>
                  <a:srgbClr val="FFFF00"/>
                </a:solidFill>
              </a:rPr>
              <a:t>When in the field, shortcuts that save steps are a great thing to know about.  When you know the CFM through a duct and the SP you can calculate a new CFM based on the change in SP. It is often easier to use the place where the duct static pressure can be read and the formula to calculate the related change in CFM than it is to measure the CFM again.  </a:t>
            </a:r>
          </a:p>
        </p:txBody>
      </p:sp>
    </p:spTree>
    <p:custDataLst>
      <p:tags r:id="rId1"/>
    </p:custDataLst>
    <p:extLst>
      <p:ext uri="{BB962C8B-B14F-4D97-AF65-F5344CB8AC3E}">
        <p14:creationId xmlns:p14="http://schemas.microsoft.com/office/powerpoint/2010/main" val="303543585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LOGO" val="ComfortU_Logo.jpg"/>
  <p:tag name="ARTICULATE_PRESENTER" val="Donald Prather"/>
  <p:tag name="ARTICULATE_PRESENTER_GUID" val="0067420A16B5"/>
  <p:tag name="ARTICULATE_LMS" val="0"/>
  <p:tag name="ARTICULATE_TEMPLATE" val="Corporate Communications"/>
  <p:tag name="ARTICULATE_TEMPLATE_GUID" val="1a000000-6000-0000-b000-000000000001"/>
  <p:tag name="PRESENTER_PREVIEW_MODE" val="0"/>
  <p:tag name="PRESENTER_PREVIEW_START" val="1"/>
  <p:tag name="PLAYERLOGOHEIGHT" val="162"/>
  <p:tag name="PLAYERLOGOWIDTH" val="351"/>
  <p:tag name="LAUNCHINNEWWINDOW" val="0"/>
  <p:tag name="LASTPUBLISHED" val="C:\Users\Craig\Documents\My Articulate Projects\2.1 Why Balance a House\player.html"/>
  <p:tag name="ARTICULATE_META_COURSE_VERSION" val="1.0"/>
  <p:tag name="ARTICULATE_META_COURSE_VERSION_SET" val="True"/>
  <p:tag name="ARTICULATE_SLIDE_COUNT" val="18"/>
  <p:tag name="TAG_BACKING_FORM_KEY" val="6358044-c:\users\don\desktop\power points\5.4 comfort war stories part 2 .pptx"/>
  <p:tag name="ARTICULATE_PRESENTER_VERSION" val="7"/>
  <p:tag name="ARTICULATE_USED_PAGE_ORIENTATION" val="1"/>
  <p:tag name="ARTICULATE_USED_PAGE_SIZE" val="1"/>
  <p:tag name="ARTICULATE_REFERENCE_ID" val="db1ae010-9e85-402b-ac65-36c121d2f5a5"/>
  <p:tag name="ARTICULATE_REFERENCE_COUNT" val="0"/>
  <p:tag name="ARTICULATE_PLAYER_GLOSSARY_XML" val="&lt;?xml version=&quot;1.0&quot; encoding=&quot;utf-16&quot;?&gt;&lt;glossary xmlns:xsi=&quot;http://www.w3.org/2001/XMLSchema-instance&quot; xmlns:xsd=&quot;http://www.w3.org/2001/XMLSchema&quot;&gt;&lt;terms /&gt;&lt;/glossary&gt;"/>
  <p:tag name="ARTICULATE_META_DESCRIPTION" val="Drafts, fan law 2, and airflow adjustments"/>
  <p:tag name="ARTICULATE_META_COURSE_ID" val="2_1_Why_Balance_a_House"/>
  <p:tag name="ARTICULATE_META_NAME_SET" val="True"/>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UDIO_ID" val="364"/>
  <p:tag name="ARTICULATE_AUDIO_RECORDED" val="1"/>
  <p:tag name="ELAPSEDTIME" val="58.8"/>
  <p:tag name="ANNOTATION_COUNT" val="0"/>
  <p:tag name="ARTICULATE_USED_LAYOUT" val="2"/>
  <p:tag name="ARTICULATE_NAV_LEVEL" val="1"/>
  <p:tag name="ARTICULATE_SLIDE_PRESENTER_GUID" val="513f7a57-5fac-4963-b132-fc562eeb6103"/>
  <p:tag name="ARTICULATE_SLIDE_PAUSE" val="0"/>
  <p:tag name="ARTICULATE_LOCK_SLIDE" val="0"/>
  <p:tag name="ARTICULATE_HIDE_SLIDE" val="0"/>
  <p:tag name="ARTICULATE_PLAYER_CONTROL_PREVIOUS" val="True"/>
  <p:tag name="ARTICULATE_PLAYER_CONTROL_NEXT" val="True"/>
</p:tagLst>
</file>

<file path=ppt/tags/tag11.xml><?xml version="1.0" encoding="utf-8"?>
<p:tagLst xmlns:a="http://schemas.openxmlformats.org/drawingml/2006/main" xmlns:r="http://schemas.openxmlformats.org/officeDocument/2006/relationships" xmlns:p="http://schemas.openxmlformats.org/presentationml/2006/main">
  <p:tag name="AUDIO_ID" val="367"/>
  <p:tag name="ARTICULATE_AUDIO_RECORDED" val="1"/>
  <p:tag name="ELAPSEDTIME" val="30.9"/>
  <p:tag name="ANNOTATION_COUNT" val="0"/>
  <p:tag name="ARTICULATE_USED_LAYOUT" val="2"/>
  <p:tag name="ARTICULATE_NAV_LEVEL" val="1"/>
  <p:tag name="ARTICULATE_SLIDE_PRESENTER_GUID" val="513f7a57-5fac-4963-b132-fc562eeb6103"/>
  <p:tag name="ARTICULATE_SLIDE_PAUSE" val="0"/>
  <p:tag name="ARTICULATE_LOCK_SLIDE" val="0"/>
  <p:tag name="ARTICULATE_HIDE_SLIDE" val="0"/>
  <p:tag name="ARTICULATE_PLAYER_CONTROL_PREVIOUS" val="True"/>
  <p:tag name="ARTICULATE_PLAYER_CONTROL_NEXT" val="True"/>
</p:tagLst>
</file>

<file path=ppt/tags/tag12.xml><?xml version="1.0" encoding="utf-8"?>
<p:tagLst xmlns:a="http://schemas.openxmlformats.org/drawingml/2006/main" xmlns:r="http://schemas.openxmlformats.org/officeDocument/2006/relationships" xmlns:p="http://schemas.openxmlformats.org/presentationml/2006/main">
  <p:tag name="AUDIO_ID" val="361"/>
  <p:tag name="ARTICULATE_AUDIO_RECORDED" val="1"/>
  <p:tag name="ELAPSEDTIME" val="25.4"/>
  <p:tag name="ANNOTATION_COUNT" val="0"/>
  <p:tag name="ARTICULATE_USED_LAYOUT" val="2"/>
  <p:tag name="ARTICULATE_NAV_LEVEL" val="1"/>
  <p:tag name="ARTICULATE_SLIDE_PRESENTER_GUID" val="513f7a57-5fac-4963-b132-fc562eeb6103"/>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UDIO_ID" val="368"/>
  <p:tag name="ARTICULATE_AUDIO_RECORDED" val="1"/>
  <p:tag name="ELAPSEDTIME" val="75.1"/>
  <p:tag name="ANNOTATION_COUNT" val="0"/>
  <p:tag name="ARTICULATE_USED_LAYOUT" val="2"/>
  <p:tag name="ARTICULATE_NAV_LEVEL" val="1"/>
  <p:tag name="ARTICULATE_SLIDE_PRESENTER_GUID" val="513f7a57-5fac-4963-b132-fc562eeb6103"/>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UDIO_ID" val="369"/>
  <p:tag name="ARTICULATE_AUDIO_RECORDED" val="1"/>
  <p:tag name="ELAPSEDTIME" val="31.9"/>
  <p:tag name="ANNOTATION_COUNT" val="0"/>
  <p:tag name="ARTICULATE_USED_LAYOUT" val="2"/>
  <p:tag name="ARTICULATE_NAV_LEVEL" val="1"/>
  <p:tag name="ARTICULATE_SLIDE_PRESENTER_GUID" val="513f7a57-5fac-4963-b132-fc562eeb6103"/>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UDIO_ID" val="371"/>
  <p:tag name="ARTICULATE_AUDIO_RECORDED" val="1"/>
  <p:tag name="ELAPSEDTIME" val="58.8"/>
  <p:tag name="ANNOTATION_COUNT" val="0"/>
  <p:tag name="ARTICULATE_USED_LAYOUT" val="2"/>
  <p:tag name="ARTICULATE_NAV_LEVEL" val="1"/>
  <p:tag name="ARTICULATE_SLIDE_PRESENTER_GUID" val="513f7a57-5fac-4963-b132-fc562eeb6103"/>
  <p:tag name="ARTICULATE_SLIDE_PAUSE" val="0"/>
  <p:tag name="ARTICULATE_LOCK_SLIDE" val="0"/>
  <p:tag name="ARTICULATE_HIDE_SLIDE" val="0"/>
  <p:tag name="ARTICULATE_PLAYER_CONTROL_PREVIOUS" val="True"/>
  <p:tag name="ARTICULATE_PLAYER_CONTROL_NEXT" val="True"/>
</p:tagLst>
</file>

<file path=ppt/tags/tag16.xml><?xml version="1.0" encoding="utf-8"?>
<p:tagLst xmlns:a="http://schemas.openxmlformats.org/drawingml/2006/main" xmlns:r="http://schemas.openxmlformats.org/officeDocument/2006/relationships" xmlns:p="http://schemas.openxmlformats.org/presentationml/2006/main">
  <p:tag name="AUDIO_ID" val="374"/>
  <p:tag name="ARTICULATE_AUDIO_RECORDED" val="1"/>
  <p:tag name="ELAPSEDTIME" val="90.6"/>
  <p:tag name="ANNOTATION_COUNT" val="0"/>
  <p:tag name="ARTICULATE_USED_LAYOUT" val="2"/>
  <p:tag name="ARTICULATE_NAV_LEVEL" val="1"/>
  <p:tag name="ARTICULATE_SLIDE_PRESENTER_GUID" val="513f7a57-5fac-4963-b132-fc562eeb6103"/>
  <p:tag name="ARTICULATE_SLIDE_PAUSE" val="0"/>
  <p:tag name="ARTICULATE_LOCK_SLIDE" val="0"/>
  <p:tag name="ARTICULATE_HIDE_SLIDE" val="0"/>
  <p:tag name="ARTICULATE_PLAYER_CONTROL_PREVIOUS" val="True"/>
  <p:tag name="ARTICULATE_PLAYER_CONTROL_NEXT" val="True"/>
</p:tagLst>
</file>

<file path=ppt/tags/tag17.xml><?xml version="1.0" encoding="utf-8"?>
<p:tagLst xmlns:a="http://schemas.openxmlformats.org/drawingml/2006/main" xmlns:r="http://schemas.openxmlformats.org/officeDocument/2006/relationships" xmlns:p="http://schemas.openxmlformats.org/presentationml/2006/main">
  <p:tag name="AUDIO_ID" val="376"/>
  <p:tag name="ARTICULATE_AUDIO_RECORDED" val="1"/>
  <p:tag name="ELAPSEDTIME" val="35"/>
  <p:tag name="ANNOTATION_COUNT" val="0"/>
  <p:tag name="ARTICULATE_USED_LAYOUT" val="2"/>
  <p:tag name="ARTICULATE_NAV_LEVEL" val="1"/>
  <p:tag name="ARTICULATE_SLIDE_PRESENTER_GUID" val="513f7a57-5fac-4963-b132-fc562eeb6103"/>
  <p:tag name="ARTICULATE_SLIDE_PAUSE" val="0"/>
  <p:tag name="ARTICULATE_LOCK_SLIDE" val="0"/>
  <p:tag name="ARTICULATE_HIDE_SLIDE" val="0"/>
  <p:tag name="ARTICULATE_PLAYER_CONTROL_PREVIOUS" val="True"/>
  <p:tag name="ARTICULATE_PLAYER_CONTROL_NEXT" val="True"/>
</p:tagLst>
</file>

<file path=ppt/tags/tag18.xml><?xml version="1.0" encoding="utf-8"?>
<p:tagLst xmlns:a="http://schemas.openxmlformats.org/drawingml/2006/main" xmlns:r="http://schemas.openxmlformats.org/officeDocument/2006/relationships" xmlns:p="http://schemas.openxmlformats.org/presentationml/2006/main">
  <p:tag name="AUDIO_ID" val="372"/>
  <p:tag name="ARTICULATE_AUDIO_RECORDED" val="1"/>
  <p:tag name="ELAPSEDTIME" val="32.2"/>
  <p:tag name="ANNOTATION_COUNT" val="0"/>
  <p:tag name="ARTICULATE_USED_LAYOUT" val="2"/>
  <p:tag name="ARTICULATE_NAV_LEVEL" val="1"/>
  <p:tag name="ARTICULATE_SLIDE_PRESENTER_GUID" val="513f7a57-5fac-4963-b132-fc562eeb6103"/>
  <p:tag name="ARTICULATE_SLIDE_PAUSE" val="0"/>
  <p:tag name="ARTICULATE_LOCK_SLIDE" val="0"/>
  <p:tag name="ARTICULATE_HIDE_SLIDE" val="0"/>
  <p:tag name="ARTICULATE_PLAYER_CONTROL_PREVIOUS" val="True"/>
  <p:tag name="ARTICULATE_PLAYER_CONTROL_NEXT" val="True"/>
</p:tagLst>
</file>

<file path=ppt/tags/tag19.xml><?xml version="1.0" encoding="utf-8"?>
<p:tagLst xmlns:a="http://schemas.openxmlformats.org/drawingml/2006/main" xmlns:r="http://schemas.openxmlformats.org/officeDocument/2006/relationships" xmlns:p="http://schemas.openxmlformats.org/presentationml/2006/main">
  <p:tag name="AUDIO_ID" val="377"/>
  <p:tag name="ARTICULATE_AUDIO_RECORDED" val="1"/>
  <p:tag name="ELAPSEDTIME" val="54.7"/>
  <p:tag name="ANNOTATION_COUNT" val="0"/>
  <p:tag name="ARTICULATE_USED_LAYOUT" val="2"/>
  <p:tag name="ARTICULATE_NAV_LEVEL" val="1"/>
  <p:tag name="ARTICULATE_SLIDE_PRESENTER_GUID" val="513f7a57-5fac-4963-b132-fc562eeb6103"/>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NAV" val="1"/>
  <p:tag name="ARTICULATE_SLIDE_GUID" val="6aac7893-bf6d-4d34-9e8a-5d85bbcdb0ad"/>
  <p:tag name="AUDIO_ID" val="316"/>
  <p:tag name="ARTICULATE_AUDIO_RECORDED" val="1"/>
  <p:tag name="ELAPSEDTIME" val="5.7"/>
  <p:tag name="ANNOTATION_COUNT" val="0"/>
  <p:tag name="ARTICULATE_USED_LAYOUT" val="1"/>
  <p:tag name="ARTICULATE_NAV_LEVEL" val="1"/>
  <p:tag name="ARTICULATE_SLIDE_PRESENTER_GUID" val="513f7a57-5fac-4963-b132-fc562eeb6103"/>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UDIO_ID" val="378"/>
  <p:tag name="ARTICULATE_AUDIO_RECORDED" val="1"/>
  <p:tag name="ELAPSEDTIME" val="26.1"/>
  <p:tag name="ANNOTATION_COUNT" val="0"/>
  <p:tag name="ARTICULATE_USED_LAYOUT" val="2"/>
  <p:tag name="ARTICULATE_NAV_LEVEL" val="1"/>
  <p:tag name="ARTICULATE_SLIDE_PRESENTER_GUID" val="513f7a57-5fac-4963-b132-fc562eeb6103"/>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UDIO_ID" val="344"/>
  <p:tag name="ARTICULATE_AUDIO_RECORDED" val="1"/>
  <p:tag name="ELAPSEDTIME" val="18.2"/>
  <p:tag name="ANNOTATION_COUNT" val="0"/>
  <p:tag name="ARTICULATE_USED_LAYOUT" val="2"/>
  <p:tag name="ARTICULATE_SLIDE_THUMBNAIL_REFRESH" val="1"/>
  <p:tag name="ARTICULATE_NAV_LEVEL" val="1"/>
  <p:tag name="ARTICULATE_SLIDE_PRESENTER_GUID" val="513f7a57-5fac-4963-b132-fc562eeb6103"/>
  <p:tag name="ARTICULATE_SLIDE_PAUSE" val="0"/>
  <p:tag name="ARTICULATE_LOCK_SLIDE" val="0"/>
  <p:tag name="ARTICULATE_HIDE_SLIDE" val="0"/>
  <p:tag name="ARTICULATE_PLAYER_CONTROL_PREVIOUS" val="True"/>
  <p:tag name="ARTICULATE_PLAYER_CONTROL_NEXT" val="True"/>
</p:tagLst>
</file>

<file path=ppt/tags/tag3.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raig\AppData\Local\Temp\articulate\presenter\imgtemp\tODGD1uj_files\slide0001_image001.png"/>
</p:tagLst>
</file>

<file path=ppt/tags/tag4.xml><?xml version="1.0" encoding="utf-8"?>
<p:tagLst xmlns:a="http://schemas.openxmlformats.org/drawingml/2006/main" xmlns:r="http://schemas.openxmlformats.org/officeDocument/2006/relationships" xmlns:p="http://schemas.openxmlformats.org/presentationml/2006/main">
  <p:tag name="ARTICULATE_SLIDE_NAV" val="1"/>
  <p:tag name="ARTICULATE_SLIDE_GUID" val="6aac7893-bf6d-4d34-9e8a-5d85bbcdb0ad"/>
  <p:tag name="AUDIO_ID" val="323"/>
  <p:tag name="ARTICULATE_AUDIO_RECORDED" val="1"/>
  <p:tag name="ELAPSEDTIME" val="85.9"/>
  <p:tag name="ANNOTATION_COUNT" val="0"/>
  <p:tag name="ARTICULATE_USED_LAYOUT" val="1"/>
  <p:tag name="ARTICULATE_NAV_LEVEL" val="1"/>
  <p:tag name="ARTICULATE_SLIDE_PRESENTER_GUID" val="513f7a57-5fac-4963-b132-fc562eeb6103"/>
  <p:tag name="ARTICULATE_SLIDE_PAUSE" val="0"/>
  <p:tag name="ARTICULATE_LOCK_SLIDE" val="0"/>
  <p:tag name="ARTICULATE_HIDE_SLIDE" val="0"/>
  <p:tag name="ARTICULATE_PLAYER_CONTROL_PREVIOUS" val="True"/>
  <p:tag name="ARTICULATE_PLAYER_CONTROL_NEXT" val="True"/>
</p:tagLst>
</file>

<file path=ppt/tags/tag5.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raig\AppData\Local\Temp\articulate\presenter\imgtemp\tODGD1uj_files\slide0001_image001.png"/>
</p:tagLst>
</file>

<file path=ppt/tags/tag6.xml><?xml version="1.0" encoding="utf-8"?>
<p:tagLst xmlns:a="http://schemas.openxmlformats.org/drawingml/2006/main" xmlns:r="http://schemas.openxmlformats.org/officeDocument/2006/relationships" xmlns:p="http://schemas.openxmlformats.org/presentationml/2006/main">
  <p:tag name="AUDIO_ID" val="354"/>
  <p:tag name="ARTICULATE_AUDIO_RECORDED" val="1"/>
  <p:tag name="ELAPSEDTIME" val="44.8"/>
  <p:tag name="ANNOTATION_COUNT" val="0"/>
  <p:tag name="ARTICULATE_USED_LAYOUT" val="2"/>
  <p:tag name="ARTICULATE_NAV_LEVEL" val="1"/>
  <p:tag name="ARTICULATE_SLIDE_PRESENTER_GUID" val="513f7a57-5fac-4963-b132-fc562eeb6103"/>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UDIO_ID" val="362"/>
  <p:tag name="ARTICULATE_AUDIO_RECORDED" val="1"/>
  <p:tag name="ELAPSEDTIME" val="63"/>
  <p:tag name="ANNOTATION_COUNT" val="0"/>
  <p:tag name="ARTICULATE_USED_LAYOUT" val="2"/>
  <p:tag name="ARTICULATE_NAV_LEVEL" val="1"/>
  <p:tag name="ARTICULATE_SLIDE_PRESENTER_GUID" val="513f7a57-5fac-4963-b132-fc562eeb6103"/>
  <p:tag name="ARTICULATE_SLIDE_PAUSE" val="0"/>
  <p:tag name="ARTICULATE_LOCK_SLIDE" val="0"/>
  <p:tag name="ARTICULATE_HIDE_SLIDE" val="0"/>
  <p:tag name="ARTICULATE_PLAYER_CONTROL_PREVIOUS" val="True"/>
  <p:tag name="ARTICULATE_PLAYER_CONTROL_NEXT" val="True"/>
</p:tagLst>
</file>

<file path=ppt/tags/tag8.xml><?xml version="1.0" encoding="utf-8"?>
<p:tagLst xmlns:a="http://schemas.openxmlformats.org/drawingml/2006/main" xmlns:r="http://schemas.openxmlformats.org/officeDocument/2006/relationships" xmlns:p="http://schemas.openxmlformats.org/presentationml/2006/main">
  <p:tag name="AUDIO_ID" val="363"/>
  <p:tag name="ARTICULATE_AUDIO_RECORDED" val="1"/>
  <p:tag name="ELAPSEDTIME" val="75.6"/>
  <p:tag name="ANNOTATION_COUNT" val="0"/>
  <p:tag name="ARTICULATE_USED_LAYOUT" val="2"/>
  <p:tag name="ARTICULATE_NAV_LEVEL" val="1"/>
  <p:tag name="ARTICULATE_SLIDE_PRESENTER_GUID" val="513f7a57-5fac-4963-b132-fc562eeb6103"/>
  <p:tag name="ARTICULATE_SLIDE_PAUSE" val="0"/>
  <p:tag name="ARTICULATE_LOCK_SLIDE" val="0"/>
  <p:tag name="ARTICULATE_HIDE_SLIDE" val="0"/>
  <p:tag name="ARTICULATE_PLAYER_CONTROL_PREVIOUS" val="True"/>
  <p:tag name="ARTICULATE_PLAYER_CONTROL_NEXT" val="True"/>
</p:tagLst>
</file>

<file path=ppt/tags/tag9.xml><?xml version="1.0" encoding="utf-8"?>
<p:tagLst xmlns:a="http://schemas.openxmlformats.org/drawingml/2006/main" xmlns:r="http://schemas.openxmlformats.org/officeDocument/2006/relationships" xmlns:p="http://schemas.openxmlformats.org/presentationml/2006/main">
  <p:tag name="AUDIO_ID" val="366"/>
  <p:tag name="ARTICULATE_AUDIO_RECORDED" val="1"/>
  <p:tag name="ELAPSEDTIME" val="30"/>
  <p:tag name="ANNOTATION_COUNT" val="0"/>
  <p:tag name="ARTICULATE_USED_LAYOUT" val="2"/>
  <p:tag name="ARTICULATE_NAV_LEVEL" val="1"/>
  <p:tag name="ARTICULATE_SLIDE_PRESENTER_GUID" val="513f7a57-5fac-4963-b132-fc562eeb6103"/>
  <p:tag name="ARTICULATE_SLIDE_PAUSE" val="0"/>
  <p:tag name="ARTICULATE_LOCK_SLIDE" val="0"/>
  <p:tag name="ARTICULATE_HIDE_SLIDE" val="0"/>
  <p:tag name="ARTICULATE_PLAYER_CONTROL_PREVIOUS" val="True"/>
  <p:tag name="ARTICULATE_PLAYER_CONTROL_NEXT" val="Tru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1993</TotalTime>
  <Words>1339</Words>
  <Application>Microsoft Office PowerPoint</Application>
  <PresentationFormat>On-screen Show (4:3)</PresentationFormat>
  <Paragraphs>81</Paragraphs>
  <Slides>18</Slides>
  <Notes>18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  Part 15 Technician’s Guide &amp; Workbook for Duct Diagnostics and Repair  </vt:lpstr>
      <vt:lpstr>  Section 5.3: Comfort “War” Stories Part 2  </vt:lpstr>
      <vt:lpstr>Stories 5 &amp; 6</vt:lpstr>
      <vt:lpstr>Stories 5 &amp; 6</vt:lpstr>
      <vt:lpstr>Stories 5 &amp; 6</vt:lpstr>
      <vt:lpstr>Stories 5 &amp; 6</vt:lpstr>
      <vt:lpstr>Stories 5 &amp; 6</vt:lpstr>
      <vt:lpstr>Stories 5 &amp; 6</vt:lpstr>
      <vt:lpstr>Story 7</vt:lpstr>
      <vt:lpstr>PowerPoint Presentation</vt:lpstr>
      <vt:lpstr>Story 7</vt:lpstr>
      <vt:lpstr>Story 7</vt:lpstr>
      <vt:lpstr>Story 7 (Fan Law 2)</vt:lpstr>
      <vt:lpstr>Story 7</vt:lpstr>
      <vt:lpstr>Story 7</vt:lpstr>
      <vt:lpstr>Thermal Comfort</vt:lpstr>
      <vt:lpstr>Thermal Comfort</vt:lpstr>
      <vt:lpstr>Lessons Learned</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dc:creator>
  <cp:lastModifiedBy>Don</cp:lastModifiedBy>
  <cp:revision>256</cp:revision>
  <dcterms:created xsi:type="dcterms:W3CDTF">2013-05-23T13:04:32Z</dcterms:created>
  <dcterms:modified xsi:type="dcterms:W3CDTF">2016-07-27T13:03:34Z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Path">
    <vt:lpwstr>2.1 Why Balance a House  </vt:lpwstr>
  </property>
  <property fmtid="{D5CDD505-2E9C-101B-9397-08002B2CF9AE}" pid="4" name="ArticulateProjectVersion">
    <vt:lpwstr>7</vt:lpwstr>
  </property>
  <property fmtid="{D5CDD505-2E9C-101B-9397-08002B2CF9AE}" pid="5" name="ArticulateGUID">
    <vt:lpwstr>F7038A50-1C7C-47F0-9DEB-91EB8CC66B98</vt:lpwstr>
  </property>
  <property fmtid="{D5CDD505-2E9C-101B-9397-08002B2CF9AE}" pid="6" name="ArticulateProjectFull">
    <vt:lpwstr>C:\Users\Don\Desktop\Power Points\5.4 Comfort War Stories Part 2 .ppta</vt:lpwstr>
  </property>
</Properties>
</file>