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331" r:id="rId2"/>
    <p:sldId id="355" r:id="rId3"/>
    <p:sldId id="354" r:id="rId4"/>
    <p:sldId id="341" r:id="rId5"/>
    <p:sldId id="342" r:id="rId6"/>
    <p:sldId id="356" r:id="rId7"/>
    <p:sldId id="332" r:id="rId8"/>
    <p:sldId id="337" r:id="rId9"/>
    <p:sldId id="333" r:id="rId10"/>
    <p:sldId id="339" r:id="rId11"/>
    <p:sldId id="343" r:id="rId12"/>
    <p:sldId id="344" r:id="rId13"/>
    <p:sldId id="345" r:id="rId14"/>
    <p:sldId id="346" r:id="rId15"/>
    <p:sldId id="347" r:id="rId16"/>
    <p:sldId id="348" r:id="rId17"/>
    <p:sldId id="349" r:id="rId18"/>
    <p:sldId id="350" r:id="rId19"/>
    <p:sldId id="351" r:id="rId20"/>
    <p:sldId id="352"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3" r:id="rId37"/>
    <p:sldId id="374" r:id="rId38"/>
    <p:sldId id="375" r:id="rId39"/>
    <p:sldId id="376" r:id="rId40"/>
    <p:sldId id="377" r:id="rId41"/>
    <p:sldId id="379" r:id="rId42"/>
    <p:sldId id="380" r:id="rId43"/>
    <p:sldId id="381" r:id="rId44"/>
    <p:sldId id="382" r:id="rId45"/>
    <p:sldId id="383" r:id="rId46"/>
    <p:sldId id="384" r:id="rId47"/>
    <p:sldId id="38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545"/>
    <a:srgbClr val="3F3F3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5" autoAdjust="0"/>
    <p:restoredTop sz="94660"/>
  </p:normalViewPr>
  <p:slideViewPr>
    <p:cSldViewPr>
      <p:cViewPr varScale="1">
        <p:scale>
          <a:sx n="73" d="100"/>
          <a:sy n="73" d="100"/>
        </p:scale>
        <p:origin x="60" y="300"/>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9/10/2015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AA4F02-61AA-4C81-BD1C-511DDA14D550}"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AA4F02-61AA-4C81-BD1C-511DDA14D550}" type="datetimeFigureOut">
              <a:rPr lang="en-US" smtClean="0"/>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AA4F02-61AA-4C81-BD1C-511DDA14D550}" type="datetimeFigureOut">
              <a:rPr lang="en-US" smtClean="0"/>
              <a:t>9/10/2015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9/10/2015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247620"/>
            <a:ext cx="9144000" cy="609600"/>
          </a:xfrm>
        </p:spPr>
        <p:txBody>
          <a:bodyPr>
            <a:normAutofit fontScale="90000"/>
          </a:bodyPr>
          <a:lstStyle/>
          <a:p>
            <a:r>
              <a:rPr lang="en-US" dirty="0" smtClean="0"/>
              <a:t/>
            </a:r>
            <a:br>
              <a:rPr lang="en-US" dirty="0" smtClean="0"/>
            </a:br>
            <a:r>
              <a:rPr lang="en-US" dirty="0" smtClean="0"/>
              <a:t>Day 1 Part </a:t>
            </a:r>
            <a:r>
              <a:rPr lang="en-US" dirty="0" smtClean="0"/>
              <a:t>1</a:t>
            </a:r>
            <a:br>
              <a:rPr lang="en-US" dirty="0" smtClean="0"/>
            </a:br>
            <a:r>
              <a:rPr lang="en-US" dirty="0" smtClean="0"/>
              <a:t>Technician’s Guide &amp; Workbook for Home Evaluation and Performance Improvement</a:t>
            </a:r>
            <a:br>
              <a:rPr lang="en-US" dirty="0" smtClean="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29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a:t>
            </a:r>
            <a:endParaRPr lang="en-US" dirty="0"/>
          </a:p>
        </p:txBody>
      </p:sp>
      <p:pic>
        <p:nvPicPr>
          <p:cNvPr id="4" name="Content Placeholder 3" descr="C:\Users\Don\AppData\Local\Microsoft\Windows\Temporary Internet Files\Content.Outlook\1BDE2P2G\IMG_20141201_120807_534.jpg"/>
          <p:cNvPicPr>
            <a:picLocks noGrp="1"/>
          </p:cNvPicPr>
          <p:nvPr>
            <p:ph idx="1"/>
          </p:nvPr>
        </p:nvPicPr>
        <p:blipFill rotWithShape="1">
          <a:blip r:embed="rId2" cstate="print">
            <a:extLst>
              <a:ext uri="{28A0092B-C50C-407E-A947-70E740481C1C}">
                <a14:useLocalDpi xmlns:a14="http://schemas.microsoft.com/office/drawing/2010/main" val="0"/>
              </a:ext>
            </a:extLst>
          </a:blip>
          <a:srcRect l="8493" t="7692" r="24359" b="29060"/>
          <a:stretch/>
        </p:blipFill>
        <p:spPr bwMode="auto">
          <a:xfrm>
            <a:off x="228600" y="1417638"/>
            <a:ext cx="4589015" cy="2514600"/>
          </a:xfrm>
          <a:prstGeom prst="rect">
            <a:avLst/>
          </a:prstGeom>
          <a:noFill/>
          <a:ln>
            <a:noFill/>
          </a:ln>
          <a:extLst>
            <a:ext uri="{53640926-AAD7-44D8-BBD7-CCE9431645EC}">
              <a14:shadowObscured xmlns:a14="http://schemas.microsoft.com/office/drawing/2010/main"/>
            </a:ext>
          </a:extLst>
        </p:spPr>
      </p:pic>
      <p:pic>
        <p:nvPicPr>
          <p:cNvPr id="5" name="Picture 4" descr="IMG_8904"/>
          <p:cNvPicPr/>
          <p:nvPr/>
        </p:nvPicPr>
        <p:blipFill>
          <a:blip r:embed="rId3" cstate="print"/>
          <a:srcRect/>
          <a:stretch>
            <a:fillRect/>
          </a:stretch>
        </p:blipFill>
        <p:spPr bwMode="auto">
          <a:xfrm>
            <a:off x="4572000" y="4114800"/>
            <a:ext cx="4264337" cy="2590800"/>
          </a:xfrm>
          <a:prstGeom prst="rect">
            <a:avLst/>
          </a:prstGeom>
          <a:noFill/>
          <a:ln w="9525">
            <a:noFill/>
            <a:miter lim="800000"/>
            <a:headEnd/>
            <a:tailEnd/>
          </a:ln>
        </p:spPr>
      </p:pic>
    </p:spTree>
    <p:extLst>
      <p:ext uri="{BB962C8B-B14F-4D97-AF65-F5344CB8AC3E}">
        <p14:creationId xmlns:p14="http://schemas.microsoft.com/office/powerpoint/2010/main" val="334048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Interview Questions</a:t>
            </a:r>
            <a:endParaRPr lang="en-US" dirty="0"/>
          </a:p>
        </p:txBody>
      </p:sp>
      <p:sp>
        <p:nvSpPr>
          <p:cNvPr id="3" name="Content Placeholder 2"/>
          <p:cNvSpPr>
            <a:spLocks noGrp="1"/>
          </p:cNvSpPr>
          <p:nvPr>
            <p:ph idx="1"/>
          </p:nvPr>
        </p:nvSpPr>
        <p:spPr>
          <a:xfrm>
            <a:off x="-228600" y="1417638"/>
            <a:ext cx="8915400" cy="4906962"/>
          </a:xfrm>
        </p:spPr>
        <p:txBody>
          <a:bodyPr>
            <a:normAutofit fontScale="70000" lnSpcReduction="20000"/>
          </a:bodyPr>
          <a:lstStyle/>
          <a:p>
            <a:pPr marL="1371600" lvl="2" indent="-457200">
              <a:buFont typeface="+mj-lt"/>
              <a:buAutoNum type="arabicPeriod"/>
            </a:pPr>
            <a:r>
              <a:rPr lang="en-US" sz="4600" dirty="0">
                <a:solidFill>
                  <a:srgbClr val="FFFF00"/>
                </a:solidFill>
              </a:rPr>
              <a:t>Do you own or rent the home? (Note: Renters must have express written permission from building owner prior to having an audit performed.)</a:t>
            </a:r>
          </a:p>
          <a:p>
            <a:pPr marL="1371600" lvl="2" indent="-457200">
              <a:buFont typeface="+mj-lt"/>
              <a:buAutoNum type="arabicPeriod"/>
            </a:pPr>
            <a:r>
              <a:rPr lang="en-US" sz="4600" dirty="0" smtClean="0">
                <a:solidFill>
                  <a:srgbClr val="FFFF00"/>
                </a:solidFill>
              </a:rPr>
              <a:t>How </a:t>
            </a:r>
            <a:r>
              <a:rPr lang="en-US" sz="4600" dirty="0">
                <a:solidFill>
                  <a:srgbClr val="FFFF00"/>
                </a:solidFill>
              </a:rPr>
              <a:t>many people live (or work) in this building?</a:t>
            </a:r>
          </a:p>
          <a:p>
            <a:pPr marL="1371600" lvl="2" indent="-457200">
              <a:buFont typeface="+mj-lt"/>
              <a:buAutoNum type="arabicPeriod"/>
            </a:pPr>
            <a:r>
              <a:rPr lang="en-US" sz="4600" dirty="0" smtClean="0">
                <a:solidFill>
                  <a:srgbClr val="FFFF00"/>
                </a:solidFill>
              </a:rPr>
              <a:t>What </a:t>
            </a:r>
            <a:r>
              <a:rPr lang="en-US" sz="4600" dirty="0">
                <a:solidFill>
                  <a:srgbClr val="FFFF00"/>
                </a:solidFill>
              </a:rPr>
              <a:t>year was your building built?</a:t>
            </a:r>
          </a:p>
          <a:p>
            <a:pPr marL="1371600" lvl="2" indent="-457200">
              <a:buFont typeface="+mj-lt"/>
              <a:buAutoNum type="arabicPeriod"/>
            </a:pPr>
            <a:r>
              <a:rPr lang="en-US" sz="4600" dirty="0" smtClean="0">
                <a:solidFill>
                  <a:srgbClr val="FFFF00"/>
                </a:solidFill>
              </a:rPr>
              <a:t>How </a:t>
            </a:r>
            <a:r>
              <a:rPr lang="en-US" sz="4600" dirty="0">
                <a:solidFill>
                  <a:srgbClr val="FFFF00"/>
                </a:solidFill>
              </a:rPr>
              <a:t>long have you lived there, and how long do you plan to stay?</a:t>
            </a:r>
          </a:p>
          <a:p>
            <a:pPr marL="1371600" lvl="2" indent="-457200">
              <a:buFont typeface="+mj-lt"/>
              <a:buAutoNum type="arabicPeriod"/>
            </a:pPr>
            <a:r>
              <a:rPr lang="en-US" sz="4600" dirty="0" smtClean="0">
                <a:solidFill>
                  <a:srgbClr val="FFFF00"/>
                </a:solidFill>
              </a:rPr>
              <a:t>Of </a:t>
            </a:r>
            <a:r>
              <a:rPr lang="en-US" sz="4600" dirty="0">
                <a:solidFill>
                  <a:srgbClr val="FFFF00"/>
                </a:solidFill>
              </a:rPr>
              <a:t>what improvements or changes in the building are you aware?</a:t>
            </a:r>
          </a:p>
          <a:p>
            <a:pPr marL="0" indent="0">
              <a:buNone/>
            </a:pPr>
            <a:endParaRPr lang="en-US" dirty="0"/>
          </a:p>
        </p:txBody>
      </p:sp>
    </p:spTree>
    <p:extLst>
      <p:ext uri="{BB962C8B-B14F-4D97-AF65-F5344CB8AC3E}">
        <p14:creationId xmlns:p14="http://schemas.microsoft.com/office/powerpoint/2010/main" val="2057274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Interview Questions</a:t>
            </a:r>
            <a:endParaRPr lang="en-US" dirty="0"/>
          </a:p>
        </p:txBody>
      </p:sp>
      <p:sp>
        <p:nvSpPr>
          <p:cNvPr id="3" name="Content Placeholder 2"/>
          <p:cNvSpPr>
            <a:spLocks noGrp="1"/>
          </p:cNvSpPr>
          <p:nvPr>
            <p:ph idx="1"/>
          </p:nvPr>
        </p:nvSpPr>
        <p:spPr>
          <a:xfrm>
            <a:off x="457200" y="1417638"/>
            <a:ext cx="8229600" cy="4906962"/>
          </a:xfrm>
        </p:spPr>
        <p:txBody>
          <a:bodyPr>
            <a:normAutofit/>
          </a:bodyPr>
          <a:lstStyle/>
          <a:p>
            <a:pPr marL="914400" lvl="2" indent="0">
              <a:buNone/>
            </a:pPr>
            <a:r>
              <a:rPr lang="en-US" sz="3200" dirty="0" smtClean="0">
                <a:solidFill>
                  <a:srgbClr val="FFFF00"/>
                </a:solidFill>
              </a:rPr>
              <a:t>Do </a:t>
            </a:r>
            <a:r>
              <a:rPr lang="en-US" sz="3200" dirty="0">
                <a:solidFill>
                  <a:srgbClr val="FFFF00"/>
                </a:solidFill>
              </a:rPr>
              <a:t>you have a set of building </a:t>
            </a:r>
            <a:r>
              <a:rPr lang="en-US" sz="3200" dirty="0" smtClean="0">
                <a:solidFill>
                  <a:srgbClr val="FFFF00"/>
                </a:solidFill>
              </a:rPr>
              <a:t>    plans </a:t>
            </a:r>
            <a:r>
              <a:rPr lang="en-US" sz="3200" dirty="0">
                <a:solidFill>
                  <a:srgbClr val="FFFF00"/>
                </a:solidFill>
              </a:rPr>
              <a:t>(architectural, as-built, material or equipment specifications or data sheets, etc</a:t>
            </a:r>
            <a:r>
              <a:rPr lang="en-US" sz="3200" dirty="0" smtClean="0">
                <a:solidFill>
                  <a:srgbClr val="FFFF00"/>
                </a:solidFill>
              </a:rPr>
              <a:t>.?) </a:t>
            </a:r>
            <a:endParaRPr lang="en-US" sz="3200" dirty="0">
              <a:solidFill>
                <a:srgbClr val="FFFF00"/>
              </a:solidFill>
            </a:endParaRPr>
          </a:p>
        </p:txBody>
      </p:sp>
      <p:sp>
        <p:nvSpPr>
          <p:cNvPr id="4" name="TextBox 3"/>
          <p:cNvSpPr txBox="1"/>
          <p:nvPr/>
        </p:nvSpPr>
        <p:spPr>
          <a:xfrm>
            <a:off x="838200" y="1417638"/>
            <a:ext cx="450764" cy="584775"/>
          </a:xfrm>
          <a:prstGeom prst="rect">
            <a:avLst/>
          </a:prstGeom>
          <a:noFill/>
        </p:spPr>
        <p:txBody>
          <a:bodyPr wrap="none" rtlCol="0">
            <a:spAutoFit/>
          </a:bodyPr>
          <a:lstStyle/>
          <a:p>
            <a:r>
              <a:rPr lang="en-US" sz="3200" dirty="0" smtClean="0">
                <a:solidFill>
                  <a:srgbClr val="FFFF00"/>
                </a:solidFill>
              </a:rPr>
              <a:t>6</a:t>
            </a:r>
            <a:r>
              <a:rPr lang="en-US" dirty="0" smtClean="0">
                <a:solidFill>
                  <a:srgbClr val="FFFF00"/>
                </a:solidFill>
              </a:rPr>
              <a:t>.</a:t>
            </a:r>
            <a:endParaRPr lang="en-US" dirty="0">
              <a:solidFill>
                <a:srgbClr val="FFFF00"/>
              </a:solidFill>
            </a:endParaRPr>
          </a:p>
        </p:txBody>
      </p:sp>
      <p:pic>
        <p:nvPicPr>
          <p:cNvPr id="5" name="Picture 4" descr="C:\Users\Don\AppData\Local\Microsoft\Windows\Temporary Internet Files\Content.Outlook\WYKL7HZX\Whole single line less WIC - Final.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213652"/>
            <a:ext cx="5753100" cy="3657600"/>
          </a:xfrm>
          <a:prstGeom prst="rect">
            <a:avLst/>
          </a:prstGeom>
          <a:noFill/>
          <a:ln>
            <a:noFill/>
          </a:ln>
          <a:extLst/>
        </p:spPr>
      </p:pic>
      <p:pic>
        <p:nvPicPr>
          <p:cNvPr id="6" name="Picture 5"/>
          <p:cNvPicPr/>
          <p:nvPr/>
        </p:nvPicPr>
        <p:blipFill rotWithShape="1">
          <a:blip r:embed="rId3">
            <a:extLst>
              <a:ext uri="{28A0092B-C50C-407E-A947-70E740481C1C}">
                <a14:useLocalDpi xmlns:a14="http://schemas.microsoft.com/office/drawing/2010/main" val="0"/>
              </a:ext>
            </a:extLst>
          </a:blip>
          <a:srcRect l="2216" t="1786" r="2631" b="1884"/>
          <a:stretch/>
        </p:blipFill>
        <p:spPr bwMode="auto">
          <a:xfrm>
            <a:off x="457200" y="3505200"/>
            <a:ext cx="2590800" cy="3200400"/>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6914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Interview Questions</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pPr marL="514350" lvl="0" indent="-514350">
              <a:buFont typeface="+mj-lt"/>
              <a:buAutoNum type="arabicPeriod" startAt="7"/>
            </a:pPr>
            <a:r>
              <a:rPr lang="en-US" dirty="0">
                <a:solidFill>
                  <a:srgbClr val="FFFF00"/>
                </a:solidFill>
              </a:rPr>
              <a:t>Do you have high utility bill complaints?   </a:t>
            </a:r>
            <a:endParaRPr lang="en-US" sz="1200" dirty="0">
              <a:solidFill>
                <a:srgbClr val="FFFF00"/>
              </a:solidFill>
            </a:endParaRPr>
          </a:p>
          <a:p>
            <a:pPr marL="514350" lvl="0" indent="-514350">
              <a:buFont typeface="+mj-lt"/>
              <a:buAutoNum type="arabicPeriod" startAt="7"/>
            </a:pPr>
            <a:r>
              <a:rPr lang="en-US" dirty="0">
                <a:solidFill>
                  <a:srgbClr val="FFFF00"/>
                </a:solidFill>
              </a:rPr>
              <a:t>Do you have complaints about condensation on windows, any plumbing or roof leaks, dripping ducts, or other building components including moisture problems near the foundation?</a:t>
            </a:r>
            <a:endParaRPr lang="en-US" sz="1200" dirty="0">
              <a:solidFill>
                <a:srgbClr val="FFFF00"/>
              </a:solidFill>
            </a:endParaRPr>
          </a:p>
          <a:p>
            <a:pPr marL="514350" lvl="0" indent="-514350">
              <a:buFont typeface="+mj-lt"/>
              <a:buAutoNum type="arabicPeriod" startAt="7"/>
            </a:pPr>
            <a:r>
              <a:rPr lang="en-US" dirty="0">
                <a:solidFill>
                  <a:srgbClr val="FFFF00"/>
                </a:solidFill>
              </a:rPr>
              <a:t>Do you have the last 12 months of utility usage (electric, gas, fuel oil, etc.) records or bills?</a:t>
            </a:r>
            <a:endParaRPr lang="en-US" sz="1200" dirty="0">
              <a:solidFill>
                <a:srgbClr val="FFFF00"/>
              </a:solidFill>
            </a:endParaRPr>
          </a:p>
          <a:p>
            <a:pPr marL="514350" indent="-514350">
              <a:buFont typeface="+mj-lt"/>
              <a:buAutoNum type="arabicPeriod" startAt="7"/>
            </a:pPr>
            <a:endParaRPr lang="en-US" dirty="0"/>
          </a:p>
        </p:txBody>
      </p:sp>
    </p:spTree>
    <p:extLst>
      <p:ext uri="{BB962C8B-B14F-4D97-AF65-F5344CB8AC3E}">
        <p14:creationId xmlns:p14="http://schemas.microsoft.com/office/powerpoint/2010/main" val="267431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Comfort Related Questions</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pPr marL="514350" lvl="0" indent="-514350">
              <a:buFont typeface="+mj-lt"/>
              <a:buAutoNum type="arabicPeriod" startAt="10"/>
            </a:pPr>
            <a:r>
              <a:rPr lang="en-US" dirty="0" smtClean="0">
                <a:solidFill>
                  <a:srgbClr val="FFFF00"/>
                </a:solidFill>
              </a:rPr>
              <a:t>Do </a:t>
            </a:r>
            <a:r>
              <a:rPr lang="en-US" dirty="0">
                <a:solidFill>
                  <a:srgbClr val="FFFF00"/>
                </a:solidFill>
              </a:rPr>
              <a:t>you have any hot or cold </a:t>
            </a:r>
            <a:r>
              <a:rPr lang="en-US" dirty="0" smtClean="0">
                <a:solidFill>
                  <a:srgbClr val="FFFF00"/>
                </a:solidFill>
              </a:rPr>
              <a:t>rooms?</a:t>
            </a:r>
          </a:p>
          <a:p>
            <a:pPr marL="514350" lvl="0" indent="-514350">
              <a:buFont typeface="+mj-lt"/>
              <a:buAutoNum type="arabicPeriod" startAt="10"/>
            </a:pPr>
            <a:r>
              <a:rPr lang="en-US" dirty="0">
                <a:solidFill>
                  <a:srgbClr val="FFFF00"/>
                </a:solidFill>
              </a:rPr>
              <a:t>Do you have other comfort complaints? (Gather specific information: where in the building are they uncomfortable, the cause of discomfort: drafts, temperature, noise, and the remedy they use [e.g., covering a register, adjusting the thermostat, avoiding the room/space, etc.])</a:t>
            </a:r>
          </a:p>
          <a:p>
            <a:pPr marL="514350" lvl="0" indent="-514350">
              <a:buFont typeface="+mj-lt"/>
              <a:buAutoNum type="arabicPeriod" startAt="10"/>
            </a:pPr>
            <a:r>
              <a:rPr lang="en-US" dirty="0">
                <a:solidFill>
                  <a:srgbClr val="FFFF00"/>
                </a:solidFill>
              </a:rPr>
              <a:t>Where do you feel drafts or where is it drafty?</a:t>
            </a:r>
          </a:p>
          <a:p>
            <a:pPr marL="0" indent="0">
              <a:buNone/>
            </a:pPr>
            <a:endParaRPr lang="en-US" dirty="0"/>
          </a:p>
        </p:txBody>
      </p:sp>
    </p:spTree>
    <p:extLst>
      <p:ext uri="{BB962C8B-B14F-4D97-AF65-F5344CB8AC3E}">
        <p14:creationId xmlns:p14="http://schemas.microsoft.com/office/powerpoint/2010/main" val="3873471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Comfort Related Questions</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pPr marL="514350" lvl="0" indent="-514350">
              <a:buFont typeface="+mj-lt"/>
              <a:buAutoNum type="arabicPeriod" startAt="13"/>
            </a:pPr>
            <a:r>
              <a:rPr lang="en-US" dirty="0">
                <a:solidFill>
                  <a:srgbClr val="FFFF00"/>
                </a:solidFill>
              </a:rPr>
              <a:t>How often do you open your windows instead of using the air conditioner to maintain comfort?</a:t>
            </a:r>
          </a:p>
          <a:p>
            <a:pPr marL="514350" lvl="0" indent="-514350">
              <a:buFont typeface="+mj-lt"/>
              <a:buAutoNum type="arabicPeriod" startAt="13"/>
            </a:pPr>
            <a:r>
              <a:rPr lang="en-US" dirty="0">
                <a:solidFill>
                  <a:srgbClr val="FFFF00"/>
                </a:solidFill>
              </a:rPr>
              <a:t>Do you have any indoor air quality issues?  </a:t>
            </a:r>
          </a:p>
          <a:p>
            <a:pPr marL="514350" lvl="0" indent="-514350">
              <a:buFont typeface="+mj-lt"/>
              <a:buAutoNum type="arabicPeriod" startAt="13"/>
            </a:pPr>
            <a:r>
              <a:rPr lang="en-US" dirty="0">
                <a:solidFill>
                  <a:srgbClr val="FFFF00"/>
                </a:solidFill>
              </a:rPr>
              <a:t>Does anyone in the </a:t>
            </a:r>
            <a:r>
              <a:rPr lang="en-US" dirty="0" smtClean="0">
                <a:solidFill>
                  <a:srgbClr val="FFFF00"/>
                </a:solidFill>
              </a:rPr>
              <a:t>house </a:t>
            </a:r>
            <a:r>
              <a:rPr lang="en-US" dirty="0">
                <a:solidFill>
                  <a:srgbClr val="FFFF00"/>
                </a:solidFill>
              </a:rPr>
              <a:t>suffer from health issues (allergies, asthma, temperature issues, odors/smells, etc</a:t>
            </a:r>
            <a:r>
              <a:rPr lang="en-US" dirty="0" smtClean="0">
                <a:solidFill>
                  <a:srgbClr val="FFFF00"/>
                </a:solidFill>
              </a:rPr>
              <a:t>.)?</a:t>
            </a:r>
          </a:p>
          <a:p>
            <a:pPr marL="514350" indent="-514350">
              <a:buFont typeface="+mj-lt"/>
              <a:buAutoNum type="arabicPeriod" startAt="13"/>
            </a:pPr>
            <a:r>
              <a:rPr lang="en-US" dirty="0">
                <a:solidFill>
                  <a:srgbClr val="FFFF00"/>
                </a:solidFill>
              </a:rPr>
              <a:t>Do you have any health related air filtration requirements?</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1203013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Comfort Related Questions</a:t>
            </a:r>
            <a:endParaRPr lang="en-US" dirty="0"/>
          </a:p>
        </p:txBody>
      </p:sp>
      <p:sp>
        <p:nvSpPr>
          <p:cNvPr id="3" name="Content Placeholder 2"/>
          <p:cNvSpPr>
            <a:spLocks noGrp="1"/>
          </p:cNvSpPr>
          <p:nvPr>
            <p:ph idx="1"/>
          </p:nvPr>
        </p:nvSpPr>
        <p:spPr>
          <a:xfrm>
            <a:off x="457200" y="1417638"/>
            <a:ext cx="8229600" cy="5440362"/>
          </a:xfrm>
        </p:spPr>
        <p:txBody>
          <a:bodyPr>
            <a:normAutofit/>
          </a:bodyPr>
          <a:lstStyle/>
          <a:p>
            <a:pPr marL="514350" lvl="0" indent="-514350">
              <a:buFont typeface="+mj-lt"/>
              <a:buAutoNum type="arabicPeriod" startAt="17"/>
            </a:pPr>
            <a:r>
              <a:rPr lang="en-US" dirty="0">
                <a:solidFill>
                  <a:srgbClr val="FFFF00"/>
                </a:solidFill>
              </a:rPr>
              <a:t>How often do you change the filter in the HVAC system(s)?</a:t>
            </a:r>
          </a:p>
          <a:p>
            <a:pPr marL="514350" lvl="0" indent="-514350">
              <a:buFont typeface="+mj-lt"/>
              <a:buAutoNum type="arabicPeriod" startAt="17"/>
            </a:pPr>
            <a:r>
              <a:rPr lang="en-US" dirty="0">
                <a:solidFill>
                  <a:srgbClr val="FFFF00"/>
                </a:solidFill>
              </a:rPr>
              <a:t>When was the last time you had the HVAC system checked for maintenance</a:t>
            </a:r>
            <a:r>
              <a:rPr lang="en-US" dirty="0" smtClean="0">
                <a:solidFill>
                  <a:srgbClr val="FFFF00"/>
                </a:solidFill>
              </a:rPr>
              <a:t>?</a:t>
            </a:r>
          </a:p>
          <a:p>
            <a:pPr marL="514350" indent="-514350">
              <a:buFont typeface="+mj-lt"/>
              <a:buAutoNum type="arabicPeriod" startAt="17"/>
            </a:pPr>
            <a:r>
              <a:rPr lang="en-US" dirty="0">
                <a:solidFill>
                  <a:srgbClr val="FFFF00"/>
                </a:solidFill>
              </a:rPr>
              <a:t>Do you know how to use the programmable thermostat? </a:t>
            </a:r>
          </a:p>
          <a:p>
            <a:pPr marL="514350" indent="-514350">
              <a:buFont typeface="+mj-lt"/>
              <a:buAutoNum type="arabicPeriod" startAt="17"/>
            </a:pPr>
            <a:r>
              <a:rPr lang="en-US" dirty="0">
                <a:solidFill>
                  <a:srgbClr val="FFFF00"/>
                </a:solidFill>
              </a:rPr>
              <a:t>Do you have a lot of dust in the house?</a:t>
            </a:r>
          </a:p>
          <a:p>
            <a:pPr marL="0" lvl="0" indent="0">
              <a:buNone/>
            </a:pPr>
            <a:endParaRPr lang="en-US" dirty="0"/>
          </a:p>
          <a:p>
            <a:pPr marL="0" indent="0">
              <a:buNone/>
            </a:pPr>
            <a:endParaRPr lang="en-US" dirty="0"/>
          </a:p>
        </p:txBody>
      </p:sp>
    </p:spTree>
    <p:extLst>
      <p:ext uri="{BB962C8B-B14F-4D97-AF65-F5344CB8AC3E}">
        <p14:creationId xmlns:p14="http://schemas.microsoft.com/office/powerpoint/2010/main" val="1337285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Home Systems Utility Related  Questions </a:t>
            </a:r>
            <a:r>
              <a:rPr lang="en-US" sz="3600" dirty="0" smtClean="0"/>
              <a:t>(appliances, lighting, water etc.)</a:t>
            </a:r>
            <a:endParaRPr lang="en-US" sz="3600" dirty="0"/>
          </a:p>
        </p:txBody>
      </p:sp>
      <p:sp>
        <p:nvSpPr>
          <p:cNvPr id="3" name="Content Placeholder 2"/>
          <p:cNvSpPr>
            <a:spLocks noGrp="1"/>
          </p:cNvSpPr>
          <p:nvPr>
            <p:ph idx="1"/>
          </p:nvPr>
        </p:nvSpPr>
        <p:spPr>
          <a:xfrm>
            <a:off x="457200" y="1417638"/>
            <a:ext cx="8229600" cy="5440362"/>
          </a:xfrm>
        </p:spPr>
        <p:txBody>
          <a:bodyPr>
            <a:normAutofit/>
          </a:bodyPr>
          <a:lstStyle/>
          <a:p>
            <a:pPr marL="514350" lvl="0" indent="-514350">
              <a:buFont typeface="+mj-lt"/>
              <a:buAutoNum type="arabicPeriod" startAt="21"/>
            </a:pPr>
            <a:r>
              <a:rPr lang="en-US" dirty="0">
                <a:solidFill>
                  <a:srgbClr val="FFFF00"/>
                </a:solidFill>
              </a:rPr>
              <a:t>Do you use compact fluorescent or light emitting diode (LED) light </a:t>
            </a:r>
          </a:p>
          <a:p>
            <a:pPr marL="0" indent="0">
              <a:buNone/>
            </a:pP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32502" t="6111" r="37289" b="6389"/>
          <a:stretch/>
        </p:blipFill>
        <p:spPr bwMode="auto">
          <a:xfrm>
            <a:off x="2980082" y="3092422"/>
            <a:ext cx="1752600" cy="3184179"/>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29583" t="1992" r="26490" b="4383"/>
          <a:stretch/>
        </p:blipFill>
        <p:spPr bwMode="auto">
          <a:xfrm>
            <a:off x="1323455" y="3092422"/>
            <a:ext cx="1676400" cy="3184179"/>
          </a:xfrm>
          <a:prstGeom prst="rect">
            <a:avLst/>
          </a:prstGeom>
          <a:noFill/>
          <a:ln>
            <a:noFill/>
          </a:ln>
          <a:extLst>
            <a:ext uri="{53640926-AAD7-44D8-BBD7-CCE9431645EC}">
              <a14:shadowObscured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33544" t="3333" r="28482" b="6698"/>
          <a:stretch/>
        </p:blipFill>
        <p:spPr bwMode="auto">
          <a:xfrm>
            <a:off x="4732682" y="3115571"/>
            <a:ext cx="1905000" cy="318417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75679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rmAutofit fontScale="90000"/>
          </a:bodyPr>
          <a:lstStyle/>
          <a:p>
            <a:r>
              <a:rPr lang="en-US" dirty="0" smtClean="0"/>
              <a:t>Home Systems Utility Related  Questions </a:t>
            </a:r>
            <a:r>
              <a:rPr lang="en-US" sz="3600" dirty="0" smtClean="0"/>
              <a:t>(appliances, lighting, water etc.)</a:t>
            </a:r>
            <a:endParaRPr lang="en-US" sz="3600" dirty="0"/>
          </a:p>
        </p:txBody>
      </p:sp>
      <p:sp>
        <p:nvSpPr>
          <p:cNvPr id="3" name="Content Placeholder 2"/>
          <p:cNvSpPr>
            <a:spLocks noGrp="1"/>
          </p:cNvSpPr>
          <p:nvPr>
            <p:ph idx="1"/>
          </p:nvPr>
        </p:nvSpPr>
        <p:spPr>
          <a:xfrm>
            <a:off x="457200" y="1417638"/>
            <a:ext cx="8229600" cy="5440362"/>
          </a:xfrm>
        </p:spPr>
        <p:txBody>
          <a:bodyPr>
            <a:normAutofit/>
          </a:bodyPr>
          <a:lstStyle/>
          <a:p>
            <a:pPr marL="514350" lvl="0" indent="-514350">
              <a:buFont typeface="+mj-lt"/>
              <a:buAutoNum type="arabicPeriod" startAt="22"/>
            </a:pPr>
            <a:r>
              <a:rPr lang="en-US" dirty="0">
                <a:solidFill>
                  <a:srgbClr val="FFFF00"/>
                </a:solidFill>
              </a:rPr>
              <a:t>Do you turn on the kitchen exhaust fan when cooking?</a:t>
            </a:r>
          </a:p>
          <a:p>
            <a:pPr marL="514350" lvl="0" indent="-514350">
              <a:buFont typeface="+mj-lt"/>
              <a:buAutoNum type="arabicPeriod" startAt="22"/>
            </a:pPr>
            <a:r>
              <a:rPr lang="en-US" dirty="0">
                <a:solidFill>
                  <a:srgbClr val="FFFF00"/>
                </a:solidFill>
              </a:rPr>
              <a:t>Do you turn on the bath exhaust fan when bathing/showering?</a:t>
            </a:r>
          </a:p>
          <a:p>
            <a:pPr marL="514350" lvl="0" indent="-514350">
              <a:buFont typeface="+mj-lt"/>
              <a:buAutoNum type="arabicPeriod" startAt="22"/>
            </a:pPr>
            <a:r>
              <a:rPr lang="en-US" dirty="0">
                <a:solidFill>
                  <a:srgbClr val="FFFF00"/>
                </a:solidFill>
              </a:rPr>
              <a:t>Do you have a heated swimming pool?  How is the pool heated?  When do you use it?  How long does the pump run?  Is the swimming pool or spa inside your building?  If so, how is that space ventilated?</a:t>
            </a:r>
          </a:p>
          <a:p>
            <a:pPr marL="0" indent="0">
              <a:buNone/>
            </a:pPr>
            <a:endParaRPr lang="en-US" dirty="0"/>
          </a:p>
        </p:txBody>
      </p:sp>
    </p:spTree>
    <p:extLst>
      <p:ext uri="{BB962C8B-B14F-4D97-AF65-F5344CB8AC3E}">
        <p14:creationId xmlns:p14="http://schemas.microsoft.com/office/powerpoint/2010/main" val="4264994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Combustion Safety Questions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startAt="25"/>
            </a:pPr>
            <a:r>
              <a:rPr lang="en-US" dirty="0">
                <a:solidFill>
                  <a:srgbClr val="FFFF00"/>
                </a:solidFill>
              </a:rPr>
              <a:t>Do you have any wood-burning stoves or fireplaces in the building?  If so, how do you use them? Do they have outside air for combustion</a:t>
            </a:r>
            <a:r>
              <a:rPr lang="en-US" dirty="0" smtClean="0">
                <a:solidFill>
                  <a:srgbClr val="FFFF00"/>
                </a:solidFill>
              </a:rPr>
              <a:t>?</a:t>
            </a:r>
          </a:p>
          <a:p>
            <a:pPr marL="514350" indent="-514350">
              <a:buFont typeface="+mj-lt"/>
              <a:buAutoNum type="arabicPeriod" startAt="25"/>
            </a:pPr>
            <a:r>
              <a:rPr lang="en-US" dirty="0">
                <a:solidFill>
                  <a:srgbClr val="FFFF00"/>
                </a:solidFill>
              </a:rPr>
              <a:t>Do you have any unvented fireplaces or space heaters in the building?  If so, how do you use them and how is combustion air provided during operation?</a:t>
            </a:r>
          </a:p>
          <a:p>
            <a:pPr marL="0" lvl="0" indent="0">
              <a:buNone/>
            </a:pPr>
            <a:endParaRPr lang="en-US" dirty="0"/>
          </a:p>
        </p:txBody>
      </p:sp>
    </p:spTree>
    <p:extLst>
      <p:ext uri="{BB962C8B-B14F-4D97-AF65-F5344CB8AC3E}">
        <p14:creationId xmlns:p14="http://schemas.microsoft.com/office/powerpoint/2010/main" val="1259923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ACCA Standard 12</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ANSI/ACCA 12 QH-2014 </a:t>
            </a:r>
            <a:r>
              <a:rPr lang="en-US" i="1" dirty="0" smtClean="0">
                <a:solidFill>
                  <a:srgbClr val="FFFF00"/>
                </a:solidFill>
              </a:rPr>
              <a:t>Existing Home Evaluation and Performance Improvement</a:t>
            </a:r>
            <a:endParaRPr lang="en-US" i="1" dirty="0">
              <a:solidFill>
                <a:srgbClr val="FFFF00"/>
              </a:solidFill>
            </a:endParaRPr>
          </a:p>
        </p:txBody>
      </p:sp>
      <p:pic>
        <p:nvPicPr>
          <p:cNvPr id="4" name="Picture 3"/>
          <p:cNvPicPr>
            <a:picLocks noChangeAspect="1"/>
          </p:cNvPicPr>
          <p:nvPr/>
        </p:nvPicPr>
        <p:blipFill rotWithShape="1">
          <a:blip r:embed="rId2"/>
          <a:srcRect t="575"/>
          <a:stretch/>
        </p:blipFill>
        <p:spPr>
          <a:xfrm rot="1238260">
            <a:off x="3043331" y="3083543"/>
            <a:ext cx="3057339" cy="3810000"/>
          </a:xfrm>
          <a:prstGeom prst="rect">
            <a:avLst/>
          </a:prstGeom>
          <a:ln>
            <a:solidFill>
              <a:schemeClr val="bg2"/>
            </a:solidFill>
          </a:ln>
        </p:spPr>
      </p:pic>
    </p:spTree>
    <p:extLst>
      <p:ext uri="{BB962C8B-B14F-4D97-AF65-F5344CB8AC3E}">
        <p14:creationId xmlns:p14="http://schemas.microsoft.com/office/powerpoint/2010/main" val="3302510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Acceptable Documentation</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Written or recorded responses for all of the 26 questions and for any follow up questions need to be kept in the job file.</a:t>
            </a:r>
            <a:endParaRPr lang="en-US" dirty="0">
              <a:solidFill>
                <a:srgbClr val="FFFF00"/>
              </a:solidFill>
            </a:endParaRPr>
          </a:p>
        </p:txBody>
      </p:sp>
    </p:spTree>
    <p:extLst>
      <p:ext uri="{BB962C8B-B14F-4D97-AF65-F5344CB8AC3E}">
        <p14:creationId xmlns:p14="http://schemas.microsoft.com/office/powerpoint/2010/main" val="1399464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575" y="4800600"/>
            <a:ext cx="8991600" cy="609600"/>
          </a:xfrm>
        </p:spPr>
        <p:txBody>
          <a:bodyPr>
            <a:normAutofit fontScale="90000"/>
          </a:bodyPr>
          <a:lstStyle/>
          <a:p>
            <a:r>
              <a:rPr lang="en-US" dirty="0" smtClean="0"/>
              <a:t>Math </a:t>
            </a:r>
            <a:r>
              <a:rPr lang="en-US" smtClean="0"/>
              <a:t>Review Basics</a:t>
            </a: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8" y="762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912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a:t/>
            </a:r>
            <a:br>
              <a:rPr lang="en-US" dirty="0"/>
            </a:br>
            <a:r>
              <a:rPr lang="en-US" dirty="0" smtClean="0"/>
              <a:t>Using Multiplication </a:t>
            </a:r>
            <a:r>
              <a:rPr lang="en-US" smtClean="0"/>
              <a:t>and Division</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95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Division</a:t>
            </a:r>
            <a:endParaRPr lang="en-US" dirty="0"/>
          </a:p>
        </p:txBody>
      </p:sp>
      <p:sp>
        <p:nvSpPr>
          <p:cNvPr id="3" name="Content Placeholder 2"/>
          <p:cNvSpPr>
            <a:spLocks noGrp="1"/>
          </p:cNvSpPr>
          <p:nvPr>
            <p:ph idx="1"/>
          </p:nvPr>
        </p:nvSpPr>
        <p:spPr>
          <a:xfrm>
            <a:off x="457200" y="1524000"/>
            <a:ext cx="8229600" cy="4525963"/>
          </a:xfrm>
        </p:spPr>
        <p:txBody>
          <a:bodyPr/>
          <a:lstStyle/>
          <a:p>
            <a:pPr marL="0" indent="0">
              <a:buNone/>
            </a:pPr>
            <a:r>
              <a:rPr lang="en-US" dirty="0" smtClean="0">
                <a:solidFill>
                  <a:srgbClr val="FFFF00"/>
                </a:solidFill>
              </a:rPr>
              <a:t>80 ÷ 5 = 16 </a:t>
            </a:r>
          </a:p>
          <a:p>
            <a:pPr marL="0" indent="0">
              <a:buNone/>
            </a:pPr>
            <a:endParaRPr lang="en-US" dirty="0">
              <a:solidFill>
                <a:srgbClr val="FFFF00"/>
              </a:solidFill>
            </a:endParaRPr>
          </a:p>
          <a:p>
            <a:pPr marL="0" indent="0">
              <a:buNone/>
            </a:pPr>
            <a:r>
              <a:rPr lang="en-US" dirty="0" smtClean="0">
                <a:solidFill>
                  <a:srgbClr val="FFFF00"/>
                </a:solidFill>
              </a:rPr>
              <a:t>Also written as:</a:t>
            </a:r>
          </a:p>
          <a:p>
            <a:pPr marL="0" indent="0">
              <a:buNone/>
            </a:pPr>
            <a:r>
              <a:rPr lang="en-US" dirty="0" smtClean="0">
                <a:solidFill>
                  <a:srgbClr val="FFFF00"/>
                </a:solidFill>
              </a:rPr>
              <a:t>	     </a:t>
            </a:r>
          </a:p>
          <a:p>
            <a:pPr marL="0" indent="0">
              <a:buNone/>
            </a:pPr>
            <a:r>
              <a:rPr lang="en-US" dirty="0" smtClean="0">
                <a:solidFill>
                  <a:srgbClr val="FFFF00"/>
                </a:solidFill>
              </a:rPr>
              <a:t>	5   80</a:t>
            </a:r>
          </a:p>
          <a:p>
            <a:pPr marL="0" indent="0">
              <a:buNone/>
            </a:pPr>
            <a:r>
              <a:rPr lang="en-US" dirty="0" smtClean="0"/>
              <a:t>	</a:t>
            </a:r>
            <a:endParaRPr lang="en-US" dirty="0"/>
          </a:p>
        </p:txBody>
      </p:sp>
      <p:cxnSp>
        <p:nvCxnSpPr>
          <p:cNvPr id="5" name="Straight Connector 4"/>
          <p:cNvCxnSpPr/>
          <p:nvPr/>
        </p:nvCxnSpPr>
        <p:spPr>
          <a:xfrm flipV="1">
            <a:off x="1828800" y="3962400"/>
            <a:ext cx="0" cy="422031"/>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794803" y="3985846"/>
            <a:ext cx="9144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58947" y="3377625"/>
            <a:ext cx="393056" cy="584775"/>
          </a:xfrm>
          <a:prstGeom prst="rect">
            <a:avLst/>
          </a:prstGeom>
          <a:noFill/>
        </p:spPr>
        <p:txBody>
          <a:bodyPr wrap="none" rtlCol="0">
            <a:spAutoFit/>
          </a:bodyPr>
          <a:lstStyle/>
          <a:p>
            <a:r>
              <a:rPr lang="en-US" sz="3200" dirty="0" smtClean="0">
                <a:solidFill>
                  <a:srgbClr val="FFFF00"/>
                </a:solidFill>
              </a:rPr>
              <a:t>1</a:t>
            </a:r>
            <a:endParaRPr lang="en-US" sz="3200" dirty="0">
              <a:solidFill>
                <a:srgbClr val="FFFF00"/>
              </a:solidFill>
            </a:endParaRPr>
          </a:p>
        </p:txBody>
      </p:sp>
      <p:sp>
        <p:nvSpPr>
          <p:cNvPr id="12" name="TextBox 11"/>
          <p:cNvSpPr txBox="1"/>
          <p:nvPr/>
        </p:nvSpPr>
        <p:spPr>
          <a:xfrm>
            <a:off x="1858947" y="4384431"/>
            <a:ext cx="393056" cy="584775"/>
          </a:xfrm>
          <a:prstGeom prst="rect">
            <a:avLst/>
          </a:prstGeom>
          <a:noFill/>
        </p:spPr>
        <p:txBody>
          <a:bodyPr wrap="none" rtlCol="0">
            <a:spAutoFit/>
          </a:bodyPr>
          <a:lstStyle/>
          <a:p>
            <a:r>
              <a:rPr lang="en-US" sz="3200" dirty="0" smtClean="0">
                <a:solidFill>
                  <a:srgbClr val="FFFF00"/>
                </a:solidFill>
              </a:rPr>
              <a:t>5</a:t>
            </a:r>
            <a:endParaRPr lang="en-US" sz="3200" dirty="0">
              <a:solidFill>
                <a:srgbClr val="FFFF00"/>
              </a:solidFill>
            </a:endParaRPr>
          </a:p>
        </p:txBody>
      </p:sp>
      <p:cxnSp>
        <p:nvCxnSpPr>
          <p:cNvPr id="13" name="Straight Connector 12"/>
          <p:cNvCxnSpPr/>
          <p:nvPr/>
        </p:nvCxnSpPr>
        <p:spPr>
          <a:xfrm>
            <a:off x="1858947" y="4969206"/>
            <a:ext cx="9144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58947" y="5121606"/>
            <a:ext cx="393056" cy="584775"/>
          </a:xfrm>
          <a:prstGeom prst="rect">
            <a:avLst/>
          </a:prstGeom>
          <a:noFill/>
        </p:spPr>
        <p:txBody>
          <a:bodyPr wrap="none" rtlCol="0">
            <a:spAutoFit/>
          </a:bodyPr>
          <a:lstStyle/>
          <a:p>
            <a:r>
              <a:rPr lang="en-US" sz="3200" dirty="0" smtClean="0">
                <a:solidFill>
                  <a:srgbClr val="FFFF00"/>
                </a:solidFill>
              </a:rPr>
              <a:t>3</a:t>
            </a:r>
            <a:endParaRPr lang="en-US" sz="3200" dirty="0">
              <a:solidFill>
                <a:srgbClr val="FFFF00"/>
              </a:solidFill>
            </a:endParaRPr>
          </a:p>
        </p:txBody>
      </p:sp>
      <p:sp>
        <p:nvSpPr>
          <p:cNvPr id="15" name="TextBox 14"/>
          <p:cNvSpPr txBox="1"/>
          <p:nvPr/>
        </p:nvSpPr>
        <p:spPr>
          <a:xfrm>
            <a:off x="2119619" y="5104021"/>
            <a:ext cx="393056" cy="584775"/>
          </a:xfrm>
          <a:prstGeom prst="rect">
            <a:avLst/>
          </a:prstGeom>
          <a:noFill/>
        </p:spPr>
        <p:txBody>
          <a:bodyPr wrap="none" rtlCol="0">
            <a:spAutoFit/>
          </a:bodyPr>
          <a:lstStyle/>
          <a:p>
            <a:r>
              <a:rPr lang="en-US" sz="3200" dirty="0" smtClean="0">
                <a:solidFill>
                  <a:srgbClr val="FFFF00"/>
                </a:solidFill>
              </a:rPr>
              <a:t>0</a:t>
            </a:r>
            <a:endParaRPr lang="en-US" sz="3200" dirty="0">
              <a:solidFill>
                <a:srgbClr val="FFFF00"/>
              </a:solidFill>
            </a:endParaRPr>
          </a:p>
        </p:txBody>
      </p:sp>
      <p:sp>
        <p:nvSpPr>
          <p:cNvPr id="16" name="TextBox 15"/>
          <p:cNvSpPr txBox="1"/>
          <p:nvPr/>
        </p:nvSpPr>
        <p:spPr>
          <a:xfrm>
            <a:off x="2055475" y="3377624"/>
            <a:ext cx="343153" cy="584775"/>
          </a:xfrm>
          <a:prstGeom prst="rect">
            <a:avLst/>
          </a:prstGeom>
          <a:noFill/>
        </p:spPr>
        <p:txBody>
          <a:bodyPr wrap="square" rtlCol="0">
            <a:spAutoFit/>
          </a:bodyPr>
          <a:lstStyle/>
          <a:p>
            <a:r>
              <a:rPr lang="en-US" sz="3200" dirty="0" smtClean="0">
                <a:solidFill>
                  <a:srgbClr val="FFFF00"/>
                </a:solidFill>
              </a:rPr>
              <a:t>6</a:t>
            </a:r>
            <a:endParaRPr lang="en-US" sz="3200" dirty="0">
              <a:solidFill>
                <a:srgbClr val="FFFF00"/>
              </a:solidFill>
            </a:endParaRPr>
          </a:p>
        </p:txBody>
      </p:sp>
      <p:sp>
        <p:nvSpPr>
          <p:cNvPr id="17" name="TextBox 16"/>
          <p:cNvSpPr txBox="1"/>
          <p:nvPr/>
        </p:nvSpPr>
        <p:spPr>
          <a:xfrm>
            <a:off x="1900187" y="5562599"/>
            <a:ext cx="653728" cy="584775"/>
          </a:xfrm>
          <a:prstGeom prst="rect">
            <a:avLst/>
          </a:prstGeom>
          <a:noFill/>
        </p:spPr>
        <p:txBody>
          <a:bodyPr wrap="square" rtlCol="0">
            <a:spAutoFit/>
          </a:bodyPr>
          <a:lstStyle/>
          <a:p>
            <a:r>
              <a:rPr lang="en-US" sz="3200" dirty="0" smtClean="0">
                <a:solidFill>
                  <a:srgbClr val="FFFF00"/>
                </a:solidFill>
              </a:rPr>
              <a:t>30</a:t>
            </a:r>
            <a:endParaRPr lang="en-US" sz="3200" dirty="0">
              <a:solidFill>
                <a:srgbClr val="FFFF00"/>
              </a:solidFill>
            </a:endParaRPr>
          </a:p>
        </p:txBody>
      </p:sp>
      <p:cxnSp>
        <p:nvCxnSpPr>
          <p:cNvPr id="18" name="Straight Connector 17"/>
          <p:cNvCxnSpPr/>
          <p:nvPr/>
        </p:nvCxnSpPr>
        <p:spPr>
          <a:xfrm>
            <a:off x="1931296" y="6147374"/>
            <a:ext cx="914400"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149346" y="6147373"/>
            <a:ext cx="393056" cy="584775"/>
          </a:xfrm>
          <a:prstGeom prst="rect">
            <a:avLst/>
          </a:prstGeom>
          <a:noFill/>
        </p:spPr>
        <p:txBody>
          <a:bodyPr wrap="none" rtlCol="0">
            <a:spAutoFit/>
          </a:bodyPr>
          <a:lstStyle/>
          <a:p>
            <a:r>
              <a:rPr lang="en-US" sz="3200" dirty="0" smtClean="0">
                <a:solidFill>
                  <a:srgbClr val="FFFF00"/>
                </a:solidFill>
              </a:rPr>
              <a:t>0</a:t>
            </a:r>
            <a:endParaRPr lang="en-US" sz="3200" dirty="0">
              <a:solidFill>
                <a:srgbClr val="FFFF00"/>
              </a:solidFill>
            </a:endParaRPr>
          </a:p>
        </p:txBody>
      </p:sp>
      <p:sp>
        <p:nvSpPr>
          <p:cNvPr id="21" name="Flowchart: Summing Junction 20"/>
          <p:cNvSpPr/>
          <p:nvPr/>
        </p:nvSpPr>
        <p:spPr>
          <a:xfrm>
            <a:off x="4114800" y="1630679"/>
            <a:ext cx="3931920" cy="3931920"/>
          </a:xfrm>
          <a:prstGeom prst="flowChartSummingJunction">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1" idx="0"/>
          </p:cNvCxnSpPr>
          <p:nvPr/>
        </p:nvCxnSpPr>
        <p:spPr>
          <a:xfrm flipV="1">
            <a:off x="6080760" y="1630679"/>
            <a:ext cx="0" cy="19659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1" idx="6"/>
          </p:cNvCxnSpPr>
          <p:nvPr/>
        </p:nvCxnSpPr>
        <p:spPr>
          <a:xfrm flipH="1">
            <a:off x="6080760" y="3596639"/>
            <a:ext cx="1965960"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1" idx="4"/>
          </p:cNvCxnSpPr>
          <p:nvPr/>
        </p:nvCxnSpPr>
        <p:spPr>
          <a:xfrm flipV="1">
            <a:off x="6080760" y="3596641"/>
            <a:ext cx="0" cy="1965958"/>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4114800" y="3596641"/>
            <a:ext cx="1965960" cy="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27396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P spid="17"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and Division</a:t>
            </a:r>
            <a:endParaRPr lang="en-US" dirty="0"/>
          </a:p>
        </p:txBody>
      </p:sp>
      <p:sp>
        <p:nvSpPr>
          <p:cNvPr id="5" name="TextBox 4"/>
          <p:cNvSpPr txBox="1"/>
          <p:nvPr/>
        </p:nvSpPr>
        <p:spPr>
          <a:xfrm>
            <a:off x="3048000" y="1524000"/>
            <a:ext cx="2553904" cy="861774"/>
          </a:xfrm>
          <a:prstGeom prst="rect">
            <a:avLst/>
          </a:prstGeom>
          <a:noFill/>
        </p:spPr>
        <p:txBody>
          <a:bodyPr wrap="none" rtlCol="0">
            <a:spAutoFit/>
          </a:bodyPr>
          <a:lstStyle/>
          <a:p>
            <a:r>
              <a:rPr lang="en-US" sz="3200" dirty="0">
                <a:solidFill>
                  <a:srgbClr val="FFFF00"/>
                </a:solidFill>
              </a:rPr>
              <a:t>6 x 5 x 4 = 120</a:t>
            </a:r>
          </a:p>
          <a:p>
            <a:endParaRPr lang="en-US" dirty="0"/>
          </a:p>
        </p:txBody>
      </p:sp>
      <p:sp>
        <p:nvSpPr>
          <p:cNvPr id="6" name="TextBox 5"/>
          <p:cNvSpPr txBox="1"/>
          <p:nvPr/>
        </p:nvSpPr>
        <p:spPr>
          <a:xfrm>
            <a:off x="3039794" y="2133600"/>
            <a:ext cx="2553904" cy="861774"/>
          </a:xfrm>
          <a:prstGeom prst="rect">
            <a:avLst/>
          </a:prstGeom>
          <a:noFill/>
        </p:spPr>
        <p:txBody>
          <a:bodyPr wrap="none" rtlCol="0">
            <a:spAutoFit/>
          </a:bodyPr>
          <a:lstStyle/>
          <a:p>
            <a:r>
              <a:rPr lang="en-US" sz="3200" dirty="0" smtClean="0">
                <a:solidFill>
                  <a:srgbClr val="FFFF00"/>
                </a:solidFill>
              </a:rPr>
              <a:t>4 x 6 </a:t>
            </a:r>
            <a:r>
              <a:rPr lang="en-US" sz="3200" dirty="0">
                <a:solidFill>
                  <a:srgbClr val="FFFF00"/>
                </a:solidFill>
              </a:rPr>
              <a:t>x </a:t>
            </a:r>
            <a:r>
              <a:rPr lang="en-US" sz="3200" dirty="0" smtClean="0">
                <a:solidFill>
                  <a:srgbClr val="FFFF00"/>
                </a:solidFill>
              </a:rPr>
              <a:t>5 </a:t>
            </a:r>
            <a:r>
              <a:rPr lang="en-US" sz="3200" dirty="0">
                <a:solidFill>
                  <a:srgbClr val="FFFF00"/>
                </a:solidFill>
              </a:rPr>
              <a:t>= 120</a:t>
            </a:r>
          </a:p>
          <a:p>
            <a:endParaRPr lang="en-US" dirty="0"/>
          </a:p>
        </p:txBody>
      </p:sp>
      <p:sp>
        <p:nvSpPr>
          <p:cNvPr id="7" name="TextBox 6"/>
          <p:cNvSpPr txBox="1"/>
          <p:nvPr/>
        </p:nvSpPr>
        <p:spPr>
          <a:xfrm>
            <a:off x="3048000" y="2995374"/>
            <a:ext cx="2355132" cy="584775"/>
          </a:xfrm>
          <a:prstGeom prst="rect">
            <a:avLst/>
          </a:prstGeom>
          <a:noFill/>
        </p:spPr>
        <p:txBody>
          <a:bodyPr wrap="none" rtlCol="0">
            <a:spAutoFit/>
          </a:bodyPr>
          <a:lstStyle/>
          <a:p>
            <a:r>
              <a:rPr lang="en-US" sz="3200" dirty="0" smtClean="0">
                <a:solidFill>
                  <a:srgbClr val="FFFF00"/>
                </a:solidFill>
              </a:rPr>
              <a:t>10 ÷ </a:t>
            </a:r>
            <a:r>
              <a:rPr lang="en-US" sz="3200" dirty="0">
                <a:solidFill>
                  <a:srgbClr val="FFFF00"/>
                </a:solidFill>
              </a:rPr>
              <a:t>5 x 4 </a:t>
            </a:r>
            <a:r>
              <a:rPr lang="en-US" sz="3200" dirty="0" smtClean="0">
                <a:solidFill>
                  <a:srgbClr val="FFFF00"/>
                </a:solidFill>
              </a:rPr>
              <a:t>= ?</a:t>
            </a:r>
            <a:endParaRPr lang="en-US" dirty="0"/>
          </a:p>
        </p:txBody>
      </p:sp>
      <p:sp>
        <p:nvSpPr>
          <p:cNvPr id="8" name="TextBox 7"/>
          <p:cNvSpPr txBox="1"/>
          <p:nvPr/>
        </p:nvSpPr>
        <p:spPr>
          <a:xfrm>
            <a:off x="2829991" y="3682425"/>
            <a:ext cx="2989921" cy="584775"/>
          </a:xfrm>
          <a:prstGeom prst="rect">
            <a:avLst/>
          </a:prstGeom>
          <a:noFill/>
        </p:spPr>
        <p:txBody>
          <a:bodyPr wrap="none" rtlCol="0">
            <a:spAutoFit/>
          </a:bodyPr>
          <a:lstStyle/>
          <a:p>
            <a:r>
              <a:rPr lang="en-US" sz="3200" dirty="0" smtClean="0">
                <a:solidFill>
                  <a:srgbClr val="FFFF00"/>
                </a:solidFill>
              </a:rPr>
              <a:t>10 ÷ (5 x 4) = 1/2</a:t>
            </a:r>
            <a:endParaRPr lang="en-US" dirty="0"/>
          </a:p>
        </p:txBody>
      </p:sp>
      <p:sp>
        <p:nvSpPr>
          <p:cNvPr id="9" name="TextBox 8"/>
          <p:cNvSpPr txBox="1"/>
          <p:nvPr/>
        </p:nvSpPr>
        <p:spPr>
          <a:xfrm>
            <a:off x="2926241" y="4432012"/>
            <a:ext cx="2622834" cy="584775"/>
          </a:xfrm>
          <a:prstGeom prst="rect">
            <a:avLst/>
          </a:prstGeom>
          <a:noFill/>
        </p:spPr>
        <p:txBody>
          <a:bodyPr wrap="none" rtlCol="0">
            <a:spAutoFit/>
          </a:bodyPr>
          <a:lstStyle/>
          <a:p>
            <a:r>
              <a:rPr lang="en-US" sz="3200" dirty="0" smtClean="0">
                <a:solidFill>
                  <a:srgbClr val="FFFF00"/>
                </a:solidFill>
              </a:rPr>
              <a:t>(10 ÷ 5) x 4 = 8</a:t>
            </a:r>
            <a:endParaRPr lang="en-US" dirty="0"/>
          </a:p>
        </p:txBody>
      </p:sp>
      <p:sp>
        <p:nvSpPr>
          <p:cNvPr id="10" name="TextBox 9"/>
          <p:cNvSpPr txBox="1"/>
          <p:nvPr/>
        </p:nvSpPr>
        <p:spPr>
          <a:xfrm>
            <a:off x="2926241" y="5194012"/>
            <a:ext cx="2715808" cy="584775"/>
          </a:xfrm>
          <a:prstGeom prst="rect">
            <a:avLst/>
          </a:prstGeom>
          <a:noFill/>
        </p:spPr>
        <p:txBody>
          <a:bodyPr wrap="none" rtlCol="0">
            <a:spAutoFit/>
          </a:bodyPr>
          <a:lstStyle/>
          <a:p>
            <a:r>
              <a:rPr lang="en-US" sz="3200" dirty="0" smtClean="0">
                <a:solidFill>
                  <a:srgbClr val="FFFF00"/>
                </a:solidFill>
              </a:rPr>
              <a:t>(10 </a:t>
            </a:r>
            <a:r>
              <a:rPr lang="en-US" sz="3200" dirty="0">
                <a:solidFill>
                  <a:srgbClr val="FFFF00"/>
                </a:solidFill>
              </a:rPr>
              <a:t>x </a:t>
            </a:r>
            <a:r>
              <a:rPr lang="en-US" sz="3200" dirty="0" smtClean="0">
                <a:solidFill>
                  <a:srgbClr val="FFFF00"/>
                </a:solidFill>
              </a:rPr>
              <a:t>4) ÷ 5 = 8</a:t>
            </a:r>
            <a:endParaRPr lang="en-US" dirty="0"/>
          </a:p>
        </p:txBody>
      </p:sp>
    </p:spTree>
    <p:custDataLst>
      <p:tags r:id="rId1"/>
    </p:custDataLst>
    <p:extLst>
      <p:ext uri="{BB962C8B-B14F-4D97-AF65-F5344CB8AC3E}">
        <p14:creationId xmlns:p14="http://schemas.microsoft.com/office/powerpoint/2010/main" val="1775020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and Division</a:t>
            </a:r>
            <a:endParaRPr lang="en-US" dirty="0"/>
          </a:p>
        </p:txBody>
      </p:sp>
      <p:sp>
        <p:nvSpPr>
          <p:cNvPr id="5" name="TextBox 4"/>
          <p:cNvSpPr txBox="1"/>
          <p:nvPr/>
        </p:nvSpPr>
        <p:spPr>
          <a:xfrm>
            <a:off x="3048000" y="1524000"/>
            <a:ext cx="2589170" cy="584775"/>
          </a:xfrm>
          <a:prstGeom prst="rect">
            <a:avLst/>
          </a:prstGeom>
          <a:noFill/>
        </p:spPr>
        <p:txBody>
          <a:bodyPr wrap="none" rtlCol="0">
            <a:spAutoFit/>
          </a:bodyPr>
          <a:lstStyle/>
          <a:p>
            <a:r>
              <a:rPr lang="en-US" sz="3200" dirty="0" smtClean="0">
                <a:solidFill>
                  <a:srgbClr val="FFFF00"/>
                </a:solidFill>
              </a:rPr>
              <a:t>0.56 x 0.35 = ?</a:t>
            </a:r>
            <a:endParaRPr lang="en-US" dirty="0"/>
          </a:p>
        </p:txBody>
      </p:sp>
      <p:sp>
        <p:nvSpPr>
          <p:cNvPr id="6" name="TextBox 5"/>
          <p:cNvSpPr txBox="1"/>
          <p:nvPr/>
        </p:nvSpPr>
        <p:spPr>
          <a:xfrm>
            <a:off x="3039794" y="2133600"/>
            <a:ext cx="3127779" cy="861774"/>
          </a:xfrm>
          <a:prstGeom prst="rect">
            <a:avLst/>
          </a:prstGeom>
          <a:noFill/>
        </p:spPr>
        <p:txBody>
          <a:bodyPr wrap="none" rtlCol="0">
            <a:spAutoFit/>
          </a:bodyPr>
          <a:lstStyle/>
          <a:p>
            <a:r>
              <a:rPr lang="en-US" sz="3200" dirty="0" smtClean="0">
                <a:solidFill>
                  <a:srgbClr val="FFFF00"/>
                </a:solidFill>
              </a:rPr>
              <a:t>0.56 x 0.35 = .196</a:t>
            </a:r>
            <a:endParaRPr lang="en-US" sz="3200" dirty="0">
              <a:solidFill>
                <a:srgbClr val="FFFF00"/>
              </a:solidFill>
            </a:endParaRPr>
          </a:p>
          <a:p>
            <a:endParaRPr lang="en-US" dirty="0"/>
          </a:p>
        </p:txBody>
      </p:sp>
      <p:sp>
        <p:nvSpPr>
          <p:cNvPr id="7" name="TextBox 6"/>
          <p:cNvSpPr txBox="1"/>
          <p:nvPr/>
        </p:nvSpPr>
        <p:spPr>
          <a:xfrm>
            <a:off x="3048000" y="2995374"/>
            <a:ext cx="2523448" cy="584775"/>
          </a:xfrm>
          <a:prstGeom prst="rect">
            <a:avLst/>
          </a:prstGeom>
          <a:noFill/>
        </p:spPr>
        <p:txBody>
          <a:bodyPr wrap="none" rtlCol="0">
            <a:spAutoFit/>
          </a:bodyPr>
          <a:lstStyle/>
          <a:p>
            <a:r>
              <a:rPr lang="en-US" sz="3200" dirty="0" smtClean="0">
                <a:solidFill>
                  <a:srgbClr val="FFFF00"/>
                </a:solidFill>
              </a:rPr>
              <a:t>0.56 ÷ 0.35= ?</a:t>
            </a:r>
            <a:endParaRPr lang="en-US" dirty="0"/>
          </a:p>
        </p:txBody>
      </p:sp>
      <p:sp>
        <p:nvSpPr>
          <p:cNvPr id="8" name="TextBox 7"/>
          <p:cNvSpPr txBox="1"/>
          <p:nvPr/>
        </p:nvSpPr>
        <p:spPr>
          <a:xfrm>
            <a:off x="2829991" y="3682425"/>
            <a:ext cx="2946640" cy="584775"/>
          </a:xfrm>
          <a:prstGeom prst="rect">
            <a:avLst/>
          </a:prstGeom>
          <a:noFill/>
        </p:spPr>
        <p:txBody>
          <a:bodyPr wrap="none" rtlCol="0">
            <a:spAutoFit/>
          </a:bodyPr>
          <a:lstStyle/>
          <a:p>
            <a:r>
              <a:rPr lang="en-US" sz="3200" dirty="0" smtClean="0">
                <a:solidFill>
                  <a:srgbClr val="FFFF00"/>
                </a:solidFill>
              </a:rPr>
              <a:t>0.56 ÷ 0.35 = 1.6</a:t>
            </a:r>
            <a:endParaRPr lang="en-US" dirty="0"/>
          </a:p>
        </p:txBody>
      </p:sp>
      <p:sp>
        <p:nvSpPr>
          <p:cNvPr id="9" name="TextBox 8"/>
          <p:cNvSpPr txBox="1"/>
          <p:nvPr/>
        </p:nvSpPr>
        <p:spPr>
          <a:xfrm>
            <a:off x="2926241" y="4432012"/>
            <a:ext cx="3845925" cy="584775"/>
          </a:xfrm>
          <a:prstGeom prst="rect">
            <a:avLst/>
          </a:prstGeom>
          <a:noFill/>
        </p:spPr>
        <p:txBody>
          <a:bodyPr wrap="none" rtlCol="0">
            <a:spAutoFit/>
          </a:bodyPr>
          <a:lstStyle/>
          <a:p>
            <a:r>
              <a:rPr lang="en-US" sz="3200" dirty="0" smtClean="0">
                <a:solidFill>
                  <a:srgbClr val="FFFF00"/>
                </a:solidFill>
              </a:rPr>
              <a:t>0.56 x  0.007 = .00392</a:t>
            </a:r>
            <a:endParaRPr lang="en-US" dirty="0"/>
          </a:p>
        </p:txBody>
      </p:sp>
      <p:sp>
        <p:nvSpPr>
          <p:cNvPr id="10" name="TextBox 9"/>
          <p:cNvSpPr txBox="1"/>
          <p:nvPr/>
        </p:nvSpPr>
        <p:spPr>
          <a:xfrm>
            <a:off x="2926241" y="5194012"/>
            <a:ext cx="3050835" cy="584775"/>
          </a:xfrm>
          <a:prstGeom prst="rect">
            <a:avLst/>
          </a:prstGeom>
          <a:noFill/>
        </p:spPr>
        <p:txBody>
          <a:bodyPr wrap="none" rtlCol="0">
            <a:spAutoFit/>
          </a:bodyPr>
          <a:lstStyle/>
          <a:p>
            <a:r>
              <a:rPr lang="en-US" sz="3200" dirty="0" smtClean="0">
                <a:solidFill>
                  <a:srgbClr val="FFFF00"/>
                </a:solidFill>
              </a:rPr>
              <a:t>0.56 ÷ 0.007 = 80</a:t>
            </a:r>
          </a:p>
        </p:txBody>
      </p:sp>
      <p:sp>
        <p:nvSpPr>
          <p:cNvPr id="13" name="TextBox 12"/>
          <p:cNvSpPr txBox="1"/>
          <p:nvPr/>
        </p:nvSpPr>
        <p:spPr>
          <a:xfrm>
            <a:off x="2713582" y="5943600"/>
            <a:ext cx="3780202" cy="584775"/>
          </a:xfrm>
          <a:prstGeom prst="rect">
            <a:avLst/>
          </a:prstGeom>
          <a:noFill/>
        </p:spPr>
        <p:txBody>
          <a:bodyPr wrap="none" rtlCol="0">
            <a:spAutoFit/>
          </a:bodyPr>
          <a:lstStyle/>
          <a:p>
            <a:r>
              <a:rPr lang="en-US" sz="3200" dirty="0">
                <a:solidFill>
                  <a:srgbClr val="FFFF00"/>
                </a:solidFill>
              </a:rPr>
              <a:t>0.007 ÷ 0.56 = 0.0125</a:t>
            </a:r>
            <a:endParaRPr lang="en-US" sz="3200" dirty="0"/>
          </a:p>
        </p:txBody>
      </p:sp>
    </p:spTree>
    <p:custDataLst>
      <p:tags r:id="rId1"/>
    </p:custDataLst>
    <p:extLst>
      <p:ext uri="{BB962C8B-B14F-4D97-AF65-F5344CB8AC3E}">
        <p14:creationId xmlns:p14="http://schemas.microsoft.com/office/powerpoint/2010/main" val="1158172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Multiplication and Division</a:t>
            </a:r>
            <a:endParaRPr lang="en-US" dirty="0"/>
          </a:p>
        </p:txBody>
      </p:sp>
      <p:sp>
        <p:nvSpPr>
          <p:cNvPr id="3" name="Content Placeholder 2"/>
          <p:cNvSpPr>
            <a:spLocks noGrp="1"/>
          </p:cNvSpPr>
          <p:nvPr>
            <p:ph idx="1"/>
          </p:nvPr>
        </p:nvSpPr>
        <p:spPr>
          <a:xfrm>
            <a:off x="685800" y="1676400"/>
            <a:ext cx="8229600" cy="2819400"/>
          </a:xfrm>
        </p:spPr>
        <p:txBody>
          <a:bodyPr/>
          <a:lstStyle/>
          <a:p>
            <a:pPr marL="0" indent="0">
              <a:buNone/>
            </a:pPr>
            <a:r>
              <a:rPr lang="en-US" dirty="0" smtClean="0">
                <a:solidFill>
                  <a:srgbClr val="FFFF00"/>
                </a:solidFill>
              </a:rPr>
              <a:t>What is 6 feet 3 inches in feet? </a:t>
            </a:r>
          </a:p>
        </p:txBody>
      </p:sp>
      <p:sp>
        <p:nvSpPr>
          <p:cNvPr id="4" name="TextBox 3"/>
          <p:cNvSpPr txBox="1"/>
          <p:nvPr/>
        </p:nvSpPr>
        <p:spPr>
          <a:xfrm>
            <a:off x="2438400" y="2608778"/>
            <a:ext cx="3417346" cy="861774"/>
          </a:xfrm>
          <a:prstGeom prst="rect">
            <a:avLst/>
          </a:prstGeom>
          <a:noFill/>
        </p:spPr>
        <p:txBody>
          <a:bodyPr wrap="none" rtlCol="0">
            <a:spAutoFit/>
          </a:bodyPr>
          <a:lstStyle/>
          <a:p>
            <a:r>
              <a:rPr lang="en-US" sz="3200" dirty="0" smtClean="0">
                <a:solidFill>
                  <a:srgbClr val="FFFF00"/>
                </a:solidFill>
              </a:rPr>
              <a:t>1 foot  = 12 inches  </a:t>
            </a:r>
          </a:p>
          <a:p>
            <a:endParaRPr lang="en-US" dirty="0"/>
          </a:p>
        </p:txBody>
      </p:sp>
      <p:sp>
        <p:nvSpPr>
          <p:cNvPr id="5" name="TextBox 4"/>
          <p:cNvSpPr txBox="1"/>
          <p:nvPr/>
        </p:nvSpPr>
        <p:spPr>
          <a:xfrm>
            <a:off x="2032782" y="3508587"/>
            <a:ext cx="4829014" cy="861774"/>
          </a:xfrm>
          <a:prstGeom prst="rect">
            <a:avLst/>
          </a:prstGeom>
          <a:noFill/>
        </p:spPr>
        <p:txBody>
          <a:bodyPr wrap="none" rtlCol="0">
            <a:spAutoFit/>
          </a:bodyPr>
          <a:lstStyle/>
          <a:p>
            <a:r>
              <a:rPr lang="en-US" sz="3200" dirty="0" smtClean="0">
                <a:solidFill>
                  <a:srgbClr val="FFFF00"/>
                </a:solidFill>
              </a:rPr>
              <a:t>3 </a:t>
            </a:r>
            <a:r>
              <a:rPr lang="en-US" sz="3200" dirty="0">
                <a:solidFill>
                  <a:srgbClr val="FFFF00"/>
                </a:solidFill>
              </a:rPr>
              <a:t>inches = </a:t>
            </a:r>
            <a:r>
              <a:rPr lang="en-US" sz="3200" dirty="0" smtClean="0">
                <a:solidFill>
                  <a:srgbClr val="FFFF00"/>
                </a:solidFill>
              </a:rPr>
              <a:t>3 </a:t>
            </a:r>
            <a:r>
              <a:rPr lang="en-US" sz="3200" dirty="0">
                <a:solidFill>
                  <a:srgbClr val="FFFF00"/>
                </a:solidFill>
              </a:rPr>
              <a:t>÷ 12 </a:t>
            </a:r>
            <a:r>
              <a:rPr lang="en-US" sz="3200" dirty="0" smtClean="0">
                <a:solidFill>
                  <a:srgbClr val="FFFF00"/>
                </a:solidFill>
              </a:rPr>
              <a:t>= 0.25 feet</a:t>
            </a:r>
            <a:endParaRPr lang="en-US" sz="3200" dirty="0">
              <a:solidFill>
                <a:srgbClr val="FFFF00"/>
              </a:solidFill>
            </a:endParaRPr>
          </a:p>
          <a:p>
            <a:endParaRPr lang="en-US" dirty="0"/>
          </a:p>
        </p:txBody>
      </p:sp>
      <p:sp>
        <p:nvSpPr>
          <p:cNvPr id="8" name="TextBox 7"/>
          <p:cNvSpPr txBox="1"/>
          <p:nvPr/>
        </p:nvSpPr>
        <p:spPr>
          <a:xfrm>
            <a:off x="2133601" y="4522761"/>
            <a:ext cx="3384709" cy="861774"/>
          </a:xfrm>
          <a:prstGeom prst="rect">
            <a:avLst/>
          </a:prstGeom>
          <a:noFill/>
        </p:spPr>
        <p:txBody>
          <a:bodyPr wrap="none" rtlCol="0">
            <a:spAutoFit/>
          </a:bodyPr>
          <a:lstStyle/>
          <a:p>
            <a:r>
              <a:rPr lang="en-US" sz="3200" dirty="0" smtClean="0">
                <a:solidFill>
                  <a:srgbClr val="FFFF00"/>
                </a:solidFill>
              </a:rPr>
              <a:t>6 + 0.25 = 6.25 feet</a:t>
            </a:r>
            <a:endParaRPr lang="en-US" sz="3200" dirty="0">
              <a:solidFill>
                <a:srgbClr val="FFFF00"/>
              </a:solidFill>
            </a:endParaRPr>
          </a:p>
          <a:p>
            <a:endParaRPr lang="en-US" dirty="0"/>
          </a:p>
        </p:txBody>
      </p:sp>
    </p:spTree>
    <p:custDataLst>
      <p:tags r:id="rId1"/>
    </p:custDataLst>
    <p:extLst>
      <p:ext uri="{BB962C8B-B14F-4D97-AF65-F5344CB8AC3E}">
        <p14:creationId xmlns:p14="http://schemas.microsoft.com/office/powerpoint/2010/main" val="1908223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Calculations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For Squares and rectangles the area (A)  is equal to length (L) x width (W) or A = L x W</a:t>
            </a:r>
            <a:endParaRPr lang="en-US" dirty="0">
              <a:solidFill>
                <a:srgbClr val="FFFF00"/>
              </a:solidFill>
            </a:endParaRPr>
          </a:p>
        </p:txBody>
      </p:sp>
      <p:sp>
        <p:nvSpPr>
          <p:cNvPr id="4" name="Rectangle 3"/>
          <p:cNvSpPr/>
          <p:nvPr/>
        </p:nvSpPr>
        <p:spPr>
          <a:xfrm>
            <a:off x="381000" y="3505200"/>
            <a:ext cx="27432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29200" y="3505200"/>
            <a:ext cx="3886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474953" y="4164568"/>
            <a:ext cx="1319785" cy="584775"/>
          </a:xfrm>
          <a:prstGeom prst="rect">
            <a:avLst/>
          </a:prstGeom>
          <a:noFill/>
        </p:spPr>
        <p:txBody>
          <a:bodyPr wrap="none" rtlCol="0">
            <a:spAutoFit/>
          </a:bodyPr>
          <a:lstStyle/>
          <a:p>
            <a:r>
              <a:rPr lang="en-US" sz="3200" dirty="0" smtClean="0">
                <a:solidFill>
                  <a:srgbClr val="FFFF00"/>
                </a:solidFill>
              </a:rPr>
              <a:t>Length</a:t>
            </a:r>
            <a:endParaRPr lang="en-US" sz="3200" dirty="0">
              <a:solidFill>
                <a:srgbClr val="FFFF00"/>
              </a:solidFill>
            </a:endParaRPr>
          </a:p>
        </p:txBody>
      </p:sp>
      <p:cxnSp>
        <p:nvCxnSpPr>
          <p:cNvPr id="8" name="Straight Connector 7"/>
          <p:cNvCxnSpPr/>
          <p:nvPr/>
        </p:nvCxnSpPr>
        <p:spPr>
          <a:xfrm>
            <a:off x="3123028" y="3505200"/>
            <a:ext cx="0" cy="27432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029200" y="3505200"/>
            <a:ext cx="0" cy="20574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52800" y="2667000"/>
            <a:ext cx="1215397" cy="584775"/>
          </a:xfrm>
          <a:prstGeom prst="rect">
            <a:avLst/>
          </a:prstGeom>
          <a:noFill/>
        </p:spPr>
        <p:txBody>
          <a:bodyPr wrap="none" rtlCol="0">
            <a:spAutoFit/>
          </a:bodyPr>
          <a:lstStyle/>
          <a:p>
            <a:r>
              <a:rPr lang="en-US" sz="3200" dirty="0" smtClean="0">
                <a:solidFill>
                  <a:srgbClr val="FF0000"/>
                </a:solidFill>
              </a:rPr>
              <a:t>Width</a:t>
            </a:r>
            <a:endParaRPr lang="en-US" sz="3200" dirty="0">
              <a:solidFill>
                <a:srgbClr val="FF0000"/>
              </a:solidFill>
            </a:endParaRPr>
          </a:p>
        </p:txBody>
      </p:sp>
      <p:cxnSp>
        <p:nvCxnSpPr>
          <p:cNvPr id="12" name="Straight Connector 11"/>
          <p:cNvCxnSpPr/>
          <p:nvPr/>
        </p:nvCxnSpPr>
        <p:spPr>
          <a:xfrm flipH="1">
            <a:off x="410308" y="3479409"/>
            <a:ext cx="274202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994031" y="3507545"/>
            <a:ext cx="3886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51008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 calcmode="lin" valueType="num">
                                      <p:cBhvr additive="base">
                                        <p:cTn id="2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Calculations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A = L x W </a:t>
            </a:r>
          </a:p>
          <a:p>
            <a:pPr marL="0" indent="0">
              <a:buNone/>
            </a:pPr>
            <a:r>
              <a:rPr lang="en-US" dirty="0" smtClean="0">
                <a:solidFill>
                  <a:srgbClr val="FFFF00"/>
                </a:solidFill>
              </a:rPr>
              <a:t>Square L = W = 3  </a:t>
            </a:r>
            <a:endParaRPr lang="en-US" dirty="0">
              <a:solidFill>
                <a:srgbClr val="FFFF00"/>
              </a:solidFill>
            </a:endParaRPr>
          </a:p>
        </p:txBody>
      </p:sp>
      <p:sp>
        <p:nvSpPr>
          <p:cNvPr id="4" name="Rectangle 3"/>
          <p:cNvSpPr/>
          <p:nvPr/>
        </p:nvSpPr>
        <p:spPr>
          <a:xfrm>
            <a:off x="381000" y="3505200"/>
            <a:ext cx="27432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6442" y="4208150"/>
            <a:ext cx="2105256" cy="584775"/>
          </a:xfrm>
          <a:prstGeom prst="rect">
            <a:avLst/>
          </a:prstGeom>
          <a:noFill/>
        </p:spPr>
        <p:txBody>
          <a:bodyPr wrap="none" rtlCol="0">
            <a:spAutoFit/>
          </a:bodyPr>
          <a:lstStyle/>
          <a:p>
            <a:r>
              <a:rPr lang="en-US" sz="3200" dirty="0" smtClean="0">
                <a:solidFill>
                  <a:srgbClr val="FFFF00"/>
                </a:solidFill>
              </a:rPr>
              <a:t>  Length = 3</a:t>
            </a:r>
            <a:endParaRPr lang="en-US" sz="3200" dirty="0">
              <a:solidFill>
                <a:srgbClr val="FFFF00"/>
              </a:solidFill>
            </a:endParaRPr>
          </a:p>
        </p:txBody>
      </p:sp>
      <p:cxnSp>
        <p:nvCxnSpPr>
          <p:cNvPr id="8" name="Straight Connector 7"/>
          <p:cNvCxnSpPr/>
          <p:nvPr/>
        </p:nvCxnSpPr>
        <p:spPr>
          <a:xfrm>
            <a:off x="3123028" y="3505200"/>
            <a:ext cx="0" cy="27432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52800" y="3479409"/>
            <a:ext cx="1814920" cy="584775"/>
          </a:xfrm>
          <a:prstGeom prst="rect">
            <a:avLst/>
          </a:prstGeom>
          <a:noFill/>
        </p:spPr>
        <p:txBody>
          <a:bodyPr wrap="none" rtlCol="0">
            <a:spAutoFit/>
          </a:bodyPr>
          <a:lstStyle/>
          <a:p>
            <a:r>
              <a:rPr lang="en-US" sz="3200" dirty="0" smtClean="0">
                <a:solidFill>
                  <a:srgbClr val="FF0000"/>
                </a:solidFill>
              </a:rPr>
              <a:t>Width = 3</a:t>
            </a:r>
            <a:endParaRPr lang="en-US" sz="3200" dirty="0">
              <a:solidFill>
                <a:srgbClr val="FF0000"/>
              </a:solidFill>
            </a:endParaRPr>
          </a:p>
        </p:txBody>
      </p:sp>
      <p:cxnSp>
        <p:nvCxnSpPr>
          <p:cNvPr id="12" name="Straight Connector 11"/>
          <p:cNvCxnSpPr/>
          <p:nvPr/>
        </p:nvCxnSpPr>
        <p:spPr>
          <a:xfrm flipH="1">
            <a:off x="410308" y="3479409"/>
            <a:ext cx="2742028"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191076" y="2057400"/>
            <a:ext cx="4798558" cy="584775"/>
          </a:xfrm>
          <a:prstGeom prst="rect">
            <a:avLst/>
          </a:prstGeom>
          <a:noFill/>
        </p:spPr>
        <p:txBody>
          <a:bodyPr wrap="none" rtlCol="0">
            <a:spAutoFit/>
          </a:bodyPr>
          <a:lstStyle/>
          <a:p>
            <a:r>
              <a:rPr lang="en-US" sz="3200" dirty="0" smtClean="0">
                <a:solidFill>
                  <a:srgbClr val="FFFF00"/>
                </a:solidFill>
              </a:rPr>
              <a:t>3 x 3 = 9 Square Something </a:t>
            </a:r>
            <a:endParaRPr lang="en-US" sz="3200" dirty="0">
              <a:solidFill>
                <a:srgbClr val="FFFF00"/>
              </a:solidFill>
            </a:endParaRPr>
          </a:p>
        </p:txBody>
      </p:sp>
    </p:spTree>
    <p:custDataLst>
      <p:tags r:id="rId1"/>
    </p:custDataLst>
    <p:extLst>
      <p:ext uri="{BB962C8B-B14F-4D97-AF65-F5344CB8AC3E}">
        <p14:creationId xmlns:p14="http://schemas.microsoft.com/office/powerpoint/2010/main" val="373813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 calcmode="lin" valueType="num">
                                      <p:cBhvr additive="base">
                                        <p:cTn id="2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Calculations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For Squares and rectangles the area (A)  is equal to length (L) x width (W) or A = L x W</a:t>
            </a:r>
            <a:endParaRPr lang="en-US" dirty="0">
              <a:solidFill>
                <a:srgbClr val="FFFF00"/>
              </a:solidFill>
            </a:endParaRPr>
          </a:p>
        </p:txBody>
      </p:sp>
      <p:sp>
        <p:nvSpPr>
          <p:cNvPr id="5" name="Rectangle 4"/>
          <p:cNvSpPr/>
          <p:nvPr/>
        </p:nvSpPr>
        <p:spPr>
          <a:xfrm>
            <a:off x="5029200" y="3505200"/>
            <a:ext cx="3886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2205" y="3949125"/>
            <a:ext cx="2669962" cy="584775"/>
          </a:xfrm>
          <a:prstGeom prst="rect">
            <a:avLst/>
          </a:prstGeom>
          <a:noFill/>
        </p:spPr>
        <p:txBody>
          <a:bodyPr wrap="none" rtlCol="0">
            <a:spAutoFit/>
          </a:bodyPr>
          <a:lstStyle/>
          <a:p>
            <a:r>
              <a:rPr lang="en-US" sz="3200" dirty="0" smtClean="0">
                <a:solidFill>
                  <a:srgbClr val="FFFF00"/>
                </a:solidFill>
              </a:rPr>
              <a:t>Length = 3 feet</a:t>
            </a:r>
            <a:endParaRPr lang="en-US" sz="3200" dirty="0">
              <a:solidFill>
                <a:srgbClr val="FFFF00"/>
              </a:solidFill>
            </a:endParaRPr>
          </a:p>
        </p:txBody>
      </p:sp>
      <p:cxnSp>
        <p:nvCxnSpPr>
          <p:cNvPr id="9" name="Straight Connector 8"/>
          <p:cNvCxnSpPr/>
          <p:nvPr/>
        </p:nvCxnSpPr>
        <p:spPr>
          <a:xfrm>
            <a:off x="5029200" y="3505200"/>
            <a:ext cx="0" cy="20574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2892290"/>
            <a:ext cx="4024307" cy="584775"/>
          </a:xfrm>
          <a:prstGeom prst="rect">
            <a:avLst/>
          </a:prstGeom>
          <a:noFill/>
        </p:spPr>
        <p:txBody>
          <a:bodyPr wrap="none" rtlCol="0">
            <a:spAutoFit/>
          </a:bodyPr>
          <a:lstStyle/>
          <a:p>
            <a:r>
              <a:rPr lang="en-US" sz="3200" dirty="0" smtClean="0">
                <a:solidFill>
                  <a:srgbClr val="FF0000"/>
                </a:solidFill>
              </a:rPr>
              <a:t>Width = 6 feet 3 inches</a:t>
            </a:r>
            <a:endParaRPr lang="en-US" sz="3200" dirty="0">
              <a:solidFill>
                <a:srgbClr val="FF0000"/>
              </a:solidFill>
            </a:endParaRPr>
          </a:p>
        </p:txBody>
      </p:sp>
      <p:cxnSp>
        <p:nvCxnSpPr>
          <p:cNvPr id="15" name="Straight Connector 14"/>
          <p:cNvCxnSpPr/>
          <p:nvPr/>
        </p:nvCxnSpPr>
        <p:spPr>
          <a:xfrm flipH="1">
            <a:off x="4994031" y="3507545"/>
            <a:ext cx="3886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2105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 calcmode="lin" valueType="num">
                                      <p:cBhvr additive="base">
                                        <p:cTn id="2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Comprehensive Performance Audit </a:t>
            </a:r>
            <a:r>
              <a:rPr lang="en-US" dirty="0"/>
              <a:t>3</a:t>
            </a:r>
            <a:r>
              <a:rPr lang="en-US" dirty="0" smtClean="0"/>
              <a:t>.0</a:t>
            </a:r>
            <a:br>
              <a:rPr lang="en-US" dirty="0" smtClean="0"/>
            </a:br>
            <a:r>
              <a:rPr lang="en-US" dirty="0" smtClean="0"/>
              <a:t>1.0 Purpose; 2.0 Scope; 3.1 Interview </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384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Calculations</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For Squares and rectangles the area (A)  is equal to length (L) x width (W) or A = L x W</a:t>
            </a:r>
            <a:endParaRPr lang="en-US" dirty="0">
              <a:solidFill>
                <a:srgbClr val="FFFF00"/>
              </a:solidFill>
            </a:endParaRPr>
          </a:p>
        </p:txBody>
      </p:sp>
      <p:sp>
        <p:nvSpPr>
          <p:cNvPr id="5" name="Rectangle 4"/>
          <p:cNvSpPr/>
          <p:nvPr/>
        </p:nvSpPr>
        <p:spPr>
          <a:xfrm>
            <a:off x="5029200" y="3505200"/>
            <a:ext cx="3886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62205" y="3949125"/>
            <a:ext cx="2669962" cy="584775"/>
          </a:xfrm>
          <a:prstGeom prst="rect">
            <a:avLst/>
          </a:prstGeom>
          <a:noFill/>
        </p:spPr>
        <p:txBody>
          <a:bodyPr wrap="none" rtlCol="0">
            <a:spAutoFit/>
          </a:bodyPr>
          <a:lstStyle/>
          <a:p>
            <a:r>
              <a:rPr lang="en-US" sz="3200" dirty="0" smtClean="0">
                <a:solidFill>
                  <a:srgbClr val="FFFF00"/>
                </a:solidFill>
              </a:rPr>
              <a:t>Length = 3 feet</a:t>
            </a:r>
            <a:endParaRPr lang="en-US" sz="3200" dirty="0">
              <a:solidFill>
                <a:srgbClr val="FFFF00"/>
              </a:solidFill>
            </a:endParaRPr>
          </a:p>
        </p:txBody>
      </p:sp>
      <p:cxnSp>
        <p:nvCxnSpPr>
          <p:cNvPr id="9" name="Straight Connector 8"/>
          <p:cNvCxnSpPr/>
          <p:nvPr/>
        </p:nvCxnSpPr>
        <p:spPr>
          <a:xfrm>
            <a:off x="5029200" y="3505200"/>
            <a:ext cx="0" cy="205740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4400" y="2892290"/>
            <a:ext cx="4322465" cy="584775"/>
          </a:xfrm>
          <a:prstGeom prst="rect">
            <a:avLst/>
          </a:prstGeom>
          <a:noFill/>
        </p:spPr>
        <p:txBody>
          <a:bodyPr wrap="none" rtlCol="0">
            <a:spAutoFit/>
          </a:bodyPr>
          <a:lstStyle/>
          <a:p>
            <a:r>
              <a:rPr lang="en-US" sz="3200" dirty="0" smtClean="0">
                <a:solidFill>
                  <a:srgbClr val="FF0000"/>
                </a:solidFill>
              </a:rPr>
              <a:t>Width = 6 feet 3 inches =</a:t>
            </a:r>
            <a:endParaRPr lang="en-US" sz="3200" dirty="0">
              <a:solidFill>
                <a:srgbClr val="FF0000"/>
              </a:solidFill>
            </a:endParaRPr>
          </a:p>
        </p:txBody>
      </p:sp>
      <p:cxnSp>
        <p:nvCxnSpPr>
          <p:cNvPr id="15" name="Straight Connector 14"/>
          <p:cNvCxnSpPr/>
          <p:nvPr/>
        </p:nvCxnSpPr>
        <p:spPr>
          <a:xfrm flipH="1">
            <a:off x="4994031" y="3507545"/>
            <a:ext cx="3886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2447" y="5738129"/>
            <a:ext cx="6894580" cy="584775"/>
          </a:xfrm>
          <a:prstGeom prst="rect">
            <a:avLst/>
          </a:prstGeom>
          <a:noFill/>
        </p:spPr>
        <p:txBody>
          <a:bodyPr wrap="none" rtlCol="0">
            <a:spAutoFit/>
          </a:bodyPr>
          <a:lstStyle/>
          <a:p>
            <a:r>
              <a:rPr lang="en-US" sz="3200" b="1" dirty="0" smtClean="0"/>
              <a:t>A = L x W = 3 x 6.25 = 18.75 square feet </a:t>
            </a:r>
            <a:endParaRPr lang="en-US" sz="3200" b="1" dirty="0"/>
          </a:p>
        </p:txBody>
      </p:sp>
      <p:sp>
        <p:nvSpPr>
          <p:cNvPr id="13" name="TextBox 12"/>
          <p:cNvSpPr txBox="1"/>
          <p:nvPr/>
        </p:nvSpPr>
        <p:spPr>
          <a:xfrm>
            <a:off x="5069885" y="2892289"/>
            <a:ext cx="4014689" cy="584775"/>
          </a:xfrm>
          <a:prstGeom prst="rect">
            <a:avLst/>
          </a:prstGeom>
          <a:noFill/>
        </p:spPr>
        <p:txBody>
          <a:bodyPr wrap="none" rtlCol="0">
            <a:spAutoFit/>
          </a:bodyPr>
          <a:lstStyle/>
          <a:p>
            <a:r>
              <a:rPr lang="en-US" sz="3200" dirty="0" smtClean="0">
                <a:solidFill>
                  <a:srgbClr val="FF0000"/>
                </a:solidFill>
              </a:rPr>
              <a:t>6 + (3 ÷ 12) = 6.25 feet </a:t>
            </a:r>
            <a:endParaRPr lang="en-US" sz="3200" dirty="0">
              <a:solidFill>
                <a:srgbClr val="FF0000"/>
              </a:solidFill>
            </a:endParaRPr>
          </a:p>
        </p:txBody>
      </p:sp>
    </p:spTree>
    <p:custDataLst>
      <p:tags r:id="rId1"/>
    </p:custDataLst>
    <p:extLst>
      <p:ext uri="{BB962C8B-B14F-4D97-AF65-F5344CB8AC3E}">
        <p14:creationId xmlns:p14="http://schemas.microsoft.com/office/powerpoint/2010/main" val="297163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Circle</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A = 3.14 x R x R</a:t>
            </a:r>
            <a:endParaRPr lang="en-US" dirty="0">
              <a:solidFill>
                <a:srgbClr val="FFFF00"/>
              </a:solidFill>
            </a:endParaRPr>
          </a:p>
        </p:txBody>
      </p:sp>
      <p:sp>
        <p:nvSpPr>
          <p:cNvPr id="4" name="Oval 3"/>
          <p:cNvSpPr/>
          <p:nvPr/>
        </p:nvSpPr>
        <p:spPr>
          <a:xfrm>
            <a:off x="3505200" y="1524000"/>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4" idx="7"/>
          </p:cNvCxnSpPr>
          <p:nvPr/>
        </p:nvCxnSpPr>
        <p:spPr>
          <a:xfrm flipH="1">
            <a:off x="7391400" y="2193554"/>
            <a:ext cx="16246" cy="162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4" idx="6"/>
          </p:cNvCxnSpPr>
          <p:nvPr/>
        </p:nvCxnSpPr>
        <p:spPr>
          <a:xfrm>
            <a:off x="5791200" y="3810000"/>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 idx="6"/>
          </p:cNvCxnSpPr>
          <p:nvPr/>
        </p:nvCxnSpPr>
        <p:spPr>
          <a:xfrm>
            <a:off x="5791200" y="3810000"/>
            <a:ext cx="2286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711483" y="2895600"/>
            <a:ext cx="1906291" cy="584775"/>
          </a:xfrm>
          <a:prstGeom prst="rect">
            <a:avLst/>
          </a:prstGeom>
          <a:noFill/>
        </p:spPr>
        <p:txBody>
          <a:bodyPr wrap="none" rtlCol="0">
            <a:spAutoFit/>
          </a:bodyPr>
          <a:lstStyle/>
          <a:p>
            <a:r>
              <a:rPr lang="en-US" sz="3200" dirty="0" smtClean="0">
                <a:solidFill>
                  <a:srgbClr val="FF0000"/>
                </a:solidFill>
              </a:rPr>
              <a:t>Radius = R</a:t>
            </a:r>
            <a:endParaRPr lang="en-US" sz="3200" dirty="0">
              <a:solidFill>
                <a:srgbClr val="FF0000"/>
              </a:solidFill>
            </a:endParaRPr>
          </a:p>
        </p:txBody>
      </p:sp>
      <p:cxnSp>
        <p:nvCxnSpPr>
          <p:cNvPr id="19" name="Straight Arrow Connector 18"/>
          <p:cNvCxnSpPr>
            <a:endCxn id="4" idx="2"/>
          </p:cNvCxnSpPr>
          <p:nvPr/>
        </p:nvCxnSpPr>
        <p:spPr>
          <a:xfrm flipH="1">
            <a:off x="3505200" y="3810000"/>
            <a:ext cx="2286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28395" y="4267200"/>
            <a:ext cx="2925609" cy="584775"/>
          </a:xfrm>
          <a:prstGeom prst="rect">
            <a:avLst/>
          </a:prstGeom>
          <a:noFill/>
        </p:spPr>
        <p:txBody>
          <a:bodyPr wrap="none" rtlCol="0">
            <a:spAutoFit/>
          </a:bodyPr>
          <a:lstStyle/>
          <a:p>
            <a:r>
              <a:rPr lang="en-US" sz="3200" dirty="0" smtClean="0">
                <a:solidFill>
                  <a:srgbClr val="FF0000"/>
                </a:solidFill>
              </a:rPr>
              <a:t>Diameter = 2 x R</a:t>
            </a:r>
            <a:endParaRPr lang="en-US" sz="3200" dirty="0">
              <a:solidFill>
                <a:srgbClr val="FF0000"/>
              </a:solidFill>
            </a:endParaRPr>
          </a:p>
        </p:txBody>
      </p:sp>
    </p:spTree>
    <p:custDataLst>
      <p:tags r:id="rId1"/>
    </p:custDataLst>
    <p:extLst>
      <p:ext uri="{BB962C8B-B14F-4D97-AF65-F5344CB8AC3E}">
        <p14:creationId xmlns:p14="http://schemas.microsoft.com/office/powerpoint/2010/main" val="3860927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Circle</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FF00"/>
                </a:solidFill>
              </a:rPr>
              <a:t>A = 3.14 x R x R</a:t>
            </a:r>
            <a:endParaRPr lang="en-US" dirty="0">
              <a:solidFill>
                <a:srgbClr val="FFFF00"/>
              </a:solidFill>
            </a:endParaRPr>
          </a:p>
        </p:txBody>
      </p:sp>
      <p:sp>
        <p:nvSpPr>
          <p:cNvPr id="4" name="Oval 3"/>
          <p:cNvSpPr/>
          <p:nvPr/>
        </p:nvSpPr>
        <p:spPr>
          <a:xfrm>
            <a:off x="3505200" y="1524000"/>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4" idx="7"/>
          </p:cNvCxnSpPr>
          <p:nvPr/>
        </p:nvCxnSpPr>
        <p:spPr>
          <a:xfrm flipH="1">
            <a:off x="7391400" y="2193554"/>
            <a:ext cx="16246" cy="162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4" idx="6"/>
          </p:cNvCxnSpPr>
          <p:nvPr/>
        </p:nvCxnSpPr>
        <p:spPr>
          <a:xfrm>
            <a:off x="5791200" y="3810000"/>
            <a:ext cx="2286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4" idx="6"/>
          </p:cNvCxnSpPr>
          <p:nvPr/>
        </p:nvCxnSpPr>
        <p:spPr>
          <a:xfrm>
            <a:off x="5791200" y="3810000"/>
            <a:ext cx="2286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92800" y="2919045"/>
            <a:ext cx="4031873" cy="584775"/>
          </a:xfrm>
          <a:prstGeom prst="rect">
            <a:avLst/>
          </a:prstGeom>
          <a:noFill/>
        </p:spPr>
        <p:txBody>
          <a:bodyPr wrap="none" rtlCol="0">
            <a:spAutoFit/>
          </a:bodyPr>
          <a:lstStyle/>
          <a:p>
            <a:r>
              <a:rPr lang="en-US" sz="3200" dirty="0" smtClean="0">
                <a:solidFill>
                  <a:srgbClr val="FF0000"/>
                </a:solidFill>
              </a:rPr>
              <a:t>Radius = ½ D = 4 inches</a:t>
            </a:r>
            <a:endParaRPr lang="en-US" sz="3200" dirty="0">
              <a:solidFill>
                <a:srgbClr val="FF0000"/>
              </a:solidFill>
            </a:endParaRPr>
          </a:p>
        </p:txBody>
      </p:sp>
      <p:cxnSp>
        <p:nvCxnSpPr>
          <p:cNvPr id="19" name="Straight Arrow Connector 18"/>
          <p:cNvCxnSpPr>
            <a:endCxn id="4" idx="2"/>
          </p:cNvCxnSpPr>
          <p:nvPr/>
        </p:nvCxnSpPr>
        <p:spPr>
          <a:xfrm flipH="1">
            <a:off x="3505200" y="3810000"/>
            <a:ext cx="2286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28395" y="4267200"/>
            <a:ext cx="3496278" cy="584775"/>
          </a:xfrm>
          <a:prstGeom prst="rect">
            <a:avLst/>
          </a:prstGeom>
          <a:noFill/>
        </p:spPr>
        <p:txBody>
          <a:bodyPr wrap="none" rtlCol="0">
            <a:spAutoFit/>
          </a:bodyPr>
          <a:lstStyle/>
          <a:p>
            <a:r>
              <a:rPr lang="en-US" sz="3200" dirty="0" smtClean="0">
                <a:solidFill>
                  <a:srgbClr val="FF0000"/>
                </a:solidFill>
              </a:rPr>
              <a:t>Diameter = 8 inches</a:t>
            </a:r>
            <a:endParaRPr lang="en-US" sz="3200" dirty="0">
              <a:solidFill>
                <a:srgbClr val="FF0000"/>
              </a:solidFill>
            </a:endParaRPr>
          </a:p>
        </p:txBody>
      </p:sp>
      <p:sp>
        <p:nvSpPr>
          <p:cNvPr id="24" name="TextBox 23"/>
          <p:cNvSpPr txBox="1"/>
          <p:nvPr/>
        </p:nvSpPr>
        <p:spPr>
          <a:xfrm>
            <a:off x="225418" y="4559587"/>
            <a:ext cx="2715808" cy="584775"/>
          </a:xfrm>
          <a:prstGeom prst="rect">
            <a:avLst/>
          </a:prstGeom>
          <a:noFill/>
        </p:spPr>
        <p:txBody>
          <a:bodyPr wrap="none" rtlCol="0">
            <a:spAutoFit/>
          </a:bodyPr>
          <a:lstStyle/>
          <a:p>
            <a:r>
              <a:rPr lang="en-US" sz="3200" dirty="0">
                <a:solidFill>
                  <a:srgbClr val="FFFF00"/>
                </a:solidFill>
              </a:rPr>
              <a:t>A = 3.14 x </a:t>
            </a:r>
            <a:r>
              <a:rPr lang="en-US" sz="3200" dirty="0" smtClean="0">
                <a:solidFill>
                  <a:srgbClr val="FFFF00"/>
                </a:solidFill>
              </a:rPr>
              <a:t>4 </a:t>
            </a:r>
            <a:r>
              <a:rPr lang="en-US" sz="3200" dirty="0">
                <a:solidFill>
                  <a:srgbClr val="FFFF00"/>
                </a:solidFill>
              </a:rPr>
              <a:t>x </a:t>
            </a:r>
            <a:r>
              <a:rPr lang="en-US" sz="3200" dirty="0" smtClean="0">
                <a:solidFill>
                  <a:srgbClr val="FFFF00"/>
                </a:solidFill>
              </a:rPr>
              <a:t>4</a:t>
            </a:r>
            <a:endParaRPr lang="en-US" sz="3200" dirty="0">
              <a:solidFill>
                <a:srgbClr val="FFFF00"/>
              </a:solidFill>
            </a:endParaRPr>
          </a:p>
        </p:txBody>
      </p:sp>
      <p:sp>
        <p:nvSpPr>
          <p:cNvPr id="25" name="TextBox 24"/>
          <p:cNvSpPr txBox="1"/>
          <p:nvPr/>
        </p:nvSpPr>
        <p:spPr>
          <a:xfrm>
            <a:off x="196110" y="5334000"/>
            <a:ext cx="4132285" cy="584775"/>
          </a:xfrm>
          <a:prstGeom prst="rect">
            <a:avLst/>
          </a:prstGeom>
          <a:noFill/>
        </p:spPr>
        <p:txBody>
          <a:bodyPr wrap="none" rtlCol="0">
            <a:spAutoFit/>
          </a:bodyPr>
          <a:lstStyle/>
          <a:p>
            <a:r>
              <a:rPr lang="en-US" sz="3200" dirty="0">
                <a:solidFill>
                  <a:srgbClr val="FFFF00"/>
                </a:solidFill>
              </a:rPr>
              <a:t>A = </a:t>
            </a:r>
            <a:r>
              <a:rPr lang="en-US" sz="3200" dirty="0" smtClean="0">
                <a:solidFill>
                  <a:srgbClr val="FFFF00"/>
                </a:solidFill>
              </a:rPr>
              <a:t>50.24 square inches</a:t>
            </a:r>
            <a:endParaRPr lang="en-US" sz="3200" dirty="0">
              <a:solidFill>
                <a:srgbClr val="FFFF00"/>
              </a:solidFill>
            </a:endParaRPr>
          </a:p>
        </p:txBody>
      </p:sp>
    </p:spTree>
    <p:custDataLst>
      <p:tags r:id="rId1"/>
    </p:custDataLst>
    <p:extLst>
      <p:ext uri="{BB962C8B-B14F-4D97-AF65-F5344CB8AC3E}">
        <p14:creationId xmlns:p14="http://schemas.microsoft.com/office/powerpoint/2010/main" val="409840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Circle</a:t>
            </a:r>
            <a:endParaRPr lang="en-US" dirty="0"/>
          </a:p>
        </p:txBody>
      </p:sp>
      <p:sp>
        <p:nvSpPr>
          <p:cNvPr id="4" name="Oval 3"/>
          <p:cNvSpPr/>
          <p:nvPr/>
        </p:nvSpPr>
        <p:spPr>
          <a:xfrm>
            <a:off x="3572942" y="1981200"/>
            <a:ext cx="4572000" cy="45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4" idx="7"/>
          </p:cNvCxnSpPr>
          <p:nvPr/>
        </p:nvCxnSpPr>
        <p:spPr>
          <a:xfrm flipH="1">
            <a:off x="7459142" y="2650754"/>
            <a:ext cx="16246" cy="1624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792800" y="3412379"/>
            <a:ext cx="4132285" cy="584775"/>
          </a:xfrm>
          <a:prstGeom prst="rect">
            <a:avLst/>
          </a:prstGeom>
          <a:noFill/>
        </p:spPr>
        <p:txBody>
          <a:bodyPr wrap="none" rtlCol="0">
            <a:spAutoFit/>
          </a:bodyPr>
          <a:lstStyle/>
          <a:p>
            <a:r>
              <a:rPr lang="en-US" sz="3200" dirty="0" smtClean="0">
                <a:solidFill>
                  <a:srgbClr val="FF0000"/>
                </a:solidFill>
              </a:rPr>
              <a:t>A = 50.24 square inches</a:t>
            </a:r>
            <a:endParaRPr lang="en-US" sz="3200" dirty="0">
              <a:solidFill>
                <a:srgbClr val="FF0000"/>
              </a:solidFill>
            </a:endParaRPr>
          </a:p>
        </p:txBody>
      </p:sp>
      <p:sp>
        <p:nvSpPr>
          <p:cNvPr id="24" name="TextBox 23"/>
          <p:cNvSpPr txBox="1"/>
          <p:nvPr/>
        </p:nvSpPr>
        <p:spPr>
          <a:xfrm>
            <a:off x="381000" y="2193554"/>
            <a:ext cx="2398413" cy="584775"/>
          </a:xfrm>
          <a:prstGeom prst="rect">
            <a:avLst/>
          </a:prstGeom>
          <a:noFill/>
        </p:spPr>
        <p:txBody>
          <a:bodyPr wrap="none" rtlCol="0">
            <a:spAutoFit/>
          </a:bodyPr>
          <a:lstStyle/>
          <a:p>
            <a:r>
              <a:rPr lang="en-US" sz="3200" dirty="0" smtClean="0">
                <a:solidFill>
                  <a:srgbClr val="FFFF00"/>
                </a:solidFill>
              </a:rPr>
              <a:t>12 x 12 = 144</a:t>
            </a:r>
            <a:endParaRPr lang="en-US" sz="3200" dirty="0">
              <a:solidFill>
                <a:srgbClr val="FFFF00"/>
              </a:solidFill>
            </a:endParaRPr>
          </a:p>
        </p:txBody>
      </p:sp>
      <p:sp>
        <p:nvSpPr>
          <p:cNvPr id="25" name="TextBox 24"/>
          <p:cNvSpPr txBox="1"/>
          <p:nvPr/>
        </p:nvSpPr>
        <p:spPr>
          <a:xfrm>
            <a:off x="381000" y="1241404"/>
            <a:ext cx="6307432" cy="584775"/>
          </a:xfrm>
          <a:prstGeom prst="rect">
            <a:avLst/>
          </a:prstGeom>
          <a:noFill/>
        </p:spPr>
        <p:txBody>
          <a:bodyPr wrap="none" rtlCol="0">
            <a:spAutoFit/>
          </a:bodyPr>
          <a:lstStyle/>
          <a:p>
            <a:r>
              <a:rPr lang="en-US" sz="3200" dirty="0" smtClean="0">
                <a:solidFill>
                  <a:srgbClr val="FFFF00"/>
                </a:solidFill>
              </a:rPr>
              <a:t> A in square inches </a:t>
            </a:r>
            <a:r>
              <a:rPr lang="en-US" sz="3200" dirty="0">
                <a:solidFill>
                  <a:srgbClr val="FFFF00"/>
                </a:solidFill>
              </a:rPr>
              <a:t>= </a:t>
            </a:r>
            <a:r>
              <a:rPr lang="en-US" sz="3200" dirty="0" smtClean="0">
                <a:solidFill>
                  <a:srgbClr val="FFFF00"/>
                </a:solidFill>
              </a:rPr>
              <a:t>A in square feet</a:t>
            </a:r>
            <a:endParaRPr lang="en-US" sz="3200" dirty="0">
              <a:solidFill>
                <a:srgbClr val="FFFF00"/>
              </a:solidFill>
            </a:endParaRPr>
          </a:p>
        </p:txBody>
      </p:sp>
      <p:sp>
        <p:nvSpPr>
          <p:cNvPr id="14" name="TextBox 13"/>
          <p:cNvSpPr txBox="1"/>
          <p:nvPr/>
        </p:nvSpPr>
        <p:spPr>
          <a:xfrm>
            <a:off x="380999" y="3412379"/>
            <a:ext cx="2720617" cy="584775"/>
          </a:xfrm>
          <a:prstGeom prst="rect">
            <a:avLst/>
          </a:prstGeom>
          <a:noFill/>
        </p:spPr>
        <p:txBody>
          <a:bodyPr wrap="none" rtlCol="0">
            <a:spAutoFit/>
          </a:bodyPr>
          <a:lstStyle/>
          <a:p>
            <a:r>
              <a:rPr lang="en-US" sz="3200" dirty="0" smtClean="0">
                <a:solidFill>
                  <a:srgbClr val="FFFF00"/>
                </a:solidFill>
              </a:rPr>
              <a:t>50.24 ÷ 144 = ?</a:t>
            </a:r>
            <a:endParaRPr lang="en-US" sz="3200" dirty="0">
              <a:solidFill>
                <a:srgbClr val="FFFF00"/>
              </a:solidFill>
            </a:endParaRPr>
          </a:p>
        </p:txBody>
      </p:sp>
      <p:sp>
        <p:nvSpPr>
          <p:cNvPr id="16" name="TextBox 15"/>
          <p:cNvSpPr txBox="1"/>
          <p:nvPr/>
        </p:nvSpPr>
        <p:spPr>
          <a:xfrm>
            <a:off x="219897" y="4800600"/>
            <a:ext cx="3583032" cy="584775"/>
          </a:xfrm>
          <a:prstGeom prst="rect">
            <a:avLst/>
          </a:prstGeom>
          <a:noFill/>
        </p:spPr>
        <p:txBody>
          <a:bodyPr wrap="none" rtlCol="0">
            <a:spAutoFit/>
          </a:bodyPr>
          <a:lstStyle/>
          <a:p>
            <a:r>
              <a:rPr lang="en-US" sz="3200" dirty="0" smtClean="0">
                <a:solidFill>
                  <a:srgbClr val="FFFF00"/>
                </a:solidFill>
              </a:rPr>
              <a:t> 0.3488888888888…</a:t>
            </a:r>
            <a:endParaRPr lang="en-US" sz="3200" dirty="0">
              <a:solidFill>
                <a:srgbClr val="FFFF00"/>
              </a:solidFill>
            </a:endParaRPr>
          </a:p>
        </p:txBody>
      </p:sp>
    </p:spTree>
    <p:custDataLst>
      <p:tags r:id="rId1"/>
    </p:custDataLst>
    <p:extLst>
      <p:ext uri="{BB962C8B-B14F-4D97-AF65-F5344CB8AC3E}">
        <p14:creationId xmlns:p14="http://schemas.microsoft.com/office/powerpoint/2010/main" val="1383920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14"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00600"/>
            <a:ext cx="9144000" cy="609600"/>
          </a:xfrm>
        </p:spPr>
        <p:txBody>
          <a:bodyPr>
            <a:normAutofit fontScale="90000"/>
          </a:bodyPr>
          <a:lstStyle/>
          <a:p>
            <a:r>
              <a:rPr lang="en-US" dirty="0" smtClean="0"/>
              <a:t/>
            </a:r>
            <a:br>
              <a:rPr lang="en-US" dirty="0" smtClean="0"/>
            </a:br>
            <a:r>
              <a:rPr lang="en-US" dirty="0" smtClean="0"/>
              <a:t>Measuring Surface Area</a:t>
            </a:r>
            <a:r>
              <a:rPr lang="en-US" dirty="0"/>
              <a:t/>
            </a:r>
            <a:br>
              <a:rPr lang="en-US" dirty="0"/>
            </a:br>
            <a:r>
              <a:rPr lang="en-US" dirty="0" smtClean="0"/>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443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Triangle</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solidFill>
                  <a:srgbClr val="FFFF00"/>
                </a:solidFill>
              </a:rPr>
              <a:t>For  any triangle with a right angle the area  is the length  multiplied by the </a:t>
            </a:r>
            <a:r>
              <a:rPr lang="en-US" dirty="0">
                <a:solidFill>
                  <a:srgbClr val="FFFF00"/>
                </a:solidFill>
              </a:rPr>
              <a:t>w</a:t>
            </a:r>
            <a:r>
              <a:rPr lang="en-US" dirty="0" smtClean="0">
                <a:solidFill>
                  <a:srgbClr val="FFFF00"/>
                </a:solidFill>
              </a:rPr>
              <a:t>idth (of the two legs meeting at the right angle) divided by 2.</a:t>
            </a:r>
            <a:endParaRPr lang="en-US" dirty="0">
              <a:solidFill>
                <a:srgbClr val="FFFF00"/>
              </a:solidFill>
            </a:endParaRPr>
          </a:p>
        </p:txBody>
      </p:sp>
    </p:spTree>
    <p:extLst>
      <p:ext uri="{BB962C8B-B14F-4D97-AF65-F5344CB8AC3E}">
        <p14:creationId xmlns:p14="http://schemas.microsoft.com/office/powerpoint/2010/main" val="271436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of a Right Triangle</a:t>
            </a:r>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solidFill>
                  <a:srgbClr val="FFFF00"/>
                </a:solidFill>
              </a:rPr>
              <a:t>For  any triangle with a right angle the area  is the length  multiplied by the  height  of the two legs where the right triangle is divided by 2.</a:t>
            </a:r>
            <a:endParaRPr lang="en-US" dirty="0">
              <a:solidFill>
                <a:srgbClr val="FFFF00"/>
              </a:solidFill>
            </a:endParaRPr>
          </a:p>
        </p:txBody>
      </p:sp>
      <p:sp>
        <p:nvSpPr>
          <p:cNvPr id="4" name="Rectangle 3"/>
          <p:cNvSpPr/>
          <p:nvPr/>
        </p:nvSpPr>
        <p:spPr>
          <a:xfrm>
            <a:off x="2362200" y="3810000"/>
            <a:ext cx="3886200" cy="2057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2362200" y="3863181"/>
            <a:ext cx="3886200" cy="20042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4600" y="3863180"/>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7" name="TextBox 6"/>
          <p:cNvSpPr txBox="1"/>
          <p:nvPr/>
        </p:nvSpPr>
        <p:spPr>
          <a:xfrm>
            <a:off x="5472203" y="3809999"/>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9" name="TextBox 8"/>
          <p:cNvSpPr txBox="1"/>
          <p:nvPr/>
        </p:nvSpPr>
        <p:spPr>
          <a:xfrm>
            <a:off x="2399778" y="5249001"/>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10" name="TextBox 9"/>
          <p:cNvSpPr txBox="1"/>
          <p:nvPr/>
        </p:nvSpPr>
        <p:spPr>
          <a:xfrm>
            <a:off x="5334000" y="5161843"/>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12" name="TextBox 11"/>
          <p:cNvSpPr txBox="1"/>
          <p:nvPr/>
        </p:nvSpPr>
        <p:spPr>
          <a:xfrm>
            <a:off x="685800" y="6016337"/>
            <a:ext cx="2917209"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r>
              <a:rPr lang="en-US" sz="3200" dirty="0" smtClean="0">
                <a:solidFill>
                  <a:srgbClr val="FFFF00"/>
                </a:solidFill>
              </a:rPr>
              <a:t> = right angle</a:t>
            </a:r>
            <a:endParaRPr lang="en-US" sz="3200" dirty="0">
              <a:solidFill>
                <a:srgbClr val="FFFF00"/>
              </a:solidFill>
            </a:endParaRPr>
          </a:p>
        </p:txBody>
      </p:sp>
    </p:spTree>
    <p:extLst>
      <p:ext uri="{BB962C8B-B14F-4D97-AF65-F5344CB8AC3E}">
        <p14:creationId xmlns:p14="http://schemas.microsoft.com/office/powerpoint/2010/main" val="2239443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Triangle</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solidFill>
                  <a:srgbClr val="FFFF00"/>
                </a:solidFill>
              </a:rPr>
              <a:t>For  any triangle with a right angle the area  is the length  multiplied by the  height  of the two legs where the right triangle is divided by 2.</a:t>
            </a:r>
            <a:endParaRPr lang="en-US" dirty="0">
              <a:solidFill>
                <a:srgbClr val="FFFF00"/>
              </a:solidFill>
            </a:endParaRPr>
          </a:p>
        </p:txBody>
      </p:sp>
      <p:sp>
        <p:nvSpPr>
          <p:cNvPr id="4" name="Rectangle 3"/>
          <p:cNvSpPr/>
          <p:nvPr/>
        </p:nvSpPr>
        <p:spPr>
          <a:xfrm>
            <a:off x="2362200" y="3810000"/>
            <a:ext cx="3886200" cy="2057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2362200" y="3863181"/>
            <a:ext cx="3886200" cy="20042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4600" y="3863180"/>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7" name="TextBox 6"/>
          <p:cNvSpPr txBox="1"/>
          <p:nvPr/>
        </p:nvSpPr>
        <p:spPr>
          <a:xfrm>
            <a:off x="5472203" y="3809999"/>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9" name="TextBox 8"/>
          <p:cNvSpPr txBox="1"/>
          <p:nvPr/>
        </p:nvSpPr>
        <p:spPr>
          <a:xfrm>
            <a:off x="2399778" y="5249001"/>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10" name="TextBox 9"/>
          <p:cNvSpPr txBox="1"/>
          <p:nvPr/>
        </p:nvSpPr>
        <p:spPr>
          <a:xfrm>
            <a:off x="5334000" y="5161843"/>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cxnSp>
        <p:nvCxnSpPr>
          <p:cNvPr id="11" name="Straight Arrow Connector 10"/>
          <p:cNvCxnSpPr/>
          <p:nvPr/>
        </p:nvCxnSpPr>
        <p:spPr>
          <a:xfrm flipV="1">
            <a:off x="808242" y="3868834"/>
            <a:ext cx="1447800" cy="2482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61321" y="5833776"/>
            <a:ext cx="1447800" cy="2482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370320" y="3828067"/>
            <a:ext cx="1517423" cy="3511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404610" y="5798663"/>
            <a:ext cx="1517423" cy="3511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248400" y="3200400"/>
            <a:ext cx="15242" cy="60959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54579" y="3173810"/>
            <a:ext cx="15242" cy="60959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99778" y="5970267"/>
            <a:ext cx="6578" cy="58293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241822" y="5970267"/>
            <a:ext cx="6578" cy="58293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90462" y="4419380"/>
            <a:ext cx="1319785" cy="584775"/>
          </a:xfrm>
          <a:prstGeom prst="rect">
            <a:avLst/>
          </a:prstGeom>
          <a:noFill/>
        </p:spPr>
        <p:txBody>
          <a:bodyPr wrap="none" rtlCol="0">
            <a:spAutoFit/>
          </a:bodyPr>
          <a:lstStyle/>
          <a:p>
            <a:r>
              <a:rPr lang="en-US" sz="3200" dirty="0" smtClean="0">
                <a:solidFill>
                  <a:srgbClr val="FFFF00"/>
                </a:solidFill>
              </a:rPr>
              <a:t>Length</a:t>
            </a:r>
            <a:endParaRPr lang="en-US" sz="3200" dirty="0">
              <a:solidFill>
                <a:srgbClr val="FFFF00"/>
              </a:solidFill>
            </a:endParaRPr>
          </a:p>
        </p:txBody>
      </p:sp>
      <p:sp>
        <p:nvSpPr>
          <p:cNvPr id="20" name="TextBox 19"/>
          <p:cNvSpPr txBox="1"/>
          <p:nvPr/>
        </p:nvSpPr>
        <p:spPr>
          <a:xfrm>
            <a:off x="3668958" y="6016337"/>
            <a:ext cx="1215397" cy="584775"/>
          </a:xfrm>
          <a:prstGeom prst="rect">
            <a:avLst/>
          </a:prstGeom>
          <a:noFill/>
        </p:spPr>
        <p:txBody>
          <a:bodyPr wrap="none" rtlCol="0">
            <a:spAutoFit/>
          </a:bodyPr>
          <a:lstStyle/>
          <a:p>
            <a:r>
              <a:rPr lang="en-US" sz="3200" dirty="0" smtClean="0">
                <a:solidFill>
                  <a:srgbClr val="FFFF00"/>
                </a:solidFill>
              </a:rPr>
              <a:t>Width</a:t>
            </a:r>
            <a:endParaRPr lang="en-US" sz="3200" dirty="0">
              <a:solidFill>
                <a:srgbClr val="FFFF00"/>
              </a:solidFill>
            </a:endParaRPr>
          </a:p>
        </p:txBody>
      </p:sp>
    </p:spTree>
    <p:extLst>
      <p:ext uri="{BB962C8B-B14F-4D97-AF65-F5344CB8AC3E}">
        <p14:creationId xmlns:p14="http://schemas.microsoft.com/office/powerpoint/2010/main" val="51590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Triangle</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solidFill>
                  <a:srgbClr val="FFFF00"/>
                </a:solidFill>
              </a:rPr>
              <a:t>Length times width divided by 2.</a:t>
            </a:r>
            <a:endParaRPr lang="en-US" dirty="0">
              <a:solidFill>
                <a:srgbClr val="FFFF00"/>
              </a:solidFill>
            </a:endParaRPr>
          </a:p>
        </p:txBody>
      </p:sp>
      <p:sp>
        <p:nvSpPr>
          <p:cNvPr id="4" name="Rectangle 3"/>
          <p:cNvSpPr/>
          <p:nvPr/>
        </p:nvSpPr>
        <p:spPr>
          <a:xfrm>
            <a:off x="2362200" y="3810000"/>
            <a:ext cx="3886200" cy="2057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2362200" y="3863181"/>
            <a:ext cx="3886200" cy="20042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14600" y="3863180"/>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7" name="TextBox 6"/>
          <p:cNvSpPr txBox="1"/>
          <p:nvPr/>
        </p:nvSpPr>
        <p:spPr>
          <a:xfrm>
            <a:off x="5472203" y="3809999"/>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9" name="TextBox 8"/>
          <p:cNvSpPr txBox="1"/>
          <p:nvPr/>
        </p:nvSpPr>
        <p:spPr>
          <a:xfrm>
            <a:off x="2399778" y="5249001"/>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10" name="TextBox 9"/>
          <p:cNvSpPr txBox="1"/>
          <p:nvPr/>
        </p:nvSpPr>
        <p:spPr>
          <a:xfrm>
            <a:off x="5334000" y="5161843"/>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cxnSp>
        <p:nvCxnSpPr>
          <p:cNvPr id="11" name="Straight Arrow Connector 10"/>
          <p:cNvCxnSpPr/>
          <p:nvPr/>
        </p:nvCxnSpPr>
        <p:spPr>
          <a:xfrm flipV="1">
            <a:off x="808242" y="3868834"/>
            <a:ext cx="1447800" cy="2482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61321" y="5833776"/>
            <a:ext cx="1447800" cy="2482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370320" y="3828067"/>
            <a:ext cx="1517423" cy="3511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404610" y="5798663"/>
            <a:ext cx="1517423" cy="3511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248400" y="3200400"/>
            <a:ext cx="15242" cy="60959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354579" y="3173810"/>
            <a:ext cx="15242" cy="609599"/>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99778" y="5970267"/>
            <a:ext cx="6578" cy="58293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241822" y="5970267"/>
            <a:ext cx="6578" cy="58293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90462" y="4419380"/>
            <a:ext cx="1896338" cy="584775"/>
          </a:xfrm>
          <a:prstGeom prst="rect">
            <a:avLst/>
          </a:prstGeom>
          <a:noFill/>
        </p:spPr>
        <p:txBody>
          <a:bodyPr wrap="square" rtlCol="0">
            <a:spAutoFit/>
          </a:bodyPr>
          <a:lstStyle/>
          <a:p>
            <a:r>
              <a:rPr lang="en-US" sz="3200" dirty="0" smtClean="0">
                <a:solidFill>
                  <a:srgbClr val="FFFF00"/>
                </a:solidFill>
              </a:rPr>
              <a:t>Length 8’</a:t>
            </a:r>
            <a:endParaRPr lang="en-US" sz="3200" dirty="0">
              <a:solidFill>
                <a:srgbClr val="FFFF00"/>
              </a:solidFill>
            </a:endParaRPr>
          </a:p>
        </p:txBody>
      </p:sp>
      <p:sp>
        <p:nvSpPr>
          <p:cNvPr id="20" name="TextBox 19"/>
          <p:cNvSpPr txBox="1"/>
          <p:nvPr/>
        </p:nvSpPr>
        <p:spPr>
          <a:xfrm>
            <a:off x="3668958" y="6016337"/>
            <a:ext cx="1816523" cy="584775"/>
          </a:xfrm>
          <a:prstGeom prst="rect">
            <a:avLst/>
          </a:prstGeom>
          <a:noFill/>
        </p:spPr>
        <p:txBody>
          <a:bodyPr wrap="none" rtlCol="0">
            <a:spAutoFit/>
          </a:bodyPr>
          <a:lstStyle/>
          <a:p>
            <a:r>
              <a:rPr lang="en-US" sz="3200" dirty="0" smtClean="0">
                <a:solidFill>
                  <a:srgbClr val="FFFF00"/>
                </a:solidFill>
              </a:rPr>
              <a:t>Width 14’</a:t>
            </a:r>
            <a:endParaRPr lang="en-US" sz="3200" dirty="0">
              <a:solidFill>
                <a:srgbClr val="FFFF00"/>
              </a:solidFill>
            </a:endParaRPr>
          </a:p>
        </p:txBody>
      </p:sp>
    </p:spTree>
    <p:extLst>
      <p:ext uri="{BB962C8B-B14F-4D97-AF65-F5344CB8AC3E}">
        <p14:creationId xmlns:p14="http://schemas.microsoft.com/office/powerpoint/2010/main" val="149825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Triangle</a:t>
            </a:r>
            <a:endParaRPr lang="en-US" dirty="0"/>
          </a:p>
        </p:txBody>
      </p:sp>
      <p:sp>
        <p:nvSpPr>
          <p:cNvPr id="3" name="Content Placeholder 2"/>
          <p:cNvSpPr>
            <a:spLocks noGrp="1"/>
          </p:cNvSpPr>
          <p:nvPr>
            <p:ph idx="1"/>
          </p:nvPr>
        </p:nvSpPr>
        <p:spPr>
          <a:xfrm>
            <a:off x="457200" y="1600200"/>
            <a:ext cx="8229600" cy="4525963"/>
          </a:xfrm>
        </p:spPr>
        <p:txBody>
          <a:bodyPr/>
          <a:lstStyle/>
          <a:p>
            <a:pPr marL="0" indent="0">
              <a:buNone/>
            </a:pPr>
            <a:r>
              <a:rPr lang="en-US" dirty="0" smtClean="0">
                <a:solidFill>
                  <a:srgbClr val="FFFF00"/>
                </a:solidFill>
              </a:rPr>
              <a:t>Length times width divided by 2.</a:t>
            </a:r>
          </a:p>
          <a:p>
            <a:pPr marL="0" indent="0">
              <a:buNone/>
            </a:pPr>
            <a:r>
              <a:rPr lang="en-US" dirty="0" smtClean="0">
                <a:solidFill>
                  <a:srgbClr val="FFFF00"/>
                </a:solidFill>
              </a:rPr>
              <a:t>8 X 14 ÷ 2 = 56 Sq. Ft.</a:t>
            </a:r>
            <a:endParaRPr lang="en-US" dirty="0">
              <a:solidFill>
                <a:srgbClr val="FFFF00"/>
              </a:solidFill>
            </a:endParaRPr>
          </a:p>
        </p:txBody>
      </p:sp>
      <p:cxnSp>
        <p:nvCxnSpPr>
          <p:cNvPr id="6" name="Straight Connector 5"/>
          <p:cNvCxnSpPr/>
          <p:nvPr/>
        </p:nvCxnSpPr>
        <p:spPr>
          <a:xfrm flipV="1">
            <a:off x="2362200" y="3863181"/>
            <a:ext cx="3886200" cy="20042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0" y="5161843"/>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cxnSp>
        <p:nvCxnSpPr>
          <p:cNvPr id="13" name="Straight Arrow Connector 12"/>
          <p:cNvCxnSpPr/>
          <p:nvPr/>
        </p:nvCxnSpPr>
        <p:spPr>
          <a:xfrm flipV="1">
            <a:off x="861321" y="5833776"/>
            <a:ext cx="1447800" cy="24826"/>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370320" y="3828067"/>
            <a:ext cx="1517423" cy="3511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6404610" y="5798663"/>
            <a:ext cx="1517423" cy="3511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99778" y="5970267"/>
            <a:ext cx="6578" cy="58293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6241822" y="5970267"/>
            <a:ext cx="6578" cy="58293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90462" y="4419380"/>
            <a:ext cx="1896338" cy="584775"/>
          </a:xfrm>
          <a:prstGeom prst="rect">
            <a:avLst/>
          </a:prstGeom>
          <a:noFill/>
        </p:spPr>
        <p:txBody>
          <a:bodyPr wrap="square" rtlCol="0">
            <a:spAutoFit/>
          </a:bodyPr>
          <a:lstStyle/>
          <a:p>
            <a:r>
              <a:rPr lang="en-US" sz="3200" dirty="0" smtClean="0">
                <a:solidFill>
                  <a:srgbClr val="FFFF00"/>
                </a:solidFill>
              </a:rPr>
              <a:t>Length 8’</a:t>
            </a:r>
            <a:endParaRPr lang="en-US" sz="3200" dirty="0">
              <a:solidFill>
                <a:srgbClr val="FFFF00"/>
              </a:solidFill>
            </a:endParaRPr>
          </a:p>
        </p:txBody>
      </p:sp>
      <p:sp>
        <p:nvSpPr>
          <p:cNvPr id="20" name="TextBox 19"/>
          <p:cNvSpPr txBox="1"/>
          <p:nvPr/>
        </p:nvSpPr>
        <p:spPr>
          <a:xfrm>
            <a:off x="3668958" y="6016337"/>
            <a:ext cx="1816523" cy="584775"/>
          </a:xfrm>
          <a:prstGeom prst="rect">
            <a:avLst/>
          </a:prstGeom>
          <a:noFill/>
        </p:spPr>
        <p:txBody>
          <a:bodyPr wrap="none" rtlCol="0">
            <a:spAutoFit/>
          </a:bodyPr>
          <a:lstStyle/>
          <a:p>
            <a:r>
              <a:rPr lang="en-US" sz="3200" dirty="0" smtClean="0">
                <a:solidFill>
                  <a:srgbClr val="FFFF00"/>
                </a:solidFill>
              </a:rPr>
              <a:t>Width 14’</a:t>
            </a:r>
            <a:endParaRPr lang="en-US" sz="3200" dirty="0">
              <a:solidFill>
                <a:srgbClr val="FFFF00"/>
              </a:solidFill>
            </a:endParaRPr>
          </a:p>
        </p:txBody>
      </p:sp>
      <p:cxnSp>
        <p:nvCxnSpPr>
          <p:cNvPr id="12" name="Straight Connector 11"/>
          <p:cNvCxnSpPr/>
          <p:nvPr/>
        </p:nvCxnSpPr>
        <p:spPr>
          <a:xfrm>
            <a:off x="6235927" y="3863180"/>
            <a:ext cx="9184" cy="19705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2362200" y="5798663"/>
            <a:ext cx="3882911" cy="6873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635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The Home Evaluation and Performance Improvement Standard establishes the minimum criteria by which deficiencies in existing residential buildings are identified by audit, improvement opportunities are assessed, scopes of work are finalized, work is performed in accordance with industry recognized procedures, and improvement objectives are met.</a:t>
            </a:r>
          </a:p>
          <a:p>
            <a:pPr marL="0" indent="0">
              <a:buNone/>
            </a:pPr>
            <a:endParaRPr lang="en-US" dirty="0"/>
          </a:p>
        </p:txBody>
      </p:sp>
    </p:spTree>
    <p:extLst>
      <p:ext uri="{BB962C8B-B14F-4D97-AF65-F5344CB8AC3E}">
        <p14:creationId xmlns:p14="http://schemas.microsoft.com/office/powerpoint/2010/main" val="3821934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Triangle</a:t>
            </a:r>
            <a:endParaRPr lang="en-US" dirty="0"/>
          </a:p>
        </p:txBody>
      </p:sp>
      <p:sp>
        <p:nvSpPr>
          <p:cNvPr id="3" name="Content Placeholder 2"/>
          <p:cNvSpPr>
            <a:spLocks noGrp="1"/>
          </p:cNvSpPr>
          <p:nvPr>
            <p:ph idx="1"/>
          </p:nvPr>
        </p:nvSpPr>
        <p:spPr>
          <a:xfrm>
            <a:off x="609600" y="1432878"/>
            <a:ext cx="8229600" cy="4525963"/>
          </a:xfrm>
        </p:spPr>
        <p:txBody>
          <a:bodyPr/>
          <a:lstStyle/>
          <a:p>
            <a:pPr marL="0" indent="0">
              <a:buNone/>
            </a:pPr>
            <a:r>
              <a:rPr lang="en-US" dirty="0" smtClean="0">
                <a:solidFill>
                  <a:srgbClr val="FFFF00"/>
                </a:solidFill>
              </a:rPr>
              <a:t>A = </a:t>
            </a:r>
            <a:r>
              <a:rPr lang="en-US" dirty="0" err="1" smtClean="0">
                <a:solidFill>
                  <a:srgbClr val="FFFF00"/>
                </a:solidFill>
              </a:rPr>
              <a:t>h</a:t>
            </a:r>
            <a:r>
              <a:rPr lang="en-US" baseline="-25000" dirty="0" err="1" smtClean="0">
                <a:solidFill>
                  <a:srgbClr val="FFFF00"/>
                </a:solidFill>
              </a:rPr>
              <a:t>b</a:t>
            </a:r>
            <a:r>
              <a:rPr lang="en-US" baseline="-25000" dirty="0" smtClean="0">
                <a:solidFill>
                  <a:srgbClr val="FFFF00"/>
                </a:solidFill>
              </a:rPr>
              <a:t> </a:t>
            </a:r>
            <a:r>
              <a:rPr lang="en-US" dirty="0" smtClean="0">
                <a:solidFill>
                  <a:srgbClr val="FFFF00"/>
                </a:solidFill>
              </a:rPr>
              <a:t>X b ÷ 2</a:t>
            </a:r>
            <a:endParaRPr lang="en-US" dirty="0">
              <a:solidFill>
                <a:srgbClr val="FFFF00"/>
              </a:solidFill>
            </a:endParaRPr>
          </a:p>
        </p:txBody>
      </p:sp>
      <p:cxnSp>
        <p:nvCxnSpPr>
          <p:cNvPr id="6" name="Straight Connector 5"/>
          <p:cNvCxnSpPr/>
          <p:nvPr/>
        </p:nvCxnSpPr>
        <p:spPr>
          <a:xfrm flipV="1">
            <a:off x="2209800" y="2057400"/>
            <a:ext cx="3505200" cy="1981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5715000" y="2057400"/>
            <a:ext cx="1219200" cy="2438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4038600"/>
            <a:ext cx="4724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343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Triangle</a:t>
            </a:r>
            <a:endParaRPr lang="en-US" dirty="0"/>
          </a:p>
        </p:txBody>
      </p:sp>
      <p:sp>
        <p:nvSpPr>
          <p:cNvPr id="3" name="Content Placeholder 2"/>
          <p:cNvSpPr>
            <a:spLocks noGrp="1"/>
          </p:cNvSpPr>
          <p:nvPr>
            <p:ph idx="1"/>
          </p:nvPr>
        </p:nvSpPr>
        <p:spPr>
          <a:xfrm>
            <a:off x="609600" y="1432878"/>
            <a:ext cx="8229600" cy="4525963"/>
          </a:xfrm>
        </p:spPr>
        <p:txBody>
          <a:bodyPr/>
          <a:lstStyle/>
          <a:p>
            <a:pPr marL="0" indent="0">
              <a:buNone/>
            </a:pPr>
            <a:r>
              <a:rPr lang="en-US" dirty="0" smtClean="0">
                <a:solidFill>
                  <a:srgbClr val="FFFF00"/>
                </a:solidFill>
              </a:rPr>
              <a:t>A = </a:t>
            </a:r>
            <a:r>
              <a:rPr lang="en-US" dirty="0" err="1" smtClean="0">
                <a:solidFill>
                  <a:srgbClr val="FFFF00"/>
                </a:solidFill>
              </a:rPr>
              <a:t>h</a:t>
            </a:r>
            <a:r>
              <a:rPr lang="en-US" baseline="-25000" dirty="0" err="1" smtClean="0">
                <a:solidFill>
                  <a:srgbClr val="FFFF00"/>
                </a:solidFill>
              </a:rPr>
              <a:t>b</a:t>
            </a:r>
            <a:r>
              <a:rPr lang="en-US" baseline="-25000" dirty="0" smtClean="0">
                <a:solidFill>
                  <a:srgbClr val="FFFF00"/>
                </a:solidFill>
              </a:rPr>
              <a:t> </a:t>
            </a:r>
            <a:r>
              <a:rPr lang="en-US" dirty="0" smtClean="0">
                <a:solidFill>
                  <a:srgbClr val="FFFF00"/>
                </a:solidFill>
              </a:rPr>
              <a:t>X b ÷ 2</a:t>
            </a:r>
            <a:endParaRPr lang="en-US" dirty="0">
              <a:solidFill>
                <a:srgbClr val="FFFF00"/>
              </a:solidFill>
            </a:endParaRPr>
          </a:p>
        </p:txBody>
      </p:sp>
      <p:cxnSp>
        <p:nvCxnSpPr>
          <p:cNvPr id="6" name="Straight Connector 5"/>
          <p:cNvCxnSpPr/>
          <p:nvPr/>
        </p:nvCxnSpPr>
        <p:spPr>
          <a:xfrm flipV="1">
            <a:off x="2209800" y="2057400"/>
            <a:ext cx="3505200" cy="1981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5715000" y="2057400"/>
            <a:ext cx="1219200" cy="2438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4038600"/>
            <a:ext cx="4724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5486400" y="2057400"/>
            <a:ext cx="228600" cy="2286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3695859"/>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11" name="TextBox 10"/>
          <p:cNvSpPr txBox="1"/>
          <p:nvPr/>
        </p:nvSpPr>
        <p:spPr>
          <a:xfrm>
            <a:off x="5600700" y="3793739"/>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4" name="TextBox 3"/>
          <p:cNvSpPr txBox="1"/>
          <p:nvPr/>
        </p:nvSpPr>
        <p:spPr>
          <a:xfrm>
            <a:off x="4170928" y="4838541"/>
            <a:ext cx="401072" cy="584775"/>
          </a:xfrm>
          <a:prstGeom prst="rect">
            <a:avLst/>
          </a:prstGeom>
          <a:noFill/>
        </p:spPr>
        <p:txBody>
          <a:bodyPr wrap="none" rtlCol="0">
            <a:spAutoFit/>
          </a:bodyPr>
          <a:lstStyle/>
          <a:p>
            <a:r>
              <a:rPr lang="en-US" sz="3200" dirty="0" smtClean="0">
                <a:solidFill>
                  <a:srgbClr val="FFFF00"/>
                </a:solidFill>
              </a:rPr>
              <a:t>b</a:t>
            </a:r>
            <a:endParaRPr lang="en-US" dirty="0"/>
          </a:p>
        </p:txBody>
      </p:sp>
      <p:sp>
        <p:nvSpPr>
          <p:cNvPr id="12" name="TextBox 11"/>
          <p:cNvSpPr txBox="1"/>
          <p:nvPr/>
        </p:nvSpPr>
        <p:spPr>
          <a:xfrm>
            <a:off x="4979158" y="2755612"/>
            <a:ext cx="545342" cy="584775"/>
          </a:xfrm>
          <a:prstGeom prst="rect">
            <a:avLst/>
          </a:prstGeom>
          <a:noFill/>
        </p:spPr>
        <p:txBody>
          <a:bodyPr wrap="none" rtlCol="0">
            <a:spAutoFit/>
          </a:bodyPr>
          <a:lstStyle/>
          <a:p>
            <a:r>
              <a:rPr lang="en-US" sz="3200" dirty="0" err="1" smtClean="0">
                <a:solidFill>
                  <a:srgbClr val="FFFF00"/>
                </a:solidFill>
              </a:rPr>
              <a:t>h</a:t>
            </a:r>
            <a:r>
              <a:rPr lang="en-US" sz="3200" baseline="-25000" dirty="0" err="1" smtClean="0">
                <a:solidFill>
                  <a:srgbClr val="FFFF00"/>
                </a:solidFill>
              </a:rPr>
              <a:t>b</a:t>
            </a:r>
            <a:endParaRPr lang="en-US" dirty="0"/>
          </a:p>
        </p:txBody>
      </p:sp>
      <p:cxnSp>
        <p:nvCxnSpPr>
          <p:cNvPr id="13" name="Straight Arrow Connector 12"/>
          <p:cNvCxnSpPr/>
          <p:nvPr/>
        </p:nvCxnSpPr>
        <p:spPr>
          <a:xfrm flipV="1">
            <a:off x="1828800" y="4053840"/>
            <a:ext cx="381000" cy="114017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553200" y="4511040"/>
            <a:ext cx="381000" cy="114017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11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Triangle</a:t>
            </a:r>
            <a:endParaRPr lang="en-US" dirty="0"/>
          </a:p>
        </p:txBody>
      </p:sp>
      <p:sp>
        <p:nvSpPr>
          <p:cNvPr id="3" name="Content Placeholder 2"/>
          <p:cNvSpPr>
            <a:spLocks noGrp="1"/>
          </p:cNvSpPr>
          <p:nvPr>
            <p:ph idx="1"/>
          </p:nvPr>
        </p:nvSpPr>
        <p:spPr>
          <a:xfrm>
            <a:off x="609600" y="1432878"/>
            <a:ext cx="8229600" cy="4525963"/>
          </a:xfrm>
        </p:spPr>
        <p:txBody>
          <a:bodyPr/>
          <a:lstStyle/>
          <a:p>
            <a:pPr marL="0" indent="0">
              <a:buNone/>
            </a:pPr>
            <a:r>
              <a:rPr lang="en-US" dirty="0" smtClean="0">
                <a:solidFill>
                  <a:srgbClr val="FFFF00"/>
                </a:solidFill>
              </a:rPr>
              <a:t>A = </a:t>
            </a:r>
            <a:r>
              <a:rPr lang="en-US" dirty="0" err="1" smtClean="0">
                <a:solidFill>
                  <a:srgbClr val="FFFF00"/>
                </a:solidFill>
              </a:rPr>
              <a:t>h</a:t>
            </a:r>
            <a:r>
              <a:rPr lang="en-US" baseline="-25000" dirty="0" err="1" smtClean="0">
                <a:solidFill>
                  <a:srgbClr val="FFFF00"/>
                </a:solidFill>
              </a:rPr>
              <a:t>b</a:t>
            </a:r>
            <a:r>
              <a:rPr lang="en-US" baseline="-25000" dirty="0" smtClean="0">
                <a:solidFill>
                  <a:srgbClr val="FFFF00"/>
                </a:solidFill>
              </a:rPr>
              <a:t> </a:t>
            </a:r>
            <a:r>
              <a:rPr lang="en-US" dirty="0" smtClean="0">
                <a:solidFill>
                  <a:srgbClr val="FFFF00"/>
                </a:solidFill>
              </a:rPr>
              <a:t>X b ÷ 2 =</a:t>
            </a:r>
            <a:endParaRPr lang="en-US" dirty="0">
              <a:solidFill>
                <a:srgbClr val="FFFF00"/>
              </a:solidFill>
            </a:endParaRPr>
          </a:p>
        </p:txBody>
      </p:sp>
      <p:cxnSp>
        <p:nvCxnSpPr>
          <p:cNvPr id="6" name="Straight Connector 5"/>
          <p:cNvCxnSpPr/>
          <p:nvPr/>
        </p:nvCxnSpPr>
        <p:spPr>
          <a:xfrm flipV="1">
            <a:off x="2209800" y="2057400"/>
            <a:ext cx="3505200" cy="1981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5715000" y="2057400"/>
            <a:ext cx="1219200" cy="2438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2209800" y="4038600"/>
            <a:ext cx="4724400" cy="457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5486400" y="2057400"/>
            <a:ext cx="228600" cy="228600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24400" y="3695859"/>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11" name="TextBox 10"/>
          <p:cNvSpPr txBox="1"/>
          <p:nvPr/>
        </p:nvSpPr>
        <p:spPr>
          <a:xfrm>
            <a:off x="5600700" y="3793739"/>
            <a:ext cx="745717" cy="584775"/>
          </a:xfrm>
          <a:prstGeom prst="rect">
            <a:avLst/>
          </a:prstGeom>
          <a:noFill/>
        </p:spPr>
        <p:txBody>
          <a:bodyPr wrap="none" rtlCol="0">
            <a:spAutoFit/>
          </a:bodyPr>
          <a:lstStyle/>
          <a:p>
            <a:r>
              <a:rPr lang="en-US" sz="3200" dirty="0" smtClean="0">
                <a:solidFill>
                  <a:srgbClr val="FFFF00"/>
                </a:solidFill>
              </a:rPr>
              <a:t>90</a:t>
            </a:r>
            <a:r>
              <a:rPr lang="en-US" sz="3200" baseline="30000" dirty="0" smtClean="0">
                <a:solidFill>
                  <a:srgbClr val="FFFF00"/>
                </a:solidFill>
              </a:rPr>
              <a:t>o</a:t>
            </a:r>
            <a:endParaRPr lang="en-US" sz="3200" dirty="0">
              <a:solidFill>
                <a:srgbClr val="FFFF00"/>
              </a:solidFill>
            </a:endParaRPr>
          </a:p>
        </p:txBody>
      </p:sp>
      <p:sp>
        <p:nvSpPr>
          <p:cNvPr id="4" name="TextBox 3"/>
          <p:cNvSpPr txBox="1"/>
          <p:nvPr/>
        </p:nvSpPr>
        <p:spPr>
          <a:xfrm>
            <a:off x="4170928" y="4838541"/>
            <a:ext cx="1300356" cy="584775"/>
          </a:xfrm>
          <a:prstGeom prst="rect">
            <a:avLst/>
          </a:prstGeom>
          <a:noFill/>
        </p:spPr>
        <p:txBody>
          <a:bodyPr wrap="none" rtlCol="0">
            <a:spAutoFit/>
          </a:bodyPr>
          <a:lstStyle/>
          <a:p>
            <a:r>
              <a:rPr lang="en-US" sz="3200" dirty="0" smtClean="0">
                <a:solidFill>
                  <a:srgbClr val="FFFF00"/>
                </a:solidFill>
              </a:rPr>
              <a:t>b = 14’</a:t>
            </a:r>
            <a:endParaRPr lang="en-US" dirty="0"/>
          </a:p>
        </p:txBody>
      </p:sp>
      <p:sp>
        <p:nvSpPr>
          <p:cNvPr id="12" name="TextBox 11"/>
          <p:cNvSpPr txBox="1"/>
          <p:nvPr/>
        </p:nvSpPr>
        <p:spPr>
          <a:xfrm>
            <a:off x="4352414" y="2849177"/>
            <a:ext cx="1154483" cy="584775"/>
          </a:xfrm>
          <a:prstGeom prst="rect">
            <a:avLst/>
          </a:prstGeom>
          <a:noFill/>
        </p:spPr>
        <p:txBody>
          <a:bodyPr wrap="none" rtlCol="0">
            <a:spAutoFit/>
          </a:bodyPr>
          <a:lstStyle/>
          <a:p>
            <a:r>
              <a:rPr lang="en-US" sz="3200" dirty="0" err="1" smtClean="0">
                <a:solidFill>
                  <a:srgbClr val="FFFF00"/>
                </a:solidFill>
              </a:rPr>
              <a:t>h</a:t>
            </a:r>
            <a:r>
              <a:rPr lang="en-US" sz="3200" baseline="-25000" dirty="0" err="1" smtClean="0">
                <a:solidFill>
                  <a:srgbClr val="FFFF00"/>
                </a:solidFill>
              </a:rPr>
              <a:t>b</a:t>
            </a:r>
            <a:r>
              <a:rPr lang="en-US" sz="3200" dirty="0" smtClean="0">
                <a:solidFill>
                  <a:srgbClr val="FFFF00"/>
                </a:solidFill>
              </a:rPr>
              <a:t>= 6’</a:t>
            </a:r>
            <a:endParaRPr lang="en-US" dirty="0"/>
          </a:p>
        </p:txBody>
      </p:sp>
      <p:cxnSp>
        <p:nvCxnSpPr>
          <p:cNvPr id="13" name="Straight Arrow Connector 12"/>
          <p:cNvCxnSpPr/>
          <p:nvPr/>
        </p:nvCxnSpPr>
        <p:spPr>
          <a:xfrm flipV="1">
            <a:off x="1828800" y="4053840"/>
            <a:ext cx="381000" cy="114017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6553200" y="4511040"/>
            <a:ext cx="381000" cy="1140173"/>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81212" y="5604749"/>
            <a:ext cx="4341253" cy="584775"/>
          </a:xfrm>
          <a:prstGeom prst="rect">
            <a:avLst/>
          </a:prstGeom>
        </p:spPr>
        <p:txBody>
          <a:bodyPr wrap="none">
            <a:spAutoFit/>
          </a:bodyPr>
          <a:lstStyle/>
          <a:p>
            <a:r>
              <a:rPr lang="en-US" sz="3200" dirty="0">
                <a:solidFill>
                  <a:srgbClr val="FFFF00"/>
                </a:solidFill>
              </a:rPr>
              <a:t>A = </a:t>
            </a:r>
            <a:r>
              <a:rPr lang="en-US" sz="3200" dirty="0" smtClean="0">
                <a:solidFill>
                  <a:srgbClr val="FFFF00"/>
                </a:solidFill>
              </a:rPr>
              <a:t>6</a:t>
            </a:r>
            <a:r>
              <a:rPr lang="en-US" sz="3200" baseline="-25000" dirty="0" smtClean="0">
                <a:solidFill>
                  <a:srgbClr val="FFFF00"/>
                </a:solidFill>
              </a:rPr>
              <a:t> </a:t>
            </a:r>
            <a:r>
              <a:rPr lang="en-US" sz="3200" dirty="0">
                <a:solidFill>
                  <a:srgbClr val="FFFF00"/>
                </a:solidFill>
              </a:rPr>
              <a:t>X </a:t>
            </a:r>
            <a:r>
              <a:rPr lang="en-US" sz="3200" dirty="0" smtClean="0">
                <a:solidFill>
                  <a:srgbClr val="FFFF00"/>
                </a:solidFill>
              </a:rPr>
              <a:t>16 </a:t>
            </a:r>
            <a:r>
              <a:rPr lang="en-US" sz="3200" dirty="0">
                <a:solidFill>
                  <a:srgbClr val="FFFF00"/>
                </a:solidFill>
              </a:rPr>
              <a:t>÷ </a:t>
            </a:r>
            <a:r>
              <a:rPr lang="en-US" sz="3200" dirty="0" smtClean="0">
                <a:solidFill>
                  <a:srgbClr val="FFFF00"/>
                </a:solidFill>
              </a:rPr>
              <a:t>2 = 48 Sq. Ft.</a:t>
            </a:r>
            <a:endParaRPr lang="en-US" sz="3200" dirty="0">
              <a:solidFill>
                <a:srgbClr val="FFFF00"/>
              </a:solidFill>
            </a:endParaRPr>
          </a:p>
        </p:txBody>
      </p:sp>
    </p:spTree>
    <p:extLst>
      <p:ext uri="{BB962C8B-B14F-4D97-AF65-F5344CB8AC3E}">
        <p14:creationId xmlns:p14="http://schemas.microsoft.com/office/powerpoint/2010/main" val="158007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of a Triangle</a:t>
            </a:r>
          </a:p>
        </p:txBody>
      </p:sp>
      <p:sp>
        <p:nvSpPr>
          <p:cNvPr id="3" name="Content Placeholder 2"/>
          <p:cNvSpPr>
            <a:spLocks noGrp="1"/>
          </p:cNvSpPr>
          <p:nvPr>
            <p:ph idx="1"/>
          </p:nvPr>
        </p:nvSpPr>
        <p:spPr>
          <a:xfrm>
            <a:off x="228600" y="1600200"/>
            <a:ext cx="8610600" cy="4525963"/>
          </a:xfrm>
        </p:spPr>
        <p:txBody>
          <a:bodyPr/>
          <a:lstStyle/>
          <a:p>
            <a:pPr marL="0" indent="0">
              <a:buNone/>
            </a:pPr>
            <a:r>
              <a:rPr lang="en-US" dirty="0" smtClean="0">
                <a:solidFill>
                  <a:srgbClr val="FFFF00"/>
                </a:solidFill>
              </a:rPr>
              <a:t>Calculate the wall area for the following drawing:</a:t>
            </a:r>
            <a:endParaRPr lang="en-US" dirty="0">
              <a:solidFill>
                <a:srgbClr val="FFFF00"/>
              </a:solidFill>
            </a:endParaRPr>
          </a:p>
        </p:txBody>
      </p:sp>
      <p:sp>
        <p:nvSpPr>
          <p:cNvPr id="4" name="Isosceles Triangle 3"/>
          <p:cNvSpPr/>
          <p:nvPr/>
        </p:nvSpPr>
        <p:spPr>
          <a:xfrm>
            <a:off x="2971800" y="2514600"/>
            <a:ext cx="493776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3429000"/>
            <a:ext cx="4953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752600" y="3429000"/>
            <a:ext cx="1203960" cy="152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715000"/>
            <a:ext cx="1203960" cy="152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4114800"/>
            <a:ext cx="1061509" cy="584775"/>
          </a:xfrm>
          <a:prstGeom prst="rect">
            <a:avLst/>
          </a:prstGeom>
          <a:noFill/>
        </p:spPr>
        <p:txBody>
          <a:bodyPr wrap="none" rtlCol="0">
            <a:spAutoFit/>
          </a:bodyPr>
          <a:lstStyle/>
          <a:p>
            <a:r>
              <a:rPr lang="en-US" sz="3200" dirty="0" smtClean="0">
                <a:solidFill>
                  <a:srgbClr val="FFFF00"/>
                </a:solidFill>
              </a:rPr>
              <a:t>8.0 </a:t>
            </a:r>
            <a:r>
              <a:rPr lang="en-US" sz="3200" dirty="0" err="1" smtClean="0">
                <a:solidFill>
                  <a:srgbClr val="FFFF00"/>
                </a:solidFill>
              </a:rPr>
              <a:t>ft</a:t>
            </a:r>
            <a:endParaRPr lang="en-US" sz="3200" dirty="0">
              <a:solidFill>
                <a:srgbClr val="FFFF00"/>
              </a:solidFill>
            </a:endParaRPr>
          </a:p>
        </p:txBody>
      </p:sp>
      <p:cxnSp>
        <p:nvCxnSpPr>
          <p:cNvPr id="12" name="Straight Connector 11"/>
          <p:cNvCxnSpPr>
            <a:endCxn id="10" idx="0"/>
          </p:cNvCxnSpPr>
          <p:nvPr/>
        </p:nvCxnSpPr>
        <p:spPr>
          <a:xfrm>
            <a:off x="2130954" y="3444240"/>
            <a:ext cx="1" cy="6705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2"/>
          </p:cNvCxnSpPr>
          <p:nvPr/>
        </p:nvCxnSpPr>
        <p:spPr>
          <a:xfrm>
            <a:off x="2130955" y="4699575"/>
            <a:ext cx="0" cy="101542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971800" y="5730240"/>
            <a:ext cx="15240" cy="8630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909560" y="5730240"/>
            <a:ext cx="15240" cy="8630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87040" y="6182012"/>
            <a:ext cx="122184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30805" y="5889624"/>
            <a:ext cx="1478290" cy="584775"/>
          </a:xfrm>
          <a:prstGeom prst="rect">
            <a:avLst/>
          </a:prstGeom>
          <a:noFill/>
        </p:spPr>
        <p:txBody>
          <a:bodyPr wrap="none" rtlCol="0">
            <a:spAutoFit/>
          </a:bodyPr>
          <a:lstStyle/>
          <a:p>
            <a:r>
              <a:rPr lang="en-US" sz="3200" dirty="0" smtClean="0">
                <a:solidFill>
                  <a:srgbClr val="FFFF00"/>
                </a:solidFill>
              </a:rPr>
              <a:t>18.75 </a:t>
            </a:r>
            <a:r>
              <a:rPr lang="en-US" sz="3200" dirty="0" err="1" smtClean="0">
                <a:solidFill>
                  <a:srgbClr val="FFFF00"/>
                </a:solidFill>
              </a:rPr>
              <a:t>ft</a:t>
            </a:r>
            <a:endParaRPr lang="en-US" sz="3200" dirty="0">
              <a:solidFill>
                <a:srgbClr val="FFFF00"/>
              </a:solidFill>
            </a:endParaRPr>
          </a:p>
        </p:txBody>
      </p:sp>
      <p:cxnSp>
        <p:nvCxnSpPr>
          <p:cNvPr id="22" name="Straight Connector 21"/>
          <p:cNvCxnSpPr/>
          <p:nvPr/>
        </p:nvCxnSpPr>
        <p:spPr>
          <a:xfrm flipH="1">
            <a:off x="5793856" y="6182012"/>
            <a:ext cx="21309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52600" y="2506980"/>
            <a:ext cx="3660245" cy="762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0" y="2712402"/>
            <a:ext cx="1269899" cy="584775"/>
          </a:xfrm>
          <a:prstGeom prst="rect">
            <a:avLst/>
          </a:prstGeom>
          <a:noFill/>
        </p:spPr>
        <p:txBody>
          <a:bodyPr wrap="none" rtlCol="0">
            <a:spAutoFit/>
          </a:bodyPr>
          <a:lstStyle/>
          <a:p>
            <a:r>
              <a:rPr lang="en-US" sz="3200" dirty="0" smtClean="0">
                <a:solidFill>
                  <a:srgbClr val="FFFF00"/>
                </a:solidFill>
              </a:rPr>
              <a:t>3.66 </a:t>
            </a:r>
            <a:r>
              <a:rPr lang="en-US" sz="3200" dirty="0" err="1" smtClean="0">
                <a:solidFill>
                  <a:srgbClr val="FFFF00"/>
                </a:solidFill>
              </a:rPr>
              <a:t>ft</a:t>
            </a:r>
            <a:endParaRPr lang="en-US" sz="3200" dirty="0">
              <a:solidFill>
                <a:srgbClr val="FFFF00"/>
              </a:solidFill>
            </a:endParaRPr>
          </a:p>
        </p:txBody>
      </p:sp>
    </p:spTree>
    <p:extLst>
      <p:ext uri="{BB962C8B-B14F-4D97-AF65-F5344CB8AC3E}">
        <p14:creationId xmlns:p14="http://schemas.microsoft.com/office/powerpoint/2010/main" val="2074135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of a Triangle</a:t>
            </a:r>
          </a:p>
        </p:txBody>
      </p:sp>
      <p:sp>
        <p:nvSpPr>
          <p:cNvPr id="3" name="Content Placeholder 2"/>
          <p:cNvSpPr>
            <a:spLocks noGrp="1"/>
          </p:cNvSpPr>
          <p:nvPr>
            <p:ph idx="1"/>
          </p:nvPr>
        </p:nvSpPr>
        <p:spPr>
          <a:xfrm>
            <a:off x="228600" y="1600200"/>
            <a:ext cx="8610600" cy="4525963"/>
          </a:xfrm>
        </p:spPr>
        <p:txBody>
          <a:bodyPr/>
          <a:lstStyle/>
          <a:p>
            <a:pPr marL="0" indent="0">
              <a:buNone/>
            </a:pPr>
            <a:r>
              <a:rPr lang="en-US" dirty="0" smtClean="0">
                <a:solidFill>
                  <a:srgbClr val="FFFF00"/>
                </a:solidFill>
              </a:rPr>
              <a:t>Calculate the wall area for the following drawing:</a:t>
            </a:r>
            <a:endParaRPr lang="en-US" dirty="0">
              <a:solidFill>
                <a:srgbClr val="FFFF00"/>
              </a:solidFill>
            </a:endParaRPr>
          </a:p>
        </p:txBody>
      </p:sp>
      <p:sp>
        <p:nvSpPr>
          <p:cNvPr id="4" name="Isosceles Triangle 3"/>
          <p:cNvSpPr/>
          <p:nvPr/>
        </p:nvSpPr>
        <p:spPr>
          <a:xfrm>
            <a:off x="2971800" y="2514600"/>
            <a:ext cx="493776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3429000"/>
            <a:ext cx="4953000" cy="2286000"/>
          </a:xfrm>
          <a:prstGeom prst="rect">
            <a:avLst/>
          </a:prstGeom>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cxnSp>
        <p:nvCxnSpPr>
          <p:cNvPr id="7" name="Straight Arrow Connector 6"/>
          <p:cNvCxnSpPr/>
          <p:nvPr/>
        </p:nvCxnSpPr>
        <p:spPr>
          <a:xfrm>
            <a:off x="1752600" y="3429000"/>
            <a:ext cx="1203960" cy="152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715000"/>
            <a:ext cx="1203960" cy="152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4114800"/>
            <a:ext cx="1061509" cy="584775"/>
          </a:xfrm>
          <a:prstGeom prst="rect">
            <a:avLst/>
          </a:prstGeom>
          <a:noFill/>
        </p:spPr>
        <p:txBody>
          <a:bodyPr wrap="none" rtlCol="0">
            <a:spAutoFit/>
          </a:bodyPr>
          <a:lstStyle/>
          <a:p>
            <a:r>
              <a:rPr lang="en-US" sz="3200" dirty="0" smtClean="0">
                <a:solidFill>
                  <a:srgbClr val="FFFF00"/>
                </a:solidFill>
              </a:rPr>
              <a:t>8.0 </a:t>
            </a:r>
            <a:r>
              <a:rPr lang="en-US" sz="3200" dirty="0" err="1" smtClean="0">
                <a:solidFill>
                  <a:srgbClr val="FFFF00"/>
                </a:solidFill>
              </a:rPr>
              <a:t>ft</a:t>
            </a:r>
            <a:endParaRPr lang="en-US" sz="3200" dirty="0">
              <a:solidFill>
                <a:srgbClr val="FFFF00"/>
              </a:solidFill>
            </a:endParaRPr>
          </a:p>
        </p:txBody>
      </p:sp>
      <p:cxnSp>
        <p:nvCxnSpPr>
          <p:cNvPr id="12" name="Straight Connector 11"/>
          <p:cNvCxnSpPr>
            <a:endCxn id="10" idx="0"/>
          </p:cNvCxnSpPr>
          <p:nvPr/>
        </p:nvCxnSpPr>
        <p:spPr>
          <a:xfrm>
            <a:off x="2130954" y="3444240"/>
            <a:ext cx="1" cy="6705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2"/>
          </p:cNvCxnSpPr>
          <p:nvPr/>
        </p:nvCxnSpPr>
        <p:spPr>
          <a:xfrm>
            <a:off x="2130955" y="4699575"/>
            <a:ext cx="0" cy="101542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971800" y="5730240"/>
            <a:ext cx="15240" cy="8630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909560" y="5730240"/>
            <a:ext cx="15240" cy="8630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87040" y="6182012"/>
            <a:ext cx="122184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30805" y="5889624"/>
            <a:ext cx="1478290" cy="584775"/>
          </a:xfrm>
          <a:prstGeom prst="rect">
            <a:avLst/>
          </a:prstGeom>
          <a:noFill/>
        </p:spPr>
        <p:txBody>
          <a:bodyPr wrap="none" rtlCol="0">
            <a:spAutoFit/>
          </a:bodyPr>
          <a:lstStyle/>
          <a:p>
            <a:r>
              <a:rPr lang="en-US" sz="3200" dirty="0" smtClean="0">
                <a:solidFill>
                  <a:srgbClr val="FFFF00"/>
                </a:solidFill>
              </a:rPr>
              <a:t>18.75 </a:t>
            </a:r>
            <a:r>
              <a:rPr lang="en-US" sz="3200" dirty="0" err="1" smtClean="0">
                <a:solidFill>
                  <a:srgbClr val="FFFF00"/>
                </a:solidFill>
              </a:rPr>
              <a:t>ft</a:t>
            </a:r>
            <a:endParaRPr lang="en-US" sz="3200" dirty="0">
              <a:solidFill>
                <a:srgbClr val="FFFF00"/>
              </a:solidFill>
            </a:endParaRPr>
          </a:p>
        </p:txBody>
      </p:sp>
      <p:cxnSp>
        <p:nvCxnSpPr>
          <p:cNvPr id="22" name="Straight Connector 21"/>
          <p:cNvCxnSpPr/>
          <p:nvPr/>
        </p:nvCxnSpPr>
        <p:spPr>
          <a:xfrm flipH="1">
            <a:off x="5793856" y="6182012"/>
            <a:ext cx="21309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52600" y="2506980"/>
            <a:ext cx="3660245" cy="762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0" y="2712402"/>
            <a:ext cx="1269899" cy="584775"/>
          </a:xfrm>
          <a:prstGeom prst="rect">
            <a:avLst/>
          </a:prstGeom>
          <a:noFill/>
        </p:spPr>
        <p:txBody>
          <a:bodyPr wrap="none" rtlCol="0">
            <a:spAutoFit/>
          </a:bodyPr>
          <a:lstStyle/>
          <a:p>
            <a:r>
              <a:rPr lang="en-US" sz="3200" dirty="0" smtClean="0">
                <a:solidFill>
                  <a:srgbClr val="FFFF00"/>
                </a:solidFill>
              </a:rPr>
              <a:t>3.66 </a:t>
            </a:r>
            <a:r>
              <a:rPr lang="en-US" sz="3200" dirty="0" err="1" smtClean="0">
                <a:solidFill>
                  <a:srgbClr val="FFFF00"/>
                </a:solidFill>
              </a:rPr>
              <a:t>ft</a:t>
            </a:r>
            <a:endParaRPr lang="en-US" sz="3200" dirty="0">
              <a:solidFill>
                <a:srgbClr val="FFFF00"/>
              </a:solidFill>
            </a:endParaRPr>
          </a:p>
        </p:txBody>
      </p:sp>
      <p:sp>
        <p:nvSpPr>
          <p:cNvPr id="20" name="TextBox 19"/>
          <p:cNvSpPr txBox="1"/>
          <p:nvPr/>
        </p:nvSpPr>
        <p:spPr>
          <a:xfrm>
            <a:off x="3222943" y="3911025"/>
            <a:ext cx="4358886" cy="584775"/>
          </a:xfrm>
          <a:prstGeom prst="rect">
            <a:avLst/>
          </a:prstGeom>
          <a:noFill/>
        </p:spPr>
        <p:txBody>
          <a:bodyPr wrap="none" rtlCol="0">
            <a:spAutoFit/>
          </a:bodyPr>
          <a:lstStyle/>
          <a:p>
            <a:r>
              <a:rPr lang="en-US" sz="3200" dirty="0" smtClean="0">
                <a:solidFill>
                  <a:srgbClr val="FFFF00"/>
                </a:solidFill>
              </a:rPr>
              <a:t>8.0 </a:t>
            </a:r>
            <a:r>
              <a:rPr lang="en-US" sz="3200" dirty="0" err="1" smtClean="0">
                <a:solidFill>
                  <a:srgbClr val="FFFF00"/>
                </a:solidFill>
              </a:rPr>
              <a:t>ft</a:t>
            </a:r>
            <a:r>
              <a:rPr lang="en-US" sz="3200" dirty="0" smtClean="0">
                <a:solidFill>
                  <a:srgbClr val="FFFF00"/>
                </a:solidFill>
              </a:rPr>
              <a:t> X 18.75 </a:t>
            </a:r>
            <a:r>
              <a:rPr lang="en-US" sz="3200" dirty="0" err="1" smtClean="0">
                <a:solidFill>
                  <a:srgbClr val="FFFF00"/>
                </a:solidFill>
              </a:rPr>
              <a:t>ft</a:t>
            </a:r>
            <a:r>
              <a:rPr lang="en-US" sz="3200" dirty="0" smtClean="0">
                <a:solidFill>
                  <a:srgbClr val="FFFF00"/>
                </a:solidFill>
              </a:rPr>
              <a:t> = 150 ft</a:t>
            </a:r>
            <a:r>
              <a:rPr lang="en-US" sz="3200" baseline="30000" dirty="0" smtClean="0">
                <a:solidFill>
                  <a:srgbClr val="FFFF00"/>
                </a:solidFill>
              </a:rPr>
              <a:t>2</a:t>
            </a:r>
            <a:r>
              <a:rPr lang="en-US" sz="3200" dirty="0" smtClean="0">
                <a:solidFill>
                  <a:srgbClr val="FFFF00"/>
                </a:solidFill>
              </a:rPr>
              <a:t> </a:t>
            </a:r>
            <a:endParaRPr lang="en-US" sz="3200" dirty="0">
              <a:solidFill>
                <a:srgbClr val="FFFF00"/>
              </a:solidFill>
            </a:endParaRPr>
          </a:p>
        </p:txBody>
      </p:sp>
    </p:spTree>
    <p:extLst>
      <p:ext uri="{BB962C8B-B14F-4D97-AF65-F5344CB8AC3E}">
        <p14:creationId xmlns:p14="http://schemas.microsoft.com/office/powerpoint/2010/main" val="168540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of a Triangle</a:t>
            </a:r>
          </a:p>
        </p:txBody>
      </p:sp>
      <p:sp>
        <p:nvSpPr>
          <p:cNvPr id="3" name="Content Placeholder 2"/>
          <p:cNvSpPr>
            <a:spLocks noGrp="1"/>
          </p:cNvSpPr>
          <p:nvPr>
            <p:ph idx="1"/>
          </p:nvPr>
        </p:nvSpPr>
        <p:spPr>
          <a:xfrm>
            <a:off x="228600" y="1600200"/>
            <a:ext cx="8610600" cy="4525963"/>
          </a:xfrm>
        </p:spPr>
        <p:txBody>
          <a:bodyPr/>
          <a:lstStyle/>
          <a:p>
            <a:pPr marL="0" indent="0">
              <a:buNone/>
            </a:pPr>
            <a:r>
              <a:rPr lang="en-US" dirty="0" smtClean="0">
                <a:solidFill>
                  <a:srgbClr val="FFFF00"/>
                </a:solidFill>
              </a:rPr>
              <a:t>Calculate the wall area for the following drawing:</a:t>
            </a:r>
            <a:endParaRPr lang="en-US" dirty="0">
              <a:solidFill>
                <a:srgbClr val="FFFF00"/>
              </a:solidFill>
            </a:endParaRPr>
          </a:p>
        </p:txBody>
      </p:sp>
      <p:sp>
        <p:nvSpPr>
          <p:cNvPr id="4" name="Isosceles Triangle 3"/>
          <p:cNvSpPr/>
          <p:nvPr/>
        </p:nvSpPr>
        <p:spPr>
          <a:xfrm>
            <a:off x="2971800" y="2486676"/>
            <a:ext cx="4937760" cy="914400"/>
          </a:xfrm>
          <a:prstGeom prst="triangle">
            <a:avLst/>
          </a:prstGeom>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3429000"/>
            <a:ext cx="4953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752600" y="3429000"/>
            <a:ext cx="1203960" cy="152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715000"/>
            <a:ext cx="1203960" cy="152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4114800"/>
            <a:ext cx="1061509" cy="584775"/>
          </a:xfrm>
          <a:prstGeom prst="rect">
            <a:avLst/>
          </a:prstGeom>
          <a:noFill/>
        </p:spPr>
        <p:txBody>
          <a:bodyPr wrap="none" rtlCol="0">
            <a:spAutoFit/>
          </a:bodyPr>
          <a:lstStyle/>
          <a:p>
            <a:r>
              <a:rPr lang="en-US" sz="3200" dirty="0" smtClean="0">
                <a:solidFill>
                  <a:srgbClr val="FFFF00"/>
                </a:solidFill>
              </a:rPr>
              <a:t>8.0 </a:t>
            </a:r>
            <a:r>
              <a:rPr lang="en-US" sz="3200" dirty="0" err="1" smtClean="0">
                <a:solidFill>
                  <a:srgbClr val="FFFF00"/>
                </a:solidFill>
              </a:rPr>
              <a:t>ft</a:t>
            </a:r>
            <a:endParaRPr lang="en-US" sz="3200" dirty="0">
              <a:solidFill>
                <a:srgbClr val="FFFF00"/>
              </a:solidFill>
            </a:endParaRPr>
          </a:p>
        </p:txBody>
      </p:sp>
      <p:cxnSp>
        <p:nvCxnSpPr>
          <p:cNvPr id="12" name="Straight Connector 11"/>
          <p:cNvCxnSpPr>
            <a:endCxn id="10" idx="0"/>
          </p:cNvCxnSpPr>
          <p:nvPr/>
        </p:nvCxnSpPr>
        <p:spPr>
          <a:xfrm>
            <a:off x="2130954" y="3444240"/>
            <a:ext cx="1" cy="6705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2"/>
          </p:cNvCxnSpPr>
          <p:nvPr/>
        </p:nvCxnSpPr>
        <p:spPr>
          <a:xfrm>
            <a:off x="2130955" y="4699575"/>
            <a:ext cx="0" cy="101542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942643" y="3381223"/>
            <a:ext cx="15240" cy="8630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909560" y="3411251"/>
            <a:ext cx="15240" cy="8630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42643" y="3779520"/>
            <a:ext cx="122184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84890" y="3501461"/>
            <a:ext cx="1478290" cy="584775"/>
          </a:xfrm>
          <a:prstGeom prst="rect">
            <a:avLst/>
          </a:prstGeom>
          <a:noFill/>
        </p:spPr>
        <p:txBody>
          <a:bodyPr wrap="none" rtlCol="0">
            <a:spAutoFit/>
          </a:bodyPr>
          <a:lstStyle/>
          <a:p>
            <a:r>
              <a:rPr lang="en-US" sz="3200" dirty="0" smtClean="0">
                <a:solidFill>
                  <a:srgbClr val="FF0000"/>
                </a:solidFill>
              </a:rPr>
              <a:t>18.75 </a:t>
            </a:r>
            <a:r>
              <a:rPr lang="en-US" sz="3200" dirty="0" err="1" smtClean="0">
                <a:solidFill>
                  <a:srgbClr val="FF0000"/>
                </a:solidFill>
              </a:rPr>
              <a:t>ft</a:t>
            </a:r>
            <a:endParaRPr lang="en-US" sz="3200" dirty="0">
              <a:solidFill>
                <a:srgbClr val="FF0000"/>
              </a:solidFill>
            </a:endParaRPr>
          </a:p>
        </p:txBody>
      </p:sp>
      <p:cxnSp>
        <p:nvCxnSpPr>
          <p:cNvPr id="22" name="Straight Connector 21"/>
          <p:cNvCxnSpPr/>
          <p:nvPr/>
        </p:nvCxnSpPr>
        <p:spPr>
          <a:xfrm flipH="1">
            <a:off x="5793856" y="3842763"/>
            <a:ext cx="21309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52600" y="2506980"/>
            <a:ext cx="3660245" cy="762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0" y="2712402"/>
            <a:ext cx="1269899" cy="584775"/>
          </a:xfrm>
          <a:prstGeom prst="rect">
            <a:avLst/>
          </a:prstGeom>
          <a:noFill/>
        </p:spPr>
        <p:txBody>
          <a:bodyPr wrap="none" rtlCol="0">
            <a:spAutoFit/>
          </a:bodyPr>
          <a:lstStyle/>
          <a:p>
            <a:r>
              <a:rPr lang="en-US" sz="3200" dirty="0" smtClean="0">
                <a:solidFill>
                  <a:srgbClr val="FF0000"/>
                </a:solidFill>
              </a:rPr>
              <a:t>3.66 </a:t>
            </a:r>
            <a:r>
              <a:rPr lang="en-US" sz="3200" dirty="0" err="1" smtClean="0">
                <a:solidFill>
                  <a:srgbClr val="FF0000"/>
                </a:solidFill>
              </a:rPr>
              <a:t>ft</a:t>
            </a:r>
            <a:endParaRPr lang="en-US" sz="3200" dirty="0">
              <a:solidFill>
                <a:srgbClr val="FF0000"/>
              </a:solidFill>
            </a:endParaRPr>
          </a:p>
        </p:txBody>
      </p:sp>
      <p:sp>
        <p:nvSpPr>
          <p:cNvPr id="20" name="TextBox 19"/>
          <p:cNvSpPr txBox="1"/>
          <p:nvPr/>
        </p:nvSpPr>
        <p:spPr>
          <a:xfrm>
            <a:off x="3070544" y="4550830"/>
            <a:ext cx="5270995" cy="584775"/>
          </a:xfrm>
          <a:prstGeom prst="rect">
            <a:avLst/>
          </a:prstGeom>
          <a:noFill/>
        </p:spPr>
        <p:txBody>
          <a:bodyPr wrap="none" rtlCol="0">
            <a:spAutoFit/>
          </a:bodyPr>
          <a:lstStyle/>
          <a:p>
            <a:r>
              <a:rPr lang="en-US" sz="3200" dirty="0" smtClean="0">
                <a:solidFill>
                  <a:srgbClr val="FFFF00"/>
                </a:solidFill>
              </a:rPr>
              <a:t>3.66 </a:t>
            </a:r>
            <a:r>
              <a:rPr lang="en-US" sz="3200" dirty="0" err="1" smtClean="0">
                <a:solidFill>
                  <a:srgbClr val="FFFF00"/>
                </a:solidFill>
              </a:rPr>
              <a:t>ft</a:t>
            </a:r>
            <a:r>
              <a:rPr lang="en-US" sz="3200" dirty="0" smtClean="0">
                <a:solidFill>
                  <a:srgbClr val="FFFF00"/>
                </a:solidFill>
              </a:rPr>
              <a:t> X 18.75 </a:t>
            </a:r>
            <a:r>
              <a:rPr lang="en-US" sz="3200" dirty="0" err="1" smtClean="0">
                <a:solidFill>
                  <a:srgbClr val="FFFF00"/>
                </a:solidFill>
              </a:rPr>
              <a:t>ft</a:t>
            </a:r>
            <a:r>
              <a:rPr lang="en-US" sz="3200" dirty="0" smtClean="0">
                <a:solidFill>
                  <a:srgbClr val="FFFF00"/>
                </a:solidFill>
              </a:rPr>
              <a:t> ÷ 2 = 34.3 ft</a:t>
            </a:r>
            <a:r>
              <a:rPr lang="en-US" sz="3200" baseline="30000" dirty="0" smtClean="0">
                <a:solidFill>
                  <a:srgbClr val="FFFF00"/>
                </a:solidFill>
              </a:rPr>
              <a:t>2</a:t>
            </a:r>
            <a:r>
              <a:rPr lang="en-US" sz="3200" dirty="0" smtClean="0">
                <a:solidFill>
                  <a:srgbClr val="FFFF00"/>
                </a:solidFill>
              </a:rPr>
              <a:t> </a:t>
            </a:r>
            <a:endParaRPr lang="en-US" sz="3200" dirty="0">
              <a:solidFill>
                <a:srgbClr val="FFFF00"/>
              </a:solidFill>
            </a:endParaRPr>
          </a:p>
        </p:txBody>
      </p:sp>
      <p:sp>
        <p:nvSpPr>
          <p:cNvPr id="23" name="TextBox 22"/>
          <p:cNvSpPr txBox="1"/>
          <p:nvPr/>
        </p:nvSpPr>
        <p:spPr>
          <a:xfrm>
            <a:off x="4797279" y="2676585"/>
            <a:ext cx="545342" cy="584775"/>
          </a:xfrm>
          <a:prstGeom prst="rect">
            <a:avLst/>
          </a:prstGeom>
          <a:noFill/>
        </p:spPr>
        <p:txBody>
          <a:bodyPr wrap="none" rtlCol="0">
            <a:spAutoFit/>
          </a:bodyPr>
          <a:lstStyle/>
          <a:p>
            <a:r>
              <a:rPr lang="en-US" sz="3200" dirty="0" err="1" smtClean="0">
                <a:solidFill>
                  <a:srgbClr val="FF0000"/>
                </a:solidFill>
              </a:rPr>
              <a:t>h</a:t>
            </a:r>
            <a:r>
              <a:rPr lang="en-US" sz="3200" baseline="-25000" dirty="0" err="1" smtClean="0">
                <a:solidFill>
                  <a:srgbClr val="FF0000"/>
                </a:solidFill>
              </a:rPr>
              <a:t>b</a:t>
            </a:r>
            <a:endParaRPr lang="en-US" dirty="0">
              <a:solidFill>
                <a:srgbClr val="FF0000"/>
              </a:solidFill>
            </a:endParaRPr>
          </a:p>
        </p:txBody>
      </p:sp>
      <p:sp>
        <p:nvSpPr>
          <p:cNvPr id="25" name="TextBox 24"/>
          <p:cNvSpPr txBox="1"/>
          <p:nvPr/>
        </p:nvSpPr>
        <p:spPr>
          <a:xfrm>
            <a:off x="4111103" y="3483712"/>
            <a:ext cx="401072" cy="584775"/>
          </a:xfrm>
          <a:prstGeom prst="rect">
            <a:avLst/>
          </a:prstGeom>
          <a:noFill/>
        </p:spPr>
        <p:txBody>
          <a:bodyPr wrap="none" rtlCol="0">
            <a:spAutoFit/>
          </a:bodyPr>
          <a:lstStyle/>
          <a:p>
            <a:r>
              <a:rPr lang="en-US" sz="3200" dirty="0" smtClean="0">
                <a:solidFill>
                  <a:srgbClr val="FF0000"/>
                </a:solidFill>
              </a:rPr>
              <a:t>b</a:t>
            </a:r>
            <a:endParaRPr lang="en-US" dirty="0">
              <a:solidFill>
                <a:srgbClr val="FF0000"/>
              </a:solidFill>
            </a:endParaRPr>
          </a:p>
        </p:txBody>
      </p:sp>
      <p:cxnSp>
        <p:nvCxnSpPr>
          <p:cNvPr id="8" name="Straight Connector 7"/>
          <p:cNvCxnSpPr>
            <a:stCxn id="4" idx="0"/>
            <a:endCxn id="4" idx="3"/>
          </p:cNvCxnSpPr>
          <p:nvPr/>
        </p:nvCxnSpPr>
        <p:spPr>
          <a:xfrm>
            <a:off x="5440680" y="2486676"/>
            <a:ext cx="0" cy="914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544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of a Triangle</a:t>
            </a:r>
          </a:p>
        </p:txBody>
      </p:sp>
      <p:sp>
        <p:nvSpPr>
          <p:cNvPr id="3" name="Content Placeholder 2"/>
          <p:cNvSpPr>
            <a:spLocks noGrp="1"/>
          </p:cNvSpPr>
          <p:nvPr>
            <p:ph idx="1"/>
          </p:nvPr>
        </p:nvSpPr>
        <p:spPr>
          <a:xfrm>
            <a:off x="228600" y="1600200"/>
            <a:ext cx="8610600" cy="4525963"/>
          </a:xfrm>
        </p:spPr>
        <p:txBody>
          <a:bodyPr/>
          <a:lstStyle/>
          <a:p>
            <a:pPr marL="0" indent="0">
              <a:buNone/>
            </a:pPr>
            <a:r>
              <a:rPr lang="en-US" dirty="0" smtClean="0">
                <a:solidFill>
                  <a:srgbClr val="FFFF00"/>
                </a:solidFill>
              </a:rPr>
              <a:t>Calculate the wall area for the following drawing:</a:t>
            </a:r>
            <a:endParaRPr lang="en-US" dirty="0">
              <a:solidFill>
                <a:srgbClr val="FFFF00"/>
              </a:solidFill>
            </a:endParaRPr>
          </a:p>
        </p:txBody>
      </p:sp>
      <p:sp>
        <p:nvSpPr>
          <p:cNvPr id="4" name="Isosceles Triangle 3"/>
          <p:cNvSpPr/>
          <p:nvPr/>
        </p:nvSpPr>
        <p:spPr>
          <a:xfrm>
            <a:off x="2971800" y="2514600"/>
            <a:ext cx="493776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3429000"/>
            <a:ext cx="4953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752600" y="3429000"/>
            <a:ext cx="1203960" cy="152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715000"/>
            <a:ext cx="1203960" cy="152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4114800"/>
            <a:ext cx="1061509" cy="584775"/>
          </a:xfrm>
          <a:prstGeom prst="rect">
            <a:avLst/>
          </a:prstGeom>
          <a:noFill/>
        </p:spPr>
        <p:txBody>
          <a:bodyPr wrap="none" rtlCol="0">
            <a:spAutoFit/>
          </a:bodyPr>
          <a:lstStyle/>
          <a:p>
            <a:r>
              <a:rPr lang="en-US" sz="3200" dirty="0" smtClean="0">
                <a:solidFill>
                  <a:srgbClr val="FFFF00"/>
                </a:solidFill>
              </a:rPr>
              <a:t>8.0 </a:t>
            </a:r>
            <a:r>
              <a:rPr lang="en-US" sz="3200" dirty="0" err="1" smtClean="0">
                <a:solidFill>
                  <a:srgbClr val="FFFF00"/>
                </a:solidFill>
              </a:rPr>
              <a:t>ft</a:t>
            </a:r>
            <a:endParaRPr lang="en-US" sz="3200" dirty="0">
              <a:solidFill>
                <a:srgbClr val="FFFF00"/>
              </a:solidFill>
            </a:endParaRPr>
          </a:p>
        </p:txBody>
      </p:sp>
      <p:cxnSp>
        <p:nvCxnSpPr>
          <p:cNvPr id="12" name="Straight Connector 11"/>
          <p:cNvCxnSpPr>
            <a:endCxn id="10" idx="0"/>
          </p:cNvCxnSpPr>
          <p:nvPr/>
        </p:nvCxnSpPr>
        <p:spPr>
          <a:xfrm>
            <a:off x="2130954" y="3444240"/>
            <a:ext cx="1" cy="6705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2"/>
          </p:cNvCxnSpPr>
          <p:nvPr/>
        </p:nvCxnSpPr>
        <p:spPr>
          <a:xfrm>
            <a:off x="2130955" y="4699575"/>
            <a:ext cx="0" cy="101542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971800" y="5730240"/>
            <a:ext cx="15240" cy="8630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909560" y="5730240"/>
            <a:ext cx="15240" cy="8630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87040" y="6182012"/>
            <a:ext cx="122184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30805" y="5889624"/>
            <a:ext cx="1478290" cy="584775"/>
          </a:xfrm>
          <a:prstGeom prst="rect">
            <a:avLst/>
          </a:prstGeom>
          <a:noFill/>
        </p:spPr>
        <p:txBody>
          <a:bodyPr wrap="none" rtlCol="0">
            <a:spAutoFit/>
          </a:bodyPr>
          <a:lstStyle/>
          <a:p>
            <a:r>
              <a:rPr lang="en-US" sz="3200" dirty="0" smtClean="0">
                <a:solidFill>
                  <a:srgbClr val="FFFF00"/>
                </a:solidFill>
              </a:rPr>
              <a:t>18.75 </a:t>
            </a:r>
            <a:r>
              <a:rPr lang="en-US" sz="3200" dirty="0" err="1" smtClean="0">
                <a:solidFill>
                  <a:srgbClr val="FFFF00"/>
                </a:solidFill>
              </a:rPr>
              <a:t>ft</a:t>
            </a:r>
            <a:endParaRPr lang="en-US" sz="3200" dirty="0">
              <a:solidFill>
                <a:srgbClr val="FFFF00"/>
              </a:solidFill>
            </a:endParaRPr>
          </a:p>
        </p:txBody>
      </p:sp>
      <p:cxnSp>
        <p:nvCxnSpPr>
          <p:cNvPr id="22" name="Straight Connector 21"/>
          <p:cNvCxnSpPr/>
          <p:nvPr/>
        </p:nvCxnSpPr>
        <p:spPr>
          <a:xfrm flipH="1">
            <a:off x="5793856" y="6182012"/>
            <a:ext cx="21309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52600" y="2506980"/>
            <a:ext cx="3660245" cy="762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0" y="2712402"/>
            <a:ext cx="1269899" cy="584775"/>
          </a:xfrm>
          <a:prstGeom prst="rect">
            <a:avLst/>
          </a:prstGeom>
          <a:noFill/>
        </p:spPr>
        <p:txBody>
          <a:bodyPr wrap="none" rtlCol="0">
            <a:spAutoFit/>
          </a:bodyPr>
          <a:lstStyle/>
          <a:p>
            <a:r>
              <a:rPr lang="en-US" sz="3200" dirty="0" smtClean="0">
                <a:solidFill>
                  <a:srgbClr val="FFFF00"/>
                </a:solidFill>
              </a:rPr>
              <a:t>3.66 </a:t>
            </a:r>
            <a:r>
              <a:rPr lang="en-US" sz="3200" dirty="0" err="1" smtClean="0">
                <a:solidFill>
                  <a:srgbClr val="FFFF00"/>
                </a:solidFill>
              </a:rPr>
              <a:t>ft</a:t>
            </a:r>
            <a:endParaRPr lang="en-US" sz="3200" dirty="0">
              <a:solidFill>
                <a:srgbClr val="FFFF00"/>
              </a:solidFill>
            </a:endParaRPr>
          </a:p>
        </p:txBody>
      </p:sp>
      <p:sp>
        <p:nvSpPr>
          <p:cNvPr id="20" name="TextBox 19"/>
          <p:cNvSpPr txBox="1"/>
          <p:nvPr/>
        </p:nvSpPr>
        <p:spPr>
          <a:xfrm>
            <a:off x="4968249" y="2844225"/>
            <a:ext cx="1502334" cy="584775"/>
          </a:xfrm>
          <a:prstGeom prst="rect">
            <a:avLst/>
          </a:prstGeom>
          <a:noFill/>
        </p:spPr>
        <p:txBody>
          <a:bodyPr wrap="none" rtlCol="0">
            <a:spAutoFit/>
          </a:bodyPr>
          <a:lstStyle/>
          <a:p>
            <a:r>
              <a:rPr lang="en-US" sz="3200" dirty="0" smtClean="0">
                <a:solidFill>
                  <a:srgbClr val="FFFF00"/>
                </a:solidFill>
              </a:rPr>
              <a:t>34.3 ft</a:t>
            </a:r>
            <a:r>
              <a:rPr lang="en-US" sz="3200" baseline="30000" dirty="0" smtClean="0">
                <a:solidFill>
                  <a:srgbClr val="FFFF00"/>
                </a:solidFill>
              </a:rPr>
              <a:t>2</a:t>
            </a:r>
            <a:r>
              <a:rPr lang="en-US" sz="3200" dirty="0" smtClean="0">
                <a:solidFill>
                  <a:srgbClr val="FFFF00"/>
                </a:solidFill>
              </a:rPr>
              <a:t> </a:t>
            </a:r>
            <a:endParaRPr lang="en-US" sz="3200" dirty="0">
              <a:solidFill>
                <a:srgbClr val="FFFF00"/>
              </a:solidFill>
            </a:endParaRPr>
          </a:p>
        </p:txBody>
      </p:sp>
      <p:sp>
        <p:nvSpPr>
          <p:cNvPr id="23" name="TextBox 22"/>
          <p:cNvSpPr txBox="1"/>
          <p:nvPr/>
        </p:nvSpPr>
        <p:spPr>
          <a:xfrm>
            <a:off x="4968249" y="4114800"/>
            <a:ext cx="1398140" cy="584775"/>
          </a:xfrm>
          <a:prstGeom prst="rect">
            <a:avLst/>
          </a:prstGeom>
          <a:noFill/>
        </p:spPr>
        <p:txBody>
          <a:bodyPr wrap="none" rtlCol="0">
            <a:spAutoFit/>
          </a:bodyPr>
          <a:lstStyle/>
          <a:p>
            <a:r>
              <a:rPr lang="en-US" sz="3200" dirty="0" smtClean="0">
                <a:solidFill>
                  <a:srgbClr val="FFFF00"/>
                </a:solidFill>
              </a:rPr>
              <a:t>150 ft</a:t>
            </a:r>
            <a:r>
              <a:rPr lang="en-US" sz="3200" baseline="30000" dirty="0" smtClean="0">
                <a:solidFill>
                  <a:srgbClr val="FFFF00"/>
                </a:solidFill>
              </a:rPr>
              <a:t>2</a:t>
            </a:r>
            <a:r>
              <a:rPr lang="en-US" sz="3200" dirty="0" smtClean="0">
                <a:solidFill>
                  <a:srgbClr val="FFFF00"/>
                </a:solidFill>
              </a:rPr>
              <a:t> </a:t>
            </a:r>
            <a:endParaRPr lang="en-US" sz="3200" dirty="0">
              <a:solidFill>
                <a:srgbClr val="FFFF00"/>
              </a:solidFill>
            </a:endParaRPr>
          </a:p>
        </p:txBody>
      </p:sp>
    </p:spTree>
    <p:extLst>
      <p:ext uri="{BB962C8B-B14F-4D97-AF65-F5344CB8AC3E}">
        <p14:creationId xmlns:p14="http://schemas.microsoft.com/office/powerpoint/2010/main" val="327909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of a Triangle</a:t>
            </a:r>
          </a:p>
        </p:txBody>
      </p:sp>
      <p:sp>
        <p:nvSpPr>
          <p:cNvPr id="3" name="Content Placeholder 2"/>
          <p:cNvSpPr>
            <a:spLocks noGrp="1"/>
          </p:cNvSpPr>
          <p:nvPr>
            <p:ph idx="1"/>
          </p:nvPr>
        </p:nvSpPr>
        <p:spPr>
          <a:xfrm>
            <a:off x="228600" y="1600200"/>
            <a:ext cx="8610600" cy="4525963"/>
          </a:xfrm>
        </p:spPr>
        <p:txBody>
          <a:bodyPr/>
          <a:lstStyle/>
          <a:p>
            <a:pPr marL="0" indent="0">
              <a:buNone/>
            </a:pPr>
            <a:r>
              <a:rPr lang="en-US" dirty="0" smtClean="0">
                <a:solidFill>
                  <a:srgbClr val="FFFF00"/>
                </a:solidFill>
              </a:rPr>
              <a:t>Calculate the wall area for the following drawing:</a:t>
            </a:r>
            <a:endParaRPr lang="en-US" dirty="0">
              <a:solidFill>
                <a:srgbClr val="FFFF00"/>
              </a:solidFill>
            </a:endParaRPr>
          </a:p>
        </p:txBody>
      </p:sp>
      <p:sp>
        <p:nvSpPr>
          <p:cNvPr id="4" name="Isosceles Triangle 3"/>
          <p:cNvSpPr/>
          <p:nvPr/>
        </p:nvSpPr>
        <p:spPr>
          <a:xfrm>
            <a:off x="2971800" y="2514600"/>
            <a:ext cx="493776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71800" y="3429000"/>
            <a:ext cx="4953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752600" y="3429000"/>
            <a:ext cx="1203960" cy="152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715000"/>
            <a:ext cx="1203960" cy="1524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0200" y="4114800"/>
            <a:ext cx="1061509" cy="584775"/>
          </a:xfrm>
          <a:prstGeom prst="rect">
            <a:avLst/>
          </a:prstGeom>
          <a:noFill/>
        </p:spPr>
        <p:txBody>
          <a:bodyPr wrap="none" rtlCol="0">
            <a:spAutoFit/>
          </a:bodyPr>
          <a:lstStyle/>
          <a:p>
            <a:r>
              <a:rPr lang="en-US" sz="3200" dirty="0" smtClean="0">
                <a:solidFill>
                  <a:srgbClr val="FFFF00"/>
                </a:solidFill>
              </a:rPr>
              <a:t>8.0 </a:t>
            </a:r>
            <a:r>
              <a:rPr lang="en-US" sz="3200" dirty="0" err="1" smtClean="0">
                <a:solidFill>
                  <a:srgbClr val="FFFF00"/>
                </a:solidFill>
              </a:rPr>
              <a:t>ft</a:t>
            </a:r>
            <a:endParaRPr lang="en-US" sz="3200" dirty="0">
              <a:solidFill>
                <a:srgbClr val="FFFF00"/>
              </a:solidFill>
            </a:endParaRPr>
          </a:p>
        </p:txBody>
      </p:sp>
      <p:cxnSp>
        <p:nvCxnSpPr>
          <p:cNvPr id="12" name="Straight Connector 11"/>
          <p:cNvCxnSpPr>
            <a:endCxn id="10" idx="0"/>
          </p:cNvCxnSpPr>
          <p:nvPr/>
        </p:nvCxnSpPr>
        <p:spPr>
          <a:xfrm>
            <a:off x="2130954" y="3444240"/>
            <a:ext cx="1" cy="67056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0" idx="2"/>
          </p:cNvCxnSpPr>
          <p:nvPr/>
        </p:nvCxnSpPr>
        <p:spPr>
          <a:xfrm>
            <a:off x="2130955" y="4699575"/>
            <a:ext cx="0" cy="1015425"/>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2971800" y="5730240"/>
            <a:ext cx="15240" cy="8630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7909560" y="5730240"/>
            <a:ext cx="15240" cy="863025"/>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987040" y="6182012"/>
            <a:ext cx="122184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30805" y="5889624"/>
            <a:ext cx="1478290" cy="584775"/>
          </a:xfrm>
          <a:prstGeom prst="rect">
            <a:avLst/>
          </a:prstGeom>
          <a:noFill/>
        </p:spPr>
        <p:txBody>
          <a:bodyPr wrap="none" rtlCol="0">
            <a:spAutoFit/>
          </a:bodyPr>
          <a:lstStyle/>
          <a:p>
            <a:r>
              <a:rPr lang="en-US" sz="3200" dirty="0" smtClean="0">
                <a:solidFill>
                  <a:srgbClr val="FFFF00"/>
                </a:solidFill>
              </a:rPr>
              <a:t>18.75 </a:t>
            </a:r>
            <a:r>
              <a:rPr lang="en-US" sz="3200" dirty="0" err="1" smtClean="0">
                <a:solidFill>
                  <a:srgbClr val="FFFF00"/>
                </a:solidFill>
              </a:rPr>
              <a:t>ft</a:t>
            </a:r>
            <a:endParaRPr lang="en-US" sz="3200" dirty="0">
              <a:solidFill>
                <a:srgbClr val="FFFF00"/>
              </a:solidFill>
            </a:endParaRPr>
          </a:p>
        </p:txBody>
      </p:sp>
      <p:cxnSp>
        <p:nvCxnSpPr>
          <p:cNvPr id="22" name="Straight Connector 21"/>
          <p:cNvCxnSpPr/>
          <p:nvPr/>
        </p:nvCxnSpPr>
        <p:spPr>
          <a:xfrm flipH="1">
            <a:off x="5793856" y="6182012"/>
            <a:ext cx="213094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752600" y="2506980"/>
            <a:ext cx="3660245" cy="762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0" y="2712402"/>
            <a:ext cx="1269899" cy="584775"/>
          </a:xfrm>
          <a:prstGeom prst="rect">
            <a:avLst/>
          </a:prstGeom>
          <a:noFill/>
        </p:spPr>
        <p:txBody>
          <a:bodyPr wrap="none" rtlCol="0">
            <a:spAutoFit/>
          </a:bodyPr>
          <a:lstStyle/>
          <a:p>
            <a:r>
              <a:rPr lang="en-US" sz="3200" dirty="0" smtClean="0">
                <a:solidFill>
                  <a:srgbClr val="FFFF00"/>
                </a:solidFill>
              </a:rPr>
              <a:t>3.66 </a:t>
            </a:r>
            <a:r>
              <a:rPr lang="en-US" sz="3200" dirty="0" err="1" smtClean="0">
                <a:solidFill>
                  <a:srgbClr val="FFFF00"/>
                </a:solidFill>
              </a:rPr>
              <a:t>ft</a:t>
            </a:r>
            <a:endParaRPr lang="en-US" sz="3200" dirty="0">
              <a:solidFill>
                <a:srgbClr val="FFFF00"/>
              </a:solidFill>
            </a:endParaRPr>
          </a:p>
        </p:txBody>
      </p:sp>
      <p:sp>
        <p:nvSpPr>
          <p:cNvPr id="20" name="TextBox 19"/>
          <p:cNvSpPr txBox="1"/>
          <p:nvPr/>
        </p:nvSpPr>
        <p:spPr>
          <a:xfrm>
            <a:off x="4968249" y="2844225"/>
            <a:ext cx="1502334" cy="584775"/>
          </a:xfrm>
          <a:prstGeom prst="rect">
            <a:avLst/>
          </a:prstGeom>
          <a:noFill/>
        </p:spPr>
        <p:txBody>
          <a:bodyPr wrap="none" rtlCol="0">
            <a:spAutoFit/>
          </a:bodyPr>
          <a:lstStyle/>
          <a:p>
            <a:r>
              <a:rPr lang="en-US" sz="3200" dirty="0" smtClean="0">
                <a:solidFill>
                  <a:srgbClr val="FFFF00"/>
                </a:solidFill>
              </a:rPr>
              <a:t>34.3 ft</a:t>
            </a:r>
            <a:r>
              <a:rPr lang="en-US" sz="3200" baseline="30000" dirty="0" smtClean="0">
                <a:solidFill>
                  <a:srgbClr val="FFFF00"/>
                </a:solidFill>
              </a:rPr>
              <a:t>2</a:t>
            </a:r>
            <a:r>
              <a:rPr lang="en-US" sz="3200" dirty="0" smtClean="0">
                <a:solidFill>
                  <a:srgbClr val="FFFF00"/>
                </a:solidFill>
              </a:rPr>
              <a:t> </a:t>
            </a:r>
            <a:endParaRPr lang="en-US" sz="3200" dirty="0">
              <a:solidFill>
                <a:srgbClr val="FFFF00"/>
              </a:solidFill>
            </a:endParaRPr>
          </a:p>
        </p:txBody>
      </p:sp>
      <p:sp>
        <p:nvSpPr>
          <p:cNvPr id="23" name="TextBox 22"/>
          <p:cNvSpPr txBox="1"/>
          <p:nvPr/>
        </p:nvSpPr>
        <p:spPr>
          <a:xfrm>
            <a:off x="4968249" y="4114800"/>
            <a:ext cx="1398140" cy="584775"/>
          </a:xfrm>
          <a:prstGeom prst="rect">
            <a:avLst/>
          </a:prstGeom>
          <a:noFill/>
        </p:spPr>
        <p:txBody>
          <a:bodyPr wrap="none" rtlCol="0">
            <a:spAutoFit/>
          </a:bodyPr>
          <a:lstStyle/>
          <a:p>
            <a:r>
              <a:rPr lang="en-US" sz="3200" dirty="0" smtClean="0">
                <a:solidFill>
                  <a:srgbClr val="FFFF00"/>
                </a:solidFill>
              </a:rPr>
              <a:t>150 ft</a:t>
            </a:r>
            <a:r>
              <a:rPr lang="en-US" sz="3200" baseline="30000" dirty="0" smtClean="0">
                <a:solidFill>
                  <a:srgbClr val="FFFF00"/>
                </a:solidFill>
              </a:rPr>
              <a:t>2</a:t>
            </a:r>
            <a:r>
              <a:rPr lang="en-US" sz="3200" dirty="0" smtClean="0">
                <a:solidFill>
                  <a:srgbClr val="FFFF00"/>
                </a:solidFill>
              </a:rPr>
              <a:t> </a:t>
            </a:r>
            <a:endParaRPr lang="en-US" sz="3200" dirty="0">
              <a:solidFill>
                <a:srgbClr val="FFFF00"/>
              </a:solidFill>
            </a:endParaRPr>
          </a:p>
        </p:txBody>
      </p:sp>
      <p:sp>
        <p:nvSpPr>
          <p:cNvPr id="25" name="TextBox 24"/>
          <p:cNvSpPr txBox="1"/>
          <p:nvPr/>
        </p:nvSpPr>
        <p:spPr>
          <a:xfrm>
            <a:off x="3671810" y="4755424"/>
            <a:ext cx="4777270" cy="1077218"/>
          </a:xfrm>
          <a:prstGeom prst="rect">
            <a:avLst/>
          </a:prstGeom>
          <a:noFill/>
        </p:spPr>
        <p:txBody>
          <a:bodyPr wrap="none" rtlCol="0">
            <a:spAutoFit/>
          </a:bodyPr>
          <a:lstStyle/>
          <a:p>
            <a:r>
              <a:rPr lang="en-US" sz="3200" dirty="0" smtClean="0">
                <a:solidFill>
                  <a:srgbClr val="FFFF00"/>
                </a:solidFill>
              </a:rPr>
              <a:t>150 ft</a:t>
            </a:r>
            <a:r>
              <a:rPr lang="en-US" sz="3200" baseline="30000" dirty="0" smtClean="0">
                <a:solidFill>
                  <a:srgbClr val="FFFF00"/>
                </a:solidFill>
              </a:rPr>
              <a:t>2 </a:t>
            </a:r>
            <a:r>
              <a:rPr lang="en-US" sz="3200" dirty="0" smtClean="0">
                <a:solidFill>
                  <a:srgbClr val="FFFF00"/>
                </a:solidFill>
              </a:rPr>
              <a:t>+ </a:t>
            </a:r>
            <a:r>
              <a:rPr lang="en-US" sz="3200" dirty="0">
                <a:solidFill>
                  <a:srgbClr val="FFFF00"/>
                </a:solidFill>
              </a:rPr>
              <a:t>34.3 </a:t>
            </a:r>
            <a:r>
              <a:rPr lang="en-US" sz="3200" dirty="0" smtClean="0">
                <a:solidFill>
                  <a:srgbClr val="FFFF00"/>
                </a:solidFill>
              </a:rPr>
              <a:t>ft</a:t>
            </a:r>
            <a:r>
              <a:rPr lang="en-US" sz="3200" baseline="30000" dirty="0" smtClean="0">
                <a:solidFill>
                  <a:srgbClr val="FFFF00"/>
                </a:solidFill>
              </a:rPr>
              <a:t>2 </a:t>
            </a:r>
            <a:r>
              <a:rPr lang="en-US" sz="3200" dirty="0" smtClean="0">
                <a:solidFill>
                  <a:srgbClr val="FFFF00"/>
                </a:solidFill>
              </a:rPr>
              <a:t>= 184.3 </a:t>
            </a:r>
            <a:r>
              <a:rPr lang="en-US" sz="3200" dirty="0">
                <a:solidFill>
                  <a:srgbClr val="FFFF00"/>
                </a:solidFill>
              </a:rPr>
              <a:t>ft</a:t>
            </a:r>
            <a:r>
              <a:rPr lang="en-US" sz="3200" baseline="30000" dirty="0">
                <a:solidFill>
                  <a:srgbClr val="FFFF00"/>
                </a:solidFill>
              </a:rPr>
              <a:t>2</a:t>
            </a:r>
            <a:r>
              <a:rPr lang="en-US" sz="3200" dirty="0" smtClean="0">
                <a:solidFill>
                  <a:srgbClr val="FFFF00"/>
                </a:solidFill>
              </a:rPr>
              <a:t> </a:t>
            </a:r>
            <a:endParaRPr lang="en-US" sz="3200" dirty="0">
              <a:solidFill>
                <a:srgbClr val="FFFF00"/>
              </a:solidFill>
            </a:endParaRPr>
          </a:p>
          <a:p>
            <a:endParaRPr lang="en-US" sz="3200" dirty="0">
              <a:solidFill>
                <a:srgbClr val="FFFF00"/>
              </a:solidFill>
            </a:endParaRPr>
          </a:p>
        </p:txBody>
      </p:sp>
    </p:spTree>
    <p:extLst>
      <p:ext uri="{BB962C8B-B14F-4D97-AF65-F5344CB8AC3E}">
        <p14:creationId xmlns:p14="http://schemas.microsoft.com/office/powerpoint/2010/main" val="424258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dirty="0" smtClean="0">
              <a:solidFill>
                <a:srgbClr val="FFFF00"/>
              </a:solidFill>
            </a:endParaRPr>
          </a:p>
          <a:p>
            <a:pPr marL="0" indent="0">
              <a:buNone/>
            </a:pPr>
            <a:endParaRPr lang="en-US" dirty="0" smtClean="0">
              <a:solidFill>
                <a:srgbClr val="FFFF00"/>
              </a:solidFill>
            </a:endParaRPr>
          </a:p>
          <a:p>
            <a:pPr marL="0" indent="0">
              <a:buNone/>
            </a:pPr>
            <a:r>
              <a:rPr lang="en-US" dirty="0" smtClean="0">
                <a:solidFill>
                  <a:srgbClr val="FFFF00"/>
                </a:solidFill>
              </a:rPr>
              <a:t>The </a:t>
            </a:r>
            <a:r>
              <a:rPr lang="en-US" dirty="0">
                <a:solidFill>
                  <a:srgbClr val="FFFF00"/>
                </a:solidFill>
              </a:rPr>
              <a:t>Home Evaluation and Performance Improvement Standard applies to site-constructed or manufactured one- and two-family dwellings and townhouses not more than three stories above grade in height. </a:t>
            </a:r>
          </a:p>
        </p:txBody>
      </p:sp>
      <p:pic>
        <p:nvPicPr>
          <p:cNvPr id="4" name="Picture 3" descr="C:\Users\Don\Desktop\IMG_20141126_131244_811.jpg"/>
          <p:cNvPicPr/>
          <p:nvPr/>
        </p:nvPicPr>
        <p:blipFill rotWithShape="1">
          <a:blip r:embed="rId2" cstate="print">
            <a:extLst>
              <a:ext uri="{28A0092B-C50C-407E-A947-70E740481C1C}">
                <a14:useLocalDpi xmlns:a14="http://schemas.microsoft.com/office/drawing/2010/main" val="0"/>
              </a:ext>
            </a:extLst>
          </a:blip>
          <a:srcRect l="28457" t="287" r="17364" b="28285"/>
          <a:stretch/>
        </p:blipFill>
        <p:spPr bwMode="auto">
          <a:xfrm>
            <a:off x="6126480" y="0"/>
            <a:ext cx="3017520" cy="2377440"/>
          </a:xfrm>
          <a:prstGeom prst="rect">
            <a:avLst/>
          </a:prstGeom>
          <a:noFill/>
          <a:ln>
            <a:noFill/>
          </a:ln>
          <a:extLst>
            <a:ext uri="{53640926-AAD7-44D8-BBD7-CCE9431645EC}">
              <a14:shadowObscured xmlns:a14="http://schemas.microsoft.com/office/drawing/2010/main"/>
            </a:ext>
          </a:extLst>
        </p:spPr>
      </p:pic>
      <p:pic>
        <p:nvPicPr>
          <p:cNvPr id="5" name="Picture 4" descr="C:\Users\Don\Desktop\IMG_20141126_131420_551.jpg"/>
          <p:cNvPicPr/>
          <p:nvPr/>
        </p:nvPicPr>
        <p:blipFill rotWithShape="1">
          <a:blip r:embed="rId3" cstate="print">
            <a:extLst>
              <a:ext uri="{28A0092B-C50C-407E-A947-70E740481C1C}">
                <a14:useLocalDpi xmlns:a14="http://schemas.microsoft.com/office/drawing/2010/main" val="0"/>
              </a:ext>
            </a:extLst>
          </a:blip>
          <a:srcRect l="15220" r="13058" b="11066"/>
          <a:stretch/>
        </p:blipFill>
        <p:spPr bwMode="auto">
          <a:xfrm>
            <a:off x="0" y="-3314"/>
            <a:ext cx="3291840" cy="2377440"/>
          </a:xfrm>
          <a:prstGeom prst="rect">
            <a:avLst/>
          </a:prstGeom>
          <a:noFill/>
          <a:ln>
            <a:noFill/>
          </a:ln>
          <a:extLst>
            <a:ext uri="{53640926-AAD7-44D8-BBD7-CCE9431645EC}">
              <a14:shadowObscured xmlns:a14="http://schemas.microsoft.com/office/drawing/2010/main"/>
            </a:ext>
          </a:extLst>
        </p:spPr>
      </p:pic>
      <p:pic>
        <p:nvPicPr>
          <p:cNvPr id="6" name="Picture 5" descr="C:\Users\Don\AppData\Local\Microsoft\Windows\Temporary Internet Files\Content.Outlook\1BDE2P2G\IMG_20141201_131928_848.jpg"/>
          <p:cNvPicPr/>
          <p:nvPr/>
        </p:nvPicPr>
        <p:blipFill rotWithShape="1">
          <a:blip r:embed="rId4" cstate="print">
            <a:extLst>
              <a:ext uri="{28A0092B-C50C-407E-A947-70E740481C1C}">
                <a14:useLocalDpi xmlns:a14="http://schemas.microsoft.com/office/drawing/2010/main" val="0"/>
              </a:ext>
            </a:extLst>
          </a:blip>
          <a:srcRect b="26243"/>
          <a:stretch/>
        </p:blipFill>
        <p:spPr bwMode="auto">
          <a:xfrm>
            <a:off x="6081712" y="5111404"/>
            <a:ext cx="3107055" cy="1759848"/>
          </a:xfrm>
          <a:prstGeom prst="rect">
            <a:avLst/>
          </a:prstGeom>
          <a:noFill/>
          <a:ln>
            <a:noFill/>
          </a:ln>
        </p:spPr>
      </p:pic>
      <p:pic>
        <p:nvPicPr>
          <p:cNvPr id="8" name="Picture 7" descr="http://ts1.mm.bing.net/th?&amp;id=HN.608023131546124748&amp;w=300&amp;h=300&amp;c=0&amp;pid=1.9&amp;rs=0&amp;p=0"/>
          <p:cNvPicPr/>
          <p:nvPr/>
        </p:nvPicPr>
        <p:blipFill>
          <a:blip r:embed="rId5">
            <a:extLst>
              <a:ext uri="{28A0092B-C50C-407E-A947-70E740481C1C}">
                <a14:useLocalDpi xmlns:a14="http://schemas.microsoft.com/office/drawing/2010/main" val="0"/>
              </a:ext>
            </a:extLst>
          </a:blip>
          <a:srcRect/>
          <a:stretch>
            <a:fillRect/>
          </a:stretch>
        </p:blipFill>
        <p:spPr bwMode="auto">
          <a:xfrm>
            <a:off x="0" y="5029200"/>
            <a:ext cx="2819400" cy="1835426"/>
          </a:xfrm>
          <a:prstGeom prst="rect">
            <a:avLst/>
          </a:prstGeom>
          <a:noFill/>
          <a:ln>
            <a:noFill/>
          </a:ln>
        </p:spPr>
      </p:pic>
    </p:spTree>
    <p:extLst>
      <p:ext uri="{BB962C8B-B14F-4D97-AF65-F5344CB8AC3E}">
        <p14:creationId xmlns:p14="http://schemas.microsoft.com/office/powerpoint/2010/main" val="3985738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4800600"/>
            <a:ext cx="8991600" cy="609600"/>
          </a:xfrm>
        </p:spPr>
        <p:txBody>
          <a:bodyPr>
            <a:normAutofit fontScale="90000"/>
          </a:bodyPr>
          <a:lstStyle/>
          <a:p>
            <a:r>
              <a:rPr lang="en-US" dirty="0" smtClean="0"/>
              <a:t/>
            </a:r>
            <a:br>
              <a:rPr lang="en-US" dirty="0" smtClean="0"/>
            </a:br>
            <a:r>
              <a:rPr lang="en-US" dirty="0" smtClean="0"/>
              <a:t>3.0 Comprehensive Performance Audit</a:t>
            </a:r>
            <a:br>
              <a:rPr lang="en-US" dirty="0" smtClean="0"/>
            </a:br>
            <a:r>
              <a:rPr lang="en-US" dirty="0" smtClean="0"/>
              <a:t>Interview 3.1 </a:t>
            </a:r>
            <a:br>
              <a:rPr lang="en-US" dirty="0" smtClean="0"/>
            </a:br>
            <a:endParaRPr lang="en-US" dirty="0"/>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298" y="762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29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Performance Audit</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Comprehensive performance audits collect information about the residence.  </a:t>
            </a:r>
            <a:endParaRPr lang="en-US" dirty="0" smtClean="0">
              <a:solidFill>
                <a:srgbClr val="FFFF00"/>
              </a:solidFill>
            </a:endParaRPr>
          </a:p>
          <a:p>
            <a:pPr marL="0" indent="0">
              <a:buNone/>
            </a:pPr>
            <a:r>
              <a:rPr lang="en-US" dirty="0" smtClean="0">
                <a:solidFill>
                  <a:srgbClr val="FFFF00"/>
                </a:solidFill>
              </a:rPr>
              <a:t>Measurements</a:t>
            </a:r>
            <a:r>
              <a:rPr lang="en-US" dirty="0">
                <a:solidFill>
                  <a:srgbClr val="FFFF00"/>
                </a:solidFill>
              </a:rPr>
              <a:t>, tests, and observations are required to gather information for many areas of the home. </a:t>
            </a:r>
          </a:p>
        </p:txBody>
      </p:sp>
    </p:spTree>
    <p:extLst>
      <p:ext uri="{BB962C8B-B14F-4D97-AF65-F5344CB8AC3E}">
        <p14:creationId xmlns:p14="http://schemas.microsoft.com/office/powerpoint/2010/main" val="2845983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Comprehensive Performance Audit</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Comprehensive performance audits collect information about the residence.  </a:t>
            </a:r>
            <a:endParaRPr lang="en-US" dirty="0" smtClean="0">
              <a:solidFill>
                <a:srgbClr val="FFFF00"/>
              </a:solidFill>
            </a:endParaRPr>
          </a:p>
          <a:p>
            <a:pPr marL="0" indent="0">
              <a:buNone/>
            </a:pPr>
            <a:r>
              <a:rPr lang="en-US" dirty="0" smtClean="0">
                <a:solidFill>
                  <a:srgbClr val="FFFF00"/>
                </a:solidFill>
              </a:rPr>
              <a:t>Measurements</a:t>
            </a:r>
            <a:r>
              <a:rPr lang="en-US" dirty="0">
                <a:solidFill>
                  <a:srgbClr val="FFFF00"/>
                </a:solidFill>
              </a:rPr>
              <a:t>, tests, and observations are required to gather information for many areas of the home. </a:t>
            </a:r>
          </a:p>
        </p:txBody>
      </p:sp>
    </p:spTree>
    <p:extLst>
      <p:ext uri="{BB962C8B-B14F-4D97-AF65-F5344CB8AC3E}">
        <p14:creationId xmlns:p14="http://schemas.microsoft.com/office/powerpoint/2010/main" val="1987740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Interview</a:t>
            </a:r>
            <a:endParaRPr lang="en-US" dirty="0"/>
          </a:p>
        </p:txBody>
      </p:sp>
      <p:sp>
        <p:nvSpPr>
          <p:cNvPr id="3" name="Content Placeholder 2"/>
          <p:cNvSpPr>
            <a:spLocks noGrp="1"/>
          </p:cNvSpPr>
          <p:nvPr>
            <p:ph idx="1"/>
          </p:nvPr>
        </p:nvSpPr>
        <p:spPr/>
        <p:txBody>
          <a:bodyPr/>
          <a:lstStyle/>
          <a:p>
            <a:pPr marL="0" indent="0">
              <a:buNone/>
            </a:pPr>
            <a:r>
              <a:rPr lang="en-US" dirty="0">
                <a:solidFill>
                  <a:srgbClr val="FFFF00"/>
                </a:solidFill>
              </a:rPr>
              <a:t>The interview is where the first information is gathered based on the homeowner’s opinion on how their home is operating and what their perceived performance problems are.  Often they will think everything is OK and they are only seeking methods for reducing energy consumption. </a:t>
            </a:r>
          </a:p>
          <a:p>
            <a:endParaRPr lang="en-US" dirty="0"/>
          </a:p>
        </p:txBody>
      </p:sp>
    </p:spTree>
    <p:extLst>
      <p:ext uri="{BB962C8B-B14F-4D97-AF65-F5344CB8AC3E}">
        <p14:creationId xmlns:p14="http://schemas.microsoft.com/office/powerpoint/2010/main" val="247838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5|1.7|2.3|0.8|4.1|3.7|2.2|11|1"/>
</p:tagLst>
</file>

<file path=ppt/tags/tag10.xml><?xml version="1.0" encoding="utf-8"?>
<p:tagLst xmlns:a="http://schemas.openxmlformats.org/drawingml/2006/main" xmlns:r="http://schemas.openxmlformats.org/officeDocument/2006/relationships" xmlns:p="http://schemas.openxmlformats.org/presentationml/2006/main">
  <p:tag name="TIMING" val="|3.8|1.6|3.4|5.4"/>
</p:tagLst>
</file>

<file path=ppt/tags/tag11.xml><?xml version="1.0" encoding="utf-8"?>
<p:tagLst xmlns:a="http://schemas.openxmlformats.org/drawingml/2006/main" xmlns:r="http://schemas.openxmlformats.org/officeDocument/2006/relationships" xmlns:p="http://schemas.openxmlformats.org/presentationml/2006/main">
  <p:tag name="TIMING" val="|8.2|5.9|13.4|7.2"/>
</p:tagLst>
</file>

<file path=ppt/tags/tag2.xml><?xml version="1.0" encoding="utf-8"?>
<p:tagLst xmlns:a="http://schemas.openxmlformats.org/drawingml/2006/main" xmlns:r="http://schemas.openxmlformats.org/officeDocument/2006/relationships" xmlns:p="http://schemas.openxmlformats.org/presentationml/2006/main">
  <p:tag name="TIMING" val="|15.8|4.7|4.7|7.7|3.8|5"/>
</p:tagLst>
</file>

<file path=ppt/tags/tag3.xml><?xml version="1.0" encoding="utf-8"?>
<p:tagLst xmlns:a="http://schemas.openxmlformats.org/drawingml/2006/main" xmlns:r="http://schemas.openxmlformats.org/officeDocument/2006/relationships" xmlns:p="http://schemas.openxmlformats.org/presentationml/2006/main">
  <p:tag name="TIMING" val="|2.9|4.4|3|3.9|3.2|12.7|8"/>
</p:tagLst>
</file>

<file path=ppt/tags/tag4.xml><?xml version="1.0" encoding="utf-8"?>
<p:tagLst xmlns:a="http://schemas.openxmlformats.org/drawingml/2006/main" xmlns:r="http://schemas.openxmlformats.org/officeDocument/2006/relationships" xmlns:p="http://schemas.openxmlformats.org/presentationml/2006/main">
  <p:tag name="TIMING" val="|8.6|2.2|6.1"/>
</p:tagLst>
</file>

<file path=ppt/tags/tag5.xml><?xml version="1.0" encoding="utf-8"?>
<p:tagLst xmlns:a="http://schemas.openxmlformats.org/drawingml/2006/main" xmlns:r="http://schemas.openxmlformats.org/officeDocument/2006/relationships" xmlns:p="http://schemas.openxmlformats.org/presentationml/2006/main">
  <p:tag name="TIMING" val="|10.7|1.8|1.3"/>
</p:tagLst>
</file>

<file path=ppt/tags/tag6.xml><?xml version="1.0" encoding="utf-8"?>
<p:tagLst xmlns:a="http://schemas.openxmlformats.org/drawingml/2006/main" xmlns:r="http://schemas.openxmlformats.org/officeDocument/2006/relationships" xmlns:p="http://schemas.openxmlformats.org/presentationml/2006/main">
  <p:tag name="TIMING" val="|8.1|1.3|1.2|1.3"/>
</p:tagLst>
</file>

<file path=ppt/tags/tag7.xml><?xml version="1.0" encoding="utf-8"?>
<p:tagLst xmlns:a="http://schemas.openxmlformats.org/drawingml/2006/main" xmlns:r="http://schemas.openxmlformats.org/officeDocument/2006/relationships" xmlns:p="http://schemas.openxmlformats.org/presentationml/2006/main">
  <p:tag name="TIMING" val="|3.1|4.6|1"/>
</p:tagLst>
</file>

<file path=ppt/tags/tag8.xml><?xml version="1.0" encoding="utf-8"?>
<p:tagLst xmlns:a="http://schemas.openxmlformats.org/drawingml/2006/main" xmlns:r="http://schemas.openxmlformats.org/officeDocument/2006/relationships" xmlns:p="http://schemas.openxmlformats.org/presentationml/2006/main">
  <p:tag name="TIMING" val="|1|11.6"/>
</p:tagLst>
</file>

<file path=ppt/tags/tag9.xml><?xml version="1.0" encoding="utf-8"?>
<p:tagLst xmlns:a="http://schemas.openxmlformats.org/drawingml/2006/main" xmlns:r="http://schemas.openxmlformats.org/officeDocument/2006/relationships" xmlns:p="http://schemas.openxmlformats.org/presentationml/2006/main">
  <p:tag name="TIMING" val="|10|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TotalTime>
  <Words>1497</Words>
  <Application>Microsoft Office PowerPoint</Application>
  <PresentationFormat>On-screen Show (4:3)</PresentationFormat>
  <Paragraphs>211</Paragraphs>
  <Slides>47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Office Theme</vt:lpstr>
      <vt:lpstr> Day 1 Part 1 Technician’s Guide &amp; Workbook for Home Evaluation and Performance Improvement  </vt:lpstr>
      <vt:lpstr>ACCA Standard 12</vt:lpstr>
      <vt:lpstr> Comprehensive Performance Audit 3.0 1.0 Purpose; 2.0 Scope; 3.1 Interview   </vt:lpstr>
      <vt:lpstr>Purpose</vt:lpstr>
      <vt:lpstr>Scope</vt:lpstr>
      <vt:lpstr> 3.0 Comprehensive Performance Audit Interview 3.1  </vt:lpstr>
      <vt:lpstr>Comprehensive Performance Audit</vt:lpstr>
      <vt:lpstr>Comprehensive Performance Audit</vt:lpstr>
      <vt:lpstr>Interview</vt:lpstr>
      <vt:lpstr>Interview</vt:lpstr>
      <vt:lpstr>Basic Interview Questions</vt:lpstr>
      <vt:lpstr>Basic Interview Questions</vt:lpstr>
      <vt:lpstr>Basic Interview Questions</vt:lpstr>
      <vt:lpstr>Comfort Related Questions</vt:lpstr>
      <vt:lpstr>Comfort Related Questions</vt:lpstr>
      <vt:lpstr>Comfort Related Questions</vt:lpstr>
      <vt:lpstr>Home Systems Utility Related  Questions (appliances, lighting, water etc.)</vt:lpstr>
      <vt:lpstr>Home Systems Utility Related  Questions (appliances, lighting, water etc.)</vt:lpstr>
      <vt:lpstr>Combustion Safety Questions</vt:lpstr>
      <vt:lpstr>Acceptable Documentation</vt:lpstr>
      <vt:lpstr>Math Review Basics </vt:lpstr>
      <vt:lpstr>  Using Multiplication and Division  </vt:lpstr>
      <vt:lpstr>Division</vt:lpstr>
      <vt:lpstr>Multiplication and Division</vt:lpstr>
      <vt:lpstr>Multiplication and Division</vt:lpstr>
      <vt:lpstr>Multiplication and Division</vt:lpstr>
      <vt:lpstr>Area Calculations</vt:lpstr>
      <vt:lpstr>Area Calculations</vt:lpstr>
      <vt:lpstr>Area Calculations</vt:lpstr>
      <vt:lpstr>Area Calculations</vt:lpstr>
      <vt:lpstr>Area of a Circle</vt:lpstr>
      <vt:lpstr>Area of a Circle</vt:lpstr>
      <vt:lpstr>Area of a Circle</vt:lpstr>
      <vt:lpstr> Measuring Surface Area  </vt:lpstr>
      <vt:lpstr>Area of a Triangle</vt:lpstr>
      <vt:lpstr>Area of a Right Triangle</vt:lpstr>
      <vt:lpstr>Area of a Triangle</vt:lpstr>
      <vt:lpstr>Area of a Triangle</vt:lpstr>
      <vt:lpstr>Area of a Triangle</vt:lpstr>
      <vt:lpstr>Area of a Triangle</vt:lpstr>
      <vt:lpstr>Area of a Triangle</vt:lpstr>
      <vt:lpstr>Area of a Triangle</vt:lpstr>
      <vt:lpstr>Area of a Triangle</vt:lpstr>
      <vt:lpstr>Area of a Triangle</vt:lpstr>
      <vt:lpstr>Area of a Triangle</vt:lpstr>
      <vt:lpstr>Area of a Triangle</vt:lpstr>
      <vt:lpstr>Area of a Triangle</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193</cp:revision>
  <dcterms:created xsi:type="dcterms:W3CDTF">2013-05-23T13:04:32Z</dcterms:created>
  <dcterms:modified xsi:type="dcterms:W3CDTF">2015-09-10T20:45:24Z</dcterms:modified>
</cp:coreProperties>
</file>