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6"/>
  </p:notesMasterIdLst>
  <p:sldIdLst>
    <p:sldId id="405" r:id="rId2"/>
    <p:sldId id="406" r:id="rId3"/>
    <p:sldId id="363"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 id="402" r:id="rId43"/>
    <p:sldId id="403" r:id="rId44"/>
    <p:sldId id="40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5"/>
    <a:srgbClr val="3F3F3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5" autoAdjust="0"/>
    <p:restoredTop sz="94660"/>
  </p:normalViewPr>
  <p:slideViewPr>
    <p:cSldViewPr>
      <p:cViewPr varScale="1">
        <p:scale>
          <a:sx n="73" d="100"/>
          <a:sy n="73" d="100"/>
        </p:scale>
        <p:origin x="60" y="348"/>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A4F02-61AA-4C81-BD1C-511DDA14D550}"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A4F02-61AA-4C81-BD1C-511DDA14D550}" type="datetimeFigureOut">
              <a:rPr lang="en-US" smtClean="0"/>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A4F02-61AA-4C81-BD1C-511DDA14D550}" type="datetimeFigureOut">
              <a:rPr lang="en-US" smtClean="0"/>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9/10/2015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47620"/>
            <a:ext cx="9144000" cy="609600"/>
          </a:xfrm>
        </p:spPr>
        <p:txBody>
          <a:bodyPr>
            <a:normAutofit fontScale="90000"/>
          </a:bodyPr>
          <a:lstStyle/>
          <a:p>
            <a:r>
              <a:rPr lang="en-US" dirty="0" smtClean="0"/>
              <a:t/>
            </a:r>
            <a:br>
              <a:rPr lang="en-US" dirty="0" smtClean="0"/>
            </a:br>
            <a:r>
              <a:rPr lang="en-US" dirty="0" smtClean="0"/>
              <a:t>Day 1 Part 3</a:t>
            </a:r>
            <a:br>
              <a:rPr lang="en-US" dirty="0" smtClean="0"/>
            </a:br>
            <a:r>
              <a:rPr lang="en-US" dirty="0" smtClean="0"/>
              <a:t>Technician’s Guide &amp; Workbook for Home Evaluation and Performance Improvement</a:t>
            </a:r>
            <a:br>
              <a:rPr lang="en-US" dirty="0" smtClean="0"/>
            </a:br>
            <a:r>
              <a:rPr lang="en-US" dirty="0" smtClean="0"/>
              <a:t/>
            </a:r>
            <a:br>
              <a:rPr lang="en-US" dirty="0" smtClean="0"/>
            </a:br>
            <a:endParaRPr lang="en-US" dirty="0"/>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257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Problem 2</a:t>
            </a:r>
            <a:endParaRPr lang="en-US" dirty="0"/>
          </a:p>
        </p:txBody>
      </p:sp>
      <p:sp>
        <p:nvSpPr>
          <p:cNvPr id="3" name="Content Placeholder 2"/>
          <p:cNvSpPr>
            <a:spLocks noGrp="1"/>
          </p:cNvSpPr>
          <p:nvPr>
            <p:ph idx="1"/>
          </p:nvPr>
        </p:nvSpPr>
        <p:spPr>
          <a:xfrm>
            <a:off x="457200" y="1600200"/>
            <a:ext cx="8534400" cy="5029200"/>
          </a:xfrm>
        </p:spPr>
        <p:txBody>
          <a:bodyPr>
            <a:normAutofit/>
          </a:bodyPr>
          <a:lstStyle/>
          <a:p>
            <a:pPr marL="0" indent="0">
              <a:buNone/>
            </a:pPr>
            <a:r>
              <a:rPr lang="en-US" dirty="0" smtClean="0">
                <a:solidFill>
                  <a:srgbClr val="FFFF00"/>
                </a:solidFill>
              </a:rPr>
              <a:t>Next </a:t>
            </a:r>
            <a:r>
              <a:rPr lang="en-US" dirty="0">
                <a:solidFill>
                  <a:srgbClr val="FFFF00"/>
                </a:solidFill>
              </a:rPr>
              <a:t>divide </a:t>
            </a:r>
            <a:r>
              <a:rPr lang="en-US" dirty="0" smtClean="0">
                <a:solidFill>
                  <a:srgbClr val="FFFF00"/>
                </a:solidFill>
              </a:rPr>
              <a:t>12,000ft</a:t>
            </a:r>
            <a:r>
              <a:rPr lang="en-US" baseline="30000" dirty="0" smtClean="0">
                <a:solidFill>
                  <a:srgbClr val="FFFF00"/>
                </a:solidFill>
              </a:rPr>
              <a:t>3</a:t>
            </a:r>
            <a:r>
              <a:rPr lang="en-US" dirty="0" smtClean="0">
                <a:solidFill>
                  <a:srgbClr val="FFFF00"/>
                </a:solidFill>
              </a:rPr>
              <a:t> </a:t>
            </a:r>
            <a:r>
              <a:rPr lang="en-US" dirty="0">
                <a:solidFill>
                  <a:srgbClr val="FFFF00"/>
                </a:solidFill>
              </a:rPr>
              <a:t>by 50ft</a:t>
            </a:r>
            <a:r>
              <a:rPr lang="en-US" baseline="30000" dirty="0">
                <a:solidFill>
                  <a:srgbClr val="FFFF00"/>
                </a:solidFill>
              </a:rPr>
              <a:t>3 </a:t>
            </a:r>
            <a:r>
              <a:rPr lang="en-US" dirty="0">
                <a:solidFill>
                  <a:srgbClr val="FFFF00"/>
                </a:solidFill>
              </a:rPr>
              <a:t>per </a:t>
            </a:r>
            <a:r>
              <a:rPr lang="en-US" dirty="0" smtClean="0">
                <a:solidFill>
                  <a:srgbClr val="FFFF00"/>
                </a:solidFill>
              </a:rPr>
              <a:t>1000 Btuh </a:t>
            </a:r>
            <a:r>
              <a:rPr lang="en-US" dirty="0">
                <a:solidFill>
                  <a:srgbClr val="FFFF00"/>
                </a:solidFill>
              </a:rPr>
              <a:t>= </a:t>
            </a:r>
            <a:r>
              <a:rPr lang="en-US" dirty="0" smtClean="0">
                <a:solidFill>
                  <a:srgbClr val="FFFF00"/>
                </a:solidFill>
              </a:rPr>
              <a:t>240 </a:t>
            </a:r>
            <a:r>
              <a:rPr lang="en-US" dirty="0">
                <a:solidFill>
                  <a:srgbClr val="FFFF00"/>
                </a:solidFill>
              </a:rPr>
              <a:t>(how many 50ft</a:t>
            </a:r>
            <a:r>
              <a:rPr lang="en-US" baseline="30000" dirty="0">
                <a:solidFill>
                  <a:srgbClr val="FFFF00"/>
                </a:solidFill>
              </a:rPr>
              <a:t>3</a:t>
            </a:r>
            <a:r>
              <a:rPr lang="en-US" dirty="0">
                <a:solidFill>
                  <a:srgbClr val="FFFF00"/>
                </a:solidFill>
              </a:rPr>
              <a:t> </a:t>
            </a:r>
            <a:r>
              <a:rPr lang="en-US" dirty="0" smtClean="0">
                <a:solidFill>
                  <a:srgbClr val="FFFF00"/>
                </a:solidFill>
              </a:rPr>
              <a:t>areas of makeup air per hour </a:t>
            </a:r>
            <a:r>
              <a:rPr lang="en-US" dirty="0">
                <a:solidFill>
                  <a:srgbClr val="FFFF00"/>
                </a:solidFill>
              </a:rPr>
              <a:t>there are in </a:t>
            </a:r>
            <a:r>
              <a:rPr lang="en-US" dirty="0" smtClean="0">
                <a:solidFill>
                  <a:srgbClr val="FFFF00"/>
                </a:solidFill>
              </a:rPr>
              <a:t>the home)</a:t>
            </a:r>
          </a:p>
          <a:p>
            <a:pPr marL="0" indent="0">
              <a:buNone/>
            </a:pPr>
            <a:endParaRPr lang="en-US" dirty="0" smtClean="0">
              <a:solidFill>
                <a:srgbClr val="FFFF00"/>
              </a:solidFill>
            </a:endParaRPr>
          </a:p>
          <a:p>
            <a:pPr marL="0" indent="0">
              <a:buNone/>
            </a:pPr>
            <a:r>
              <a:rPr lang="en-US" dirty="0">
                <a:solidFill>
                  <a:srgbClr val="FFFF00"/>
                </a:solidFill>
              </a:rPr>
              <a:t>Next multiply the </a:t>
            </a:r>
            <a:r>
              <a:rPr lang="en-US" dirty="0" smtClean="0">
                <a:solidFill>
                  <a:srgbClr val="FFFF00"/>
                </a:solidFill>
              </a:rPr>
              <a:t>240 </a:t>
            </a:r>
            <a:r>
              <a:rPr lang="en-US" dirty="0">
                <a:solidFill>
                  <a:srgbClr val="FFFF00"/>
                </a:solidFill>
              </a:rPr>
              <a:t>by 1000 Btu to get the maximum combustion appliance total for the home:</a:t>
            </a:r>
          </a:p>
          <a:p>
            <a:pPr marL="0" indent="0">
              <a:buNone/>
            </a:pPr>
            <a:r>
              <a:rPr lang="en-US" dirty="0" smtClean="0">
                <a:solidFill>
                  <a:srgbClr val="FFFF00"/>
                </a:solidFill>
              </a:rPr>
              <a:t>240 </a:t>
            </a:r>
            <a:r>
              <a:rPr lang="en-US" dirty="0">
                <a:solidFill>
                  <a:srgbClr val="FFFF00"/>
                </a:solidFill>
              </a:rPr>
              <a:t>X 1000 = </a:t>
            </a:r>
            <a:r>
              <a:rPr lang="en-US" dirty="0" smtClean="0">
                <a:solidFill>
                  <a:srgbClr val="FFFF00"/>
                </a:solidFill>
              </a:rPr>
              <a:t>240,000</a:t>
            </a:r>
            <a:endParaRPr lang="en-US" dirty="0">
              <a:solidFill>
                <a:srgbClr val="FFFF00"/>
              </a:solidFill>
            </a:endParaRPr>
          </a:p>
          <a:p>
            <a:pPr marL="0" indent="0">
              <a:buNone/>
            </a:pPr>
            <a:endParaRPr lang="en-US" dirty="0">
              <a:solidFill>
                <a:srgbClr val="FFFF00"/>
              </a:solidFill>
            </a:endParaRPr>
          </a:p>
        </p:txBody>
      </p:sp>
    </p:spTree>
    <p:extLst>
      <p:ext uri="{BB962C8B-B14F-4D97-AF65-F5344CB8AC3E}">
        <p14:creationId xmlns:p14="http://schemas.microsoft.com/office/powerpoint/2010/main" val="3314264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Problem 2</a:t>
            </a:r>
            <a:endParaRPr lang="en-US" dirty="0"/>
          </a:p>
        </p:txBody>
      </p:sp>
      <p:sp>
        <p:nvSpPr>
          <p:cNvPr id="3" name="Content Placeholder 2"/>
          <p:cNvSpPr>
            <a:spLocks noGrp="1"/>
          </p:cNvSpPr>
          <p:nvPr>
            <p:ph idx="1"/>
          </p:nvPr>
        </p:nvSpPr>
        <p:spPr>
          <a:xfrm>
            <a:off x="228600" y="1600200"/>
            <a:ext cx="8763000" cy="5029200"/>
          </a:xfrm>
        </p:spPr>
        <p:txBody>
          <a:bodyPr>
            <a:normAutofit/>
          </a:bodyPr>
          <a:lstStyle/>
          <a:p>
            <a:pPr marL="0" indent="0">
              <a:buNone/>
            </a:pPr>
            <a:endParaRPr lang="en-US" dirty="0">
              <a:solidFill>
                <a:srgbClr val="FFFF00"/>
              </a:solidFill>
            </a:endParaRPr>
          </a:p>
          <a:p>
            <a:pPr marL="0" indent="0">
              <a:buNone/>
            </a:pPr>
            <a:r>
              <a:rPr lang="en-US" dirty="0" smtClean="0">
                <a:solidFill>
                  <a:srgbClr val="FFFF00"/>
                </a:solidFill>
              </a:rPr>
              <a:t>The Btuh allowable for this leakage rate and home area is 240,000 Btuh</a:t>
            </a:r>
          </a:p>
          <a:p>
            <a:pPr marL="0" indent="0">
              <a:buNone/>
            </a:pPr>
            <a:endParaRPr lang="en-US" dirty="0" smtClean="0">
              <a:solidFill>
                <a:srgbClr val="FFFF00"/>
              </a:solidFill>
            </a:endParaRPr>
          </a:p>
          <a:p>
            <a:pPr marL="0" indent="0">
              <a:buNone/>
            </a:pPr>
            <a:r>
              <a:rPr lang="en-US" dirty="0" smtClean="0">
                <a:solidFill>
                  <a:srgbClr val="FFFF00"/>
                </a:solidFill>
              </a:rPr>
              <a:t>This leaky home could easily support the combustion air needs of the  200,000 Btuh Furnace  </a:t>
            </a:r>
            <a:endParaRPr lang="en-US" dirty="0">
              <a:solidFill>
                <a:srgbClr val="FFFF00"/>
              </a:solidFill>
            </a:endParaRPr>
          </a:p>
        </p:txBody>
      </p:sp>
    </p:spTree>
    <p:extLst>
      <p:ext uri="{BB962C8B-B14F-4D97-AF65-F5344CB8AC3E}">
        <p14:creationId xmlns:p14="http://schemas.microsoft.com/office/powerpoint/2010/main" val="2682716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Problem 2</a:t>
            </a:r>
            <a:endParaRPr lang="en-US" dirty="0"/>
          </a:p>
        </p:txBody>
      </p:sp>
      <p:sp>
        <p:nvSpPr>
          <p:cNvPr id="3" name="Content Placeholder 2"/>
          <p:cNvSpPr>
            <a:spLocks noGrp="1"/>
          </p:cNvSpPr>
          <p:nvPr>
            <p:ph idx="1"/>
          </p:nvPr>
        </p:nvSpPr>
        <p:spPr>
          <a:xfrm>
            <a:off x="228600" y="1600200"/>
            <a:ext cx="8763000" cy="5029200"/>
          </a:xfrm>
        </p:spPr>
        <p:txBody>
          <a:bodyPr>
            <a:normAutofit/>
          </a:bodyPr>
          <a:lstStyle/>
          <a:p>
            <a:pPr marL="0" indent="0">
              <a:buNone/>
            </a:pPr>
            <a:endParaRPr lang="en-US" dirty="0">
              <a:solidFill>
                <a:srgbClr val="FFFF00"/>
              </a:solidFill>
            </a:endParaRPr>
          </a:p>
          <a:p>
            <a:pPr marL="0" indent="0">
              <a:buNone/>
            </a:pPr>
            <a:r>
              <a:rPr lang="en-US" dirty="0" smtClean="0">
                <a:solidFill>
                  <a:srgbClr val="FFFF00"/>
                </a:solidFill>
              </a:rPr>
              <a:t>The Btuh allowable for this leakage rate and home area is 240,000 Btuh</a:t>
            </a:r>
          </a:p>
          <a:p>
            <a:pPr marL="0" indent="0">
              <a:buNone/>
            </a:pPr>
            <a:endParaRPr lang="en-US" dirty="0" smtClean="0">
              <a:solidFill>
                <a:srgbClr val="FFFF00"/>
              </a:solidFill>
            </a:endParaRPr>
          </a:p>
          <a:p>
            <a:pPr marL="0" indent="0">
              <a:buNone/>
            </a:pPr>
            <a:r>
              <a:rPr lang="en-US" dirty="0" smtClean="0">
                <a:solidFill>
                  <a:srgbClr val="FFFF00"/>
                </a:solidFill>
              </a:rPr>
              <a:t>This leaky home could easily support the combustion air needs of the  200,000 Btuh Furnace  </a:t>
            </a:r>
            <a:endParaRPr lang="en-US" dirty="0">
              <a:solidFill>
                <a:srgbClr val="FFFF00"/>
              </a:solidFill>
            </a:endParaRPr>
          </a:p>
        </p:txBody>
      </p:sp>
    </p:spTree>
    <p:extLst>
      <p:ext uri="{BB962C8B-B14F-4D97-AF65-F5344CB8AC3E}">
        <p14:creationId xmlns:p14="http://schemas.microsoft.com/office/powerpoint/2010/main" val="1438996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National Fuel Gas Code (NFG) §9.3</a:t>
            </a:r>
          </a:p>
        </p:txBody>
      </p:sp>
      <p:sp>
        <p:nvSpPr>
          <p:cNvPr id="3" name="Content Placeholder 2"/>
          <p:cNvSpPr>
            <a:spLocks noGrp="1"/>
          </p:cNvSpPr>
          <p:nvPr>
            <p:ph idx="1"/>
          </p:nvPr>
        </p:nvSpPr>
        <p:spPr>
          <a:xfrm>
            <a:off x="457200" y="1600200"/>
            <a:ext cx="8534400" cy="4525963"/>
          </a:xfrm>
        </p:spPr>
        <p:txBody>
          <a:bodyPr>
            <a:normAutofit lnSpcReduction="10000"/>
          </a:bodyPr>
          <a:lstStyle/>
          <a:p>
            <a:pPr marL="0" indent="0">
              <a:buNone/>
            </a:pPr>
            <a:r>
              <a:rPr lang="en-US" sz="3500" dirty="0" smtClean="0">
                <a:solidFill>
                  <a:srgbClr val="FFFF00"/>
                </a:solidFill>
              </a:rPr>
              <a:t>“Formula Method” </a:t>
            </a:r>
          </a:p>
          <a:p>
            <a:pPr marL="0" indent="0">
              <a:buNone/>
            </a:pPr>
            <a:r>
              <a:rPr lang="en-US" sz="3500" dirty="0" smtClean="0">
                <a:solidFill>
                  <a:srgbClr val="FFFF00"/>
                </a:solidFill>
              </a:rPr>
              <a:t>Where the infiltration rate is known and the ACH is less than 0.60: the minimum required volume can be calculated using one of two formulas.</a:t>
            </a:r>
          </a:p>
          <a:p>
            <a:r>
              <a:rPr lang="en-US" sz="3500" dirty="0" smtClean="0">
                <a:solidFill>
                  <a:srgbClr val="FFFF00"/>
                </a:solidFill>
              </a:rPr>
              <a:t>The first is for appliances other than fan-assisted. </a:t>
            </a:r>
          </a:p>
          <a:p>
            <a:r>
              <a:rPr lang="en-US" sz="3500" dirty="0" smtClean="0">
                <a:solidFill>
                  <a:srgbClr val="FFFF00"/>
                </a:solidFill>
              </a:rPr>
              <a:t>The second is for </a:t>
            </a:r>
            <a:r>
              <a:rPr lang="en-US" sz="3500" dirty="0">
                <a:solidFill>
                  <a:srgbClr val="FFFF00"/>
                </a:solidFill>
              </a:rPr>
              <a:t>fan-assisted </a:t>
            </a:r>
            <a:r>
              <a:rPr lang="en-US" sz="3500" dirty="0" smtClean="0">
                <a:solidFill>
                  <a:srgbClr val="FFFF00"/>
                </a:solidFill>
              </a:rPr>
              <a:t>appliances.</a:t>
            </a:r>
          </a:p>
          <a:p>
            <a:endParaRPr lang="en-US" dirty="0" smtClean="0">
              <a:solidFill>
                <a:srgbClr val="FFFF00"/>
              </a:solidFill>
            </a:endParaRPr>
          </a:p>
          <a:p>
            <a:pPr marL="0" indent="0">
              <a:buNone/>
            </a:pPr>
            <a:endParaRPr lang="en-US" dirty="0" smtClean="0">
              <a:solidFill>
                <a:srgbClr val="FFFF00"/>
              </a:solidFill>
            </a:endParaRPr>
          </a:p>
          <a:p>
            <a:pPr marL="0" indent="0">
              <a:buNone/>
            </a:pPr>
            <a:endParaRPr lang="en-US" dirty="0">
              <a:solidFill>
                <a:srgbClr val="FFFF00"/>
              </a:solidFill>
            </a:endParaRPr>
          </a:p>
        </p:txBody>
      </p:sp>
    </p:spTree>
    <p:extLst>
      <p:ext uri="{BB962C8B-B14F-4D97-AF65-F5344CB8AC3E}">
        <p14:creationId xmlns:p14="http://schemas.microsoft.com/office/powerpoint/2010/main" val="3900754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Than Fan Assisted Formula</a:t>
            </a:r>
            <a:endParaRPr lang="en-US" dirty="0"/>
          </a:p>
        </p:txBody>
      </p:sp>
      <p:sp>
        <p:nvSpPr>
          <p:cNvPr id="3" name="Content Placeholder 2"/>
          <p:cNvSpPr>
            <a:spLocks noGrp="1"/>
          </p:cNvSpPr>
          <p:nvPr>
            <p:ph idx="1"/>
          </p:nvPr>
        </p:nvSpPr>
        <p:spPr/>
        <p:txBody>
          <a:bodyPr>
            <a:normAutofit/>
          </a:bodyPr>
          <a:lstStyle/>
          <a:p>
            <a:pPr marL="0" lvl="0" indent="0">
              <a:buNone/>
            </a:pPr>
            <a:r>
              <a:rPr lang="en-US" dirty="0">
                <a:solidFill>
                  <a:srgbClr val="FFFF00"/>
                </a:solidFill>
              </a:rPr>
              <a:t>Naturally vented appliance (boiler or furnace) formula:</a:t>
            </a:r>
          </a:p>
          <a:p>
            <a:pPr marL="0" lvl="0" indent="0">
              <a:buNone/>
            </a:pPr>
            <a:r>
              <a:rPr lang="en-US" dirty="0">
                <a:solidFill>
                  <a:srgbClr val="FFFF00"/>
                </a:solidFill>
              </a:rPr>
              <a:t>Required volume ≥ [21ft</a:t>
            </a:r>
            <a:r>
              <a:rPr lang="en-US" baseline="30000" dirty="0">
                <a:solidFill>
                  <a:srgbClr val="FFFF00"/>
                </a:solidFill>
              </a:rPr>
              <a:t>3 </a:t>
            </a:r>
            <a:r>
              <a:rPr lang="en-US" dirty="0">
                <a:solidFill>
                  <a:srgbClr val="FFFF00"/>
                </a:solidFill>
              </a:rPr>
              <a:t>X all appliances input </a:t>
            </a:r>
            <a:r>
              <a:rPr lang="en-US" dirty="0" err="1">
                <a:solidFill>
                  <a:srgbClr val="FFFF00"/>
                </a:solidFill>
              </a:rPr>
              <a:t>Btuh</a:t>
            </a:r>
            <a:r>
              <a:rPr lang="en-US" dirty="0">
                <a:solidFill>
                  <a:srgbClr val="FFFF00"/>
                </a:solidFill>
              </a:rPr>
              <a:t>] ÷ [ACH X 1,000 </a:t>
            </a:r>
            <a:r>
              <a:rPr lang="en-US" dirty="0" err="1">
                <a:solidFill>
                  <a:srgbClr val="FFFF00"/>
                </a:solidFill>
              </a:rPr>
              <a:t>Btuh</a:t>
            </a:r>
            <a:r>
              <a:rPr lang="en-US" dirty="0">
                <a:solidFill>
                  <a:srgbClr val="FFFF00"/>
                </a:solidFill>
              </a:rPr>
              <a:t>]</a:t>
            </a:r>
          </a:p>
        </p:txBody>
      </p:sp>
    </p:spTree>
    <p:extLst>
      <p:ext uri="{BB962C8B-B14F-4D97-AF65-F5344CB8AC3E}">
        <p14:creationId xmlns:p14="http://schemas.microsoft.com/office/powerpoint/2010/main" val="1357704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Fan Assisted Formula</a:t>
            </a:r>
            <a:endParaRPr lang="en-US" dirty="0"/>
          </a:p>
        </p:txBody>
      </p:sp>
      <p:sp>
        <p:nvSpPr>
          <p:cNvPr id="3" name="Content Placeholder 2"/>
          <p:cNvSpPr>
            <a:spLocks noGrp="1"/>
          </p:cNvSpPr>
          <p:nvPr>
            <p:ph idx="1"/>
          </p:nvPr>
        </p:nvSpPr>
        <p:spPr/>
        <p:txBody>
          <a:bodyPr>
            <a:normAutofit/>
          </a:bodyPr>
          <a:lstStyle/>
          <a:p>
            <a:pPr marL="0" lvl="0" indent="0">
              <a:buNone/>
            </a:pPr>
            <a:r>
              <a:rPr lang="en-US" dirty="0">
                <a:solidFill>
                  <a:srgbClr val="FFFF00"/>
                </a:solidFill>
              </a:rPr>
              <a:t>Fan assisted appliance (boiler or furnace) formula:</a:t>
            </a:r>
          </a:p>
          <a:p>
            <a:pPr marL="0" indent="0">
              <a:buNone/>
            </a:pPr>
            <a:r>
              <a:rPr lang="en-US" dirty="0">
                <a:solidFill>
                  <a:srgbClr val="FFFF00"/>
                </a:solidFill>
              </a:rPr>
              <a:t>Required volume ≥ [15ft</a:t>
            </a:r>
            <a:r>
              <a:rPr lang="en-US" baseline="30000" dirty="0">
                <a:solidFill>
                  <a:srgbClr val="FFFF00"/>
                </a:solidFill>
              </a:rPr>
              <a:t>3 </a:t>
            </a:r>
            <a:r>
              <a:rPr lang="en-US" dirty="0">
                <a:solidFill>
                  <a:srgbClr val="FFFF00"/>
                </a:solidFill>
              </a:rPr>
              <a:t>X for the fan assisted appliance input </a:t>
            </a:r>
            <a:r>
              <a:rPr lang="en-US" dirty="0" err="1">
                <a:solidFill>
                  <a:srgbClr val="FFFF00"/>
                </a:solidFill>
              </a:rPr>
              <a:t>Btuh</a:t>
            </a:r>
            <a:r>
              <a:rPr lang="en-US" dirty="0">
                <a:solidFill>
                  <a:srgbClr val="FFFF00"/>
                </a:solidFill>
              </a:rPr>
              <a:t>] ÷ [ACH X 1,000 </a:t>
            </a:r>
            <a:r>
              <a:rPr lang="en-US" dirty="0" err="1">
                <a:solidFill>
                  <a:srgbClr val="FFFF00"/>
                </a:solidFill>
              </a:rPr>
              <a:t>Btuh</a:t>
            </a:r>
            <a:r>
              <a:rPr lang="en-US" dirty="0">
                <a:solidFill>
                  <a:srgbClr val="FFFF00"/>
                </a:solidFill>
              </a:rPr>
              <a:t>]</a:t>
            </a:r>
          </a:p>
        </p:txBody>
      </p:sp>
    </p:spTree>
    <p:extLst>
      <p:ext uri="{BB962C8B-B14F-4D97-AF65-F5344CB8AC3E}">
        <p14:creationId xmlns:p14="http://schemas.microsoft.com/office/powerpoint/2010/main" val="3495804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3</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marL="0" indent="0">
              <a:buNone/>
            </a:pPr>
            <a:r>
              <a:rPr lang="en-US" dirty="0">
                <a:solidFill>
                  <a:srgbClr val="FFFF00"/>
                </a:solidFill>
              </a:rPr>
              <a:t>A 12,000 ft</a:t>
            </a:r>
            <a:r>
              <a:rPr lang="en-US" baseline="30000" dirty="0">
                <a:solidFill>
                  <a:srgbClr val="FFFF00"/>
                </a:solidFill>
              </a:rPr>
              <a:t>2</a:t>
            </a:r>
            <a:r>
              <a:rPr lang="en-US" dirty="0">
                <a:solidFill>
                  <a:srgbClr val="FFFF00"/>
                </a:solidFill>
              </a:rPr>
              <a:t> home with 9 </a:t>
            </a:r>
            <a:r>
              <a:rPr lang="en-US" dirty="0" err="1">
                <a:solidFill>
                  <a:srgbClr val="FFFF00"/>
                </a:solidFill>
              </a:rPr>
              <a:t>ft</a:t>
            </a:r>
            <a:r>
              <a:rPr lang="en-US" dirty="0">
                <a:solidFill>
                  <a:srgbClr val="FFFF00"/>
                </a:solidFill>
              </a:rPr>
              <a:t> ceilings according to the blower door test has 0.50 ACH and a fan-assisted 148,000 </a:t>
            </a:r>
            <a:r>
              <a:rPr lang="en-US" dirty="0" err="1">
                <a:solidFill>
                  <a:srgbClr val="FFFF00"/>
                </a:solidFill>
              </a:rPr>
              <a:t>Btuh</a:t>
            </a:r>
            <a:r>
              <a:rPr lang="en-US" dirty="0">
                <a:solidFill>
                  <a:srgbClr val="FFFF00"/>
                </a:solidFill>
              </a:rPr>
              <a:t> gas furnace, a </a:t>
            </a:r>
            <a:r>
              <a:rPr lang="en-US" dirty="0" smtClean="0">
                <a:solidFill>
                  <a:srgbClr val="FFFF00"/>
                </a:solidFill>
              </a:rPr>
              <a:t>48,000 </a:t>
            </a:r>
            <a:r>
              <a:rPr lang="en-US" dirty="0" err="1">
                <a:solidFill>
                  <a:srgbClr val="FFFF00"/>
                </a:solidFill>
              </a:rPr>
              <a:t>Btuh</a:t>
            </a:r>
            <a:r>
              <a:rPr lang="en-US" dirty="0">
                <a:solidFill>
                  <a:srgbClr val="FFFF00"/>
                </a:solidFill>
              </a:rPr>
              <a:t> oven, and a 60,000 </a:t>
            </a:r>
            <a:r>
              <a:rPr lang="en-US" dirty="0" err="1" smtClean="0">
                <a:solidFill>
                  <a:srgbClr val="FFFF00"/>
                </a:solidFill>
              </a:rPr>
              <a:t>Btuh</a:t>
            </a:r>
            <a:r>
              <a:rPr lang="en-US" dirty="0" smtClean="0">
                <a:solidFill>
                  <a:srgbClr val="FFFF00"/>
                </a:solidFill>
              </a:rPr>
              <a:t> </a:t>
            </a:r>
            <a:r>
              <a:rPr lang="en-US" dirty="0">
                <a:solidFill>
                  <a:srgbClr val="FFFF00"/>
                </a:solidFill>
              </a:rPr>
              <a:t>domestic water heater.  Will combustion ventilation air need to be added? </a:t>
            </a:r>
            <a:endParaRPr lang="en-US" dirty="0" smtClean="0">
              <a:solidFill>
                <a:srgbClr val="FFFF00"/>
              </a:solidFill>
            </a:endParaRPr>
          </a:p>
          <a:p>
            <a:pPr marL="0" indent="0">
              <a:buNone/>
            </a:pPr>
            <a:r>
              <a:rPr lang="en-US" dirty="0" smtClean="0">
                <a:solidFill>
                  <a:srgbClr val="FFFF00"/>
                </a:solidFill>
              </a:rPr>
              <a:t>Note</a:t>
            </a:r>
            <a:r>
              <a:rPr lang="en-US" dirty="0">
                <a:solidFill>
                  <a:srgbClr val="FFFF00"/>
                </a:solidFill>
              </a:rPr>
              <a:t>: ACH ˂ 0.60</a:t>
            </a:r>
          </a:p>
          <a:p>
            <a:pPr marL="0" indent="0">
              <a:buNone/>
            </a:pPr>
            <a:endParaRPr lang="en-US" dirty="0">
              <a:solidFill>
                <a:srgbClr val="FFFF00"/>
              </a:solidFill>
            </a:endParaRPr>
          </a:p>
          <a:p>
            <a:r>
              <a:rPr lang="en-US" dirty="0">
                <a:solidFill>
                  <a:srgbClr val="FFFF00"/>
                </a:solidFill>
              </a:rPr>
              <a:t>First plug the numbers into the </a:t>
            </a:r>
            <a:r>
              <a:rPr lang="en-US" dirty="0" smtClean="0">
                <a:solidFill>
                  <a:srgbClr val="FFFF00"/>
                </a:solidFill>
              </a:rPr>
              <a:t>fan assisted formula to calculate the area for the furnace: </a:t>
            </a:r>
            <a:endParaRPr lang="en-US" dirty="0">
              <a:solidFill>
                <a:srgbClr val="FFFF00"/>
              </a:solidFill>
            </a:endParaRPr>
          </a:p>
          <a:p>
            <a:r>
              <a:rPr lang="en-US" dirty="0">
                <a:solidFill>
                  <a:srgbClr val="FFFF00"/>
                </a:solidFill>
              </a:rPr>
              <a:t>Required volume ≥ [15ft</a:t>
            </a:r>
            <a:r>
              <a:rPr lang="en-US" baseline="30000" dirty="0">
                <a:solidFill>
                  <a:srgbClr val="FFFF00"/>
                </a:solidFill>
              </a:rPr>
              <a:t>3 </a:t>
            </a:r>
            <a:r>
              <a:rPr lang="en-US" dirty="0">
                <a:solidFill>
                  <a:srgbClr val="FFFF00"/>
                </a:solidFill>
              </a:rPr>
              <a:t>X </a:t>
            </a:r>
            <a:r>
              <a:rPr lang="en-US" dirty="0" smtClean="0">
                <a:solidFill>
                  <a:srgbClr val="FFFF00"/>
                </a:solidFill>
              </a:rPr>
              <a:t>148,000 </a:t>
            </a:r>
            <a:r>
              <a:rPr lang="en-US" dirty="0" err="1">
                <a:solidFill>
                  <a:srgbClr val="FFFF00"/>
                </a:solidFill>
              </a:rPr>
              <a:t>Btuh</a:t>
            </a:r>
            <a:r>
              <a:rPr lang="en-US" dirty="0">
                <a:solidFill>
                  <a:srgbClr val="FFFF00"/>
                </a:solidFill>
              </a:rPr>
              <a:t>] ÷ [0.50 X 1,000 </a:t>
            </a:r>
            <a:r>
              <a:rPr lang="en-US" dirty="0" err="1">
                <a:solidFill>
                  <a:srgbClr val="FFFF00"/>
                </a:solidFill>
              </a:rPr>
              <a:t>Btuh</a:t>
            </a:r>
            <a:r>
              <a:rPr lang="en-US" dirty="0">
                <a:solidFill>
                  <a:srgbClr val="FFFF00"/>
                </a:solidFill>
              </a:rPr>
              <a:t>] ≥ </a:t>
            </a:r>
            <a:r>
              <a:rPr lang="en-US" dirty="0" smtClean="0">
                <a:solidFill>
                  <a:srgbClr val="FFFF00"/>
                </a:solidFill>
              </a:rPr>
              <a:t>4,440ft</a:t>
            </a:r>
            <a:r>
              <a:rPr lang="en-US" baseline="30000" dirty="0" smtClean="0">
                <a:solidFill>
                  <a:srgbClr val="FFFF00"/>
                </a:solidFill>
              </a:rPr>
              <a:t>3</a:t>
            </a:r>
            <a:endParaRPr lang="en-US" dirty="0">
              <a:solidFill>
                <a:srgbClr val="FFFF00"/>
              </a:solidFill>
            </a:endParaRPr>
          </a:p>
        </p:txBody>
      </p:sp>
    </p:spTree>
    <p:extLst>
      <p:ext uri="{BB962C8B-B14F-4D97-AF65-F5344CB8AC3E}">
        <p14:creationId xmlns:p14="http://schemas.microsoft.com/office/powerpoint/2010/main" val="4155568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3</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marL="0" indent="0">
              <a:buNone/>
            </a:pPr>
            <a:r>
              <a:rPr lang="en-US" dirty="0">
                <a:solidFill>
                  <a:srgbClr val="FFFF00"/>
                </a:solidFill>
              </a:rPr>
              <a:t>A 12,000 ft</a:t>
            </a:r>
            <a:r>
              <a:rPr lang="en-US" baseline="30000" dirty="0">
                <a:solidFill>
                  <a:srgbClr val="FFFF00"/>
                </a:solidFill>
              </a:rPr>
              <a:t>2</a:t>
            </a:r>
            <a:r>
              <a:rPr lang="en-US" dirty="0">
                <a:solidFill>
                  <a:srgbClr val="FFFF00"/>
                </a:solidFill>
              </a:rPr>
              <a:t> home with 9 </a:t>
            </a:r>
            <a:r>
              <a:rPr lang="en-US" dirty="0" err="1">
                <a:solidFill>
                  <a:srgbClr val="FFFF00"/>
                </a:solidFill>
              </a:rPr>
              <a:t>ft</a:t>
            </a:r>
            <a:r>
              <a:rPr lang="en-US" dirty="0">
                <a:solidFill>
                  <a:srgbClr val="FFFF00"/>
                </a:solidFill>
              </a:rPr>
              <a:t> ceilings according to the blower door test has 0.50 ACH and a fan-assisted 148,000 </a:t>
            </a:r>
            <a:r>
              <a:rPr lang="en-US" dirty="0" err="1">
                <a:solidFill>
                  <a:srgbClr val="FFFF00"/>
                </a:solidFill>
              </a:rPr>
              <a:t>Btuh</a:t>
            </a:r>
            <a:r>
              <a:rPr lang="en-US" dirty="0">
                <a:solidFill>
                  <a:srgbClr val="FFFF00"/>
                </a:solidFill>
              </a:rPr>
              <a:t> gas furnace, a </a:t>
            </a:r>
            <a:r>
              <a:rPr lang="en-US" dirty="0" smtClean="0">
                <a:solidFill>
                  <a:srgbClr val="FFFF00"/>
                </a:solidFill>
              </a:rPr>
              <a:t>48,000 </a:t>
            </a:r>
            <a:r>
              <a:rPr lang="en-US" dirty="0" err="1">
                <a:solidFill>
                  <a:srgbClr val="FFFF00"/>
                </a:solidFill>
              </a:rPr>
              <a:t>Btuh</a:t>
            </a:r>
            <a:r>
              <a:rPr lang="en-US" dirty="0">
                <a:solidFill>
                  <a:srgbClr val="FFFF00"/>
                </a:solidFill>
              </a:rPr>
              <a:t> oven, and a 60,000 </a:t>
            </a:r>
            <a:r>
              <a:rPr lang="en-US" dirty="0" err="1" smtClean="0">
                <a:solidFill>
                  <a:srgbClr val="FFFF00"/>
                </a:solidFill>
              </a:rPr>
              <a:t>Btuh</a:t>
            </a:r>
            <a:r>
              <a:rPr lang="en-US" dirty="0" smtClean="0">
                <a:solidFill>
                  <a:srgbClr val="FFFF00"/>
                </a:solidFill>
              </a:rPr>
              <a:t> </a:t>
            </a:r>
            <a:r>
              <a:rPr lang="en-US" dirty="0">
                <a:solidFill>
                  <a:srgbClr val="FFFF00"/>
                </a:solidFill>
              </a:rPr>
              <a:t>domestic water heater.  Will combustion ventilation air need to be added? </a:t>
            </a:r>
            <a:endParaRPr lang="en-US" dirty="0" smtClean="0">
              <a:solidFill>
                <a:srgbClr val="FFFF00"/>
              </a:solidFill>
            </a:endParaRPr>
          </a:p>
          <a:p>
            <a:pPr marL="0" indent="0">
              <a:buNone/>
            </a:pPr>
            <a:r>
              <a:rPr lang="en-US" dirty="0" smtClean="0">
                <a:solidFill>
                  <a:srgbClr val="FFFF00"/>
                </a:solidFill>
              </a:rPr>
              <a:t>Note</a:t>
            </a:r>
            <a:r>
              <a:rPr lang="en-US" dirty="0">
                <a:solidFill>
                  <a:srgbClr val="FFFF00"/>
                </a:solidFill>
              </a:rPr>
              <a:t>: ACH ˂ 0.60</a:t>
            </a:r>
          </a:p>
          <a:p>
            <a:pPr marL="0" indent="0">
              <a:buNone/>
            </a:pPr>
            <a:endParaRPr lang="en-US" dirty="0">
              <a:solidFill>
                <a:srgbClr val="FFFF00"/>
              </a:solidFill>
            </a:endParaRPr>
          </a:p>
          <a:p>
            <a:r>
              <a:rPr lang="en-US" dirty="0">
                <a:solidFill>
                  <a:srgbClr val="FFFF00"/>
                </a:solidFill>
              </a:rPr>
              <a:t>First plug the numbers into the </a:t>
            </a:r>
            <a:r>
              <a:rPr lang="en-US" dirty="0" smtClean="0">
                <a:solidFill>
                  <a:srgbClr val="FFFF00"/>
                </a:solidFill>
              </a:rPr>
              <a:t>fan assisted formula to calculate the area for the furnace: </a:t>
            </a:r>
            <a:endParaRPr lang="en-US" dirty="0">
              <a:solidFill>
                <a:srgbClr val="FFFF00"/>
              </a:solidFill>
            </a:endParaRPr>
          </a:p>
          <a:p>
            <a:r>
              <a:rPr lang="en-US" dirty="0">
                <a:solidFill>
                  <a:srgbClr val="FFFF00"/>
                </a:solidFill>
              </a:rPr>
              <a:t>Required volume ≥ [15ft</a:t>
            </a:r>
            <a:r>
              <a:rPr lang="en-US" baseline="30000" dirty="0">
                <a:solidFill>
                  <a:srgbClr val="FFFF00"/>
                </a:solidFill>
              </a:rPr>
              <a:t>3 </a:t>
            </a:r>
            <a:r>
              <a:rPr lang="en-US" dirty="0">
                <a:solidFill>
                  <a:srgbClr val="FFFF00"/>
                </a:solidFill>
              </a:rPr>
              <a:t>X </a:t>
            </a:r>
            <a:r>
              <a:rPr lang="en-US" dirty="0" smtClean="0">
                <a:solidFill>
                  <a:srgbClr val="FFFF00"/>
                </a:solidFill>
              </a:rPr>
              <a:t>148,000 </a:t>
            </a:r>
            <a:r>
              <a:rPr lang="en-US" dirty="0" err="1">
                <a:solidFill>
                  <a:srgbClr val="FFFF00"/>
                </a:solidFill>
              </a:rPr>
              <a:t>Btuh</a:t>
            </a:r>
            <a:r>
              <a:rPr lang="en-US" dirty="0">
                <a:solidFill>
                  <a:srgbClr val="FFFF00"/>
                </a:solidFill>
              </a:rPr>
              <a:t>] ÷ [0.50 X 1,000 </a:t>
            </a:r>
            <a:r>
              <a:rPr lang="en-US" dirty="0" err="1">
                <a:solidFill>
                  <a:srgbClr val="FFFF00"/>
                </a:solidFill>
              </a:rPr>
              <a:t>Btuh</a:t>
            </a:r>
            <a:r>
              <a:rPr lang="en-US" dirty="0">
                <a:solidFill>
                  <a:srgbClr val="FFFF00"/>
                </a:solidFill>
              </a:rPr>
              <a:t>] ≥ </a:t>
            </a:r>
            <a:r>
              <a:rPr lang="en-US" dirty="0" smtClean="0">
                <a:solidFill>
                  <a:srgbClr val="FFFF00"/>
                </a:solidFill>
              </a:rPr>
              <a:t>4,440ft</a:t>
            </a:r>
            <a:r>
              <a:rPr lang="en-US" baseline="30000" dirty="0" smtClean="0">
                <a:solidFill>
                  <a:srgbClr val="FFFF00"/>
                </a:solidFill>
              </a:rPr>
              <a:t>3</a:t>
            </a:r>
            <a:endParaRPr lang="en-US" dirty="0">
              <a:solidFill>
                <a:srgbClr val="FFFF00"/>
              </a:solidFill>
            </a:endParaRPr>
          </a:p>
        </p:txBody>
      </p:sp>
    </p:spTree>
    <p:extLst>
      <p:ext uri="{BB962C8B-B14F-4D97-AF65-F5344CB8AC3E}">
        <p14:creationId xmlns:p14="http://schemas.microsoft.com/office/powerpoint/2010/main" val="3124017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3</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solidFill>
                  <a:srgbClr val="FFFF00"/>
                </a:solidFill>
              </a:rPr>
              <a:t>Next do the calculation </a:t>
            </a:r>
            <a:r>
              <a:rPr lang="en-US" dirty="0" smtClean="0">
                <a:solidFill>
                  <a:srgbClr val="FFFF00"/>
                </a:solidFill>
              </a:rPr>
              <a:t>using the formula for </a:t>
            </a:r>
            <a:r>
              <a:rPr lang="en-US" dirty="0">
                <a:solidFill>
                  <a:srgbClr val="FFFF00"/>
                </a:solidFill>
              </a:rPr>
              <a:t>the naturally vented appliances:</a:t>
            </a:r>
          </a:p>
          <a:p>
            <a:r>
              <a:rPr lang="en-US" dirty="0">
                <a:solidFill>
                  <a:srgbClr val="FFFF00"/>
                </a:solidFill>
              </a:rPr>
              <a:t>Required volume ≥ [21ft</a:t>
            </a:r>
            <a:r>
              <a:rPr lang="en-US" baseline="30000" dirty="0">
                <a:solidFill>
                  <a:srgbClr val="FFFF00"/>
                </a:solidFill>
              </a:rPr>
              <a:t>3 </a:t>
            </a:r>
            <a:r>
              <a:rPr lang="en-US" dirty="0">
                <a:solidFill>
                  <a:srgbClr val="FFFF00"/>
                </a:solidFill>
              </a:rPr>
              <a:t>X (60,000 + </a:t>
            </a:r>
            <a:r>
              <a:rPr lang="en-US" dirty="0" smtClean="0">
                <a:solidFill>
                  <a:srgbClr val="FFFF00"/>
                </a:solidFill>
              </a:rPr>
              <a:t>48,000</a:t>
            </a:r>
            <a:r>
              <a:rPr lang="en-US" dirty="0">
                <a:solidFill>
                  <a:srgbClr val="FFFF00"/>
                </a:solidFill>
              </a:rPr>
              <a:t>)] ÷ [0.50 X 1,000 </a:t>
            </a:r>
            <a:r>
              <a:rPr lang="en-US" dirty="0" err="1">
                <a:solidFill>
                  <a:srgbClr val="FFFF00"/>
                </a:solidFill>
              </a:rPr>
              <a:t>Btuh</a:t>
            </a:r>
            <a:r>
              <a:rPr lang="en-US" dirty="0">
                <a:solidFill>
                  <a:srgbClr val="FFFF00"/>
                </a:solidFill>
              </a:rPr>
              <a:t>] ≥ </a:t>
            </a:r>
            <a:r>
              <a:rPr lang="en-US" dirty="0" smtClean="0">
                <a:solidFill>
                  <a:srgbClr val="FFFF00"/>
                </a:solidFill>
              </a:rPr>
              <a:t>4,536ft</a:t>
            </a:r>
            <a:r>
              <a:rPr lang="en-US" baseline="30000" dirty="0" smtClean="0">
                <a:solidFill>
                  <a:srgbClr val="FFFF00"/>
                </a:solidFill>
              </a:rPr>
              <a:t>3</a:t>
            </a:r>
            <a:endParaRPr lang="en-US" dirty="0">
              <a:solidFill>
                <a:srgbClr val="FFFF00"/>
              </a:solidFill>
            </a:endParaRPr>
          </a:p>
          <a:p>
            <a:pPr marL="0" indent="0">
              <a:buNone/>
            </a:pPr>
            <a:endParaRPr lang="en-US" dirty="0" smtClean="0">
              <a:solidFill>
                <a:srgbClr val="FFFF00"/>
              </a:solidFill>
            </a:endParaRPr>
          </a:p>
          <a:p>
            <a:pPr marL="0" indent="0">
              <a:buNone/>
            </a:pPr>
            <a:r>
              <a:rPr lang="en-US" dirty="0" smtClean="0">
                <a:solidFill>
                  <a:srgbClr val="FFFF00"/>
                </a:solidFill>
              </a:rPr>
              <a:t>Next</a:t>
            </a:r>
            <a:r>
              <a:rPr lang="en-US" dirty="0">
                <a:solidFill>
                  <a:srgbClr val="FFFF00"/>
                </a:solidFill>
              </a:rPr>
              <a:t>, add up the two for the total required volume: </a:t>
            </a:r>
          </a:p>
          <a:p>
            <a:r>
              <a:rPr lang="en-US" dirty="0" smtClean="0">
                <a:solidFill>
                  <a:srgbClr val="FFFF00"/>
                </a:solidFill>
              </a:rPr>
              <a:t>4,440ft</a:t>
            </a:r>
            <a:r>
              <a:rPr lang="en-US" baseline="30000" dirty="0" smtClean="0">
                <a:solidFill>
                  <a:srgbClr val="FFFF00"/>
                </a:solidFill>
              </a:rPr>
              <a:t>3</a:t>
            </a:r>
            <a:r>
              <a:rPr lang="en-US" dirty="0" smtClean="0">
                <a:solidFill>
                  <a:srgbClr val="FFFF00"/>
                </a:solidFill>
              </a:rPr>
              <a:t> </a:t>
            </a:r>
            <a:r>
              <a:rPr lang="en-US" dirty="0">
                <a:solidFill>
                  <a:srgbClr val="FFFF00"/>
                </a:solidFill>
              </a:rPr>
              <a:t>+ </a:t>
            </a:r>
            <a:r>
              <a:rPr lang="en-US" dirty="0" smtClean="0">
                <a:solidFill>
                  <a:srgbClr val="FFFF00"/>
                </a:solidFill>
              </a:rPr>
              <a:t>4,536ft</a:t>
            </a:r>
            <a:r>
              <a:rPr lang="en-US" baseline="30000" dirty="0" smtClean="0">
                <a:solidFill>
                  <a:srgbClr val="FFFF00"/>
                </a:solidFill>
              </a:rPr>
              <a:t>3</a:t>
            </a:r>
            <a:r>
              <a:rPr lang="en-US" dirty="0" smtClean="0">
                <a:solidFill>
                  <a:srgbClr val="FFFF00"/>
                </a:solidFill>
              </a:rPr>
              <a:t> </a:t>
            </a:r>
            <a:r>
              <a:rPr lang="en-US" dirty="0">
                <a:solidFill>
                  <a:srgbClr val="FFFF00"/>
                </a:solidFill>
              </a:rPr>
              <a:t>= </a:t>
            </a:r>
            <a:r>
              <a:rPr lang="en-US" dirty="0" smtClean="0">
                <a:solidFill>
                  <a:srgbClr val="FFFF00"/>
                </a:solidFill>
              </a:rPr>
              <a:t>8,970 ft</a:t>
            </a:r>
            <a:r>
              <a:rPr lang="en-US" baseline="30000" dirty="0" smtClean="0">
                <a:solidFill>
                  <a:srgbClr val="FFFF00"/>
                </a:solidFill>
              </a:rPr>
              <a:t>3</a:t>
            </a:r>
            <a:endParaRPr lang="en-US" dirty="0">
              <a:solidFill>
                <a:srgbClr val="FFFF00"/>
              </a:solidFill>
            </a:endParaRPr>
          </a:p>
        </p:txBody>
      </p:sp>
    </p:spTree>
    <p:extLst>
      <p:ext uri="{BB962C8B-B14F-4D97-AF65-F5344CB8AC3E}">
        <p14:creationId xmlns:p14="http://schemas.microsoft.com/office/powerpoint/2010/main" val="177793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3</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solidFill>
                  <a:srgbClr val="FFFF00"/>
                </a:solidFill>
              </a:rPr>
              <a:t>Next do the calculation </a:t>
            </a:r>
            <a:r>
              <a:rPr lang="en-US" dirty="0" smtClean="0">
                <a:solidFill>
                  <a:srgbClr val="FFFF00"/>
                </a:solidFill>
              </a:rPr>
              <a:t>using the formula for </a:t>
            </a:r>
            <a:r>
              <a:rPr lang="en-US" dirty="0">
                <a:solidFill>
                  <a:srgbClr val="FFFF00"/>
                </a:solidFill>
              </a:rPr>
              <a:t>the naturally vented appliances:</a:t>
            </a:r>
          </a:p>
          <a:p>
            <a:r>
              <a:rPr lang="en-US" dirty="0">
                <a:solidFill>
                  <a:srgbClr val="FFFF00"/>
                </a:solidFill>
              </a:rPr>
              <a:t>Required volume ≥ [21ft</a:t>
            </a:r>
            <a:r>
              <a:rPr lang="en-US" baseline="30000" dirty="0">
                <a:solidFill>
                  <a:srgbClr val="FFFF00"/>
                </a:solidFill>
              </a:rPr>
              <a:t>3 </a:t>
            </a:r>
            <a:r>
              <a:rPr lang="en-US" dirty="0">
                <a:solidFill>
                  <a:srgbClr val="FFFF00"/>
                </a:solidFill>
              </a:rPr>
              <a:t>X (60,000 + </a:t>
            </a:r>
            <a:r>
              <a:rPr lang="en-US" dirty="0" smtClean="0">
                <a:solidFill>
                  <a:srgbClr val="FFFF00"/>
                </a:solidFill>
              </a:rPr>
              <a:t>48,000</a:t>
            </a:r>
            <a:r>
              <a:rPr lang="en-US" dirty="0">
                <a:solidFill>
                  <a:srgbClr val="FFFF00"/>
                </a:solidFill>
              </a:rPr>
              <a:t>)] ÷ [0.50 X 1,000 </a:t>
            </a:r>
            <a:r>
              <a:rPr lang="en-US" dirty="0" err="1">
                <a:solidFill>
                  <a:srgbClr val="FFFF00"/>
                </a:solidFill>
              </a:rPr>
              <a:t>Btuh</a:t>
            </a:r>
            <a:r>
              <a:rPr lang="en-US" dirty="0">
                <a:solidFill>
                  <a:srgbClr val="FFFF00"/>
                </a:solidFill>
              </a:rPr>
              <a:t>] ≥ </a:t>
            </a:r>
            <a:r>
              <a:rPr lang="en-US" dirty="0" smtClean="0">
                <a:solidFill>
                  <a:srgbClr val="FFFF00"/>
                </a:solidFill>
              </a:rPr>
              <a:t>4,536ft</a:t>
            </a:r>
            <a:r>
              <a:rPr lang="en-US" baseline="30000" dirty="0" smtClean="0">
                <a:solidFill>
                  <a:srgbClr val="FFFF00"/>
                </a:solidFill>
              </a:rPr>
              <a:t>3</a:t>
            </a:r>
            <a:endParaRPr lang="en-US" dirty="0">
              <a:solidFill>
                <a:srgbClr val="FFFF00"/>
              </a:solidFill>
            </a:endParaRPr>
          </a:p>
          <a:p>
            <a:pPr marL="0" indent="0">
              <a:buNone/>
            </a:pPr>
            <a:endParaRPr lang="en-US" dirty="0" smtClean="0">
              <a:solidFill>
                <a:srgbClr val="FFFF00"/>
              </a:solidFill>
            </a:endParaRPr>
          </a:p>
          <a:p>
            <a:pPr marL="0" indent="0">
              <a:buNone/>
            </a:pPr>
            <a:r>
              <a:rPr lang="en-US" dirty="0" smtClean="0">
                <a:solidFill>
                  <a:srgbClr val="FFFF00"/>
                </a:solidFill>
              </a:rPr>
              <a:t>Next</a:t>
            </a:r>
            <a:r>
              <a:rPr lang="en-US" dirty="0">
                <a:solidFill>
                  <a:srgbClr val="FFFF00"/>
                </a:solidFill>
              </a:rPr>
              <a:t>, add up the two for the total required volume: </a:t>
            </a:r>
          </a:p>
          <a:p>
            <a:r>
              <a:rPr lang="en-US" dirty="0" smtClean="0">
                <a:solidFill>
                  <a:srgbClr val="FFFF00"/>
                </a:solidFill>
              </a:rPr>
              <a:t>4,440ft</a:t>
            </a:r>
            <a:r>
              <a:rPr lang="en-US" baseline="30000" dirty="0" smtClean="0">
                <a:solidFill>
                  <a:srgbClr val="FFFF00"/>
                </a:solidFill>
              </a:rPr>
              <a:t>3</a:t>
            </a:r>
            <a:r>
              <a:rPr lang="en-US" dirty="0" smtClean="0">
                <a:solidFill>
                  <a:srgbClr val="FFFF00"/>
                </a:solidFill>
              </a:rPr>
              <a:t> </a:t>
            </a:r>
            <a:r>
              <a:rPr lang="en-US" dirty="0">
                <a:solidFill>
                  <a:srgbClr val="FFFF00"/>
                </a:solidFill>
              </a:rPr>
              <a:t>+ </a:t>
            </a:r>
            <a:r>
              <a:rPr lang="en-US" dirty="0" smtClean="0">
                <a:solidFill>
                  <a:srgbClr val="FFFF00"/>
                </a:solidFill>
              </a:rPr>
              <a:t>4,536ft</a:t>
            </a:r>
            <a:r>
              <a:rPr lang="en-US" baseline="30000" dirty="0" smtClean="0">
                <a:solidFill>
                  <a:srgbClr val="FFFF00"/>
                </a:solidFill>
              </a:rPr>
              <a:t>3</a:t>
            </a:r>
            <a:r>
              <a:rPr lang="en-US" dirty="0" smtClean="0">
                <a:solidFill>
                  <a:srgbClr val="FFFF00"/>
                </a:solidFill>
              </a:rPr>
              <a:t> </a:t>
            </a:r>
            <a:r>
              <a:rPr lang="en-US" dirty="0">
                <a:solidFill>
                  <a:srgbClr val="FFFF00"/>
                </a:solidFill>
              </a:rPr>
              <a:t>= </a:t>
            </a:r>
            <a:r>
              <a:rPr lang="en-US" dirty="0" smtClean="0">
                <a:solidFill>
                  <a:srgbClr val="FFFF00"/>
                </a:solidFill>
              </a:rPr>
              <a:t>8,970 ft</a:t>
            </a:r>
            <a:r>
              <a:rPr lang="en-US" baseline="30000" dirty="0" smtClean="0">
                <a:solidFill>
                  <a:srgbClr val="FFFF00"/>
                </a:solidFill>
              </a:rPr>
              <a:t>3</a:t>
            </a:r>
            <a:endParaRPr lang="en-US" dirty="0">
              <a:solidFill>
                <a:srgbClr val="FFFF00"/>
              </a:solidFill>
            </a:endParaRPr>
          </a:p>
        </p:txBody>
      </p:sp>
      <p:sp>
        <p:nvSpPr>
          <p:cNvPr id="5" name="TextBox 4"/>
          <p:cNvSpPr txBox="1"/>
          <p:nvPr/>
        </p:nvSpPr>
        <p:spPr>
          <a:xfrm>
            <a:off x="1219200" y="4419600"/>
            <a:ext cx="5181600" cy="584775"/>
          </a:xfrm>
          <a:prstGeom prst="rect">
            <a:avLst/>
          </a:prstGeom>
          <a:solidFill>
            <a:schemeClr val="tx1"/>
          </a:solidFill>
        </p:spPr>
        <p:txBody>
          <a:bodyPr wrap="square" rtlCol="0">
            <a:spAutoFit/>
          </a:bodyPr>
          <a:lstStyle/>
          <a:p>
            <a:r>
              <a:rPr lang="en-US" sz="3200" dirty="0" smtClean="0">
                <a:solidFill>
                  <a:srgbClr val="FF0000"/>
                </a:solidFill>
              </a:rPr>
              <a:t>12,000 ft</a:t>
            </a:r>
            <a:r>
              <a:rPr lang="en-US" sz="3200" baseline="30000" dirty="0" smtClean="0">
                <a:solidFill>
                  <a:srgbClr val="FF0000"/>
                </a:solidFill>
              </a:rPr>
              <a:t>2</a:t>
            </a:r>
            <a:r>
              <a:rPr lang="en-US" sz="3200" dirty="0" smtClean="0">
                <a:solidFill>
                  <a:srgbClr val="FF0000"/>
                </a:solidFill>
              </a:rPr>
              <a:t> x 9 ft. = 108,000 ft</a:t>
            </a:r>
            <a:r>
              <a:rPr lang="en-US" sz="3200" baseline="30000" dirty="0" smtClean="0">
                <a:solidFill>
                  <a:srgbClr val="FF0000"/>
                </a:solidFill>
              </a:rPr>
              <a:t>3</a:t>
            </a:r>
            <a:endParaRPr lang="en-US" sz="3200" dirty="0">
              <a:solidFill>
                <a:srgbClr val="FF0000"/>
              </a:solidFill>
            </a:endParaRPr>
          </a:p>
        </p:txBody>
      </p:sp>
    </p:spTree>
    <p:extLst>
      <p:ext uri="{BB962C8B-B14F-4D97-AF65-F5344CB8AC3E}">
        <p14:creationId xmlns:p14="http://schemas.microsoft.com/office/powerpoint/2010/main" val="1343758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575" y="4800600"/>
            <a:ext cx="8991600" cy="609600"/>
          </a:xfrm>
        </p:spPr>
        <p:txBody>
          <a:bodyPr>
            <a:normAutofit fontScale="90000"/>
          </a:bodyPr>
          <a:lstStyle/>
          <a:p>
            <a:r>
              <a:rPr lang="en-US" dirty="0" smtClean="0"/>
              <a:t/>
            </a:r>
            <a:br>
              <a:rPr lang="en-US" dirty="0" smtClean="0"/>
            </a:br>
            <a:r>
              <a:rPr lang="en-US" dirty="0" smtClean="0"/>
              <a:t>Math Review CAZ Volume and </a:t>
            </a:r>
            <a:br>
              <a:rPr lang="en-US" dirty="0" smtClean="0"/>
            </a:br>
            <a:r>
              <a:rPr lang="en-US" dirty="0" smtClean="0"/>
              <a:t>Air Free CO PPM Calculations</a:t>
            </a:r>
            <a:br>
              <a:rPr lang="en-US" dirty="0" smtClean="0"/>
            </a:br>
            <a:r>
              <a:rPr lang="en-US" dirty="0" smtClean="0"/>
              <a:t/>
            </a:r>
            <a:br>
              <a:rPr lang="en-US" dirty="0" smtClean="0"/>
            </a:br>
            <a:endParaRPr lang="en-US" dirty="0"/>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298" y="762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4</a:t>
            </a:r>
            <a:endParaRPr lang="en-US" dirty="0"/>
          </a:p>
        </p:txBody>
      </p:sp>
      <p:sp>
        <p:nvSpPr>
          <p:cNvPr id="3" name="Content Placeholder 2"/>
          <p:cNvSpPr>
            <a:spLocks noGrp="1"/>
          </p:cNvSpPr>
          <p:nvPr>
            <p:ph idx="1"/>
          </p:nvPr>
        </p:nvSpPr>
        <p:spPr>
          <a:xfrm>
            <a:off x="457200" y="1417638"/>
            <a:ext cx="8229600" cy="5287962"/>
          </a:xfrm>
        </p:spPr>
        <p:txBody>
          <a:bodyPr>
            <a:normAutofit/>
          </a:bodyPr>
          <a:lstStyle/>
          <a:p>
            <a:pPr marL="0" indent="0">
              <a:buNone/>
            </a:pPr>
            <a:r>
              <a:rPr lang="en-US" dirty="0">
                <a:solidFill>
                  <a:srgbClr val="FFFF00"/>
                </a:solidFill>
              </a:rPr>
              <a:t>A 12,000 ft</a:t>
            </a:r>
            <a:r>
              <a:rPr lang="en-US" baseline="30000" dirty="0">
                <a:solidFill>
                  <a:srgbClr val="FFFF00"/>
                </a:solidFill>
              </a:rPr>
              <a:t>2</a:t>
            </a:r>
            <a:r>
              <a:rPr lang="en-US" dirty="0">
                <a:solidFill>
                  <a:srgbClr val="FFFF00"/>
                </a:solidFill>
              </a:rPr>
              <a:t> home with 9 </a:t>
            </a:r>
            <a:r>
              <a:rPr lang="en-US" dirty="0" err="1">
                <a:solidFill>
                  <a:srgbClr val="FFFF00"/>
                </a:solidFill>
              </a:rPr>
              <a:t>ft</a:t>
            </a:r>
            <a:r>
              <a:rPr lang="en-US" dirty="0">
                <a:solidFill>
                  <a:srgbClr val="FFFF00"/>
                </a:solidFill>
              </a:rPr>
              <a:t> ceilings according to the blower door test has </a:t>
            </a:r>
            <a:r>
              <a:rPr lang="en-US" dirty="0" smtClean="0">
                <a:solidFill>
                  <a:srgbClr val="FFFF00"/>
                </a:solidFill>
              </a:rPr>
              <a:t>0.03 </a:t>
            </a:r>
            <a:r>
              <a:rPr lang="en-US" dirty="0">
                <a:solidFill>
                  <a:srgbClr val="FFFF00"/>
                </a:solidFill>
              </a:rPr>
              <a:t>ACH and a fan-assisted 148,000 Btuh gas furnace, a </a:t>
            </a:r>
            <a:r>
              <a:rPr lang="en-US" dirty="0" smtClean="0">
                <a:solidFill>
                  <a:srgbClr val="FFFF00"/>
                </a:solidFill>
              </a:rPr>
              <a:t>48,000 </a:t>
            </a:r>
            <a:r>
              <a:rPr lang="en-US" dirty="0">
                <a:solidFill>
                  <a:srgbClr val="FFFF00"/>
                </a:solidFill>
              </a:rPr>
              <a:t>Btuh oven, and a 60,000 </a:t>
            </a:r>
            <a:r>
              <a:rPr lang="en-US" dirty="0" smtClean="0">
                <a:solidFill>
                  <a:srgbClr val="FFFF00"/>
                </a:solidFill>
              </a:rPr>
              <a:t>Btuh </a:t>
            </a:r>
            <a:r>
              <a:rPr lang="en-US" dirty="0">
                <a:solidFill>
                  <a:srgbClr val="FFFF00"/>
                </a:solidFill>
              </a:rPr>
              <a:t>domestic water heater.  Will combustion ventilation air need to be added? </a:t>
            </a:r>
            <a:endParaRPr lang="en-US" dirty="0" smtClean="0">
              <a:solidFill>
                <a:srgbClr val="FFFF00"/>
              </a:solidFill>
            </a:endParaRPr>
          </a:p>
          <a:p>
            <a:pPr marL="0" indent="0">
              <a:buNone/>
            </a:pPr>
            <a:r>
              <a:rPr lang="en-US" dirty="0" smtClean="0">
                <a:solidFill>
                  <a:srgbClr val="FFFF00"/>
                </a:solidFill>
              </a:rPr>
              <a:t>Note</a:t>
            </a:r>
            <a:r>
              <a:rPr lang="en-US" dirty="0">
                <a:solidFill>
                  <a:srgbClr val="FFFF00"/>
                </a:solidFill>
              </a:rPr>
              <a:t>: ACH ˂ 0.60</a:t>
            </a:r>
          </a:p>
          <a:p>
            <a:pPr marL="0" indent="0">
              <a:buNone/>
            </a:pPr>
            <a:endParaRPr lang="en-US" dirty="0">
              <a:solidFill>
                <a:srgbClr val="FFFF00"/>
              </a:solidFill>
            </a:endParaRPr>
          </a:p>
        </p:txBody>
      </p:sp>
    </p:spTree>
    <p:extLst>
      <p:ext uri="{BB962C8B-B14F-4D97-AF65-F5344CB8AC3E}">
        <p14:creationId xmlns:p14="http://schemas.microsoft.com/office/powerpoint/2010/main" val="2105466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4</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marL="0" indent="0">
              <a:buNone/>
            </a:pPr>
            <a:r>
              <a:rPr lang="en-US" dirty="0">
                <a:solidFill>
                  <a:srgbClr val="FFFF00"/>
                </a:solidFill>
              </a:rPr>
              <a:t>A 12,000 ft</a:t>
            </a:r>
            <a:r>
              <a:rPr lang="en-US" baseline="30000" dirty="0">
                <a:solidFill>
                  <a:srgbClr val="FFFF00"/>
                </a:solidFill>
              </a:rPr>
              <a:t>2</a:t>
            </a:r>
            <a:r>
              <a:rPr lang="en-US" dirty="0">
                <a:solidFill>
                  <a:srgbClr val="FFFF00"/>
                </a:solidFill>
              </a:rPr>
              <a:t> home with 9 </a:t>
            </a:r>
            <a:r>
              <a:rPr lang="en-US" dirty="0" err="1">
                <a:solidFill>
                  <a:srgbClr val="FFFF00"/>
                </a:solidFill>
              </a:rPr>
              <a:t>ft</a:t>
            </a:r>
            <a:r>
              <a:rPr lang="en-US" dirty="0">
                <a:solidFill>
                  <a:srgbClr val="FFFF00"/>
                </a:solidFill>
              </a:rPr>
              <a:t> ceilings according to the blower door test has </a:t>
            </a:r>
            <a:r>
              <a:rPr lang="en-US" dirty="0" smtClean="0">
                <a:solidFill>
                  <a:srgbClr val="FFFF00"/>
                </a:solidFill>
              </a:rPr>
              <a:t>0.03 </a:t>
            </a:r>
            <a:r>
              <a:rPr lang="en-US" dirty="0">
                <a:solidFill>
                  <a:srgbClr val="FFFF00"/>
                </a:solidFill>
              </a:rPr>
              <a:t>ACH and a fan-assisted 148,000 Btuh gas furnace, a </a:t>
            </a:r>
            <a:r>
              <a:rPr lang="en-US" dirty="0" smtClean="0">
                <a:solidFill>
                  <a:srgbClr val="FFFF00"/>
                </a:solidFill>
              </a:rPr>
              <a:t>48,000 </a:t>
            </a:r>
            <a:r>
              <a:rPr lang="en-US" dirty="0">
                <a:solidFill>
                  <a:srgbClr val="FFFF00"/>
                </a:solidFill>
              </a:rPr>
              <a:t>Btuh oven, and a 60,000 </a:t>
            </a:r>
            <a:r>
              <a:rPr lang="en-US" dirty="0" smtClean="0">
                <a:solidFill>
                  <a:srgbClr val="FFFF00"/>
                </a:solidFill>
              </a:rPr>
              <a:t>Btuh </a:t>
            </a:r>
            <a:r>
              <a:rPr lang="en-US" dirty="0">
                <a:solidFill>
                  <a:srgbClr val="FFFF00"/>
                </a:solidFill>
              </a:rPr>
              <a:t>domestic water heater.  Will combustion ventilation air need to be added? </a:t>
            </a:r>
            <a:endParaRPr lang="en-US" dirty="0" smtClean="0">
              <a:solidFill>
                <a:srgbClr val="FFFF00"/>
              </a:solidFill>
            </a:endParaRPr>
          </a:p>
          <a:p>
            <a:pPr marL="0" indent="0">
              <a:buNone/>
            </a:pPr>
            <a:r>
              <a:rPr lang="en-US" dirty="0" smtClean="0">
                <a:solidFill>
                  <a:srgbClr val="FFFF00"/>
                </a:solidFill>
              </a:rPr>
              <a:t>Note</a:t>
            </a:r>
            <a:r>
              <a:rPr lang="en-US" dirty="0">
                <a:solidFill>
                  <a:srgbClr val="FFFF00"/>
                </a:solidFill>
              </a:rPr>
              <a:t>: ACH ˂ 0.60</a:t>
            </a:r>
          </a:p>
          <a:p>
            <a:pPr marL="0" indent="0">
              <a:buNone/>
            </a:pPr>
            <a:endParaRPr lang="en-US" dirty="0">
              <a:solidFill>
                <a:srgbClr val="FFFF00"/>
              </a:solidFill>
            </a:endParaRPr>
          </a:p>
          <a:p>
            <a:r>
              <a:rPr lang="en-US" dirty="0">
                <a:solidFill>
                  <a:srgbClr val="FFFF00"/>
                </a:solidFill>
              </a:rPr>
              <a:t>First plug the numbers into the </a:t>
            </a:r>
            <a:r>
              <a:rPr lang="en-US" dirty="0" smtClean="0">
                <a:solidFill>
                  <a:srgbClr val="FFFF00"/>
                </a:solidFill>
              </a:rPr>
              <a:t>fan assisted formula to calculate the area for the furnace: </a:t>
            </a:r>
            <a:endParaRPr lang="en-US" dirty="0">
              <a:solidFill>
                <a:srgbClr val="FFFF00"/>
              </a:solidFill>
            </a:endParaRPr>
          </a:p>
          <a:p>
            <a:r>
              <a:rPr lang="en-US" dirty="0">
                <a:solidFill>
                  <a:srgbClr val="FFFF00"/>
                </a:solidFill>
              </a:rPr>
              <a:t>Required volume ≥ [15ft</a:t>
            </a:r>
            <a:r>
              <a:rPr lang="en-US" baseline="30000" dirty="0">
                <a:solidFill>
                  <a:srgbClr val="FFFF00"/>
                </a:solidFill>
              </a:rPr>
              <a:t>3 </a:t>
            </a:r>
            <a:r>
              <a:rPr lang="en-US" dirty="0">
                <a:solidFill>
                  <a:srgbClr val="FFFF00"/>
                </a:solidFill>
              </a:rPr>
              <a:t>X </a:t>
            </a:r>
            <a:r>
              <a:rPr lang="en-US" dirty="0" smtClean="0">
                <a:solidFill>
                  <a:srgbClr val="FFFF00"/>
                </a:solidFill>
              </a:rPr>
              <a:t>148,000 </a:t>
            </a:r>
            <a:r>
              <a:rPr lang="en-US" dirty="0">
                <a:solidFill>
                  <a:srgbClr val="FFFF00"/>
                </a:solidFill>
              </a:rPr>
              <a:t>Btuh] ÷ [</a:t>
            </a:r>
            <a:r>
              <a:rPr lang="en-US" dirty="0" smtClean="0">
                <a:solidFill>
                  <a:srgbClr val="FFFF00"/>
                </a:solidFill>
              </a:rPr>
              <a:t>0.03 </a:t>
            </a:r>
            <a:r>
              <a:rPr lang="en-US" dirty="0">
                <a:solidFill>
                  <a:srgbClr val="FFFF00"/>
                </a:solidFill>
              </a:rPr>
              <a:t>X 1,000 Btuh] ≥ </a:t>
            </a:r>
            <a:r>
              <a:rPr lang="en-US" dirty="0" smtClean="0">
                <a:solidFill>
                  <a:srgbClr val="FFFF00"/>
                </a:solidFill>
              </a:rPr>
              <a:t>74,000 ft</a:t>
            </a:r>
            <a:r>
              <a:rPr lang="en-US" baseline="30000" dirty="0" smtClean="0">
                <a:solidFill>
                  <a:srgbClr val="FFFF00"/>
                </a:solidFill>
              </a:rPr>
              <a:t>3</a:t>
            </a:r>
            <a:endParaRPr lang="en-US" dirty="0">
              <a:solidFill>
                <a:srgbClr val="FFFF00"/>
              </a:solidFill>
            </a:endParaRPr>
          </a:p>
        </p:txBody>
      </p:sp>
    </p:spTree>
    <p:extLst>
      <p:ext uri="{BB962C8B-B14F-4D97-AF65-F5344CB8AC3E}">
        <p14:creationId xmlns:p14="http://schemas.microsoft.com/office/powerpoint/2010/main" val="4093369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4</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solidFill>
                  <a:srgbClr val="FFFF00"/>
                </a:solidFill>
              </a:rPr>
              <a:t>Next do the calculation </a:t>
            </a:r>
            <a:r>
              <a:rPr lang="en-US" dirty="0" smtClean="0">
                <a:solidFill>
                  <a:srgbClr val="FFFF00"/>
                </a:solidFill>
              </a:rPr>
              <a:t>using the formula for </a:t>
            </a:r>
            <a:r>
              <a:rPr lang="en-US" dirty="0">
                <a:solidFill>
                  <a:srgbClr val="FFFF00"/>
                </a:solidFill>
              </a:rPr>
              <a:t>the naturally vented appliances:</a:t>
            </a:r>
          </a:p>
          <a:p>
            <a:r>
              <a:rPr lang="en-US" dirty="0">
                <a:solidFill>
                  <a:srgbClr val="FFFF00"/>
                </a:solidFill>
              </a:rPr>
              <a:t>Required volume ≥ [21ft</a:t>
            </a:r>
            <a:r>
              <a:rPr lang="en-US" baseline="30000" dirty="0">
                <a:solidFill>
                  <a:srgbClr val="FFFF00"/>
                </a:solidFill>
              </a:rPr>
              <a:t>3 </a:t>
            </a:r>
            <a:r>
              <a:rPr lang="en-US" dirty="0">
                <a:solidFill>
                  <a:srgbClr val="FFFF00"/>
                </a:solidFill>
              </a:rPr>
              <a:t>X (60,000 + </a:t>
            </a:r>
            <a:r>
              <a:rPr lang="en-US" dirty="0" smtClean="0">
                <a:solidFill>
                  <a:srgbClr val="FFFF00"/>
                </a:solidFill>
              </a:rPr>
              <a:t>48,000</a:t>
            </a:r>
            <a:r>
              <a:rPr lang="en-US" dirty="0">
                <a:solidFill>
                  <a:srgbClr val="FFFF00"/>
                </a:solidFill>
              </a:rPr>
              <a:t>)] ÷ [</a:t>
            </a:r>
            <a:r>
              <a:rPr lang="en-US" dirty="0" smtClean="0">
                <a:solidFill>
                  <a:srgbClr val="FFFF00"/>
                </a:solidFill>
              </a:rPr>
              <a:t>0.03 </a:t>
            </a:r>
            <a:r>
              <a:rPr lang="en-US" dirty="0">
                <a:solidFill>
                  <a:srgbClr val="FFFF00"/>
                </a:solidFill>
              </a:rPr>
              <a:t>X 1,000 Btuh] ≥ </a:t>
            </a:r>
            <a:r>
              <a:rPr lang="en-US" dirty="0" smtClean="0">
                <a:solidFill>
                  <a:srgbClr val="FFFF00"/>
                </a:solidFill>
              </a:rPr>
              <a:t>75,600 ft</a:t>
            </a:r>
            <a:r>
              <a:rPr lang="en-US" baseline="30000" dirty="0" smtClean="0">
                <a:solidFill>
                  <a:srgbClr val="FFFF00"/>
                </a:solidFill>
              </a:rPr>
              <a:t>3</a:t>
            </a:r>
            <a:endParaRPr lang="en-US" dirty="0">
              <a:solidFill>
                <a:srgbClr val="FFFF00"/>
              </a:solidFill>
            </a:endParaRPr>
          </a:p>
          <a:p>
            <a:pPr marL="0" indent="0">
              <a:buNone/>
            </a:pPr>
            <a:endParaRPr lang="en-US" dirty="0" smtClean="0">
              <a:solidFill>
                <a:srgbClr val="FFFF00"/>
              </a:solidFill>
            </a:endParaRPr>
          </a:p>
        </p:txBody>
      </p:sp>
    </p:spTree>
    <p:extLst>
      <p:ext uri="{BB962C8B-B14F-4D97-AF65-F5344CB8AC3E}">
        <p14:creationId xmlns:p14="http://schemas.microsoft.com/office/powerpoint/2010/main" val="2568590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4</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solidFill>
                  <a:srgbClr val="FFFF00"/>
                </a:solidFill>
              </a:rPr>
              <a:t>Next do the calculation </a:t>
            </a:r>
            <a:r>
              <a:rPr lang="en-US" dirty="0" smtClean="0">
                <a:solidFill>
                  <a:srgbClr val="FFFF00"/>
                </a:solidFill>
              </a:rPr>
              <a:t>using the formula for </a:t>
            </a:r>
            <a:r>
              <a:rPr lang="en-US" dirty="0">
                <a:solidFill>
                  <a:srgbClr val="FFFF00"/>
                </a:solidFill>
              </a:rPr>
              <a:t>the naturally vented appliances:</a:t>
            </a:r>
          </a:p>
          <a:p>
            <a:r>
              <a:rPr lang="en-US" dirty="0">
                <a:solidFill>
                  <a:srgbClr val="FFFF00"/>
                </a:solidFill>
              </a:rPr>
              <a:t>Required volume ≥ [21ft</a:t>
            </a:r>
            <a:r>
              <a:rPr lang="en-US" baseline="30000" dirty="0">
                <a:solidFill>
                  <a:srgbClr val="FFFF00"/>
                </a:solidFill>
              </a:rPr>
              <a:t>3 </a:t>
            </a:r>
            <a:r>
              <a:rPr lang="en-US" dirty="0">
                <a:solidFill>
                  <a:srgbClr val="FFFF00"/>
                </a:solidFill>
              </a:rPr>
              <a:t>X (60,000 + </a:t>
            </a:r>
            <a:r>
              <a:rPr lang="en-US" dirty="0" smtClean="0">
                <a:solidFill>
                  <a:srgbClr val="FFFF00"/>
                </a:solidFill>
              </a:rPr>
              <a:t>48,000</a:t>
            </a:r>
            <a:r>
              <a:rPr lang="en-US" dirty="0">
                <a:solidFill>
                  <a:srgbClr val="FFFF00"/>
                </a:solidFill>
              </a:rPr>
              <a:t>)] ÷ [</a:t>
            </a:r>
            <a:r>
              <a:rPr lang="en-US" dirty="0" smtClean="0">
                <a:solidFill>
                  <a:srgbClr val="FFFF00"/>
                </a:solidFill>
              </a:rPr>
              <a:t>0.03 </a:t>
            </a:r>
            <a:r>
              <a:rPr lang="en-US" dirty="0">
                <a:solidFill>
                  <a:srgbClr val="FFFF00"/>
                </a:solidFill>
              </a:rPr>
              <a:t>X 1,000 Btuh] ≥ </a:t>
            </a:r>
            <a:r>
              <a:rPr lang="en-US" dirty="0" smtClean="0">
                <a:solidFill>
                  <a:srgbClr val="FFFF00"/>
                </a:solidFill>
              </a:rPr>
              <a:t>75,600 ft</a:t>
            </a:r>
            <a:r>
              <a:rPr lang="en-US" baseline="30000" dirty="0" smtClean="0">
                <a:solidFill>
                  <a:srgbClr val="FFFF00"/>
                </a:solidFill>
              </a:rPr>
              <a:t>3</a:t>
            </a:r>
            <a:endParaRPr lang="en-US" dirty="0">
              <a:solidFill>
                <a:srgbClr val="FFFF00"/>
              </a:solidFill>
            </a:endParaRPr>
          </a:p>
          <a:p>
            <a:pPr marL="0" indent="0">
              <a:buNone/>
            </a:pPr>
            <a:endParaRPr lang="en-US" dirty="0" smtClean="0">
              <a:solidFill>
                <a:srgbClr val="FFFF00"/>
              </a:solidFill>
            </a:endParaRPr>
          </a:p>
          <a:p>
            <a:pPr marL="0" indent="0">
              <a:buNone/>
            </a:pPr>
            <a:r>
              <a:rPr lang="en-US" dirty="0" smtClean="0">
                <a:solidFill>
                  <a:srgbClr val="FFFF00"/>
                </a:solidFill>
              </a:rPr>
              <a:t>Next</a:t>
            </a:r>
            <a:r>
              <a:rPr lang="en-US" dirty="0">
                <a:solidFill>
                  <a:srgbClr val="FFFF00"/>
                </a:solidFill>
              </a:rPr>
              <a:t>, add up the two for the total required volume: </a:t>
            </a:r>
          </a:p>
          <a:p>
            <a:r>
              <a:rPr lang="en-US" dirty="0" smtClean="0">
                <a:solidFill>
                  <a:srgbClr val="FFFF00"/>
                </a:solidFill>
              </a:rPr>
              <a:t>74,000 ft</a:t>
            </a:r>
            <a:r>
              <a:rPr lang="en-US" baseline="30000" dirty="0" smtClean="0">
                <a:solidFill>
                  <a:srgbClr val="FFFF00"/>
                </a:solidFill>
              </a:rPr>
              <a:t>3</a:t>
            </a:r>
            <a:r>
              <a:rPr lang="en-US" dirty="0" smtClean="0">
                <a:solidFill>
                  <a:srgbClr val="FFFF00"/>
                </a:solidFill>
              </a:rPr>
              <a:t> </a:t>
            </a:r>
            <a:r>
              <a:rPr lang="en-US" dirty="0">
                <a:solidFill>
                  <a:srgbClr val="FFFF00"/>
                </a:solidFill>
              </a:rPr>
              <a:t>+ </a:t>
            </a:r>
            <a:r>
              <a:rPr lang="en-US" dirty="0" smtClean="0">
                <a:solidFill>
                  <a:srgbClr val="FFFF00"/>
                </a:solidFill>
              </a:rPr>
              <a:t>75,600 ft</a:t>
            </a:r>
            <a:r>
              <a:rPr lang="en-US" baseline="30000" dirty="0" smtClean="0">
                <a:solidFill>
                  <a:srgbClr val="FFFF00"/>
                </a:solidFill>
              </a:rPr>
              <a:t>3</a:t>
            </a:r>
            <a:r>
              <a:rPr lang="en-US" dirty="0" smtClean="0">
                <a:solidFill>
                  <a:srgbClr val="FFFF00"/>
                </a:solidFill>
              </a:rPr>
              <a:t> </a:t>
            </a:r>
            <a:r>
              <a:rPr lang="en-US" dirty="0">
                <a:solidFill>
                  <a:srgbClr val="FFFF00"/>
                </a:solidFill>
              </a:rPr>
              <a:t>= </a:t>
            </a:r>
            <a:r>
              <a:rPr lang="en-US" dirty="0" smtClean="0">
                <a:solidFill>
                  <a:srgbClr val="FFFF00"/>
                </a:solidFill>
              </a:rPr>
              <a:t>149,600 ft</a:t>
            </a:r>
            <a:r>
              <a:rPr lang="en-US" baseline="30000" dirty="0" smtClean="0">
                <a:solidFill>
                  <a:srgbClr val="FFFF00"/>
                </a:solidFill>
              </a:rPr>
              <a:t>3</a:t>
            </a:r>
            <a:endParaRPr lang="en-US" dirty="0">
              <a:solidFill>
                <a:srgbClr val="FFFF00"/>
              </a:solidFill>
            </a:endParaRPr>
          </a:p>
        </p:txBody>
      </p:sp>
    </p:spTree>
    <p:extLst>
      <p:ext uri="{BB962C8B-B14F-4D97-AF65-F5344CB8AC3E}">
        <p14:creationId xmlns:p14="http://schemas.microsoft.com/office/powerpoint/2010/main" val="1052427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4</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solidFill>
                  <a:srgbClr val="FFFF00"/>
                </a:solidFill>
              </a:rPr>
              <a:t>Next do the calculation </a:t>
            </a:r>
            <a:r>
              <a:rPr lang="en-US" dirty="0" smtClean="0">
                <a:solidFill>
                  <a:srgbClr val="FFFF00"/>
                </a:solidFill>
              </a:rPr>
              <a:t>using the formula for </a:t>
            </a:r>
            <a:r>
              <a:rPr lang="en-US" dirty="0">
                <a:solidFill>
                  <a:srgbClr val="FFFF00"/>
                </a:solidFill>
              </a:rPr>
              <a:t>the naturally vented appliances:</a:t>
            </a:r>
          </a:p>
          <a:p>
            <a:r>
              <a:rPr lang="en-US" dirty="0">
                <a:solidFill>
                  <a:srgbClr val="FFFF00"/>
                </a:solidFill>
              </a:rPr>
              <a:t>Required volume ≥ [21ft</a:t>
            </a:r>
            <a:r>
              <a:rPr lang="en-US" baseline="30000" dirty="0">
                <a:solidFill>
                  <a:srgbClr val="FFFF00"/>
                </a:solidFill>
              </a:rPr>
              <a:t>3 </a:t>
            </a:r>
            <a:r>
              <a:rPr lang="en-US" dirty="0">
                <a:solidFill>
                  <a:srgbClr val="FFFF00"/>
                </a:solidFill>
              </a:rPr>
              <a:t>X (60,000 + </a:t>
            </a:r>
            <a:r>
              <a:rPr lang="en-US" dirty="0" smtClean="0">
                <a:solidFill>
                  <a:srgbClr val="FFFF00"/>
                </a:solidFill>
              </a:rPr>
              <a:t>48,000</a:t>
            </a:r>
            <a:r>
              <a:rPr lang="en-US" dirty="0">
                <a:solidFill>
                  <a:srgbClr val="FFFF00"/>
                </a:solidFill>
              </a:rPr>
              <a:t>)] ÷ [</a:t>
            </a:r>
            <a:r>
              <a:rPr lang="en-US" dirty="0" smtClean="0">
                <a:solidFill>
                  <a:srgbClr val="FFFF00"/>
                </a:solidFill>
              </a:rPr>
              <a:t>0.03 </a:t>
            </a:r>
            <a:r>
              <a:rPr lang="en-US" dirty="0">
                <a:solidFill>
                  <a:srgbClr val="FFFF00"/>
                </a:solidFill>
              </a:rPr>
              <a:t>X 1,000 Btuh] ≥ </a:t>
            </a:r>
            <a:r>
              <a:rPr lang="en-US" dirty="0" smtClean="0">
                <a:solidFill>
                  <a:srgbClr val="FFFF00"/>
                </a:solidFill>
              </a:rPr>
              <a:t>75,600 ft</a:t>
            </a:r>
            <a:r>
              <a:rPr lang="en-US" baseline="30000" dirty="0" smtClean="0">
                <a:solidFill>
                  <a:srgbClr val="FFFF00"/>
                </a:solidFill>
              </a:rPr>
              <a:t>3</a:t>
            </a:r>
            <a:endParaRPr lang="en-US" dirty="0">
              <a:solidFill>
                <a:srgbClr val="FFFF00"/>
              </a:solidFill>
            </a:endParaRPr>
          </a:p>
          <a:p>
            <a:pPr marL="0" indent="0">
              <a:buNone/>
            </a:pPr>
            <a:endParaRPr lang="en-US" dirty="0" smtClean="0">
              <a:solidFill>
                <a:srgbClr val="FFFF00"/>
              </a:solidFill>
            </a:endParaRPr>
          </a:p>
          <a:p>
            <a:pPr marL="0" indent="0">
              <a:buNone/>
            </a:pPr>
            <a:r>
              <a:rPr lang="en-US" dirty="0" smtClean="0">
                <a:solidFill>
                  <a:srgbClr val="FFFF00"/>
                </a:solidFill>
              </a:rPr>
              <a:t>Next</a:t>
            </a:r>
            <a:r>
              <a:rPr lang="en-US" dirty="0">
                <a:solidFill>
                  <a:srgbClr val="FFFF00"/>
                </a:solidFill>
              </a:rPr>
              <a:t>, add up the two for the total required volume: </a:t>
            </a:r>
          </a:p>
          <a:p>
            <a:r>
              <a:rPr lang="en-US" dirty="0" smtClean="0">
                <a:solidFill>
                  <a:srgbClr val="FFFF00"/>
                </a:solidFill>
              </a:rPr>
              <a:t>74,000 ft</a:t>
            </a:r>
            <a:r>
              <a:rPr lang="en-US" baseline="30000" dirty="0" smtClean="0">
                <a:solidFill>
                  <a:srgbClr val="FFFF00"/>
                </a:solidFill>
              </a:rPr>
              <a:t>3</a:t>
            </a:r>
            <a:r>
              <a:rPr lang="en-US" dirty="0" smtClean="0">
                <a:solidFill>
                  <a:srgbClr val="FFFF00"/>
                </a:solidFill>
              </a:rPr>
              <a:t> </a:t>
            </a:r>
            <a:r>
              <a:rPr lang="en-US" dirty="0">
                <a:solidFill>
                  <a:srgbClr val="FFFF00"/>
                </a:solidFill>
              </a:rPr>
              <a:t>+ </a:t>
            </a:r>
            <a:r>
              <a:rPr lang="en-US" dirty="0" smtClean="0">
                <a:solidFill>
                  <a:srgbClr val="FFFF00"/>
                </a:solidFill>
              </a:rPr>
              <a:t>75,600 ft</a:t>
            </a:r>
            <a:r>
              <a:rPr lang="en-US" baseline="30000" dirty="0" smtClean="0">
                <a:solidFill>
                  <a:srgbClr val="FFFF00"/>
                </a:solidFill>
              </a:rPr>
              <a:t>3</a:t>
            </a:r>
            <a:r>
              <a:rPr lang="en-US" dirty="0" smtClean="0">
                <a:solidFill>
                  <a:srgbClr val="FFFF00"/>
                </a:solidFill>
              </a:rPr>
              <a:t> </a:t>
            </a:r>
            <a:r>
              <a:rPr lang="en-US" dirty="0">
                <a:solidFill>
                  <a:srgbClr val="FFFF00"/>
                </a:solidFill>
              </a:rPr>
              <a:t>= </a:t>
            </a:r>
            <a:r>
              <a:rPr lang="en-US" dirty="0" smtClean="0">
                <a:solidFill>
                  <a:srgbClr val="FFFF00"/>
                </a:solidFill>
              </a:rPr>
              <a:t>149,600 ft</a:t>
            </a:r>
            <a:r>
              <a:rPr lang="en-US" baseline="30000" dirty="0" smtClean="0">
                <a:solidFill>
                  <a:srgbClr val="FFFF00"/>
                </a:solidFill>
              </a:rPr>
              <a:t>3</a:t>
            </a:r>
            <a:endParaRPr lang="en-US" dirty="0">
              <a:solidFill>
                <a:srgbClr val="FFFF00"/>
              </a:solidFill>
            </a:endParaRPr>
          </a:p>
        </p:txBody>
      </p:sp>
      <p:sp>
        <p:nvSpPr>
          <p:cNvPr id="7" name="TextBox 6"/>
          <p:cNvSpPr txBox="1"/>
          <p:nvPr/>
        </p:nvSpPr>
        <p:spPr>
          <a:xfrm>
            <a:off x="1219200" y="4419600"/>
            <a:ext cx="5181600" cy="584775"/>
          </a:xfrm>
          <a:prstGeom prst="rect">
            <a:avLst/>
          </a:prstGeom>
          <a:solidFill>
            <a:schemeClr val="tx1"/>
          </a:solidFill>
        </p:spPr>
        <p:txBody>
          <a:bodyPr wrap="square" rtlCol="0">
            <a:spAutoFit/>
          </a:bodyPr>
          <a:lstStyle/>
          <a:p>
            <a:r>
              <a:rPr lang="en-US" sz="3200" dirty="0" smtClean="0">
                <a:solidFill>
                  <a:srgbClr val="FF0000"/>
                </a:solidFill>
              </a:rPr>
              <a:t>12,000 ft</a:t>
            </a:r>
            <a:r>
              <a:rPr lang="en-US" sz="3200" baseline="30000" dirty="0" smtClean="0">
                <a:solidFill>
                  <a:srgbClr val="FF0000"/>
                </a:solidFill>
              </a:rPr>
              <a:t>2</a:t>
            </a:r>
            <a:r>
              <a:rPr lang="en-US" sz="3200" dirty="0" smtClean="0">
                <a:solidFill>
                  <a:srgbClr val="FF0000"/>
                </a:solidFill>
              </a:rPr>
              <a:t> x 9 ft. = 108,000 ft</a:t>
            </a:r>
            <a:r>
              <a:rPr lang="en-US" sz="3200" baseline="30000" dirty="0" smtClean="0">
                <a:solidFill>
                  <a:srgbClr val="FF0000"/>
                </a:solidFill>
              </a:rPr>
              <a:t>3</a:t>
            </a:r>
            <a:endParaRPr lang="en-US" sz="3200" dirty="0">
              <a:solidFill>
                <a:srgbClr val="FF0000"/>
              </a:solidFill>
            </a:endParaRPr>
          </a:p>
        </p:txBody>
      </p:sp>
    </p:spTree>
    <p:extLst>
      <p:ext uri="{BB962C8B-B14F-4D97-AF65-F5344CB8AC3E}">
        <p14:creationId xmlns:p14="http://schemas.microsoft.com/office/powerpoint/2010/main" val="2675155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00600"/>
            <a:ext cx="9144000" cy="609600"/>
          </a:xfrm>
        </p:spPr>
        <p:txBody>
          <a:bodyPr>
            <a:normAutofit fontScale="90000"/>
          </a:bodyPr>
          <a:lstStyle/>
          <a:p>
            <a:r>
              <a:rPr lang="en-US" dirty="0" smtClean="0"/>
              <a:t/>
            </a:r>
            <a:br>
              <a:rPr lang="en-US" dirty="0" smtClean="0"/>
            </a:br>
            <a:r>
              <a:rPr lang="en-US" dirty="0" smtClean="0"/>
              <a:t>Air Free CO PPM </a:t>
            </a:r>
            <a:r>
              <a:rPr lang="en-US" dirty="0"/>
              <a:t/>
            </a:r>
            <a:br>
              <a:rPr lang="en-US" dirty="0"/>
            </a:br>
            <a:r>
              <a:rPr lang="en-US" dirty="0" smtClean="0"/>
              <a:t/>
            </a:r>
            <a:br>
              <a:rPr lang="en-US" dirty="0" smtClean="0"/>
            </a:br>
            <a:endParaRPr lang="en-US" dirty="0"/>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760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Verification</a:t>
            </a:r>
            <a:endParaRPr lang="en-US" dirty="0"/>
          </a:p>
        </p:txBody>
      </p:sp>
      <p:sp>
        <p:nvSpPr>
          <p:cNvPr id="3" name="Content Placeholder 2"/>
          <p:cNvSpPr>
            <a:spLocks noGrp="1"/>
          </p:cNvSpPr>
          <p:nvPr>
            <p:ph idx="1"/>
          </p:nvPr>
        </p:nvSpPr>
        <p:spPr/>
        <p:txBody>
          <a:bodyPr>
            <a:normAutofit/>
          </a:bodyPr>
          <a:lstStyle/>
          <a:p>
            <a:pPr marL="0" indent="0">
              <a:buNone/>
            </a:pPr>
            <a:r>
              <a:rPr lang="en-US" dirty="0">
                <a:solidFill>
                  <a:srgbClr val="FFFF00"/>
                </a:solidFill>
              </a:rPr>
              <a:t>The Carbon Monoxide, air-free ppm may be calculated using one of the following formulas and the data from Table 1, </a:t>
            </a:r>
            <a:endParaRPr lang="en-US" dirty="0" smtClean="0">
              <a:solidFill>
                <a:srgbClr val="FFFF00"/>
              </a:solidFill>
            </a:endParaRPr>
          </a:p>
          <a:p>
            <a:pPr marL="0" indent="0">
              <a:buNone/>
            </a:pPr>
            <a:r>
              <a:rPr lang="en-US" dirty="0" err="1" smtClean="0">
                <a:solidFill>
                  <a:srgbClr val="FFFF00"/>
                </a:solidFill>
              </a:rPr>
              <a:t>CO</a:t>
            </a:r>
            <a:r>
              <a:rPr lang="en-US" baseline="-25000" dirty="0" err="1" smtClean="0">
                <a:solidFill>
                  <a:srgbClr val="FFFF00"/>
                </a:solidFill>
              </a:rPr>
              <a:t>AFppm</a:t>
            </a:r>
            <a:r>
              <a:rPr lang="en-US" dirty="0" smtClean="0">
                <a:solidFill>
                  <a:srgbClr val="FFFF00"/>
                </a:solidFill>
              </a:rPr>
              <a:t> </a:t>
            </a:r>
            <a:r>
              <a:rPr lang="en-US" dirty="0">
                <a:solidFill>
                  <a:srgbClr val="FFFF00"/>
                </a:solidFill>
              </a:rPr>
              <a:t>= (UCO</a:t>
            </a:r>
            <a:r>
              <a:rPr lang="en-US" baseline="-25000" dirty="0">
                <a:solidFill>
                  <a:srgbClr val="FFFF00"/>
                </a:solidFill>
              </a:rPr>
              <a:t>2</a:t>
            </a:r>
            <a:r>
              <a:rPr lang="en-US" dirty="0">
                <a:solidFill>
                  <a:srgbClr val="FFFF00"/>
                </a:solidFill>
              </a:rPr>
              <a:t> ÷ CO</a:t>
            </a:r>
            <a:r>
              <a:rPr lang="en-US" baseline="-25000" dirty="0">
                <a:solidFill>
                  <a:srgbClr val="FFFF00"/>
                </a:solidFill>
              </a:rPr>
              <a:t>2</a:t>
            </a:r>
            <a:r>
              <a:rPr lang="en-US" dirty="0">
                <a:solidFill>
                  <a:srgbClr val="FFFF00"/>
                </a:solidFill>
              </a:rPr>
              <a:t>) x CO </a:t>
            </a:r>
            <a:endParaRPr lang="en-US" dirty="0" smtClean="0">
              <a:solidFill>
                <a:srgbClr val="FFFF00"/>
              </a:solidFill>
            </a:endParaRPr>
          </a:p>
          <a:p>
            <a:pPr marL="0" indent="0">
              <a:buNone/>
            </a:pPr>
            <a:r>
              <a:rPr lang="en-US" dirty="0" smtClean="0">
                <a:solidFill>
                  <a:srgbClr val="FFFF00"/>
                </a:solidFill>
              </a:rPr>
              <a:t>Or </a:t>
            </a:r>
            <a:endParaRPr lang="en-US" dirty="0">
              <a:solidFill>
                <a:srgbClr val="FFFF00"/>
              </a:solidFill>
            </a:endParaRPr>
          </a:p>
          <a:p>
            <a:pPr marL="0" indent="0">
              <a:buNone/>
            </a:pPr>
            <a:r>
              <a:rPr lang="en-US" dirty="0" err="1">
                <a:solidFill>
                  <a:srgbClr val="FFFF00"/>
                </a:solidFill>
              </a:rPr>
              <a:t>CO</a:t>
            </a:r>
            <a:r>
              <a:rPr lang="en-US" baseline="-25000" dirty="0" err="1">
                <a:solidFill>
                  <a:srgbClr val="FFFF00"/>
                </a:solidFill>
              </a:rPr>
              <a:t>AFppm</a:t>
            </a:r>
            <a:r>
              <a:rPr lang="en-US" dirty="0">
                <a:solidFill>
                  <a:srgbClr val="FFFF00"/>
                </a:solidFill>
              </a:rPr>
              <a:t> = [20.9 ÷ (20.9 - O</a:t>
            </a:r>
            <a:r>
              <a:rPr lang="en-US" baseline="-25000" dirty="0">
                <a:solidFill>
                  <a:srgbClr val="FFFF00"/>
                </a:solidFill>
              </a:rPr>
              <a:t>2</a:t>
            </a:r>
            <a:r>
              <a:rPr lang="en-US" dirty="0">
                <a:solidFill>
                  <a:srgbClr val="FFFF00"/>
                </a:solidFill>
              </a:rPr>
              <a:t>)] x </a:t>
            </a:r>
            <a:r>
              <a:rPr lang="en-US" dirty="0" err="1">
                <a:solidFill>
                  <a:srgbClr val="FFFF00"/>
                </a:solidFill>
              </a:rPr>
              <a:t>CO</a:t>
            </a:r>
            <a:r>
              <a:rPr lang="en-US" baseline="-25000" dirty="0" err="1">
                <a:solidFill>
                  <a:srgbClr val="FFFF00"/>
                </a:solidFill>
              </a:rPr>
              <a:t>ppm</a:t>
            </a:r>
            <a:r>
              <a:rPr lang="en-US" baseline="-25000" dirty="0">
                <a:solidFill>
                  <a:srgbClr val="FFFF00"/>
                </a:solidFill>
              </a:rPr>
              <a:t> </a:t>
            </a:r>
            <a:endParaRPr lang="en-US" dirty="0">
              <a:solidFill>
                <a:srgbClr val="FFFF00"/>
              </a:solidFill>
            </a:endParaRPr>
          </a:p>
          <a:p>
            <a:pPr marL="0" indent="0">
              <a:buNone/>
            </a:pPr>
            <a:endParaRPr lang="en-US" dirty="0"/>
          </a:p>
          <a:p>
            <a:endParaRPr lang="en-US" dirty="0"/>
          </a:p>
        </p:txBody>
      </p:sp>
    </p:spTree>
    <p:extLst>
      <p:ext uri="{BB962C8B-B14F-4D97-AF65-F5344CB8AC3E}">
        <p14:creationId xmlns:p14="http://schemas.microsoft.com/office/powerpoint/2010/main" val="2733825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Verification</a:t>
            </a:r>
            <a:endParaRPr lang="en-US" dirty="0"/>
          </a:p>
        </p:txBody>
      </p:sp>
      <p:sp>
        <p:nvSpPr>
          <p:cNvPr id="3" name="Content Placeholder 2"/>
          <p:cNvSpPr>
            <a:spLocks noGrp="1"/>
          </p:cNvSpPr>
          <p:nvPr>
            <p:ph idx="1"/>
          </p:nvPr>
        </p:nvSpPr>
        <p:spPr/>
        <p:txBody>
          <a:bodyPr>
            <a:normAutofit/>
          </a:bodyPr>
          <a:lstStyle/>
          <a:p>
            <a:pPr marL="0" indent="0">
              <a:buNone/>
            </a:pPr>
            <a:r>
              <a:rPr lang="en-US" dirty="0">
                <a:solidFill>
                  <a:srgbClr val="FFFF00"/>
                </a:solidFill>
              </a:rPr>
              <a:t>The Carbon Monoxide, air-free ppm may be calculated using one of the following formulas and the data from Table 1, </a:t>
            </a:r>
            <a:endParaRPr lang="en-US" dirty="0" smtClean="0">
              <a:solidFill>
                <a:srgbClr val="FFFF00"/>
              </a:solidFill>
            </a:endParaRPr>
          </a:p>
          <a:p>
            <a:pPr marL="0" indent="0">
              <a:buNone/>
            </a:pPr>
            <a:r>
              <a:rPr lang="en-US" dirty="0" err="1" smtClean="0">
                <a:solidFill>
                  <a:srgbClr val="FFFF00"/>
                </a:solidFill>
              </a:rPr>
              <a:t>CO</a:t>
            </a:r>
            <a:r>
              <a:rPr lang="en-US" baseline="-25000" dirty="0" err="1" smtClean="0">
                <a:solidFill>
                  <a:srgbClr val="FFFF00"/>
                </a:solidFill>
              </a:rPr>
              <a:t>AFppm</a:t>
            </a:r>
            <a:r>
              <a:rPr lang="en-US" dirty="0" smtClean="0">
                <a:solidFill>
                  <a:srgbClr val="FFFF00"/>
                </a:solidFill>
              </a:rPr>
              <a:t> </a:t>
            </a:r>
            <a:r>
              <a:rPr lang="en-US" dirty="0">
                <a:solidFill>
                  <a:srgbClr val="FFFF00"/>
                </a:solidFill>
              </a:rPr>
              <a:t>= (UCO</a:t>
            </a:r>
            <a:r>
              <a:rPr lang="en-US" baseline="-25000" dirty="0">
                <a:solidFill>
                  <a:srgbClr val="FFFF00"/>
                </a:solidFill>
              </a:rPr>
              <a:t>2</a:t>
            </a:r>
            <a:r>
              <a:rPr lang="en-US" dirty="0">
                <a:solidFill>
                  <a:srgbClr val="FFFF00"/>
                </a:solidFill>
              </a:rPr>
              <a:t> ÷ CO</a:t>
            </a:r>
            <a:r>
              <a:rPr lang="en-US" baseline="-25000" dirty="0">
                <a:solidFill>
                  <a:srgbClr val="FFFF00"/>
                </a:solidFill>
              </a:rPr>
              <a:t>2</a:t>
            </a:r>
            <a:r>
              <a:rPr lang="en-US" dirty="0">
                <a:solidFill>
                  <a:srgbClr val="FFFF00"/>
                </a:solidFill>
              </a:rPr>
              <a:t>) x CO </a:t>
            </a:r>
            <a:r>
              <a:rPr lang="en-US" dirty="0" smtClean="0">
                <a:solidFill>
                  <a:srgbClr val="FFFF00"/>
                </a:solidFill>
              </a:rPr>
              <a:t> </a:t>
            </a:r>
            <a:r>
              <a:rPr lang="en-US" dirty="0">
                <a:solidFill>
                  <a:srgbClr val="FF0000"/>
                </a:solidFill>
              </a:rPr>
              <a:t>ACH ˃ 0.40</a:t>
            </a:r>
            <a:endParaRPr lang="en-US" dirty="0">
              <a:solidFill>
                <a:srgbClr val="FFFF00"/>
              </a:solidFill>
            </a:endParaRPr>
          </a:p>
          <a:p>
            <a:pPr marL="0" indent="0">
              <a:buNone/>
            </a:pPr>
            <a:r>
              <a:rPr lang="en-US" dirty="0" smtClean="0">
                <a:solidFill>
                  <a:srgbClr val="FFFF00"/>
                </a:solidFill>
              </a:rPr>
              <a:t>Or </a:t>
            </a:r>
            <a:endParaRPr lang="en-US" dirty="0">
              <a:solidFill>
                <a:srgbClr val="FFFF00"/>
              </a:solidFill>
            </a:endParaRPr>
          </a:p>
          <a:p>
            <a:pPr marL="0" indent="0">
              <a:buNone/>
            </a:pPr>
            <a:r>
              <a:rPr lang="en-US" dirty="0" err="1">
                <a:solidFill>
                  <a:srgbClr val="FFFF00"/>
                </a:solidFill>
              </a:rPr>
              <a:t>CO</a:t>
            </a:r>
            <a:r>
              <a:rPr lang="en-US" baseline="-25000" dirty="0" err="1">
                <a:solidFill>
                  <a:srgbClr val="FFFF00"/>
                </a:solidFill>
              </a:rPr>
              <a:t>AFppm</a:t>
            </a:r>
            <a:r>
              <a:rPr lang="en-US" dirty="0">
                <a:solidFill>
                  <a:srgbClr val="FFFF00"/>
                </a:solidFill>
              </a:rPr>
              <a:t> = [20.9 ÷ (20.9 - O</a:t>
            </a:r>
            <a:r>
              <a:rPr lang="en-US" baseline="-25000" dirty="0">
                <a:solidFill>
                  <a:srgbClr val="FFFF00"/>
                </a:solidFill>
              </a:rPr>
              <a:t>2</a:t>
            </a:r>
            <a:r>
              <a:rPr lang="en-US" dirty="0">
                <a:solidFill>
                  <a:srgbClr val="FFFF00"/>
                </a:solidFill>
              </a:rPr>
              <a:t>)] x </a:t>
            </a:r>
            <a:r>
              <a:rPr lang="en-US" dirty="0" err="1">
                <a:solidFill>
                  <a:srgbClr val="FFFF00"/>
                </a:solidFill>
              </a:rPr>
              <a:t>CO</a:t>
            </a:r>
            <a:r>
              <a:rPr lang="en-US" baseline="-25000" dirty="0" err="1">
                <a:solidFill>
                  <a:srgbClr val="FFFF00"/>
                </a:solidFill>
              </a:rPr>
              <a:t>ppm</a:t>
            </a:r>
            <a:r>
              <a:rPr lang="en-US" baseline="-25000" dirty="0">
                <a:solidFill>
                  <a:srgbClr val="FFFF00"/>
                </a:solidFill>
              </a:rPr>
              <a:t> </a:t>
            </a:r>
            <a:endParaRPr lang="en-US" dirty="0">
              <a:solidFill>
                <a:srgbClr val="FFFF00"/>
              </a:solidFill>
            </a:endParaRPr>
          </a:p>
          <a:p>
            <a:pPr marL="0" indent="0">
              <a:buNone/>
            </a:pPr>
            <a:endParaRPr lang="en-US" dirty="0"/>
          </a:p>
          <a:p>
            <a:endParaRPr lang="en-US" dirty="0"/>
          </a:p>
        </p:txBody>
      </p:sp>
    </p:spTree>
    <p:extLst>
      <p:ext uri="{BB962C8B-B14F-4D97-AF65-F5344CB8AC3E}">
        <p14:creationId xmlns:p14="http://schemas.microsoft.com/office/powerpoint/2010/main" val="2543072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Verification</a:t>
            </a:r>
            <a:endParaRPr lang="en-US" dirty="0"/>
          </a:p>
        </p:txBody>
      </p:sp>
      <p:sp>
        <p:nvSpPr>
          <p:cNvPr id="3" name="Content Placeholder 2"/>
          <p:cNvSpPr>
            <a:spLocks noGrp="1"/>
          </p:cNvSpPr>
          <p:nvPr>
            <p:ph idx="1"/>
          </p:nvPr>
        </p:nvSpPr>
        <p:spPr/>
        <p:txBody>
          <a:bodyPr>
            <a:normAutofit/>
          </a:bodyPr>
          <a:lstStyle/>
          <a:p>
            <a:pPr marL="0" indent="0">
              <a:buNone/>
            </a:pPr>
            <a:r>
              <a:rPr lang="en-US" dirty="0">
                <a:solidFill>
                  <a:srgbClr val="FFFF00"/>
                </a:solidFill>
              </a:rPr>
              <a:t>The Carbon Monoxide, air-free ppm may be calculated using one of the following formulas and the data from Table 1, </a:t>
            </a:r>
            <a:endParaRPr lang="en-US" dirty="0" smtClean="0">
              <a:solidFill>
                <a:srgbClr val="FFFF00"/>
              </a:solidFill>
            </a:endParaRPr>
          </a:p>
          <a:p>
            <a:pPr marL="0" indent="0">
              <a:buNone/>
            </a:pPr>
            <a:r>
              <a:rPr lang="en-US" dirty="0" err="1" smtClean="0">
                <a:solidFill>
                  <a:srgbClr val="FFFF00"/>
                </a:solidFill>
              </a:rPr>
              <a:t>CO</a:t>
            </a:r>
            <a:r>
              <a:rPr lang="en-US" baseline="-25000" dirty="0" err="1" smtClean="0">
                <a:solidFill>
                  <a:srgbClr val="FFFF00"/>
                </a:solidFill>
              </a:rPr>
              <a:t>AFppm</a:t>
            </a:r>
            <a:r>
              <a:rPr lang="en-US" dirty="0" smtClean="0">
                <a:solidFill>
                  <a:srgbClr val="FFFF00"/>
                </a:solidFill>
              </a:rPr>
              <a:t> </a:t>
            </a:r>
            <a:r>
              <a:rPr lang="en-US" dirty="0">
                <a:solidFill>
                  <a:srgbClr val="FFFF00"/>
                </a:solidFill>
              </a:rPr>
              <a:t>= (UCO</a:t>
            </a:r>
            <a:r>
              <a:rPr lang="en-US" baseline="-25000" dirty="0">
                <a:solidFill>
                  <a:srgbClr val="FFFF00"/>
                </a:solidFill>
              </a:rPr>
              <a:t>2</a:t>
            </a:r>
            <a:r>
              <a:rPr lang="en-US" dirty="0">
                <a:solidFill>
                  <a:srgbClr val="FFFF00"/>
                </a:solidFill>
              </a:rPr>
              <a:t> ÷ CO</a:t>
            </a:r>
            <a:r>
              <a:rPr lang="en-US" baseline="-25000" dirty="0">
                <a:solidFill>
                  <a:srgbClr val="FFFF00"/>
                </a:solidFill>
              </a:rPr>
              <a:t>2</a:t>
            </a:r>
            <a:r>
              <a:rPr lang="en-US" dirty="0">
                <a:solidFill>
                  <a:srgbClr val="FFFF00"/>
                </a:solidFill>
              </a:rPr>
              <a:t>) x CO </a:t>
            </a:r>
            <a:r>
              <a:rPr lang="en-US" dirty="0" smtClean="0">
                <a:solidFill>
                  <a:srgbClr val="FFFF00"/>
                </a:solidFill>
              </a:rPr>
              <a:t> </a:t>
            </a:r>
            <a:r>
              <a:rPr lang="en-US" dirty="0">
                <a:solidFill>
                  <a:srgbClr val="FF0000"/>
                </a:solidFill>
              </a:rPr>
              <a:t>ACH ˃ 0.40</a:t>
            </a:r>
            <a:endParaRPr lang="en-US" dirty="0" smtClean="0">
              <a:solidFill>
                <a:srgbClr val="FFFF00"/>
              </a:solidFill>
            </a:endParaRPr>
          </a:p>
          <a:p>
            <a:pPr marL="0" indent="0">
              <a:buNone/>
            </a:pPr>
            <a:r>
              <a:rPr lang="en-US" dirty="0" smtClean="0">
                <a:solidFill>
                  <a:srgbClr val="FFFF00"/>
                </a:solidFill>
              </a:rPr>
              <a:t>Or </a:t>
            </a:r>
            <a:endParaRPr lang="en-US" dirty="0">
              <a:solidFill>
                <a:srgbClr val="FFFF00"/>
              </a:solidFill>
            </a:endParaRPr>
          </a:p>
          <a:p>
            <a:pPr marL="0" indent="0">
              <a:buNone/>
            </a:pPr>
            <a:r>
              <a:rPr lang="en-US" dirty="0" err="1">
                <a:solidFill>
                  <a:srgbClr val="FFFF00"/>
                </a:solidFill>
              </a:rPr>
              <a:t>CO</a:t>
            </a:r>
            <a:r>
              <a:rPr lang="en-US" baseline="-25000" dirty="0" err="1">
                <a:solidFill>
                  <a:srgbClr val="FFFF00"/>
                </a:solidFill>
              </a:rPr>
              <a:t>AFppm</a:t>
            </a:r>
            <a:r>
              <a:rPr lang="en-US" dirty="0">
                <a:solidFill>
                  <a:srgbClr val="FFFF00"/>
                </a:solidFill>
              </a:rPr>
              <a:t> = [20.9 ÷ (20.9 - O</a:t>
            </a:r>
            <a:r>
              <a:rPr lang="en-US" baseline="-25000" dirty="0">
                <a:solidFill>
                  <a:srgbClr val="FFFF00"/>
                </a:solidFill>
              </a:rPr>
              <a:t>2</a:t>
            </a:r>
            <a:r>
              <a:rPr lang="en-US" dirty="0">
                <a:solidFill>
                  <a:srgbClr val="FFFF00"/>
                </a:solidFill>
              </a:rPr>
              <a:t>)] x </a:t>
            </a:r>
            <a:r>
              <a:rPr lang="en-US" dirty="0" err="1">
                <a:solidFill>
                  <a:srgbClr val="FFFF00"/>
                </a:solidFill>
              </a:rPr>
              <a:t>CO</a:t>
            </a:r>
            <a:r>
              <a:rPr lang="en-US" baseline="-25000" dirty="0" err="1">
                <a:solidFill>
                  <a:srgbClr val="FFFF00"/>
                </a:solidFill>
              </a:rPr>
              <a:t>ppm</a:t>
            </a:r>
            <a:r>
              <a:rPr lang="en-US" baseline="-25000" dirty="0">
                <a:solidFill>
                  <a:srgbClr val="FFFF00"/>
                </a:solidFill>
              </a:rPr>
              <a:t> </a:t>
            </a:r>
            <a:r>
              <a:rPr lang="en-US" dirty="0">
                <a:solidFill>
                  <a:srgbClr val="FF0000"/>
                </a:solidFill>
              </a:rPr>
              <a:t>ACH </a:t>
            </a:r>
            <a:r>
              <a:rPr lang="en-US" dirty="0" smtClean="0">
                <a:solidFill>
                  <a:srgbClr val="FF0000"/>
                </a:solidFill>
              </a:rPr>
              <a:t>˂ 0.60</a:t>
            </a:r>
            <a:endParaRPr lang="en-US" dirty="0">
              <a:solidFill>
                <a:srgbClr val="FFFF00"/>
              </a:solidFill>
            </a:endParaRPr>
          </a:p>
          <a:p>
            <a:pPr marL="0" indent="0">
              <a:buNone/>
            </a:pPr>
            <a:endParaRPr lang="en-US" dirty="0"/>
          </a:p>
          <a:p>
            <a:endParaRPr lang="en-US" dirty="0"/>
          </a:p>
        </p:txBody>
      </p:sp>
    </p:spTree>
    <p:extLst>
      <p:ext uri="{BB962C8B-B14F-4D97-AF65-F5344CB8AC3E}">
        <p14:creationId xmlns:p14="http://schemas.microsoft.com/office/powerpoint/2010/main" val="2968380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Verification</a:t>
            </a:r>
            <a:endParaRPr lang="en-US"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pPr marL="0" indent="0">
              <a:buNone/>
            </a:pPr>
            <a:r>
              <a:rPr lang="en-US" sz="5100" dirty="0" err="1" smtClean="0">
                <a:solidFill>
                  <a:srgbClr val="FFFF00"/>
                </a:solidFill>
              </a:rPr>
              <a:t>CO</a:t>
            </a:r>
            <a:r>
              <a:rPr lang="en-US" sz="5100" baseline="-25000" dirty="0" err="1" smtClean="0">
                <a:solidFill>
                  <a:srgbClr val="FFFF00"/>
                </a:solidFill>
              </a:rPr>
              <a:t>AFppm</a:t>
            </a:r>
            <a:r>
              <a:rPr lang="en-US" sz="5100" dirty="0" smtClean="0">
                <a:solidFill>
                  <a:srgbClr val="FFFF00"/>
                </a:solidFill>
              </a:rPr>
              <a:t> </a:t>
            </a:r>
            <a:r>
              <a:rPr lang="en-US" sz="5100" dirty="0">
                <a:solidFill>
                  <a:srgbClr val="FFFF00"/>
                </a:solidFill>
              </a:rPr>
              <a:t>= Carbon Monoxide, air-free </a:t>
            </a:r>
            <a:r>
              <a:rPr lang="en-US" sz="5100" dirty="0" smtClean="0">
                <a:solidFill>
                  <a:srgbClr val="FFFF00"/>
                </a:solidFill>
              </a:rPr>
              <a:t>ppm.</a:t>
            </a:r>
            <a:endParaRPr lang="en-US" sz="5100" dirty="0">
              <a:solidFill>
                <a:srgbClr val="FFFF00"/>
              </a:solidFill>
            </a:endParaRPr>
          </a:p>
          <a:p>
            <a:pPr marL="0" indent="0">
              <a:buNone/>
            </a:pPr>
            <a:r>
              <a:rPr lang="en-US" sz="5100" dirty="0">
                <a:solidFill>
                  <a:srgbClr val="FFFF00"/>
                </a:solidFill>
              </a:rPr>
              <a:t>CO</a:t>
            </a:r>
            <a:r>
              <a:rPr lang="en-US" sz="5100" baseline="-25000" dirty="0">
                <a:solidFill>
                  <a:srgbClr val="FFFF00"/>
                </a:solidFill>
              </a:rPr>
              <a:t>2 </a:t>
            </a:r>
            <a:r>
              <a:rPr lang="en-US" sz="5100" dirty="0">
                <a:solidFill>
                  <a:srgbClr val="FFFF00"/>
                </a:solidFill>
              </a:rPr>
              <a:t>= </a:t>
            </a:r>
            <a:r>
              <a:rPr lang="en-US" sz="5100" dirty="0" smtClean="0">
                <a:solidFill>
                  <a:srgbClr val="FFFF00"/>
                </a:solidFill>
              </a:rPr>
              <a:t>The </a:t>
            </a:r>
            <a:r>
              <a:rPr lang="en-US" sz="5100" dirty="0">
                <a:solidFill>
                  <a:srgbClr val="FFFF00"/>
                </a:solidFill>
              </a:rPr>
              <a:t>measured concentration of carbon </a:t>
            </a:r>
            <a:r>
              <a:rPr lang="en-US" sz="5100" dirty="0" smtClean="0">
                <a:solidFill>
                  <a:srgbClr val="FFFF00"/>
                </a:solidFill>
              </a:rPr>
              <a:t>dioxide </a:t>
            </a:r>
            <a:r>
              <a:rPr lang="en-US" sz="5100" dirty="0">
                <a:solidFill>
                  <a:srgbClr val="FFFF00"/>
                </a:solidFill>
              </a:rPr>
              <a:t>in combustion products </a:t>
            </a:r>
            <a:r>
              <a:rPr lang="en-US" sz="5100" dirty="0" smtClean="0">
                <a:solidFill>
                  <a:srgbClr val="FFFF00"/>
                </a:solidFill>
              </a:rPr>
              <a:t>in percent.</a:t>
            </a:r>
            <a:endParaRPr lang="en-US" sz="5100" dirty="0">
              <a:solidFill>
                <a:srgbClr val="FFFF00"/>
              </a:solidFill>
            </a:endParaRPr>
          </a:p>
          <a:p>
            <a:pPr marL="0" indent="0">
              <a:buNone/>
            </a:pPr>
            <a:r>
              <a:rPr lang="en-US" sz="5100" dirty="0" err="1">
                <a:solidFill>
                  <a:srgbClr val="FFFF00"/>
                </a:solidFill>
              </a:rPr>
              <a:t>CO</a:t>
            </a:r>
            <a:r>
              <a:rPr lang="en-US" sz="5100" baseline="-25000" dirty="0" err="1">
                <a:solidFill>
                  <a:srgbClr val="FFFF00"/>
                </a:solidFill>
              </a:rPr>
              <a:t>ppm</a:t>
            </a:r>
            <a:r>
              <a:rPr lang="en-US" sz="5100" dirty="0">
                <a:solidFill>
                  <a:srgbClr val="FFFF00"/>
                </a:solidFill>
              </a:rPr>
              <a:t> = </a:t>
            </a:r>
            <a:r>
              <a:rPr lang="en-US" sz="5100" dirty="0" smtClean="0">
                <a:solidFill>
                  <a:srgbClr val="FFFF00"/>
                </a:solidFill>
              </a:rPr>
              <a:t>The </a:t>
            </a:r>
            <a:r>
              <a:rPr lang="en-US" sz="5100" dirty="0">
                <a:solidFill>
                  <a:srgbClr val="FFFF00"/>
                </a:solidFill>
              </a:rPr>
              <a:t>measured concentration of carbon </a:t>
            </a:r>
            <a:r>
              <a:rPr lang="en-US" sz="5100" dirty="0" smtClean="0">
                <a:solidFill>
                  <a:srgbClr val="FFFF00"/>
                </a:solidFill>
              </a:rPr>
              <a:t>monoxide </a:t>
            </a:r>
            <a:r>
              <a:rPr lang="en-US" sz="5100" dirty="0">
                <a:solidFill>
                  <a:srgbClr val="FFFF00"/>
                </a:solidFill>
              </a:rPr>
              <a:t>in combustion products in </a:t>
            </a:r>
            <a:r>
              <a:rPr lang="en-US" sz="5100" dirty="0" smtClean="0">
                <a:solidFill>
                  <a:srgbClr val="FFFF00"/>
                </a:solidFill>
              </a:rPr>
              <a:t>percent.</a:t>
            </a:r>
            <a:endParaRPr lang="en-US" sz="5100" dirty="0">
              <a:solidFill>
                <a:srgbClr val="FFFF00"/>
              </a:solidFill>
            </a:endParaRPr>
          </a:p>
          <a:p>
            <a:pPr marL="0" indent="0">
              <a:buNone/>
            </a:pPr>
            <a:r>
              <a:rPr lang="en-US" sz="5100" dirty="0">
                <a:solidFill>
                  <a:srgbClr val="FFFF00"/>
                </a:solidFill>
              </a:rPr>
              <a:t>O</a:t>
            </a:r>
            <a:r>
              <a:rPr lang="en-US" sz="5100" baseline="-25000" dirty="0">
                <a:solidFill>
                  <a:srgbClr val="FFFF00"/>
                </a:solidFill>
              </a:rPr>
              <a:t>2 </a:t>
            </a:r>
            <a:r>
              <a:rPr lang="en-US" sz="5100" dirty="0">
                <a:solidFill>
                  <a:srgbClr val="FFFF00"/>
                </a:solidFill>
              </a:rPr>
              <a:t>= </a:t>
            </a:r>
            <a:r>
              <a:rPr lang="en-US" sz="5100" dirty="0" smtClean="0">
                <a:solidFill>
                  <a:srgbClr val="FFFF00"/>
                </a:solidFill>
              </a:rPr>
              <a:t>The </a:t>
            </a:r>
            <a:r>
              <a:rPr lang="en-US" sz="5100" dirty="0">
                <a:solidFill>
                  <a:srgbClr val="FFFF00"/>
                </a:solidFill>
              </a:rPr>
              <a:t>measured percentage of oxygen in the </a:t>
            </a:r>
            <a:r>
              <a:rPr lang="en-US" sz="5100" dirty="0" smtClean="0">
                <a:solidFill>
                  <a:srgbClr val="FFFF00"/>
                </a:solidFill>
              </a:rPr>
              <a:t>combustion gas.</a:t>
            </a:r>
            <a:endParaRPr lang="en-US" sz="5100" dirty="0">
              <a:solidFill>
                <a:srgbClr val="FFFF00"/>
              </a:solidFill>
            </a:endParaRPr>
          </a:p>
          <a:p>
            <a:pPr marL="0" indent="0">
              <a:buNone/>
            </a:pPr>
            <a:r>
              <a:rPr lang="en-US" sz="5100" dirty="0">
                <a:solidFill>
                  <a:srgbClr val="FFFF00"/>
                </a:solidFill>
              </a:rPr>
              <a:t>UCO</a:t>
            </a:r>
            <a:r>
              <a:rPr lang="en-US" sz="5100" baseline="-25000" dirty="0">
                <a:solidFill>
                  <a:srgbClr val="FFFF00"/>
                </a:solidFill>
              </a:rPr>
              <a:t>2 </a:t>
            </a:r>
            <a:r>
              <a:rPr lang="en-US" sz="5100" dirty="0">
                <a:solidFill>
                  <a:srgbClr val="FFFF00"/>
                </a:solidFill>
              </a:rPr>
              <a:t>= </a:t>
            </a:r>
            <a:r>
              <a:rPr lang="en-US" sz="5100" dirty="0" smtClean="0">
                <a:solidFill>
                  <a:srgbClr val="FFFF00"/>
                </a:solidFill>
              </a:rPr>
              <a:t>The </a:t>
            </a:r>
            <a:r>
              <a:rPr lang="en-US" sz="5100" dirty="0">
                <a:solidFill>
                  <a:srgbClr val="FFFF00"/>
                </a:solidFill>
              </a:rPr>
              <a:t>ultimate concentration of carbon dioxide for the fuel being burned in </a:t>
            </a:r>
            <a:r>
              <a:rPr lang="en-US" sz="5100" dirty="0" smtClean="0">
                <a:solidFill>
                  <a:srgbClr val="FFFF00"/>
                </a:solidFill>
              </a:rPr>
              <a:t>percent </a:t>
            </a:r>
            <a:r>
              <a:rPr lang="en-US" sz="5100" dirty="0">
                <a:solidFill>
                  <a:srgbClr val="FFFF00"/>
                </a:solidFill>
              </a:rPr>
              <a:t>(for </a:t>
            </a:r>
            <a:r>
              <a:rPr lang="en-US" sz="5100" dirty="0" smtClean="0">
                <a:solidFill>
                  <a:srgbClr val="FFFF00"/>
                </a:solidFill>
              </a:rPr>
              <a:t>natural </a:t>
            </a:r>
            <a:r>
              <a:rPr lang="en-US" sz="5100" dirty="0">
                <a:solidFill>
                  <a:srgbClr val="FFFF00"/>
                </a:solidFill>
              </a:rPr>
              <a:t>gas 12.2% and for propane 14.0</a:t>
            </a:r>
            <a:r>
              <a:rPr lang="en-US" sz="5100" dirty="0" smtClean="0">
                <a:solidFill>
                  <a:srgbClr val="FFFF00"/>
                </a:solidFill>
              </a:rPr>
              <a:t>%).</a:t>
            </a:r>
            <a:endParaRPr lang="en-US" sz="5100" dirty="0">
              <a:solidFill>
                <a:srgbClr val="FFFF00"/>
              </a:solidFill>
            </a:endParaRPr>
          </a:p>
          <a:p>
            <a:pPr marL="0" indent="0">
              <a:buNone/>
            </a:pPr>
            <a:r>
              <a:rPr lang="en-US" dirty="0" smtClean="0"/>
              <a:t> </a:t>
            </a:r>
            <a:endParaRPr lang="en-US" dirty="0"/>
          </a:p>
          <a:p>
            <a:endParaRPr lang="en-US" dirty="0"/>
          </a:p>
        </p:txBody>
      </p:sp>
    </p:spTree>
    <p:extLst>
      <p:ext uri="{BB962C8B-B14F-4D97-AF65-F5344CB8AC3E}">
        <p14:creationId xmlns:p14="http://schemas.microsoft.com/office/powerpoint/2010/main" val="2861749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00600"/>
            <a:ext cx="9144000" cy="609600"/>
          </a:xfrm>
        </p:spPr>
        <p:txBody>
          <a:bodyPr>
            <a:normAutofit fontScale="90000"/>
          </a:bodyPr>
          <a:lstStyle/>
          <a:p>
            <a:r>
              <a:rPr lang="en-US" dirty="0" smtClean="0"/>
              <a:t>CAZ Area Volume </a:t>
            </a:r>
            <a:r>
              <a:rPr lang="en-US" dirty="0"/>
              <a:t/>
            </a:r>
            <a:br>
              <a:rPr lang="en-US" dirty="0"/>
            </a:br>
            <a:r>
              <a:rPr lang="en-US" dirty="0" smtClean="0"/>
              <a:t/>
            </a:r>
            <a:br>
              <a:rPr lang="en-US" dirty="0" smtClean="0"/>
            </a:br>
            <a:endParaRPr lang="en-US" dirty="0"/>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7341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1</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FF00"/>
                </a:solidFill>
              </a:rPr>
              <a:t>A </a:t>
            </a:r>
            <a:r>
              <a:rPr lang="en-US" dirty="0">
                <a:solidFill>
                  <a:srgbClr val="FFFF00"/>
                </a:solidFill>
              </a:rPr>
              <a:t>Technician measured the CO</a:t>
            </a:r>
            <a:r>
              <a:rPr lang="en-US" baseline="-25000" dirty="0">
                <a:solidFill>
                  <a:srgbClr val="FFFF00"/>
                </a:solidFill>
              </a:rPr>
              <a:t>2  </a:t>
            </a:r>
            <a:r>
              <a:rPr lang="en-US" dirty="0">
                <a:solidFill>
                  <a:srgbClr val="FFFF00"/>
                </a:solidFill>
              </a:rPr>
              <a:t> at</a:t>
            </a:r>
            <a:r>
              <a:rPr lang="en-US" baseline="-25000" dirty="0">
                <a:solidFill>
                  <a:srgbClr val="FFFF00"/>
                </a:solidFill>
              </a:rPr>
              <a:t> </a:t>
            </a:r>
            <a:r>
              <a:rPr lang="en-US" dirty="0">
                <a:solidFill>
                  <a:srgbClr val="FFFF00"/>
                </a:solidFill>
              </a:rPr>
              <a:t>10% by volume in the exhaust gas, and the</a:t>
            </a:r>
            <a:r>
              <a:rPr lang="en-US" baseline="-25000" dirty="0">
                <a:solidFill>
                  <a:srgbClr val="FFFF00"/>
                </a:solidFill>
              </a:rPr>
              <a:t> </a:t>
            </a:r>
            <a:r>
              <a:rPr lang="en-US" dirty="0">
                <a:solidFill>
                  <a:srgbClr val="FFFF00"/>
                </a:solidFill>
              </a:rPr>
              <a:t>CO at 150 ppm in the exhaust gas of a vented room heater using propane </a:t>
            </a:r>
            <a:r>
              <a:rPr lang="en-US" dirty="0" smtClean="0">
                <a:solidFill>
                  <a:srgbClr val="FFFF00"/>
                </a:solidFill>
              </a:rPr>
              <a:t>gas (ACH = 0.50).  </a:t>
            </a:r>
            <a:r>
              <a:rPr lang="en-US" dirty="0">
                <a:solidFill>
                  <a:srgbClr val="FFFF00"/>
                </a:solidFill>
              </a:rPr>
              <a:t>Does it meet the 200 ppm table </a:t>
            </a:r>
            <a:r>
              <a:rPr lang="en-US" dirty="0" smtClean="0">
                <a:solidFill>
                  <a:srgbClr val="FFFF00"/>
                </a:solidFill>
              </a:rPr>
              <a:t>value for that appliance?</a:t>
            </a:r>
            <a:endParaRPr lang="en-US" dirty="0">
              <a:solidFill>
                <a:srgbClr val="FFFF00"/>
              </a:solidFill>
            </a:endParaRPr>
          </a:p>
          <a:p>
            <a:pPr marL="0" indent="0">
              <a:buNone/>
            </a:pPr>
            <a:r>
              <a:rPr lang="en-US" dirty="0" err="1">
                <a:solidFill>
                  <a:srgbClr val="FFFF00"/>
                </a:solidFill>
              </a:rPr>
              <a:t>CO</a:t>
            </a:r>
            <a:r>
              <a:rPr lang="en-US" baseline="-25000" dirty="0" err="1">
                <a:solidFill>
                  <a:srgbClr val="FFFF00"/>
                </a:solidFill>
              </a:rPr>
              <a:t>AFppm</a:t>
            </a:r>
            <a:r>
              <a:rPr lang="en-US" dirty="0">
                <a:solidFill>
                  <a:srgbClr val="FFFF00"/>
                </a:solidFill>
              </a:rPr>
              <a:t> = (UCO</a:t>
            </a:r>
            <a:r>
              <a:rPr lang="en-US" baseline="-25000" dirty="0">
                <a:solidFill>
                  <a:srgbClr val="FFFF00"/>
                </a:solidFill>
              </a:rPr>
              <a:t>2</a:t>
            </a:r>
            <a:r>
              <a:rPr lang="en-US" dirty="0">
                <a:solidFill>
                  <a:srgbClr val="FFFF00"/>
                </a:solidFill>
              </a:rPr>
              <a:t> ÷ CO</a:t>
            </a:r>
            <a:r>
              <a:rPr lang="en-US" baseline="-25000" dirty="0">
                <a:solidFill>
                  <a:srgbClr val="FFFF00"/>
                </a:solidFill>
              </a:rPr>
              <a:t>2</a:t>
            </a:r>
            <a:r>
              <a:rPr lang="en-US" dirty="0">
                <a:solidFill>
                  <a:srgbClr val="FFFF00"/>
                </a:solidFill>
              </a:rPr>
              <a:t>) x CO </a:t>
            </a:r>
          </a:p>
          <a:p>
            <a:pPr marL="0" indent="0">
              <a:buNone/>
            </a:pPr>
            <a:r>
              <a:rPr lang="en-US" dirty="0">
                <a:solidFill>
                  <a:srgbClr val="FFFF00"/>
                </a:solidFill>
              </a:rPr>
              <a:t>Thus: </a:t>
            </a:r>
            <a:r>
              <a:rPr lang="en-US" dirty="0" err="1">
                <a:solidFill>
                  <a:srgbClr val="FFFF00"/>
                </a:solidFill>
              </a:rPr>
              <a:t>CO</a:t>
            </a:r>
            <a:r>
              <a:rPr lang="en-US" baseline="-25000" dirty="0" err="1">
                <a:solidFill>
                  <a:srgbClr val="FFFF00"/>
                </a:solidFill>
              </a:rPr>
              <a:t>AFppm</a:t>
            </a:r>
            <a:r>
              <a:rPr lang="en-US" dirty="0">
                <a:solidFill>
                  <a:srgbClr val="FFFF00"/>
                </a:solidFill>
              </a:rPr>
              <a:t> = (14.0 ÷ 10) x 150 = 210</a:t>
            </a:r>
          </a:p>
        </p:txBody>
      </p:sp>
    </p:spTree>
    <p:extLst>
      <p:ext uri="{BB962C8B-B14F-4D97-AF65-F5344CB8AC3E}">
        <p14:creationId xmlns:p14="http://schemas.microsoft.com/office/powerpoint/2010/main" val="2026278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1</a:t>
            </a:r>
            <a:endParaRPr lang="en-US" dirty="0"/>
          </a:p>
        </p:txBody>
      </p:sp>
      <p:sp>
        <p:nvSpPr>
          <p:cNvPr id="3" name="Content Placeholder 2"/>
          <p:cNvSpPr>
            <a:spLocks noGrp="1"/>
          </p:cNvSpPr>
          <p:nvPr>
            <p:ph idx="1"/>
          </p:nvPr>
        </p:nvSpPr>
        <p:spPr/>
        <p:txBody>
          <a:bodyPr/>
          <a:lstStyle/>
          <a:p>
            <a:pPr marL="0" indent="0">
              <a:buNone/>
            </a:pPr>
            <a:r>
              <a:rPr lang="en-US" dirty="0" err="1" smtClean="0">
                <a:solidFill>
                  <a:srgbClr val="FFFF00"/>
                </a:solidFill>
              </a:rPr>
              <a:t>CO</a:t>
            </a:r>
            <a:r>
              <a:rPr lang="en-US" baseline="-25000" dirty="0" err="1" smtClean="0">
                <a:solidFill>
                  <a:srgbClr val="FFFF00"/>
                </a:solidFill>
              </a:rPr>
              <a:t>AFppm</a:t>
            </a:r>
            <a:r>
              <a:rPr lang="en-US" dirty="0" smtClean="0">
                <a:solidFill>
                  <a:srgbClr val="FFFF00"/>
                </a:solidFill>
              </a:rPr>
              <a:t> </a:t>
            </a:r>
            <a:r>
              <a:rPr lang="en-US" dirty="0">
                <a:solidFill>
                  <a:srgbClr val="FFFF00"/>
                </a:solidFill>
              </a:rPr>
              <a:t>= (UCO</a:t>
            </a:r>
            <a:r>
              <a:rPr lang="en-US" baseline="-25000" dirty="0">
                <a:solidFill>
                  <a:srgbClr val="FFFF00"/>
                </a:solidFill>
              </a:rPr>
              <a:t>2</a:t>
            </a:r>
            <a:r>
              <a:rPr lang="en-US" dirty="0">
                <a:solidFill>
                  <a:srgbClr val="FFFF00"/>
                </a:solidFill>
              </a:rPr>
              <a:t> ÷ CO</a:t>
            </a:r>
            <a:r>
              <a:rPr lang="en-US" baseline="-25000" dirty="0">
                <a:solidFill>
                  <a:srgbClr val="FFFF00"/>
                </a:solidFill>
              </a:rPr>
              <a:t>2</a:t>
            </a:r>
            <a:r>
              <a:rPr lang="en-US" dirty="0">
                <a:solidFill>
                  <a:srgbClr val="FFFF00"/>
                </a:solidFill>
              </a:rPr>
              <a:t>) x CO </a:t>
            </a:r>
          </a:p>
          <a:p>
            <a:pPr marL="0" indent="0">
              <a:buNone/>
            </a:pPr>
            <a:r>
              <a:rPr lang="en-US" dirty="0">
                <a:solidFill>
                  <a:srgbClr val="FFFF00"/>
                </a:solidFill>
              </a:rPr>
              <a:t>Thus: </a:t>
            </a:r>
            <a:r>
              <a:rPr lang="en-US" dirty="0" err="1">
                <a:solidFill>
                  <a:srgbClr val="FFFF00"/>
                </a:solidFill>
              </a:rPr>
              <a:t>CO</a:t>
            </a:r>
            <a:r>
              <a:rPr lang="en-US" baseline="-25000" dirty="0" err="1">
                <a:solidFill>
                  <a:srgbClr val="FFFF00"/>
                </a:solidFill>
              </a:rPr>
              <a:t>AFppm</a:t>
            </a:r>
            <a:r>
              <a:rPr lang="en-US" dirty="0">
                <a:solidFill>
                  <a:srgbClr val="FFFF00"/>
                </a:solidFill>
              </a:rPr>
              <a:t> = </a:t>
            </a:r>
            <a:r>
              <a:rPr lang="en-US" dirty="0" smtClean="0">
                <a:solidFill>
                  <a:srgbClr val="FFFF00"/>
                </a:solidFill>
              </a:rPr>
              <a:t>(14.0 </a:t>
            </a:r>
            <a:r>
              <a:rPr lang="en-US" dirty="0">
                <a:solidFill>
                  <a:srgbClr val="FFFF00"/>
                </a:solidFill>
              </a:rPr>
              <a:t>÷ 10) x 150 = </a:t>
            </a:r>
            <a:r>
              <a:rPr lang="en-US" dirty="0" smtClean="0">
                <a:solidFill>
                  <a:srgbClr val="FFFF00"/>
                </a:solidFill>
              </a:rPr>
              <a:t>210</a:t>
            </a:r>
          </a:p>
          <a:p>
            <a:pPr marL="0" indent="0">
              <a:buNone/>
            </a:pPr>
            <a:endParaRPr lang="en-US" dirty="0">
              <a:solidFill>
                <a:srgbClr val="FFFF00"/>
              </a:solidFill>
            </a:endParaRPr>
          </a:p>
          <a:p>
            <a:pPr marL="0" indent="0">
              <a:buNone/>
            </a:pPr>
            <a:r>
              <a:rPr lang="en-US" dirty="0">
                <a:solidFill>
                  <a:srgbClr val="FFFF00"/>
                </a:solidFill>
              </a:rPr>
              <a:t>14 </a:t>
            </a:r>
            <a:r>
              <a:rPr lang="en-US" dirty="0" smtClean="0">
                <a:solidFill>
                  <a:srgbClr val="FFFF00"/>
                </a:solidFill>
              </a:rPr>
              <a:t>÷ 10 = 1.4</a:t>
            </a:r>
          </a:p>
          <a:p>
            <a:pPr marL="0" indent="0">
              <a:buNone/>
            </a:pPr>
            <a:endParaRPr lang="en-US" dirty="0">
              <a:solidFill>
                <a:srgbClr val="FFFF00"/>
              </a:solidFill>
            </a:endParaRPr>
          </a:p>
        </p:txBody>
      </p:sp>
      <p:sp>
        <p:nvSpPr>
          <p:cNvPr id="5" name="6-Point Star 4"/>
          <p:cNvSpPr/>
          <p:nvPr/>
        </p:nvSpPr>
        <p:spPr>
          <a:xfrm>
            <a:off x="2743200" y="2057400"/>
            <a:ext cx="2590800" cy="914400"/>
          </a:xfrm>
          <a:prstGeom prst="star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1523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1</a:t>
            </a:r>
            <a:endParaRPr lang="en-US" dirty="0"/>
          </a:p>
        </p:txBody>
      </p:sp>
      <p:sp>
        <p:nvSpPr>
          <p:cNvPr id="3" name="Content Placeholder 2"/>
          <p:cNvSpPr>
            <a:spLocks noGrp="1"/>
          </p:cNvSpPr>
          <p:nvPr>
            <p:ph idx="1"/>
          </p:nvPr>
        </p:nvSpPr>
        <p:spPr/>
        <p:txBody>
          <a:bodyPr/>
          <a:lstStyle/>
          <a:p>
            <a:pPr marL="0" indent="0">
              <a:buNone/>
            </a:pPr>
            <a:r>
              <a:rPr lang="en-US" dirty="0" err="1" smtClean="0">
                <a:solidFill>
                  <a:srgbClr val="FFFF00"/>
                </a:solidFill>
              </a:rPr>
              <a:t>CO</a:t>
            </a:r>
            <a:r>
              <a:rPr lang="en-US" baseline="-25000" dirty="0" err="1" smtClean="0">
                <a:solidFill>
                  <a:srgbClr val="FFFF00"/>
                </a:solidFill>
              </a:rPr>
              <a:t>AFppm</a:t>
            </a:r>
            <a:r>
              <a:rPr lang="en-US" dirty="0" smtClean="0">
                <a:solidFill>
                  <a:srgbClr val="FFFF00"/>
                </a:solidFill>
              </a:rPr>
              <a:t> </a:t>
            </a:r>
            <a:r>
              <a:rPr lang="en-US" dirty="0">
                <a:solidFill>
                  <a:srgbClr val="FFFF00"/>
                </a:solidFill>
              </a:rPr>
              <a:t>= (UCO</a:t>
            </a:r>
            <a:r>
              <a:rPr lang="en-US" baseline="-25000" dirty="0">
                <a:solidFill>
                  <a:srgbClr val="FFFF00"/>
                </a:solidFill>
              </a:rPr>
              <a:t>2</a:t>
            </a:r>
            <a:r>
              <a:rPr lang="en-US" dirty="0">
                <a:solidFill>
                  <a:srgbClr val="FFFF00"/>
                </a:solidFill>
              </a:rPr>
              <a:t> ÷ CO</a:t>
            </a:r>
            <a:r>
              <a:rPr lang="en-US" baseline="-25000" dirty="0">
                <a:solidFill>
                  <a:srgbClr val="FFFF00"/>
                </a:solidFill>
              </a:rPr>
              <a:t>2</a:t>
            </a:r>
            <a:r>
              <a:rPr lang="en-US" dirty="0">
                <a:solidFill>
                  <a:srgbClr val="FFFF00"/>
                </a:solidFill>
              </a:rPr>
              <a:t>) x CO </a:t>
            </a:r>
          </a:p>
          <a:p>
            <a:pPr marL="0" indent="0">
              <a:buNone/>
            </a:pPr>
            <a:r>
              <a:rPr lang="en-US" dirty="0">
                <a:solidFill>
                  <a:srgbClr val="FFFF00"/>
                </a:solidFill>
              </a:rPr>
              <a:t>Thus: </a:t>
            </a:r>
            <a:r>
              <a:rPr lang="en-US" dirty="0" err="1">
                <a:solidFill>
                  <a:srgbClr val="FFFF00"/>
                </a:solidFill>
              </a:rPr>
              <a:t>CO</a:t>
            </a:r>
            <a:r>
              <a:rPr lang="en-US" baseline="-25000" dirty="0" err="1">
                <a:solidFill>
                  <a:srgbClr val="FFFF00"/>
                </a:solidFill>
              </a:rPr>
              <a:t>AFppm</a:t>
            </a:r>
            <a:r>
              <a:rPr lang="en-US" dirty="0">
                <a:solidFill>
                  <a:srgbClr val="FFFF00"/>
                </a:solidFill>
              </a:rPr>
              <a:t> = (14.0 ÷ 10) x 150 = </a:t>
            </a:r>
            <a:r>
              <a:rPr lang="en-US" dirty="0" smtClean="0">
                <a:solidFill>
                  <a:srgbClr val="FFFF00"/>
                </a:solidFill>
              </a:rPr>
              <a:t>210</a:t>
            </a:r>
          </a:p>
          <a:p>
            <a:pPr marL="0" indent="0">
              <a:buNone/>
            </a:pPr>
            <a:endParaRPr lang="en-US" dirty="0">
              <a:solidFill>
                <a:srgbClr val="FFFF00"/>
              </a:solidFill>
            </a:endParaRPr>
          </a:p>
          <a:p>
            <a:pPr marL="0" indent="0">
              <a:buNone/>
            </a:pPr>
            <a:r>
              <a:rPr lang="en-US" dirty="0">
                <a:solidFill>
                  <a:srgbClr val="FFFF00"/>
                </a:solidFill>
              </a:rPr>
              <a:t>14 </a:t>
            </a:r>
            <a:r>
              <a:rPr lang="en-US" dirty="0" smtClean="0">
                <a:solidFill>
                  <a:srgbClr val="FFFF00"/>
                </a:solidFill>
              </a:rPr>
              <a:t>÷ 10 = 1.4</a:t>
            </a:r>
          </a:p>
          <a:p>
            <a:pPr marL="0" indent="0">
              <a:buNone/>
            </a:pPr>
            <a:r>
              <a:rPr lang="en-US" dirty="0" smtClean="0">
                <a:solidFill>
                  <a:srgbClr val="FFFF00"/>
                </a:solidFill>
              </a:rPr>
              <a:t>And </a:t>
            </a:r>
          </a:p>
          <a:p>
            <a:pPr marL="0" indent="0">
              <a:buNone/>
            </a:pPr>
            <a:r>
              <a:rPr lang="en-US" dirty="0" smtClean="0">
                <a:solidFill>
                  <a:srgbClr val="FFFF00"/>
                </a:solidFill>
              </a:rPr>
              <a:t>1.4 x 150 =</a:t>
            </a:r>
            <a:endParaRPr lang="en-US" dirty="0">
              <a:solidFill>
                <a:srgbClr val="FFFF00"/>
              </a:solidFill>
            </a:endParaRPr>
          </a:p>
        </p:txBody>
      </p:sp>
      <p:sp>
        <p:nvSpPr>
          <p:cNvPr id="4" name="6-Point Star 3"/>
          <p:cNvSpPr/>
          <p:nvPr/>
        </p:nvSpPr>
        <p:spPr>
          <a:xfrm>
            <a:off x="2057400" y="2057400"/>
            <a:ext cx="4724400" cy="914400"/>
          </a:xfrm>
          <a:prstGeom prst="star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9992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1</a:t>
            </a:r>
            <a:endParaRPr lang="en-US" dirty="0"/>
          </a:p>
        </p:txBody>
      </p:sp>
      <p:sp>
        <p:nvSpPr>
          <p:cNvPr id="3" name="Content Placeholder 2"/>
          <p:cNvSpPr>
            <a:spLocks noGrp="1"/>
          </p:cNvSpPr>
          <p:nvPr>
            <p:ph idx="1"/>
          </p:nvPr>
        </p:nvSpPr>
        <p:spPr/>
        <p:txBody>
          <a:bodyPr/>
          <a:lstStyle/>
          <a:p>
            <a:pPr marL="0" indent="0">
              <a:buNone/>
            </a:pPr>
            <a:r>
              <a:rPr lang="en-US" dirty="0" err="1" smtClean="0">
                <a:solidFill>
                  <a:srgbClr val="FFFF00"/>
                </a:solidFill>
              </a:rPr>
              <a:t>CO</a:t>
            </a:r>
            <a:r>
              <a:rPr lang="en-US" baseline="-25000" dirty="0" err="1" smtClean="0">
                <a:solidFill>
                  <a:srgbClr val="FFFF00"/>
                </a:solidFill>
              </a:rPr>
              <a:t>AFppm</a:t>
            </a:r>
            <a:r>
              <a:rPr lang="en-US" dirty="0" smtClean="0">
                <a:solidFill>
                  <a:srgbClr val="FFFF00"/>
                </a:solidFill>
              </a:rPr>
              <a:t> </a:t>
            </a:r>
            <a:r>
              <a:rPr lang="en-US" dirty="0">
                <a:solidFill>
                  <a:srgbClr val="FFFF00"/>
                </a:solidFill>
              </a:rPr>
              <a:t>= (UCO</a:t>
            </a:r>
            <a:r>
              <a:rPr lang="en-US" baseline="-25000" dirty="0">
                <a:solidFill>
                  <a:srgbClr val="FFFF00"/>
                </a:solidFill>
              </a:rPr>
              <a:t>2</a:t>
            </a:r>
            <a:r>
              <a:rPr lang="en-US" dirty="0">
                <a:solidFill>
                  <a:srgbClr val="FFFF00"/>
                </a:solidFill>
              </a:rPr>
              <a:t> ÷ CO</a:t>
            </a:r>
            <a:r>
              <a:rPr lang="en-US" baseline="-25000" dirty="0">
                <a:solidFill>
                  <a:srgbClr val="FFFF00"/>
                </a:solidFill>
              </a:rPr>
              <a:t>2</a:t>
            </a:r>
            <a:r>
              <a:rPr lang="en-US" dirty="0">
                <a:solidFill>
                  <a:srgbClr val="FFFF00"/>
                </a:solidFill>
              </a:rPr>
              <a:t>) x CO </a:t>
            </a:r>
          </a:p>
          <a:p>
            <a:pPr marL="0" indent="0">
              <a:buNone/>
            </a:pPr>
            <a:r>
              <a:rPr lang="en-US" dirty="0">
                <a:solidFill>
                  <a:srgbClr val="FFFF00"/>
                </a:solidFill>
              </a:rPr>
              <a:t>Thus: </a:t>
            </a:r>
            <a:r>
              <a:rPr lang="en-US" dirty="0" err="1">
                <a:solidFill>
                  <a:srgbClr val="FFFF00"/>
                </a:solidFill>
              </a:rPr>
              <a:t>CO</a:t>
            </a:r>
            <a:r>
              <a:rPr lang="en-US" baseline="-25000" dirty="0" err="1">
                <a:solidFill>
                  <a:srgbClr val="FFFF00"/>
                </a:solidFill>
              </a:rPr>
              <a:t>AFppm</a:t>
            </a:r>
            <a:r>
              <a:rPr lang="en-US" dirty="0">
                <a:solidFill>
                  <a:srgbClr val="FFFF00"/>
                </a:solidFill>
              </a:rPr>
              <a:t> = (14.0 ÷ 10) x 150 = </a:t>
            </a:r>
            <a:r>
              <a:rPr lang="en-US" dirty="0" smtClean="0">
                <a:solidFill>
                  <a:srgbClr val="FFFF00"/>
                </a:solidFill>
              </a:rPr>
              <a:t>210</a:t>
            </a:r>
          </a:p>
          <a:p>
            <a:pPr marL="0" indent="0">
              <a:buNone/>
            </a:pPr>
            <a:endParaRPr lang="en-US" dirty="0">
              <a:solidFill>
                <a:srgbClr val="FFFF00"/>
              </a:solidFill>
            </a:endParaRPr>
          </a:p>
          <a:p>
            <a:pPr marL="0" indent="0">
              <a:buNone/>
            </a:pPr>
            <a:r>
              <a:rPr lang="en-US" dirty="0">
                <a:solidFill>
                  <a:srgbClr val="FFFF00"/>
                </a:solidFill>
              </a:rPr>
              <a:t>14 </a:t>
            </a:r>
            <a:r>
              <a:rPr lang="en-US" dirty="0" smtClean="0">
                <a:solidFill>
                  <a:srgbClr val="FFFF00"/>
                </a:solidFill>
              </a:rPr>
              <a:t>÷ 10 = 1.4</a:t>
            </a:r>
          </a:p>
          <a:p>
            <a:pPr marL="0" indent="0">
              <a:buNone/>
            </a:pPr>
            <a:r>
              <a:rPr lang="en-US" dirty="0" smtClean="0">
                <a:solidFill>
                  <a:srgbClr val="FFFF00"/>
                </a:solidFill>
              </a:rPr>
              <a:t>And </a:t>
            </a:r>
          </a:p>
          <a:p>
            <a:pPr marL="0" indent="0">
              <a:buNone/>
            </a:pPr>
            <a:r>
              <a:rPr lang="en-US" dirty="0" smtClean="0">
                <a:solidFill>
                  <a:srgbClr val="FFFF00"/>
                </a:solidFill>
              </a:rPr>
              <a:t>1.4 x 150 = 210</a:t>
            </a:r>
            <a:endParaRPr lang="en-US" dirty="0">
              <a:solidFill>
                <a:srgbClr val="FFFF00"/>
              </a:solidFill>
            </a:endParaRPr>
          </a:p>
        </p:txBody>
      </p:sp>
      <p:sp>
        <p:nvSpPr>
          <p:cNvPr id="4" name="6-Point Star 3"/>
          <p:cNvSpPr/>
          <p:nvPr/>
        </p:nvSpPr>
        <p:spPr>
          <a:xfrm>
            <a:off x="2057400" y="2057400"/>
            <a:ext cx="6019800" cy="914400"/>
          </a:xfrm>
          <a:prstGeom prst="star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7427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dirty="0"/>
              <a:t>Sample Problem 1</a:t>
            </a:r>
          </a:p>
        </p:txBody>
      </p:sp>
      <p:graphicFrame>
        <p:nvGraphicFramePr>
          <p:cNvPr id="6" name="Content Placeholder 3"/>
          <p:cNvGraphicFramePr>
            <a:graphicFrameLocks noGrp="1"/>
          </p:cNvGraphicFramePr>
          <p:nvPr>
            <p:ph idx="1"/>
            <p:extLst/>
          </p:nvPr>
        </p:nvGraphicFramePr>
        <p:xfrm>
          <a:off x="1447800" y="1196957"/>
          <a:ext cx="6705600" cy="5508641"/>
        </p:xfrm>
        <a:graphic>
          <a:graphicData uri="http://schemas.openxmlformats.org/drawingml/2006/table">
            <a:tbl>
              <a:tblPr firstRow="1" firstCol="1" bandRow="1">
                <a:tableStyleId>{5C22544A-7EE6-4342-B048-85BDC9FD1C3A}</a:tableStyleId>
              </a:tblPr>
              <a:tblGrid>
                <a:gridCol w="3765941"/>
                <a:gridCol w="2939659"/>
              </a:tblGrid>
              <a:tr h="254802">
                <a:tc>
                  <a:txBody>
                    <a:bodyPr/>
                    <a:lstStyle/>
                    <a:p>
                      <a:pPr marL="0" marR="0" algn="ctr">
                        <a:lnSpc>
                          <a:spcPct val="115000"/>
                        </a:lnSpc>
                        <a:spcBef>
                          <a:spcPts val="0"/>
                        </a:spcBef>
                        <a:spcAft>
                          <a:spcPts val="0"/>
                        </a:spcAft>
                        <a:tabLst>
                          <a:tab pos="1543050" algn="l"/>
                        </a:tabLst>
                      </a:pPr>
                      <a:r>
                        <a:rPr lang="en-US" sz="1400" dirty="0">
                          <a:effectLst/>
                        </a:rPr>
                        <a:t>Appliance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1543050" algn="l"/>
                        </a:tabLst>
                      </a:pPr>
                      <a:r>
                        <a:rPr lang="en-US" sz="1400">
                          <a:effectLst/>
                        </a:rPr>
                        <a:t>Threshold Limit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dirty="0">
                          <a:effectLst/>
                        </a:rPr>
                        <a:t>Central furnace (all </a:t>
                      </a:r>
                      <a:r>
                        <a:rPr lang="en-US" sz="1400" dirty="0" err="1">
                          <a:effectLst/>
                        </a:rPr>
                        <a:t>catagories</a:t>
                      </a:r>
                      <a:r>
                        <a:rPr lang="en-US" sz="1400" dirty="0">
                          <a:effectLst/>
                        </a:rPr>
                        <a:t>)</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dirty="0">
                          <a:effectLst/>
                        </a:rPr>
                        <a:t>400 ppm air free</a:t>
                      </a:r>
                      <a:r>
                        <a:rPr lang="en-US" sz="1400" baseline="30000" dirty="0">
                          <a:effectLst/>
                        </a:rPr>
                        <a:t>*</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Floor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nSpc>
                          <a:spcPct val="115000"/>
                        </a:lnSpc>
                        <a:spcBef>
                          <a:spcPts val="0"/>
                        </a:spcBef>
                        <a:spcAft>
                          <a:spcPts val="0"/>
                        </a:spcAft>
                        <a:tabLst>
                          <a:tab pos="1543050" algn="l"/>
                        </a:tabLst>
                      </a:pPr>
                      <a:r>
                        <a:rPr lang="en-US" sz="1400" dirty="0">
                          <a:effectLst/>
                        </a:rPr>
                        <a:t>Gravity furnace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Wall furnace (BIV)</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Wall furnace (direct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Vented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Vent-free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Water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Oven/boiler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Top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(per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Refrigerator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Gas log (gas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in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Gas log (installed in wood burning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 in firebox</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gridSpan="2">
                  <a:txBody>
                    <a:bodyPr/>
                    <a:lstStyle/>
                    <a:p>
                      <a:pPr marL="0" marR="0" algn="just">
                        <a:lnSpc>
                          <a:spcPct val="115000"/>
                        </a:lnSpc>
                        <a:spcBef>
                          <a:spcPts val="0"/>
                        </a:spcBef>
                        <a:spcAft>
                          <a:spcPts val="500"/>
                        </a:spcAft>
                        <a:tabLst>
                          <a:tab pos="914400" algn="l"/>
                        </a:tabLst>
                      </a:pPr>
                      <a:r>
                        <a:rPr lang="en-US" sz="1400">
                          <a:effectLst/>
                        </a:rPr>
                        <a:t>This table is provided by permission of the American Gas Association.</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r h="1686611">
                <a:tc gridSpan="2">
                  <a:txBody>
                    <a:bodyPr/>
                    <a:lstStyle/>
                    <a:p>
                      <a:pPr marL="0" marR="0" algn="just">
                        <a:lnSpc>
                          <a:spcPct val="115000"/>
                        </a:lnSpc>
                        <a:spcBef>
                          <a:spcPts val="0"/>
                        </a:spcBef>
                        <a:spcAft>
                          <a:spcPts val="500"/>
                        </a:spcAft>
                        <a:tabLst>
                          <a:tab pos="914400" algn="l"/>
                        </a:tabLst>
                      </a:pPr>
                      <a:r>
                        <a:rPr lang="en-US" sz="1400" dirty="0">
                          <a:effectLst/>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bl>
          </a:graphicData>
        </a:graphic>
      </p:graphicFrame>
      <p:cxnSp>
        <p:nvCxnSpPr>
          <p:cNvPr id="7" name="Straight Arrow Connector 6"/>
          <p:cNvCxnSpPr/>
          <p:nvPr/>
        </p:nvCxnSpPr>
        <p:spPr>
          <a:xfrm>
            <a:off x="533400" y="1981200"/>
            <a:ext cx="91440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602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dirty="0"/>
              <a:t>Sample Problem 1</a:t>
            </a:r>
          </a:p>
        </p:txBody>
      </p:sp>
      <p:graphicFrame>
        <p:nvGraphicFramePr>
          <p:cNvPr id="6" name="Content Placeholder 3"/>
          <p:cNvGraphicFramePr>
            <a:graphicFrameLocks noGrp="1"/>
          </p:cNvGraphicFramePr>
          <p:nvPr>
            <p:ph idx="1"/>
            <p:extLst/>
          </p:nvPr>
        </p:nvGraphicFramePr>
        <p:xfrm>
          <a:off x="1447800" y="1196957"/>
          <a:ext cx="6705600" cy="5508641"/>
        </p:xfrm>
        <a:graphic>
          <a:graphicData uri="http://schemas.openxmlformats.org/drawingml/2006/table">
            <a:tbl>
              <a:tblPr firstRow="1" firstCol="1" bandRow="1">
                <a:tableStyleId>{5C22544A-7EE6-4342-B048-85BDC9FD1C3A}</a:tableStyleId>
              </a:tblPr>
              <a:tblGrid>
                <a:gridCol w="3765941"/>
                <a:gridCol w="2939659"/>
              </a:tblGrid>
              <a:tr h="254802">
                <a:tc>
                  <a:txBody>
                    <a:bodyPr/>
                    <a:lstStyle/>
                    <a:p>
                      <a:pPr marL="0" marR="0" algn="ctr">
                        <a:lnSpc>
                          <a:spcPct val="115000"/>
                        </a:lnSpc>
                        <a:spcBef>
                          <a:spcPts val="0"/>
                        </a:spcBef>
                        <a:spcAft>
                          <a:spcPts val="0"/>
                        </a:spcAft>
                        <a:tabLst>
                          <a:tab pos="1543050" algn="l"/>
                        </a:tabLst>
                      </a:pPr>
                      <a:r>
                        <a:rPr lang="en-US" sz="1400" dirty="0">
                          <a:effectLst/>
                        </a:rPr>
                        <a:t>Appliance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1543050" algn="l"/>
                        </a:tabLst>
                      </a:pPr>
                      <a:r>
                        <a:rPr lang="en-US" sz="1400">
                          <a:effectLst/>
                        </a:rPr>
                        <a:t>Threshold Limit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dirty="0">
                          <a:effectLst/>
                        </a:rPr>
                        <a:t>Central furnace (all </a:t>
                      </a:r>
                      <a:r>
                        <a:rPr lang="en-US" sz="1400" dirty="0" err="1">
                          <a:effectLst/>
                        </a:rPr>
                        <a:t>catagories</a:t>
                      </a:r>
                      <a:r>
                        <a:rPr lang="en-US" sz="1400" dirty="0">
                          <a:effectLst/>
                        </a:rPr>
                        <a:t>)</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dirty="0">
                          <a:effectLst/>
                        </a:rPr>
                        <a:t>400 ppm air free</a:t>
                      </a:r>
                      <a:r>
                        <a:rPr lang="en-US" sz="1400" baseline="30000" dirty="0">
                          <a:effectLst/>
                        </a:rPr>
                        <a:t>*</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Floor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nSpc>
                          <a:spcPct val="115000"/>
                        </a:lnSpc>
                        <a:spcBef>
                          <a:spcPts val="0"/>
                        </a:spcBef>
                        <a:spcAft>
                          <a:spcPts val="0"/>
                        </a:spcAft>
                        <a:tabLst>
                          <a:tab pos="1543050" algn="l"/>
                        </a:tabLst>
                      </a:pPr>
                      <a:r>
                        <a:rPr lang="en-US" sz="1400" dirty="0">
                          <a:effectLst/>
                        </a:rPr>
                        <a:t>Gravity furnace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Wall furnace (BIV)</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Wall furnace (direct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Vented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Vent-free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Water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Oven/boiler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Top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(per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Refrigerator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Gas log (gas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in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Gas log (installed in wood burning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 in firebox</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gridSpan="2">
                  <a:txBody>
                    <a:bodyPr/>
                    <a:lstStyle/>
                    <a:p>
                      <a:pPr marL="0" marR="0" algn="just">
                        <a:lnSpc>
                          <a:spcPct val="115000"/>
                        </a:lnSpc>
                        <a:spcBef>
                          <a:spcPts val="0"/>
                        </a:spcBef>
                        <a:spcAft>
                          <a:spcPts val="500"/>
                        </a:spcAft>
                        <a:tabLst>
                          <a:tab pos="914400" algn="l"/>
                        </a:tabLst>
                      </a:pPr>
                      <a:r>
                        <a:rPr lang="en-US" sz="1400">
                          <a:effectLst/>
                        </a:rPr>
                        <a:t>This table is provided by permission of the American Gas Association.</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r h="1686611">
                <a:tc gridSpan="2">
                  <a:txBody>
                    <a:bodyPr/>
                    <a:lstStyle/>
                    <a:p>
                      <a:pPr marL="0" marR="0" algn="just">
                        <a:lnSpc>
                          <a:spcPct val="115000"/>
                        </a:lnSpc>
                        <a:spcBef>
                          <a:spcPts val="0"/>
                        </a:spcBef>
                        <a:spcAft>
                          <a:spcPts val="500"/>
                        </a:spcAft>
                        <a:tabLst>
                          <a:tab pos="914400" algn="l"/>
                        </a:tabLst>
                      </a:pPr>
                      <a:r>
                        <a:rPr lang="en-US" sz="1400" dirty="0">
                          <a:effectLst/>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bl>
          </a:graphicData>
        </a:graphic>
      </p:graphicFrame>
      <p:cxnSp>
        <p:nvCxnSpPr>
          <p:cNvPr id="7" name="Straight Arrow Connector 6"/>
          <p:cNvCxnSpPr/>
          <p:nvPr/>
        </p:nvCxnSpPr>
        <p:spPr>
          <a:xfrm>
            <a:off x="4343400" y="1905000"/>
            <a:ext cx="91440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421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1</a:t>
            </a:r>
          </a:p>
        </p:txBody>
      </p:sp>
      <p:sp>
        <p:nvSpPr>
          <p:cNvPr id="3" name="Content Placeholder 2"/>
          <p:cNvSpPr>
            <a:spLocks noGrp="1"/>
          </p:cNvSpPr>
          <p:nvPr>
            <p:ph idx="1"/>
          </p:nvPr>
        </p:nvSpPr>
        <p:spPr/>
        <p:txBody>
          <a:bodyPr/>
          <a:lstStyle/>
          <a:p>
            <a:pPr marL="0" indent="0">
              <a:buNone/>
            </a:pPr>
            <a:r>
              <a:rPr lang="en-US" dirty="0" smtClean="0">
                <a:solidFill>
                  <a:srgbClr val="FFFF00"/>
                </a:solidFill>
              </a:rPr>
              <a:t>Since the calculated free air PPM vale of 210 is higher than the table allowable value of 200: this appliance fails.</a:t>
            </a:r>
          </a:p>
          <a:p>
            <a:pPr marL="0" indent="0">
              <a:buNone/>
            </a:pPr>
            <a:endParaRPr lang="en-US" dirty="0">
              <a:solidFill>
                <a:srgbClr val="FFFF00"/>
              </a:solidFill>
            </a:endParaRPr>
          </a:p>
          <a:p>
            <a:pPr marL="0" indent="0">
              <a:buNone/>
            </a:pPr>
            <a:r>
              <a:rPr lang="en-US" dirty="0" smtClean="0">
                <a:solidFill>
                  <a:srgbClr val="FFFF00"/>
                </a:solidFill>
              </a:rPr>
              <a:t>This would call for the equipment to be repaired by an expert.</a:t>
            </a:r>
            <a:endParaRPr lang="en-US" dirty="0">
              <a:solidFill>
                <a:srgbClr val="FFFF00"/>
              </a:solidFill>
            </a:endParaRPr>
          </a:p>
        </p:txBody>
      </p:sp>
    </p:spTree>
    <p:extLst>
      <p:ext uri="{BB962C8B-B14F-4D97-AF65-F5344CB8AC3E}">
        <p14:creationId xmlns:p14="http://schemas.microsoft.com/office/powerpoint/2010/main" val="2161486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a:solidFill>
                  <a:srgbClr val="FFFF00"/>
                </a:solidFill>
              </a:rPr>
              <a:t>A Technician measured the O</a:t>
            </a:r>
            <a:r>
              <a:rPr lang="en-US" baseline="-25000" dirty="0">
                <a:solidFill>
                  <a:srgbClr val="FFFF00"/>
                </a:solidFill>
              </a:rPr>
              <a:t>2  </a:t>
            </a:r>
            <a:r>
              <a:rPr lang="en-US" dirty="0">
                <a:solidFill>
                  <a:srgbClr val="FFFF00"/>
                </a:solidFill>
              </a:rPr>
              <a:t> at</a:t>
            </a:r>
            <a:r>
              <a:rPr lang="en-US" baseline="-25000" dirty="0">
                <a:solidFill>
                  <a:srgbClr val="FFFF00"/>
                </a:solidFill>
              </a:rPr>
              <a:t> </a:t>
            </a:r>
            <a:r>
              <a:rPr lang="en-US" dirty="0">
                <a:solidFill>
                  <a:srgbClr val="FFFF00"/>
                </a:solidFill>
              </a:rPr>
              <a:t>1</a:t>
            </a:r>
            <a:r>
              <a:rPr lang="en-US" dirty="0" smtClean="0">
                <a:solidFill>
                  <a:srgbClr val="FFFF00"/>
                </a:solidFill>
              </a:rPr>
              <a:t>0% </a:t>
            </a:r>
            <a:r>
              <a:rPr lang="en-US" dirty="0">
                <a:solidFill>
                  <a:srgbClr val="FFFF00"/>
                </a:solidFill>
              </a:rPr>
              <a:t>by volume in the exhaust gas, and the</a:t>
            </a:r>
            <a:r>
              <a:rPr lang="en-US" baseline="-25000" dirty="0">
                <a:solidFill>
                  <a:srgbClr val="FFFF00"/>
                </a:solidFill>
              </a:rPr>
              <a:t> </a:t>
            </a:r>
            <a:r>
              <a:rPr lang="en-US" dirty="0">
                <a:solidFill>
                  <a:srgbClr val="FFFF00"/>
                </a:solidFill>
              </a:rPr>
              <a:t>CO at 8</a:t>
            </a:r>
            <a:r>
              <a:rPr lang="en-US" dirty="0" smtClean="0">
                <a:solidFill>
                  <a:srgbClr val="FFFF00"/>
                </a:solidFill>
              </a:rPr>
              <a:t>0 ppm </a:t>
            </a:r>
            <a:r>
              <a:rPr lang="en-US" dirty="0">
                <a:solidFill>
                  <a:srgbClr val="FFFF00"/>
                </a:solidFill>
              </a:rPr>
              <a:t>in the exhaust gas of a floor furnace using natural </a:t>
            </a:r>
            <a:r>
              <a:rPr lang="en-US" dirty="0" smtClean="0">
                <a:solidFill>
                  <a:srgbClr val="FFFF00"/>
                </a:solidFill>
              </a:rPr>
              <a:t>gas (ACH = 39).  </a:t>
            </a:r>
            <a:r>
              <a:rPr lang="en-US" dirty="0">
                <a:solidFill>
                  <a:srgbClr val="FFFF00"/>
                </a:solidFill>
              </a:rPr>
              <a:t>Does it meet the 400 ppm table value?</a:t>
            </a:r>
          </a:p>
          <a:p>
            <a:pPr marL="0" indent="0">
              <a:buNone/>
            </a:pPr>
            <a:r>
              <a:rPr lang="en-US" dirty="0" err="1">
                <a:solidFill>
                  <a:srgbClr val="FFFF00"/>
                </a:solidFill>
              </a:rPr>
              <a:t>CO</a:t>
            </a:r>
            <a:r>
              <a:rPr lang="en-US" baseline="-25000" dirty="0" err="1">
                <a:solidFill>
                  <a:srgbClr val="FFFF00"/>
                </a:solidFill>
              </a:rPr>
              <a:t>AFppm</a:t>
            </a:r>
            <a:r>
              <a:rPr lang="en-US" dirty="0">
                <a:solidFill>
                  <a:srgbClr val="FFFF00"/>
                </a:solidFill>
              </a:rPr>
              <a:t> = [20.9 ÷ (20.9 - O</a:t>
            </a:r>
            <a:r>
              <a:rPr lang="en-US" baseline="-25000" dirty="0">
                <a:solidFill>
                  <a:srgbClr val="FFFF00"/>
                </a:solidFill>
              </a:rPr>
              <a:t>2</a:t>
            </a:r>
            <a:r>
              <a:rPr lang="en-US" dirty="0">
                <a:solidFill>
                  <a:srgbClr val="FFFF00"/>
                </a:solidFill>
              </a:rPr>
              <a:t>)] x </a:t>
            </a:r>
            <a:r>
              <a:rPr lang="en-US" dirty="0" err="1">
                <a:solidFill>
                  <a:srgbClr val="FFFF00"/>
                </a:solidFill>
              </a:rPr>
              <a:t>CO</a:t>
            </a:r>
            <a:r>
              <a:rPr lang="en-US" baseline="-25000" dirty="0" err="1">
                <a:solidFill>
                  <a:srgbClr val="FFFF00"/>
                </a:solidFill>
              </a:rPr>
              <a:t>ppm</a:t>
            </a:r>
            <a:r>
              <a:rPr lang="en-US" baseline="-25000" dirty="0">
                <a:solidFill>
                  <a:srgbClr val="FFFF00"/>
                </a:solidFill>
              </a:rPr>
              <a:t> </a:t>
            </a:r>
            <a:endParaRPr lang="en-US" dirty="0">
              <a:solidFill>
                <a:srgbClr val="FFFF00"/>
              </a:solidFill>
            </a:endParaRPr>
          </a:p>
          <a:p>
            <a:endParaRPr lang="en-US" dirty="0"/>
          </a:p>
        </p:txBody>
      </p:sp>
    </p:spTree>
    <p:extLst>
      <p:ext uri="{BB962C8B-B14F-4D97-AF65-F5344CB8AC3E}">
        <p14:creationId xmlns:p14="http://schemas.microsoft.com/office/powerpoint/2010/main" val="3951533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a:solidFill>
                  <a:srgbClr val="FFFF00"/>
                </a:solidFill>
              </a:rPr>
              <a:t>A Technician measured the O</a:t>
            </a:r>
            <a:r>
              <a:rPr lang="en-US" baseline="-25000" dirty="0">
                <a:solidFill>
                  <a:srgbClr val="FFFF00"/>
                </a:solidFill>
              </a:rPr>
              <a:t>2  </a:t>
            </a:r>
            <a:r>
              <a:rPr lang="en-US" dirty="0">
                <a:solidFill>
                  <a:srgbClr val="FFFF00"/>
                </a:solidFill>
              </a:rPr>
              <a:t> at</a:t>
            </a:r>
            <a:r>
              <a:rPr lang="en-US" baseline="-25000" dirty="0">
                <a:solidFill>
                  <a:srgbClr val="FFFF00"/>
                </a:solidFill>
              </a:rPr>
              <a:t> </a:t>
            </a:r>
            <a:r>
              <a:rPr lang="en-US" dirty="0">
                <a:solidFill>
                  <a:srgbClr val="FFFF00"/>
                </a:solidFill>
              </a:rPr>
              <a:t>1</a:t>
            </a:r>
            <a:r>
              <a:rPr lang="en-US" dirty="0" smtClean="0">
                <a:solidFill>
                  <a:srgbClr val="FFFF00"/>
                </a:solidFill>
              </a:rPr>
              <a:t>0</a:t>
            </a:r>
            <a:r>
              <a:rPr lang="en-US" dirty="0">
                <a:solidFill>
                  <a:srgbClr val="FFFF00"/>
                </a:solidFill>
              </a:rPr>
              <a:t>% by volume in the exhaust gas, and the</a:t>
            </a:r>
            <a:r>
              <a:rPr lang="en-US" baseline="-25000" dirty="0">
                <a:solidFill>
                  <a:srgbClr val="FFFF00"/>
                </a:solidFill>
              </a:rPr>
              <a:t> </a:t>
            </a:r>
            <a:r>
              <a:rPr lang="en-US" dirty="0">
                <a:solidFill>
                  <a:srgbClr val="FFFF00"/>
                </a:solidFill>
              </a:rPr>
              <a:t>CO at </a:t>
            </a:r>
            <a:r>
              <a:rPr lang="en-US" dirty="0" smtClean="0">
                <a:solidFill>
                  <a:srgbClr val="FFFF00"/>
                </a:solidFill>
              </a:rPr>
              <a:t>80 </a:t>
            </a:r>
            <a:r>
              <a:rPr lang="en-US" dirty="0">
                <a:solidFill>
                  <a:srgbClr val="FFFF00"/>
                </a:solidFill>
              </a:rPr>
              <a:t>ppm in the exhaust gas of a floor furnace using natural gas (ACH = 39).  Does it meet the 400 ppm table value?</a:t>
            </a:r>
          </a:p>
          <a:p>
            <a:pPr marL="0" indent="0">
              <a:buNone/>
            </a:pPr>
            <a:r>
              <a:rPr lang="en-US" dirty="0" err="1">
                <a:solidFill>
                  <a:srgbClr val="FFFF00"/>
                </a:solidFill>
              </a:rPr>
              <a:t>CO</a:t>
            </a:r>
            <a:r>
              <a:rPr lang="en-US" baseline="-25000" dirty="0" err="1">
                <a:solidFill>
                  <a:srgbClr val="FFFF00"/>
                </a:solidFill>
              </a:rPr>
              <a:t>AFppm</a:t>
            </a:r>
            <a:r>
              <a:rPr lang="en-US" dirty="0">
                <a:solidFill>
                  <a:srgbClr val="FFFF00"/>
                </a:solidFill>
              </a:rPr>
              <a:t> = [20.9 ÷ (20.9 - O</a:t>
            </a:r>
            <a:r>
              <a:rPr lang="en-US" baseline="-25000" dirty="0">
                <a:solidFill>
                  <a:srgbClr val="FFFF00"/>
                </a:solidFill>
              </a:rPr>
              <a:t>2</a:t>
            </a:r>
            <a:r>
              <a:rPr lang="en-US" dirty="0">
                <a:solidFill>
                  <a:srgbClr val="FFFF00"/>
                </a:solidFill>
              </a:rPr>
              <a:t>)] x </a:t>
            </a:r>
            <a:r>
              <a:rPr lang="en-US" dirty="0" err="1">
                <a:solidFill>
                  <a:srgbClr val="FFFF00"/>
                </a:solidFill>
              </a:rPr>
              <a:t>CO</a:t>
            </a:r>
            <a:r>
              <a:rPr lang="en-US" baseline="-25000" dirty="0" err="1">
                <a:solidFill>
                  <a:srgbClr val="FFFF00"/>
                </a:solidFill>
              </a:rPr>
              <a:t>ppm</a:t>
            </a:r>
            <a:r>
              <a:rPr lang="en-US" baseline="-25000" dirty="0">
                <a:solidFill>
                  <a:srgbClr val="FFFF00"/>
                </a:solidFill>
              </a:rPr>
              <a:t> </a:t>
            </a:r>
            <a:endParaRPr lang="en-US" baseline="-25000" dirty="0" smtClean="0">
              <a:solidFill>
                <a:srgbClr val="FFFF00"/>
              </a:solidFill>
            </a:endParaRPr>
          </a:p>
          <a:p>
            <a:pPr marL="0" indent="0">
              <a:buNone/>
            </a:pPr>
            <a:endParaRPr lang="en-US" baseline="-25000" dirty="0">
              <a:solidFill>
                <a:srgbClr val="FFFF00"/>
              </a:solidFill>
            </a:endParaRPr>
          </a:p>
          <a:p>
            <a:pPr marL="0" indent="0">
              <a:buNone/>
            </a:pPr>
            <a:r>
              <a:rPr lang="en-US" dirty="0">
                <a:solidFill>
                  <a:srgbClr val="FFFF00"/>
                </a:solidFill>
              </a:rPr>
              <a:t>Thus: </a:t>
            </a:r>
            <a:r>
              <a:rPr lang="en-US" dirty="0" err="1">
                <a:solidFill>
                  <a:srgbClr val="FFFF00"/>
                </a:solidFill>
              </a:rPr>
              <a:t>CO</a:t>
            </a:r>
            <a:r>
              <a:rPr lang="en-US" baseline="-25000" dirty="0" err="1">
                <a:solidFill>
                  <a:srgbClr val="FFFF00"/>
                </a:solidFill>
              </a:rPr>
              <a:t>AFppm</a:t>
            </a:r>
            <a:r>
              <a:rPr lang="en-US" baseline="-25000" dirty="0">
                <a:solidFill>
                  <a:srgbClr val="FFFF00"/>
                </a:solidFill>
              </a:rPr>
              <a:t> </a:t>
            </a:r>
            <a:r>
              <a:rPr lang="en-US" dirty="0">
                <a:solidFill>
                  <a:srgbClr val="FFFF00"/>
                </a:solidFill>
              </a:rPr>
              <a:t>[20.9 ÷ (20.9 </a:t>
            </a:r>
            <a:r>
              <a:rPr lang="en-US" dirty="0" smtClean="0">
                <a:solidFill>
                  <a:srgbClr val="FFFF00"/>
                </a:solidFill>
              </a:rPr>
              <a:t>- 10)] </a:t>
            </a:r>
            <a:r>
              <a:rPr lang="en-US" dirty="0">
                <a:solidFill>
                  <a:srgbClr val="FFFF00"/>
                </a:solidFill>
              </a:rPr>
              <a:t>x </a:t>
            </a:r>
            <a:r>
              <a:rPr lang="en-US" dirty="0" smtClean="0">
                <a:solidFill>
                  <a:srgbClr val="FFFF00"/>
                </a:solidFill>
              </a:rPr>
              <a:t>80 </a:t>
            </a:r>
            <a:r>
              <a:rPr lang="en-US" dirty="0">
                <a:solidFill>
                  <a:srgbClr val="FFFF00"/>
                </a:solidFill>
              </a:rPr>
              <a:t>= </a:t>
            </a:r>
            <a:r>
              <a:rPr lang="en-US" dirty="0" smtClean="0">
                <a:solidFill>
                  <a:srgbClr val="FFFF00"/>
                </a:solidFill>
              </a:rPr>
              <a:t>153</a:t>
            </a:r>
            <a:endParaRPr lang="en-US" dirty="0">
              <a:solidFill>
                <a:srgbClr val="FFFF00"/>
              </a:solidFill>
            </a:endParaRPr>
          </a:p>
          <a:p>
            <a:endParaRPr lang="en-US" dirty="0"/>
          </a:p>
        </p:txBody>
      </p:sp>
    </p:spTree>
    <p:extLst>
      <p:ext uri="{BB962C8B-B14F-4D97-AF65-F5344CB8AC3E}">
        <p14:creationId xmlns:p14="http://schemas.microsoft.com/office/powerpoint/2010/main" val="3938465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err="1" smtClean="0">
                <a:solidFill>
                  <a:srgbClr val="FFFF00"/>
                </a:solidFill>
              </a:rPr>
              <a:t>CO</a:t>
            </a:r>
            <a:r>
              <a:rPr lang="en-US" baseline="-25000" dirty="0" err="1" smtClean="0">
                <a:solidFill>
                  <a:srgbClr val="FFFF00"/>
                </a:solidFill>
              </a:rPr>
              <a:t>AFppm</a:t>
            </a:r>
            <a:r>
              <a:rPr lang="en-US" dirty="0" smtClean="0">
                <a:solidFill>
                  <a:srgbClr val="FFFF00"/>
                </a:solidFill>
              </a:rPr>
              <a:t> </a:t>
            </a:r>
            <a:r>
              <a:rPr lang="en-US" dirty="0">
                <a:solidFill>
                  <a:srgbClr val="FFFF00"/>
                </a:solidFill>
              </a:rPr>
              <a:t>= [20.9 ÷ (20.9 - O</a:t>
            </a:r>
            <a:r>
              <a:rPr lang="en-US" baseline="-25000" dirty="0">
                <a:solidFill>
                  <a:srgbClr val="FFFF00"/>
                </a:solidFill>
              </a:rPr>
              <a:t>2</a:t>
            </a:r>
            <a:r>
              <a:rPr lang="en-US" dirty="0">
                <a:solidFill>
                  <a:srgbClr val="FFFF00"/>
                </a:solidFill>
              </a:rPr>
              <a:t>)] x </a:t>
            </a:r>
            <a:r>
              <a:rPr lang="en-US" dirty="0" err="1">
                <a:solidFill>
                  <a:srgbClr val="FFFF00"/>
                </a:solidFill>
              </a:rPr>
              <a:t>CO</a:t>
            </a:r>
            <a:r>
              <a:rPr lang="en-US" baseline="-25000" dirty="0" err="1">
                <a:solidFill>
                  <a:srgbClr val="FFFF00"/>
                </a:solidFill>
              </a:rPr>
              <a:t>ppm</a:t>
            </a:r>
            <a:r>
              <a:rPr lang="en-US" baseline="-25000" dirty="0">
                <a:solidFill>
                  <a:srgbClr val="FFFF00"/>
                </a:solidFill>
              </a:rPr>
              <a:t> </a:t>
            </a:r>
            <a:endParaRPr lang="en-US" baseline="-25000" dirty="0" smtClean="0">
              <a:solidFill>
                <a:srgbClr val="FFFF00"/>
              </a:solidFill>
            </a:endParaRPr>
          </a:p>
          <a:p>
            <a:pPr marL="0" indent="0">
              <a:buNone/>
            </a:pPr>
            <a:endParaRPr lang="en-US" baseline="-25000" dirty="0">
              <a:solidFill>
                <a:srgbClr val="FFFF00"/>
              </a:solidFill>
            </a:endParaRPr>
          </a:p>
          <a:p>
            <a:pPr marL="0" indent="0">
              <a:buNone/>
            </a:pPr>
            <a:r>
              <a:rPr lang="en-US" dirty="0">
                <a:solidFill>
                  <a:srgbClr val="FFFF00"/>
                </a:solidFill>
              </a:rPr>
              <a:t>Thus: </a:t>
            </a:r>
            <a:r>
              <a:rPr lang="en-US" dirty="0" err="1">
                <a:solidFill>
                  <a:srgbClr val="FFFF00"/>
                </a:solidFill>
              </a:rPr>
              <a:t>CO</a:t>
            </a:r>
            <a:r>
              <a:rPr lang="en-US" baseline="-25000" dirty="0" err="1">
                <a:solidFill>
                  <a:srgbClr val="FFFF00"/>
                </a:solidFill>
              </a:rPr>
              <a:t>AFppm</a:t>
            </a:r>
            <a:r>
              <a:rPr lang="en-US" baseline="-25000" dirty="0">
                <a:solidFill>
                  <a:srgbClr val="FFFF00"/>
                </a:solidFill>
              </a:rPr>
              <a:t> </a:t>
            </a:r>
            <a:r>
              <a:rPr lang="en-US" dirty="0">
                <a:solidFill>
                  <a:srgbClr val="FFFF00"/>
                </a:solidFill>
              </a:rPr>
              <a:t>[20.9 ÷ (20.9 - </a:t>
            </a:r>
            <a:r>
              <a:rPr lang="en-US" dirty="0" smtClean="0">
                <a:solidFill>
                  <a:srgbClr val="FFFF00"/>
                </a:solidFill>
              </a:rPr>
              <a:t>10</a:t>
            </a:r>
            <a:r>
              <a:rPr lang="en-US" dirty="0">
                <a:solidFill>
                  <a:srgbClr val="FFFF00"/>
                </a:solidFill>
              </a:rPr>
              <a:t>)] x </a:t>
            </a:r>
            <a:r>
              <a:rPr lang="en-US" dirty="0" smtClean="0">
                <a:solidFill>
                  <a:srgbClr val="FFFF00"/>
                </a:solidFill>
              </a:rPr>
              <a:t>80 </a:t>
            </a:r>
            <a:r>
              <a:rPr lang="en-US" dirty="0">
                <a:solidFill>
                  <a:srgbClr val="FFFF00"/>
                </a:solidFill>
              </a:rPr>
              <a:t>= </a:t>
            </a:r>
            <a:r>
              <a:rPr lang="en-US" dirty="0" smtClean="0">
                <a:solidFill>
                  <a:srgbClr val="FFFF00"/>
                </a:solidFill>
              </a:rPr>
              <a:t>153.39</a:t>
            </a:r>
            <a:endParaRPr lang="en-US" dirty="0">
              <a:solidFill>
                <a:srgbClr val="FFFF00"/>
              </a:solidFill>
            </a:endParaRPr>
          </a:p>
          <a:p>
            <a:pPr marL="0" indent="0">
              <a:buNone/>
            </a:pPr>
            <a:r>
              <a:rPr lang="en-US" dirty="0" smtClean="0">
                <a:solidFill>
                  <a:srgbClr val="FFFF00"/>
                </a:solidFill>
              </a:rPr>
              <a:t>20.9 – 10 = 10.9</a:t>
            </a:r>
            <a:endParaRPr lang="en-US" dirty="0">
              <a:solidFill>
                <a:srgbClr val="FFFF00"/>
              </a:solidFill>
            </a:endParaRPr>
          </a:p>
        </p:txBody>
      </p:sp>
      <p:sp>
        <p:nvSpPr>
          <p:cNvPr id="4" name="6-Point Star 3"/>
          <p:cNvSpPr/>
          <p:nvPr/>
        </p:nvSpPr>
        <p:spPr>
          <a:xfrm>
            <a:off x="3733800" y="2438400"/>
            <a:ext cx="2590800" cy="914400"/>
          </a:xfrm>
          <a:prstGeom prst="star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0533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CAZ Volume Sample </a:t>
            </a:r>
            <a:r>
              <a:rPr lang="en-US" dirty="0" smtClean="0"/>
              <a:t>Problem 1</a:t>
            </a:r>
            <a:endParaRPr lang="en-US" dirty="0"/>
          </a:p>
        </p:txBody>
      </p:sp>
      <p:sp>
        <p:nvSpPr>
          <p:cNvPr id="3" name="Content Placeholder 2"/>
          <p:cNvSpPr>
            <a:spLocks noGrp="1"/>
          </p:cNvSpPr>
          <p:nvPr>
            <p:ph idx="1"/>
          </p:nvPr>
        </p:nvSpPr>
        <p:spPr>
          <a:xfrm>
            <a:off x="457200" y="1600200"/>
            <a:ext cx="8534400" cy="5029200"/>
          </a:xfrm>
        </p:spPr>
        <p:txBody>
          <a:bodyPr>
            <a:normAutofit fontScale="92500"/>
          </a:bodyPr>
          <a:lstStyle/>
          <a:p>
            <a:pPr marL="0" indent="0">
              <a:buNone/>
            </a:pPr>
            <a:r>
              <a:rPr lang="en-US" sz="3800" dirty="0" smtClean="0">
                <a:solidFill>
                  <a:srgbClr val="FFFF00"/>
                </a:solidFill>
              </a:rPr>
              <a:t>“Standard Method” Sample Problem</a:t>
            </a:r>
          </a:p>
          <a:p>
            <a:pPr marL="0" indent="0">
              <a:buNone/>
            </a:pPr>
            <a:r>
              <a:rPr lang="en-US" sz="3800" dirty="0">
                <a:solidFill>
                  <a:srgbClr val="FFFF00"/>
                </a:solidFill>
              </a:rPr>
              <a:t>A 12,000 ft</a:t>
            </a:r>
            <a:r>
              <a:rPr lang="en-US" sz="3800" baseline="30000" dirty="0">
                <a:solidFill>
                  <a:srgbClr val="FFFF00"/>
                </a:solidFill>
              </a:rPr>
              <a:t>2</a:t>
            </a:r>
            <a:r>
              <a:rPr lang="en-US" sz="3800" dirty="0">
                <a:solidFill>
                  <a:srgbClr val="FFFF00"/>
                </a:solidFill>
              </a:rPr>
              <a:t> home with 9 </a:t>
            </a:r>
            <a:r>
              <a:rPr lang="en-US" sz="3800" dirty="0" err="1">
                <a:solidFill>
                  <a:srgbClr val="FFFF00"/>
                </a:solidFill>
              </a:rPr>
              <a:t>ft</a:t>
            </a:r>
            <a:r>
              <a:rPr lang="en-US" sz="3800" dirty="0">
                <a:solidFill>
                  <a:srgbClr val="FFFF00"/>
                </a:solidFill>
              </a:rPr>
              <a:t> ceilings according to the blower door test has </a:t>
            </a:r>
            <a:r>
              <a:rPr lang="en-US" sz="3800" dirty="0" smtClean="0">
                <a:solidFill>
                  <a:srgbClr val="FFFF00"/>
                </a:solidFill>
              </a:rPr>
              <a:t>0.50 </a:t>
            </a:r>
            <a:r>
              <a:rPr lang="en-US" sz="3800" dirty="0">
                <a:solidFill>
                  <a:srgbClr val="FFFF00"/>
                </a:solidFill>
              </a:rPr>
              <a:t>ACH and a 148,000 </a:t>
            </a:r>
            <a:r>
              <a:rPr lang="en-US" sz="3800" dirty="0" err="1">
                <a:solidFill>
                  <a:srgbClr val="FFFF00"/>
                </a:solidFill>
              </a:rPr>
              <a:t>Btuh</a:t>
            </a:r>
            <a:r>
              <a:rPr lang="en-US" sz="3800" dirty="0">
                <a:solidFill>
                  <a:srgbClr val="FFFF00"/>
                </a:solidFill>
              </a:rPr>
              <a:t> gas furnace. Is there enough air leakage to support safe combustion?  </a:t>
            </a:r>
            <a:endParaRPr lang="en-US" sz="3800" dirty="0" smtClean="0">
              <a:solidFill>
                <a:srgbClr val="FFFF00"/>
              </a:solidFill>
            </a:endParaRPr>
          </a:p>
          <a:p>
            <a:pPr marL="0" indent="0">
              <a:buNone/>
            </a:pPr>
            <a:endParaRPr lang="en-US" dirty="0">
              <a:solidFill>
                <a:srgbClr val="FFFF00"/>
              </a:solidFill>
            </a:endParaRPr>
          </a:p>
          <a:p>
            <a:pPr marL="0" indent="0">
              <a:buNone/>
            </a:pPr>
            <a:r>
              <a:rPr lang="en-US" sz="4100" dirty="0">
                <a:solidFill>
                  <a:srgbClr val="FFFF00"/>
                </a:solidFill>
              </a:rPr>
              <a:t>First the ft</a:t>
            </a:r>
            <a:r>
              <a:rPr lang="en-US" sz="4100" baseline="30000" dirty="0">
                <a:solidFill>
                  <a:srgbClr val="FFFF00"/>
                </a:solidFill>
              </a:rPr>
              <a:t>3 </a:t>
            </a:r>
            <a:r>
              <a:rPr lang="en-US" sz="4100" dirty="0">
                <a:solidFill>
                  <a:srgbClr val="FFFF00"/>
                </a:solidFill>
              </a:rPr>
              <a:t>is calculated: </a:t>
            </a:r>
            <a:endParaRPr lang="en-US" sz="4100" dirty="0" smtClean="0">
              <a:solidFill>
                <a:srgbClr val="FFFF00"/>
              </a:solidFill>
            </a:endParaRPr>
          </a:p>
          <a:p>
            <a:pPr marL="0" indent="0">
              <a:buNone/>
            </a:pPr>
            <a:r>
              <a:rPr lang="en-US" sz="4100" dirty="0" smtClean="0">
                <a:solidFill>
                  <a:srgbClr val="FFFF00"/>
                </a:solidFill>
              </a:rPr>
              <a:t>12,000 </a:t>
            </a:r>
            <a:r>
              <a:rPr lang="en-US" sz="4100" dirty="0">
                <a:solidFill>
                  <a:srgbClr val="FFFF00"/>
                </a:solidFill>
              </a:rPr>
              <a:t>ft</a:t>
            </a:r>
            <a:r>
              <a:rPr lang="en-US" sz="4100" baseline="30000" dirty="0">
                <a:solidFill>
                  <a:srgbClr val="FFFF00"/>
                </a:solidFill>
              </a:rPr>
              <a:t>2</a:t>
            </a:r>
            <a:r>
              <a:rPr lang="en-US" sz="4100" dirty="0">
                <a:solidFill>
                  <a:srgbClr val="FFFF00"/>
                </a:solidFill>
              </a:rPr>
              <a:t> x 9 </a:t>
            </a:r>
            <a:r>
              <a:rPr lang="en-US" sz="4100" dirty="0" err="1">
                <a:solidFill>
                  <a:srgbClr val="FFFF00"/>
                </a:solidFill>
              </a:rPr>
              <a:t>ft</a:t>
            </a:r>
            <a:r>
              <a:rPr lang="en-US" sz="4100" dirty="0">
                <a:solidFill>
                  <a:srgbClr val="FFFF00"/>
                </a:solidFill>
              </a:rPr>
              <a:t> = 108,000 ft</a:t>
            </a:r>
            <a:r>
              <a:rPr lang="en-US" sz="4100" baseline="30000" dirty="0">
                <a:solidFill>
                  <a:srgbClr val="FFFF00"/>
                </a:solidFill>
              </a:rPr>
              <a:t>3</a:t>
            </a:r>
            <a:endParaRPr lang="en-US" sz="4100" dirty="0">
              <a:solidFill>
                <a:srgbClr val="FFFF00"/>
              </a:solidFill>
            </a:endParaRPr>
          </a:p>
          <a:p>
            <a:pPr marL="0" indent="0">
              <a:buNone/>
            </a:pPr>
            <a:endParaRPr lang="en-US" dirty="0">
              <a:solidFill>
                <a:srgbClr val="FFFF00"/>
              </a:solidFill>
            </a:endParaRPr>
          </a:p>
          <a:p>
            <a:endParaRPr lang="en-US" dirty="0" smtClean="0">
              <a:solidFill>
                <a:srgbClr val="FFFF00"/>
              </a:solidFill>
            </a:endParaRPr>
          </a:p>
        </p:txBody>
      </p:sp>
    </p:spTree>
    <p:extLst>
      <p:ext uri="{BB962C8B-B14F-4D97-AF65-F5344CB8AC3E}">
        <p14:creationId xmlns:p14="http://schemas.microsoft.com/office/powerpoint/2010/main" val="140859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err="1" smtClean="0">
                <a:solidFill>
                  <a:srgbClr val="FFFF00"/>
                </a:solidFill>
              </a:rPr>
              <a:t>CO</a:t>
            </a:r>
            <a:r>
              <a:rPr lang="en-US" baseline="-25000" dirty="0" err="1" smtClean="0">
                <a:solidFill>
                  <a:srgbClr val="FFFF00"/>
                </a:solidFill>
              </a:rPr>
              <a:t>AFppm</a:t>
            </a:r>
            <a:r>
              <a:rPr lang="en-US" dirty="0" smtClean="0">
                <a:solidFill>
                  <a:srgbClr val="FFFF00"/>
                </a:solidFill>
              </a:rPr>
              <a:t> </a:t>
            </a:r>
            <a:r>
              <a:rPr lang="en-US" dirty="0">
                <a:solidFill>
                  <a:srgbClr val="FFFF00"/>
                </a:solidFill>
              </a:rPr>
              <a:t>= [20.9 ÷ (20.9 - O</a:t>
            </a:r>
            <a:r>
              <a:rPr lang="en-US" baseline="-25000" dirty="0">
                <a:solidFill>
                  <a:srgbClr val="FFFF00"/>
                </a:solidFill>
              </a:rPr>
              <a:t>2</a:t>
            </a:r>
            <a:r>
              <a:rPr lang="en-US" dirty="0">
                <a:solidFill>
                  <a:srgbClr val="FFFF00"/>
                </a:solidFill>
              </a:rPr>
              <a:t>)] x </a:t>
            </a:r>
            <a:r>
              <a:rPr lang="en-US" dirty="0" err="1">
                <a:solidFill>
                  <a:srgbClr val="FFFF00"/>
                </a:solidFill>
              </a:rPr>
              <a:t>CO</a:t>
            </a:r>
            <a:r>
              <a:rPr lang="en-US" baseline="-25000" dirty="0" err="1">
                <a:solidFill>
                  <a:srgbClr val="FFFF00"/>
                </a:solidFill>
              </a:rPr>
              <a:t>ppm</a:t>
            </a:r>
            <a:r>
              <a:rPr lang="en-US" baseline="-25000" dirty="0">
                <a:solidFill>
                  <a:srgbClr val="FFFF00"/>
                </a:solidFill>
              </a:rPr>
              <a:t> </a:t>
            </a:r>
            <a:endParaRPr lang="en-US" baseline="-25000" dirty="0" smtClean="0">
              <a:solidFill>
                <a:srgbClr val="FFFF00"/>
              </a:solidFill>
            </a:endParaRPr>
          </a:p>
          <a:p>
            <a:pPr marL="0" indent="0">
              <a:buNone/>
            </a:pPr>
            <a:endParaRPr lang="en-US" baseline="-25000" dirty="0">
              <a:solidFill>
                <a:srgbClr val="FFFF00"/>
              </a:solidFill>
            </a:endParaRPr>
          </a:p>
          <a:p>
            <a:pPr marL="0" indent="0">
              <a:buNone/>
            </a:pPr>
            <a:r>
              <a:rPr lang="en-US" dirty="0">
                <a:solidFill>
                  <a:srgbClr val="FFFF00"/>
                </a:solidFill>
              </a:rPr>
              <a:t>Thus: </a:t>
            </a:r>
            <a:r>
              <a:rPr lang="en-US" dirty="0" err="1">
                <a:solidFill>
                  <a:srgbClr val="FFFF00"/>
                </a:solidFill>
              </a:rPr>
              <a:t>CO</a:t>
            </a:r>
            <a:r>
              <a:rPr lang="en-US" baseline="-25000" dirty="0" err="1">
                <a:solidFill>
                  <a:srgbClr val="FFFF00"/>
                </a:solidFill>
              </a:rPr>
              <a:t>AFppm</a:t>
            </a:r>
            <a:r>
              <a:rPr lang="en-US" baseline="-25000" dirty="0">
                <a:solidFill>
                  <a:srgbClr val="FFFF00"/>
                </a:solidFill>
              </a:rPr>
              <a:t> </a:t>
            </a:r>
            <a:r>
              <a:rPr lang="en-US" dirty="0">
                <a:solidFill>
                  <a:srgbClr val="FFFF00"/>
                </a:solidFill>
              </a:rPr>
              <a:t>[20.9 ÷ (20.9 - </a:t>
            </a:r>
            <a:r>
              <a:rPr lang="en-US" dirty="0" smtClean="0">
                <a:solidFill>
                  <a:srgbClr val="FFFF00"/>
                </a:solidFill>
              </a:rPr>
              <a:t>10</a:t>
            </a:r>
            <a:r>
              <a:rPr lang="en-US" dirty="0">
                <a:solidFill>
                  <a:srgbClr val="FFFF00"/>
                </a:solidFill>
              </a:rPr>
              <a:t>)] x 8</a:t>
            </a:r>
            <a:r>
              <a:rPr lang="en-US" dirty="0" smtClean="0">
                <a:solidFill>
                  <a:srgbClr val="FFFF00"/>
                </a:solidFill>
              </a:rPr>
              <a:t>0 </a:t>
            </a:r>
            <a:r>
              <a:rPr lang="en-US" dirty="0">
                <a:solidFill>
                  <a:srgbClr val="FFFF00"/>
                </a:solidFill>
              </a:rPr>
              <a:t>= </a:t>
            </a:r>
            <a:r>
              <a:rPr lang="en-US" dirty="0" smtClean="0">
                <a:solidFill>
                  <a:srgbClr val="FFFF00"/>
                </a:solidFill>
              </a:rPr>
              <a:t>153.39</a:t>
            </a:r>
            <a:endParaRPr lang="en-US" dirty="0">
              <a:solidFill>
                <a:srgbClr val="FFFF00"/>
              </a:solidFill>
            </a:endParaRPr>
          </a:p>
          <a:p>
            <a:pPr marL="0" indent="0">
              <a:buNone/>
            </a:pPr>
            <a:r>
              <a:rPr lang="en-US" dirty="0" smtClean="0">
                <a:solidFill>
                  <a:srgbClr val="FFFF00"/>
                </a:solidFill>
              </a:rPr>
              <a:t>20.9 – 10 = 10.9</a:t>
            </a:r>
          </a:p>
          <a:p>
            <a:pPr marL="0" indent="0">
              <a:buNone/>
            </a:pPr>
            <a:r>
              <a:rPr lang="en-US" dirty="0" smtClean="0">
                <a:solidFill>
                  <a:srgbClr val="FFFF00"/>
                </a:solidFill>
              </a:rPr>
              <a:t>And</a:t>
            </a:r>
          </a:p>
          <a:p>
            <a:pPr marL="0" indent="0">
              <a:buNone/>
            </a:pPr>
            <a:r>
              <a:rPr lang="en-US" dirty="0">
                <a:solidFill>
                  <a:srgbClr val="FFFF00"/>
                </a:solidFill>
              </a:rPr>
              <a:t>20.9  ÷ </a:t>
            </a:r>
            <a:r>
              <a:rPr lang="en-US" dirty="0" smtClean="0">
                <a:solidFill>
                  <a:srgbClr val="FFFF00"/>
                </a:solidFill>
              </a:rPr>
              <a:t>10.9 = 1.917</a:t>
            </a:r>
            <a:endParaRPr lang="en-US" dirty="0">
              <a:solidFill>
                <a:srgbClr val="FFFF00"/>
              </a:solidFill>
            </a:endParaRPr>
          </a:p>
        </p:txBody>
      </p:sp>
      <p:sp>
        <p:nvSpPr>
          <p:cNvPr id="4" name="6-Point Star 3"/>
          <p:cNvSpPr/>
          <p:nvPr/>
        </p:nvSpPr>
        <p:spPr>
          <a:xfrm>
            <a:off x="2133600" y="2438400"/>
            <a:ext cx="4191000" cy="914400"/>
          </a:xfrm>
          <a:prstGeom prst="star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1757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err="1" smtClean="0">
                <a:solidFill>
                  <a:srgbClr val="FFFF00"/>
                </a:solidFill>
              </a:rPr>
              <a:t>CO</a:t>
            </a:r>
            <a:r>
              <a:rPr lang="en-US" baseline="-25000" dirty="0" err="1" smtClean="0">
                <a:solidFill>
                  <a:srgbClr val="FFFF00"/>
                </a:solidFill>
              </a:rPr>
              <a:t>AFppm</a:t>
            </a:r>
            <a:r>
              <a:rPr lang="en-US" dirty="0" smtClean="0">
                <a:solidFill>
                  <a:srgbClr val="FFFF00"/>
                </a:solidFill>
              </a:rPr>
              <a:t> </a:t>
            </a:r>
            <a:r>
              <a:rPr lang="en-US" dirty="0">
                <a:solidFill>
                  <a:srgbClr val="FFFF00"/>
                </a:solidFill>
              </a:rPr>
              <a:t>= [20.9 ÷ (20.9 - O</a:t>
            </a:r>
            <a:r>
              <a:rPr lang="en-US" baseline="-25000" dirty="0">
                <a:solidFill>
                  <a:srgbClr val="FFFF00"/>
                </a:solidFill>
              </a:rPr>
              <a:t>2</a:t>
            </a:r>
            <a:r>
              <a:rPr lang="en-US" dirty="0">
                <a:solidFill>
                  <a:srgbClr val="FFFF00"/>
                </a:solidFill>
              </a:rPr>
              <a:t>)] x </a:t>
            </a:r>
            <a:r>
              <a:rPr lang="en-US" dirty="0" err="1">
                <a:solidFill>
                  <a:srgbClr val="FFFF00"/>
                </a:solidFill>
              </a:rPr>
              <a:t>CO</a:t>
            </a:r>
            <a:r>
              <a:rPr lang="en-US" baseline="-25000" dirty="0" err="1">
                <a:solidFill>
                  <a:srgbClr val="FFFF00"/>
                </a:solidFill>
              </a:rPr>
              <a:t>ppm</a:t>
            </a:r>
            <a:r>
              <a:rPr lang="en-US" baseline="-25000" dirty="0">
                <a:solidFill>
                  <a:srgbClr val="FFFF00"/>
                </a:solidFill>
              </a:rPr>
              <a:t> </a:t>
            </a:r>
            <a:endParaRPr lang="en-US" baseline="-25000" dirty="0" smtClean="0">
              <a:solidFill>
                <a:srgbClr val="FFFF00"/>
              </a:solidFill>
            </a:endParaRPr>
          </a:p>
          <a:p>
            <a:pPr marL="0" indent="0">
              <a:buNone/>
            </a:pPr>
            <a:endParaRPr lang="en-US" baseline="-25000" dirty="0">
              <a:solidFill>
                <a:srgbClr val="FFFF00"/>
              </a:solidFill>
            </a:endParaRPr>
          </a:p>
          <a:p>
            <a:pPr marL="0" indent="0">
              <a:buNone/>
            </a:pPr>
            <a:r>
              <a:rPr lang="en-US" dirty="0">
                <a:solidFill>
                  <a:srgbClr val="FFFF00"/>
                </a:solidFill>
              </a:rPr>
              <a:t>Thus: </a:t>
            </a:r>
            <a:r>
              <a:rPr lang="en-US" dirty="0" err="1">
                <a:solidFill>
                  <a:srgbClr val="FFFF00"/>
                </a:solidFill>
              </a:rPr>
              <a:t>CO</a:t>
            </a:r>
            <a:r>
              <a:rPr lang="en-US" baseline="-25000" dirty="0" err="1">
                <a:solidFill>
                  <a:srgbClr val="FFFF00"/>
                </a:solidFill>
              </a:rPr>
              <a:t>AFppm</a:t>
            </a:r>
            <a:r>
              <a:rPr lang="en-US" baseline="-25000" dirty="0">
                <a:solidFill>
                  <a:srgbClr val="FFFF00"/>
                </a:solidFill>
              </a:rPr>
              <a:t> </a:t>
            </a:r>
            <a:r>
              <a:rPr lang="en-US" dirty="0">
                <a:solidFill>
                  <a:srgbClr val="FFFF00"/>
                </a:solidFill>
              </a:rPr>
              <a:t>[20.9 ÷ (20.9 - </a:t>
            </a:r>
            <a:r>
              <a:rPr lang="en-US" dirty="0" smtClean="0">
                <a:solidFill>
                  <a:srgbClr val="FFFF00"/>
                </a:solidFill>
              </a:rPr>
              <a:t>10</a:t>
            </a:r>
            <a:r>
              <a:rPr lang="en-US" dirty="0">
                <a:solidFill>
                  <a:srgbClr val="FFFF00"/>
                </a:solidFill>
              </a:rPr>
              <a:t>)] x 8</a:t>
            </a:r>
            <a:r>
              <a:rPr lang="en-US" dirty="0" smtClean="0">
                <a:solidFill>
                  <a:srgbClr val="FFFF00"/>
                </a:solidFill>
              </a:rPr>
              <a:t>0 </a:t>
            </a:r>
            <a:r>
              <a:rPr lang="en-US" dirty="0">
                <a:solidFill>
                  <a:srgbClr val="FFFF00"/>
                </a:solidFill>
              </a:rPr>
              <a:t>= </a:t>
            </a:r>
            <a:r>
              <a:rPr lang="en-US" dirty="0" smtClean="0">
                <a:solidFill>
                  <a:srgbClr val="FFFF00"/>
                </a:solidFill>
              </a:rPr>
              <a:t>153</a:t>
            </a:r>
          </a:p>
          <a:p>
            <a:pPr marL="0" indent="0">
              <a:buNone/>
            </a:pPr>
            <a:r>
              <a:rPr lang="en-US" dirty="0" smtClean="0">
                <a:solidFill>
                  <a:srgbClr val="FFFF00"/>
                </a:solidFill>
              </a:rPr>
              <a:t> 20.9 – 10 = 10.9</a:t>
            </a:r>
          </a:p>
          <a:p>
            <a:pPr marL="0" indent="0">
              <a:buNone/>
            </a:pPr>
            <a:r>
              <a:rPr lang="en-US" dirty="0" smtClean="0">
                <a:solidFill>
                  <a:srgbClr val="FFFF00"/>
                </a:solidFill>
              </a:rPr>
              <a:t>And</a:t>
            </a:r>
          </a:p>
          <a:p>
            <a:pPr marL="0" indent="0">
              <a:buNone/>
            </a:pPr>
            <a:r>
              <a:rPr lang="en-US" dirty="0">
                <a:solidFill>
                  <a:srgbClr val="FFFF00"/>
                </a:solidFill>
              </a:rPr>
              <a:t>20.9  ÷ </a:t>
            </a:r>
            <a:r>
              <a:rPr lang="en-US" dirty="0" smtClean="0">
                <a:solidFill>
                  <a:srgbClr val="FFFF00"/>
                </a:solidFill>
              </a:rPr>
              <a:t>10.9 = 1.917</a:t>
            </a:r>
          </a:p>
          <a:p>
            <a:pPr marL="0" indent="0">
              <a:buNone/>
            </a:pPr>
            <a:r>
              <a:rPr lang="en-US" dirty="0" smtClean="0">
                <a:solidFill>
                  <a:srgbClr val="FFFF00"/>
                </a:solidFill>
              </a:rPr>
              <a:t>And</a:t>
            </a:r>
          </a:p>
          <a:p>
            <a:pPr marL="0" indent="0">
              <a:buNone/>
            </a:pPr>
            <a:r>
              <a:rPr lang="en-US" dirty="0" smtClean="0">
                <a:solidFill>
                  <a:srgbClr val="FFFF00"/>
                </a:solidFill>
              </a:rPr>
              <a:t>1.917 x 80 = 153</a:t>
            </a:r>
            <a:endParaRPr lang="en-US" dirty="0">
              <a:solidFill>
                <a:srgbClr val="FFFF00"/>
              </a:solidFill>
            </a:endParaRPr>
          </a:p>
        </p:txBody>
      </p:sp>
      <p:sp>
        <p:nvSpPr>
          <p:cNvPr id="4" name="6-Point Star 3"/>
          <p:cNvSpPr/>
          <p:nvPr/>
        </p:nvSpPr>
        <p:spPr>
          <a:xfrm>
            <a:off x="1752600" y="2438400"/>
            <a:ext cx="7086600" cy="914400"/>
          </a:xfrm>
          <a:prstGeom prst="star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080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dirty="0"/>
              <a:t>Sample Problem 2</a:t>
            </a:r>
          </a:p>
        </p:txBody>
      </p:sp>
      <p:graphicFrame>
        <p:nvGraphicFramePr>
          <p:cNvPr id="6" name="Content Placeholder 3"/>
          <p:cNvGraphicFramePr>
            <a:graphicFrameLocks noGrp="1"/>
          </p:cNvGraphicFramePr>
          <p:nvPr>
            <p:ph idx="1"/>
            <p:extLst/>
          </p:nvPr>
        </p:nvGraphicFramePr>
        <p:xfrm>
          <a:off x="1447800" y="1196957"/>
          <a:ext cx="6705600" cy="5508641"/>
        </p:xfrm>
        <a:graphic>
          <a:graphicData uri="http://schemas.openxmlformats.org/drawingml/2006/table">
            <a:tbl>
              <a:tblPr firstRow="1" firstCol="1" bandRow="1">
                <a:tableStyleId>{5C22544A-7EE6-4342-B048-85BDC9FD1C3A}</a:tableStyleId>
              </a:tblPr>
              <a:tblGrid>
                <a:gridCol w="3765941"/>
                <a:gridCol w="2939659"/>
              </a:tblGrid>
              <a:tr h="254802">
                <a:tc>
                  <a:txBody>
                    <a:bodyPr/>
                    <a:lstStyle/>
                    <a:p>
                      <a:pPr marL="0" marR="0" algn="ctr">
                        <a:lnSpc>
                          <a:spcPct val="115000"/>
                        </a:lnSpc>
                        <a:spcBef>
                          <a:spcPts val="0"/>
                        </a:spcBef>
                        <a:spcAft>
                          <a:spcPts val="0"/>
                        </a:spcAft>
                        <a:tabLst>
                          <a:tab pos="1543050" algn="l"/>
                        </a:tabLst>
                      </a:pPr>
                      <a:r>
                        <a:rPr lang="en-US" sz="1400" dirty="0">
                          <a:effectLst/>
                        </a:rPr>
                        <a:t>Appliance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1543050" algn="l"/>
                        </a:tabLst>
                      </a:pPr>
                      <a:r>
                        <a:rPr lang="en-US" sz="1400">
                          <a:effectLst/>
                        </a:rPr>
                        <a:t>Threshold Limit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dirty="0">
                          <a:effectLst/>
                        </a:rPr>
                        <a:t>Central furnace (all </a:t>
                      </a:r>
                      <a:r>
                        <a:rPr lang="en-US" sz="1400" dirty="0" err="1">
                          <a:effectLst/>
                        </a:rPr>
                        <a:t>catagories</a:t>
                      </a:r>
                      <a:r>
                        <a:rPr lang="en-US" sz="1400" dirty="0">
                          <a:effectLst/>
                        </a:rPr>
                        <a:t>)</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dirty="0">
                          <a:effectLst/>
                        </a:rPr>
                        <a:t>400 ppm air free</a:t>
                      </a:r>
                      <a:r>
                        <a:rPr lang="en-US" sz="1400" baseline="30000" dirty="0">
                          <a:effectLst/>
                        </a:rPr>
                        <a:t>*</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Floor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nSpc>
                          <a:spcPct val="115000"/>
                        </a:lnSpc>
                        <a:spcBef>
                          <a:spcPts val="0"/>
                        </a:spcBef>
                        <a:spcAft>
                          <a:spcPts val="0"/>
                        </a:spcAft>
                        <a:tabLst>
                          <a:tab pos="1543050" algn="l"/>
                        </a:tabLst>
                      </a:pPr>
                      <a:r>
                        <a:rPr lang="en-US" sz="1400" dirty="0">
                          <a:effectLst/>
                        </a:rPr>
                        <a:t>Gravity furnace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Wall furnace (BIV)</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Wall furnace (direct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Vented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Vent-free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Water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Oven/boiler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Top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(per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Refrigerator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Gas log (gas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in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Gas log (installed in wood burning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 in firebox</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gridSpan="2">
                  <a:txBody>
                    <a:bodyPr/>
                    <a:lstStyle/>
                    <a:p>
                      <a:pPr marL="0" marR="0" algn="just">
                        <a:lnSpc>
                          <a:spcPct val="115000"/>
                        </a:lnSpc>
                        <a:spcBef>
                          <a:spcPts val="0"/>
                        </a:spcBef>
                        <a:spcAft>
                          <a:spcPts val="500"/>
                        </a:spcAft>
                        <a:tabLst>
                          <a:tab pos="914400" algn="l"/>
                        </a:tabLst>
                      </a:pPr>
                      <a:r>
                        <a:rPr lang="en-US" sz="1400">
                          <a:effectLst/>
                        </a:rPr>
                        <a:t>This table is provided by permission of the American Gas Association.</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r h="1686611">
                <a:tc gridSpan="2">
                  <a:txBody>
                    <a:bodyPr/>
                    <a:lstStyle/>
                    <a:p>
                      <a:pPr marL="0" marR="0" algn="just">
                        <a:lnSpc>
                          <a:spcPct val="115000"/>
                        </a:lnSpc>
                        <a:spcBef>
                          <a:spcPts val="0"/>
                        </a:spcBef>
                        <a:spcAft>
                          <a:spcPts val="500"/>
                        </a:spcAft>
                        <a:tabLst>
                          <a:tab pos="914400" algn="l"/>
                        </a:tabLst>
                      </a:pPr>
                      <a:r>
                        <a:rPr lang="en-US" sz="1400" dirty="0">
                          <a:effectLst/>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bl>
          </a:graphicData>
        </a:graphic>
      </p:graphicFrame>
      <p:cxnSp>
        <p:nvCxnSpPr>
          <p:cNvPr id="7" name="Straight Arrow Connector 6"/>
          <p:cNvCxnSpPr/>
          <p:nvPr/>
        </p:nvCxnSpPr>
        <p:spPr>
          <a:xfrm>
            <a:off x="533400" y="960438"/>
            <a:ext cx="91440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503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dirty="0"/>
              <a:t>Sample Problem 2</a:t>
            </a:r>
          </a:p>
        </p:txBody>
      </p:sp>
      <p:graphicFrame>
        <p:nvGraphicFramePr>
          <p:cNvPr id="6" name="Content Placeholder 3"/>
          <p:cNvGraphicFramePr>
            <a:graphicFrameLocks noGrp="1"/>
          </p:cNvGraphicFramePr>
          <p:nvPr>
            <p:ph idx="1"/>
            <p:extLst/>
          </p:nvPr>
        </p:nvGraphicFramePr>
        <p:xfrm>
          <a:off x="1447800" y="1196957"/>
          <a:ext cx="6705600" cy="5508641"/>
        </p:xfrm>
        <a:graphic>
          <a:graphicData uri="http://schemas.openxmlformats.org/drawingml/2006/table">
            <a:tbl>
              <a:tblPr firstRow="1" firstCol="1" bandRow="1">
                <a:tableStyleId>{5C22544A-7EE6-4342-B048-85BDC9FD1C3A}</a:tableStyleId>
              </a:tblPr>
              <a:tblGrid>
                <a:gridCol w="3765941"/>
                <a:gridCol w="2939659"/>
              </a:tblGrid>
              <a:tr h="254802">
                <a:tc>
                  <a:txBody>
                    <a:bodyPr/>
                    <a:lstStyle/>
                    <a:p>
                      <a:pPr marL="0" marR="0" algn="ctr">
                        <a:lnSpc>
                          <a:spcPct val="115000"/>
                        </a:lnSpc>
                        <a:spcBef>
                          <a:spcPts val="0"/>
                        </a:spcBef>
                        <a:spcAft>
                          <a:spcPts val="0"/>
                        </a:spcAft>
                        <a:tabLst>
                          <a:tab pos="1543050" algn="l"/>
                        </a:tabLst>
                      </a:pPr>
                      <a:r>
                        <a:rPr lang="en-US" sz="1400" dirty="0">
                          <a:effectLst/>
                        </a:rPr>
                        <a:t>Appliance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1543050" algn="l"/>
                        </a:tabLst>
                      </a:pPr>
                      <a:r>
                        <a:rPr lang="en-US" sz="1400">
                          <a:effectLst/>
                        </a:rPr>
                        <a:t>Threshold Limit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dirty="0">
                          <a:effectLst/>
                        </a:rPr>
                        <a:t>Central furnace (all </a:t>
                      </a:r>
                      <a:r>
                        <a:rPr lang="en-US" sz="1400" dirty="0" err="1">
                          <a:effectLst/>
                        </a:rPr>
                        <a:t>catagories</a:t>
                      </a:r>
                      <a:r>
                        <a:rPr lang="en-US" sz="1400" dirty="0">
                          <a:effectLst/>
                        </a:rPr>
                        <a:t>)</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dirty="0">
                          <a:effectLst/>
                        </a:rPr>
                        <a:t>400 ppm air free</a:t>
                      </a:r>
                      <a:r>
                        <a:rPr lang="en-US" sz="1400" baseline="30000" dirty="0">
                          <a:effectLst/>
                        </a:rPr>
                        <a:t>*</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Floor furnace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nSpc>
                          <a:spcPct val="115000"/>
                        </a:lnSpc>
                        <a:spcBef>
                          <a:spcPts val="0"/>
                        </a:spcBef>
                        <a:spcAft>
                          <a:spcPts val="0"/>
                        </a:spcAft>
                        <a:tabLst>
                          <a:tab pos="1543050" algn="l"/>
                        </a:tabLst>
                      </a:pPr>
                      <a:r>
                        <a:rPr lang="en-US" sz="1400" dirty="0">
                          <a:effectLst/>
                        </a:rPr>
                        <a:t>Gravity furnace</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Wall furnace (BIV)</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Wall furnace (direct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Vented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Vent-free room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Water heater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200 ppm air free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Oven/boiler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Top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(per burner)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Refrigerator</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Gas log (gas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25 ppm as measured in vent</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a:txBody>
                    <a:bodyPr/>
                    <a:lstStyle/>
                    <a:p>
                      <a:pPr marL="0" marR="0" algn="just">
                        <a:lnSpc>
                          <a:spcPct val="115000"/>
                        </a:lnSpc>
                        <a:spcBef>
                          <a:spcPts val="0"/>
                        </a:spcBef>
                        <a:spcAft>
                          <a:spcPts val="0"/>
                        </a:spcAft>
                        <a:tabLst>
                          <a:tab pos="1543050" algn="l"/>
                        </a:tabLst>
                      </a:pPr>
                      <a:r>
                        <a:rPr lang="en-US" sz="1400">
                          <a:effectLst/>
                        </a:rPr>
                        <a:t>Gas log (installed in wood burning fireplace)</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1543050" algn="l"/>
                        </a:tabLst>
                      </a:pPr>
                      <a:r>
                        <a:rPr lang="en-US" sz="1400">
                          <a:effectLst/>
                        </a:rPr>
                        <a:t>400 ppm air free in firebox</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r>
              <a:tr h="254802">
                <a:tc gridSpan="2">
                  <a:txBody>
                    <a:bodyPr/>
                    <a:lstStyle/>
                    <a:p>
                      <a:pPr marL="0" marR="0" algn="just">
                        <a:lnSpc>
                          <a:spcPct val="115000"/>
                        </a:lnSpc>
                        <a:spcBef>
                          <a:spcPts val="0"/>
                        </a:spcBef>
                        <a:spcAft>
                          <a:spcPts val="500"/>
                        </a:spcAft>
                        <a:tabLst>
                          <a:tab pos="914400" algn="l"/>
                        </a:tabLst>
                      </a:pPr>
                      <a:r>
                        <a:rPr lang="en-US" sz="1400">
                          <a:effectLst/>
                        </a:rPr>
                        <a:t>This table is provided by permission of the American Gas Association.</a:t>
                      </a:r>
                      <a:endParaRPr lang="en-US" sz="140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r h="1686611">
                <a:tc gridSpan="2">
                  <a:txBody>
                    <a:bodyPr/>
                    <a:lstStyle/>
                    <a:p>
                      <a:pPr marL="0" marR="0" algn="just">
                        <a:lnSpc>
                          <a:spcPct val="115000"/>
                        </a:lnSpc>
                        <a:spcBef>
                          <a:spcPts val="0"/>
                        </a:spcBef>
                        <a:spcAft>
                          <a:spcPts val="500"/>
                        </a:spcAft>
                        <a:tabLst>
                          <a:tab pos="914400" algn="l"/>
                        </a:tabLst>
                      </a:pPr>
                      <a:r>
                        <a:rPr lang="en-US" sz="1400" dirty="0">
                          <a:effectLst/>
                        </a:rPr>
                        <a:t>*Air free emission levels are based on a mathematical equation (involving carbon monoxide and oxygen or carbon monoxide readings) to convert an actual diluted flue gas carbon monoxide testing sample to an undiluted air free flue gas carbon level utilized in the appliance certification standards. </a:t>
                      </a:r>
                      <a:endParaRPr lang="en-US" sz="1400" dirty="0">
                        <a:solidFill>
                          <a:srgbClr val="000000"/>
                        </a:solidFill>
                        <a:effectLst/>
                        <a:latin typeface="Helvetica" panose="020B0604020202020204" pitchFamily="34" charset="0"/>
                        <a:ea typeface="ヒラギノ角ゴ Pro W3"/>
                        <a:cs typeface="Times New Roman" panose="02020603050405020304" pitchFamily="18" charset="0"/>
                      </a:endParaRPr>
                    </a:p>
                  </a:txBody>
                  <a:tcPr marL="68580" marR="68580" marT="0" marB="0"/>
                </a:tc>
                <a:tc hMerge="1">
                  <a:txBody>
                    <a:bodyPr/>
                    <a:lstStyle/>
                    <a:p>
                      <a:endParaRPr lang="en-US"/>
                    </a:p>
                  </a:txBody>
                  <a:tcPr/>
                </a:tc>
              </a:tr>
            </a:tbl>
          </a:graphicData>
        </a:graphic>
      </p:graphicFrame>
      <p:cxnSp>
        <p:nvCxnSpPr>
          <p:cNvPr id="7" name="Straight Arrow Connector 6"/>
          <p:cNvCxnSpPr/>
          <p:nvPr/>
        </p:nvCxnSpPr>
        <p:spPr>
          <a:xfrm>
            <a:off x="4343400" y="846456"/>
            <a:ext cx="91440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5931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 2</a:t>
            </a:r>
          </a:p>
        </p:txBody>
      </p:sp>
      <p:sp>
        <p:nvSpPr>
          <p:cNvPr id="3" name="Content Placeholder 2"/>
          <p:cNvSpPr>
            <a:spLocks noGrp="1"/>
          </p:cNvSpPr>
          <p:nvPr>
            <p:ph idx="1"/>
          </p:nvPr>
        </p:nvSpPr>
        <p:spPr/>
        <p:txBody>
          <a:bodyPr/>
          <a:lstStyle/>
          <a:p>
            <a:pPr marL="0" indent="0">
              <a:buNone/>
            </a:pPr>
            <a:r>
              <a:rPr lang="en-US" dirty="0">
                <a:solidFill>
                  <a:srgbClr val="FFFF00"/>
                </a:solidFill>
              </a:rPr>
              <a:t>Since the calculated free air PPM vale of </a:t>
            </a:r>
            <a:r>
              <a:rPr lang="en-US" dirty="0" smtClean="0">
                <a:solidFill>
                  <a:srgbClr val="FFFF00"/>
                </a:solidFill>
              </a:rPr>
              <a:t>153ppm </a:t>
            </a:r>
            <a:r>
              <a:rPr lang="en-US" dirty="0">
                <a:solidFill>
                  <a:srgbClr val="FFFF00"/>
                </a:solidFill>
              </a:rPr>
              <a:t>is </a:t>
            </a:r>
            <a:r>
              <a:rPr lang="en-US" dirty="0" smtClean="0">
                <a:solidFill>
                  <a:srgbClr val="FFFF00"/>
                </a:solidFill>
              </a:rPr>
              <a:t>lower </a:t>
            </a:r>
            <a:r>
              <a:rPr lang="en-US" dirty="0">
                <a:solidFill>
                  <a:srgbClr val="FFFF00"/>
                </a:solidFill>
              </a:rPr>
              <a:t>than the table allowable value of </a:t>
            </a:r>
            <a:r>
              <a:rPr lang="en-US" dirty="0" smtClean="0">
                <a:solidFill>
                  <a:srgbClr val="FFFF00"/>
                </a:solidFill>
              </a:rPr>
              <a:t>400ppm: </a:t>
            </a:r>
            <a:r>
              <a:rPr lang="en-US" dirty="0">
                <a:solidFill>
                  <a:srgbClr val="FFFF00"/>
                </a:solidFill>
              </a:rPr>
              <a:t>this appliance </a:t>
            </a:r>
            <a:r>
              <a:rPr lang="en-US" dirty="0" smtClean="0">
                <a:solidFill>
                  <a:srgbClr val="FFFF00"/>
                </a:solidFill>
              </a:rPr>
              <a:t>passes.</a:t>
            </a:r>
            <a:endParaRPr lang="en-US" dirty="0">
              <a:solidFill>
                <a:srgbClr val="FFFF00"/>
              </a:solidFill>
            </a:endParaRPr>
          </a:p>
        </p:txBody>
      </p:sp>
    </p:spTree>
    <p:extLst>
      <p:ext uri="{BB962C8B-B14F-4D97-AF65-F5344CB8AC3E}">
        <p14:creationId xmlns:p14="http://schemas.microsoft.com/office/powerpoint/2010/main" val="3027275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Problem 1</a:t>
            </a:r>
            <a:endParaRPr lang="en-US" dirty="0"/>
          </a:p>
        </p:txBody>
      </p:sp>
      <p:sp>
        <p:nvSpPr>
          <p:cNvPr id="3" name="Content Placeholder 2"/>
          <p:cNvSpPr>
            <a:spLocks noGrp="1"/>
          </p:cNvSpPr>
          <p:nvPr>
            <p:ph idx="1"/>
          </p:nvPr>
        </p:nvSpPr>
        <p:spPr>
          <a:xfrm>
            <a:off x="457200" y="1600200"/>
            <a:ext cx="8534400" cy="5029200"/>
          </a:xfrm>
        </p:spPr>
        <p:txBody>
          <a:bodyPr>
            <a:normAutofit fontScale="92500"/>
          </a:bodyPr>
          <a:lstStyle/>
          <a:p>
            <a:pPr marL="0" indent="0">
              <a:buNone/>
            </a:pPr>
            <a:r>
              <a:rPr lang="en-US" sz="3800" dirty="0" smtClean="0">
                <a:solidFill>
                  <a:srgbClr val="FFFF00"/>
                </a:solidFill>
              </a:rPr>
              <a:t>“Standard Method” Sample Problem</a:t>
            </a:r>
          </a:p>
          <a:p>
            <a:pPr marL="0" indent="0">
              <a:buNone/>
            </a:pPr>
            <a:r>
              <a:rPr lang="en-US" sz="3800" dirty="0">
                <a:solidFill>
                  <a:srgbClr val="FFFF00"/>
                </a:solidFill>
              </a:rPr>
              <a:t>A 12,000 ft</a:t>
            </a:r>
            <a:r>
              <a:rPr lang="en-US" sz="3800" baseline="30000" dirty="0">
                <a:solidFill>
                  <a:srgbClr val="FFFF00"/>
                </a:solidFill>
              </a:rPr>
              <a:t>2</a:t>
            </a:r>
            <a:r>
              <a:rPr lang="en-US" sz="3800" dirty="0">
                <a:solidFill>
                  <a:srgbClr val="FFFF00"/>
                </a:solidFill>
              </a:rPr>
              <a:t> home with 9 </a:t>
            </a:r>
            <a:r>
              <a:rPr lang="en-US" sz="3800" dirty="0" err="1">
                <a:solidFill>
                  <a:srgbClr val="FFFF00"/>
                </a:solidFill>
              </a:rPr>
              <a:t>ft</a:t>
            </a:r>
            <a:r>
              <a:rPr lang="en-US" sz="3800" dirty="0">
                <a:solidFill>
                  <a:srgbClr val="FFFF00"/>
                </a:solidFill>
              </a:rPr>
              <a:t> ceilings according to the blower door test has </a:t>
            </a:r>
            <a:r>
              <a:rPr lang="en-US" sz="3800" dirty="0" smtClean="0">
                <a:solidFill>
                  <a:srgbClr val="FFFF00"/>
                </a:solidFill>
              </a:rPr>
              <a:t>0.50 </a:t>
            </a:r>
            <a:r>
              <a:rPr lang="en-US" sz="3800" dirty="0">
                <a:solidFill>
                  <a:srgbClr val="FFFF00"/>
                </a:solidFill>
              </a:rPr>
              <a:t>ACH and a 148,000 </a:t>
            </a:r>
            <a:r>
              <a:rPr lang="en-US" sz="3800" dirty="0" err="1">
                <a:solidFill>
                  <a:srgbClr val="FFFF00"/>
                </a:solidFill>
              </a:rPr>
              <a:t>Btuh</a:t>
            </a:r>
            <a:r>
              <a:rPr lang="en-US" sz="3800" dirty="0">
                <a:solidFill>
                  <a:srgbClr val="FFFF00"/>
                </a:solidFill>
              </a:rPr>
              <a:t> gas furnace. Is there enough air leakage to support safe combustion?  </a:t>
            </a:r>
            <a:endParaRPr lang="en-US" sz="3800" dirty="0" smtClean="0">
              <a:solidFill>
                <a:srgbClr val="FFFF00"/>
              </a:solidFill>
            </a:endParaRPr>
          </a:p>
          <a:p>
            <a:pPr marL="0" indent="0">
              <a:buNone/>
            </a:pPr>
            <a:endParaRPr lang="en-US" dirty="0">
              <a:solidFill>
                <a:srgbClr val="FFFF00"/>
              </a:solidFill>
            </a:endParaRPr>
          </a:p>
          <a:p>
            <a:pPr marL="0" indent="0">
              <a:buNone/>
            </a:pPr>
            <a:r>
              <a:rPr lang="en-US" sz="4100" dirty="0">
                <a:solidFill>
                  <a:srgbClr val="FFFF00"/>
                </a:solidFill>
              </a:rPr>
              <a:t>First the ft</a:t>
            </a:r>
            <a:r>
              <a:rPr lang="en-US" sz="4100" baseline="30000" dirty="0">
                <a:solidFill>
                  <a:srgbClr val="FFFF00"/>
                </a:solidFill>
              </a:rPr>
              <a:t>3 </a:t>
            </a:r>
            <a:r>
              <a:rPr lang="en-US" sz="4100" dirty="0">
                <a:solidFill>
                  <a:srgbClr val="FFFF00"/>
                </a:solidFill>
              </a:rPr>
              <a:t>is calculated: </a:t>
            </a:r>
            <a:endParaRPr lang="en-US" sz="4100" dirty="0" smtClean="0">
              <a:solidFill>
                <a:srgbClr val="FFFF00"/>
              </a:solidFill>
            </a:endParaRPr>
          </a:p>
          <a:p>
            <a:pPr marL="0" indent="0">
              <a:buNone/>
            </a:pPr>
            <a:r>
              <a:rPr lang="en-US" sz="4100" dirty="0" smtClean="0">
                <a:solidFill>
                  <a:srgbClr val="FFFF00"/>
                </a:solidFill>
              </a:rPr>
              <a:t>12,000 </a:t>
            </a:r>
            <a:r>
              <a:rPr lang="en-US" sz="4100" dirty="0">
                <a:solidFill>
                  <a:srgbClr val="FFFF00"/>
                </a:solidFill>
              </a:rPr>
              <a:t>ft</a:t>
            </a:r>
            <a:r>
              <a:rPr lang="en-US" sz="4100" baseline="30000" dirty="0">
                <a:solidFill>
                  <a:srgbClr val="FFFF00"/>
                </a:solidFill>
              </a:rPr>
              <a:t>2</a:t>
            </a:r>
            <a:r>
              <a:rPr lang="en-US" sz="4100" dirty="0">
                <a:solidFill>
                  <a:srgbClr val="FFFF00"/>
                </a:solidFill>
              </a:rPr>
              <a:t> x 9 </a:t>
            </a:r>
            <a:r>
              <a:rPr lang="en-US" sz="4100" dirty="0" err="1">
                <a:solidFill>
                  <a:srgbClr val="FFFF00"/>
                </a:solidFill>
              </a:rPr>
              <a:t>ft</a:t>
            </a:r>
            <a:r>
              <a:rPr lang="en-US" sz="4100" dirty="0">
                <a:solidFill>
                  <a:srgbClr val="FFFF00"/>
                </a:solidFill>
              </a:rPr>
              <a:t> = 108,000 ft</a:t>
            </a:r>
            <a:r>
              <a:rPr lang="en-US" sz="4100" baseline="30000" dirty="0">
                <a:solidFill>
                  <a:srgbClr val="FFFF00"/>
                </a:solidFill>
              </a:rPr>
              <a:t>3</a:t>
            </a:r>
            <a:endParaRPr lang="en-US" sz="4100" dirty="0">
              <a:solidFill>
                <a:srgbClr val="FFFF00"/>
              </a:solidFill>
            </a:endParaRPr>
          </a:p>
          <a:p>
            <a:pPr marL="0" indent="0">
              <a:buNone/>
            </a:pPr>
            <a:endParaRPr lang="en-US" dirty="0">
              <a:solidFill>
                <a:srgbClr val="FFFF00"/>
              </a:solidFill>
            </a:endParaRPr>
          </a:p>
          <a:p>
            <a:endParaRPr lang="en-US" dirty="0" smtClean="0">
              <a:solidFill>
                <a:srgbClr val="FFFF00"/>
              </a:solidFill>
            </a:endParaRPr>
          </a:p>
        </p:txBody>
      </p:sp>
    </p:spTree>
    <p:extLst>
      <p:ext uri="{BB962C8B-B14F-4D97-AF65-F5344CB8AC3E}">
        <p14:creationId xmlns:p14="http://schemas.microsoft.com/office/powerpoint/2010/main" val="3283655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Problem 1</a:t>
            </a:r>
            <a:endParaRPr lang="en-US" dirty="0"/>
          </a:p>
        </p:txBody>
      </p:sp>
      <p:sp>
        <p:nvSpPr>
          <p:cNvPr id="3" name="Content Placeholder 2"/>
          <p:cNvSpPr>
            <a:spLocks noGrp="1"/>
          </p:cNvSpPr>
          <p:nvPr>
            <p:ph idx="1"/>
          </p:nvPr>
        </p:nvSpPr>
        <p:spPr>
          <a:xfrm>
            <a:off x="457200" y="1600200"/>
            <a:ext cx="8534400" cy="5029200"/>
          </a:xfrm>
        </p:spPr>
        <p:txBody>
          <a:bodyPr>
            <a:normAutofit/>
          </a:bodyPr>
          <a:lstStyle/>
          <a:p>
            <a:pPr marL="0" indent="0">
              <a:buNone/>
            </a:pPr>
            <a:r>
              <a:rPr lang="en-US" dirty="0" smtClean="0">
                <a:solidFill>
                  <a:srgbClr val="FFFF00"/>
                </a:solidFill>
              </a:rPr>
              <a:t>Next </a:t>
            </a:r>
            <a:r>
              <a:rPr lang="en-US" dirty="0">
                <a:solidFill>
                  <a:srgbClr val="FFFF00"/>
                </a:solidFill>
              </a:rPr>
              <a:t>divide </a:t>
            </a:r>
            <a:r>
              <a:rPr lang="en-US" dirty="0" smtClean="0">
                <a:solidFill>
                  <a:srgbClr val="FFFF00"/>
                </a:solidFill>
              </a:rPr>
              <a:t>108,000ft</a:t>
            </a:r>
            <a:r>
              <a:rPr lang="en-US" baseline="30000" dirty="0" smtClean="0">
                <a:solidFill>
                  <a:srgbClr val="FFFF00"/>
                </a:solidFill>
              </a:rPr>
              <a:t>3</a:t>
            </a:r>
            <a:r>
              <a:rPr lang="en-US" dirty="0" smtClean="0">
                <a:solidFill>
                  <a:srgbClr val="FFFF00"/>
                </a:solidFill>
              </a:rPr>
              <a:t> </a:t>
            </a:r>
            <a:r>
              <a:rPr lang="en-US" dirty="0">
                <a:solidFill>
                  <a:srgbClr val="FFFF00"/>
                </a:solidFill>
              </a:rPr>
              <a:t>by 50ft</a:t>
            </a:r>
            <a:r>
              <a:rPr lang="en-US" baseline="30000" dirty="0">
                <a:solidFill>
                  <a:srgbClr val="FFFF00"/>
                </a:solidFill>
              </a:rPr>
              <a:t>3 </a:t>
            </a:r>
            <a:r>
              <a:rPr lang="en-US" dirty="0">
                <a:solidFill>
                  <a:srgbClr val="FFFF00"/>
                </a:solidFill>
              </a:rPr>
              <a:t>per </a:t>
            </a:r>
            <a:r>
              <a:rPr lang="en-US" dirty="0" smtClean="0">
                <a:solidFill>
                  <a:srgbClr val="FFFF00"/>
                </a:solidFill>
              </a:rPr>
              <a:t>1000 </a:t>
            </a:r>
            <a:r>
              <a:rPr lang="en-US" dirty="0" err="1" smtClean="0">
                <a:solidFill>
                  <a:srgbClr val="FFFF00"/>
                </a:solidFill>
              </a:rPr>
              <a:t>Btuh</a:t>
            </a:r>
            <a:r>
              <a:rPr lang="en-US" dirty="0" smtClean="0">
                <a:solidFill>
                  <a:srgbClr val="FFFF00"/>
                </a:solidFill>
              </a:rPr>
              <a:t> </a:t>
            </a:r>
            <a:r>
              <a:rPr lang="en-US" dirty="0">
                <a:solidFill>
                  <a:srgbClr val="FFFF00"/>
                </a:solidFill>
              </a:rPr>
              <a:t>= </a:t>
            </a:r>
            <a:r>
              <a:rPr lang="en-US" dirty="0" smtClean="0">
                <a:solidFill>
                  <a:srgbClr val="FFFF00"/>
                </a:solidFill>
              </a:rPr>
              <a:t>648 </a:t>
            </a:r>
            <a:r>
              <a:rPr lang="en-US" dirty="0">
                <a:solidFill>
                  <a:srgbClr val="FFFF00"/>
                </a:solidFill>
              </a:rPr>
              <a:t>(how many 50ft</a:t>
            </a:r>
            <a:r>
              <a:rPr lang="en-US" baseline="30000" dirty="0">
                <a:solidFill>
                  <a:srgbClr val="FFFF00"/>
                </a:solidFill>
              </a:rPr>
              <a:t>3</a:t>
            </a:r>
            <a:r>
              <a:rPr lang="en-US" dirty="0">
                <a:solidFill>
                  <a:srgbClr val="FFFF00"/>
                </a:solidFill>
              </a:rPr>
              <a:t> </a:t>
            </a:r>
            <a:r>
              <a:rPr lang="en-US" dirty="0" smtClean="0">
                <a:solidFill>
                  <a:srgbClr val="FFFF00"/>
                </a:solidFill>
              </a:rPr>
              <a:t>areas of makeup air per hour </a:t>
            </a:r>
            <a:r>
              <a:rPr lang="en-US" dirty="0">
                <a:solidFill>
                  <a:srgbClr val="FFFF00"/>
                </a:solidFill>
              </a:rPr>
              <a:t>there are in </a:t>
            </a:r>
            <a:r>
              <a:rPr lang="en-US" dirty="0" smtClean="0">
                <a:solidFill>
                  <a:srgbClr val="FFFF00"/>
                </a:solidFill>
              </a:rPr>
              <a:t>the home)</a:t>
            </a:r>
          </a:p>
          <a:p>
            <a:pPr marL="0" indent="0">
              <a:buNone/>
            </a:pPr>
            <a:endParaRPr lang="en-US" dirty="0" smtClean="0">
              <a:solidFill>
                <a:srgbClr val="FFFF00"/>
              </a:solidFill>
            </a:endParaRPr>
          </a:p>
          <a:p>
            <a:pPr marL="0" indent="0">
              <a:buNone/>
            </a:pPr>
            <a:r>
              <a:rPr lang="en-US" dirty="0">
                <a:solidFill>
                  <a:srgbClr val="FFFF00"/>
                </a:solidFill>
              </a:rPr>
              <a:t>Next multiply the 648 by 1000 Btu to get the maximum combustion appliance total for the home:</a:t>
            </a:r>
          </a:p>
          <a:p>
            <a:pPr marL="0" indent="0">
              <a:buNone/>
            </a:pPr>
            <a:r>
              <a:rPr lang="en-US" dirty="0">
                <a:solidFill>
                  <a:srgbClr val="FFFF00"/>
                </a:solidFill>
              </a:rPr>
              <a:t>648 X 1000 = 648,000</a:t>
            </a:r>
          </a:p>
          <a:p>
            <a:pPr marL="0" indent="0">
              <a:buNone/>
            </a:pPr>
            <a:endParaRPr lang="en-US" dirty="0">
              <a:solidFill>
                <a:srgbClr val="FFFF00"/>
              </a:solidFill>
            </a:endParaRPr>
          </a:p>
        </p:txBody>
      </p:sp>
    </p:spTree>
    <p:extLst>
      <p:ext uri="{BB962C8B-B14F-4D97-AF65-F5344CB8AC3E}">
        <p14:creationId xmlns:p14="http://schemas.microsoft.com/office/powerpoint/2010/main" val="1966136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Problem 1</a:t>
            </a:r>
            <a:endParaRPr lang="en-US" dirty="0"/>
          </a:p>
        </p:txBody>
      </p:sp>
      <p:sp>
        <p:nvSpPr>
          <p:cNvPr id="3" name="Content Placeholder 2"/>
          <p:cNvSpPr>
            <a:spLocks noGrp="1"/>
          </p:cNvSpPr>
          <p:nvPr>
            <p:ph idx="1"/>
          </p:nvPr>
        </p:nvSpPr>
        <p:spPr>
          <a:xfrm>
            <a:off x="457200" y="1600200"/>
            <a:ext cx="8534400" cy="5029200"/>
          </a:xfrm>
        </p:spPr>
        <p:txBody>
          <a:bodyPr>
            <a:normAutofit/>
          </a:bodyPr>
          <a:lstStyle/>
          <a:p>
            <a:pPr marL="0" indent="0">
              <a:buNone/>
            </a:pPr>
            <a:endParaRPr lang="en-US" dirty="0">
              <a:solidFill>
                <a:srgbClr val="FFFF00"/>
              </a:solidFill>
            </a:endParaRPr>
          </a:p>
          <a:p>
            <a:pPr marL="0" indent="0">
              <a:buNone/>
            </a:pPr>
            <a:r>
              <a:rPr lang="en-US" dirty="0" smtClean="0">
                <a:solidFill>
                  <a:srgbClr val="FFFF00"/>
                </a:solidFill>
              </a:rPr>
              <a:t>The </a:t>
            </a:r>
            <a:r>
              <a:rPr lang="en-US" dirty="0" err="1" smtClean="0">
                <a:solidFill>
                  <a:srgbClr val="FFFF00"/>
                </a:solidFill>
              </a:rPr>
              <a:t>Btuh</a:t>
            </a:r>
            <a:r>
              <a:rPr lang="en-US" dirty="0" smtClean="0">
                <a:solidFill>
                  <a:srgbClr val="FFFF00"/>
                </a:solidFill>
              </a:rPr>
              <a:t> allowable for this leakage rate and home area is 648,000 </a:t>
            </a:r>
            <a:r>
              <a:rPr lang="en-US" dirty="0" err="1" smtClean="0">
                <a:solidFill>
                  <a:srgbClr val="FFFF00"/>
                </a:solidFill>
              </a:rPr>
              <a:t>Btuh</a:t>
            </a:r>
            <a:endParaRPr lang="en-US" dirty="0" smtClean="0">
              <a:solidFill>
                <a:srgbClr val="FFFF00"/>
              </a:solidFill>
            </a:endParaRPr>
          </a:p>
          <a:p>
            <a:pPr marL="0" indent="0">
              <a:buNone/>
            </a:pPr>
            <a:endParaRPr lang="en-US" dirty="0" smtClean="0">
              <a:solidFill>
                <a:srgbClr val="FFFF00"/>
              </a:solidFill>
            </a:endParaRPr>
          </a:p>
          <a:p>
            <a:pPr marL="0" indent="0">
              <a:buNone/>
            </a:pPr>
            <a:r>
              <a:rPr lang="en-US" dirty="0" smtClean="0">
                <a:solidFill>
                  <a:srgbClr val="FFFF00"/>
                </a:solidFill>
              </a:rPr>
              <a:t>This leaky home could easily support the combustion air needs of the  148,000 </a:t>
            </a:r>
            <a:r>
              <a:rPr lang="en-US" dirty="0" err="1" smtClean="0">
                <a:solidFill>
                  <a:srgbClr val="FFFF00"/>
                </a:solidFill>
              </a:rPr>
              <a:t>Btuh</a:t>
            </a:r>
            <a:r>
              <a:rPr lang="en-US" dirty="0" smtClean="0">
                <a:solidFill>
                  <a:srgbClr val="FFFF00"/>
                </a:solidFill>
              </a:rPr>
              <a:t> Furnace  </a:t>
            </a:r>
            <a:endParaRPr lang="en-US" dirty="0">
              <a:solidFill>
                <a:srgbClr val="FFFF00"/>
              </a:solidFill>
            </a:endParaRPr>
          </a:p>
        </p:txBody>
      </p:sp>
    </p:spTree>
    <p:extLst>
      <p:ext uri="{BB962C8B-B14F-4D97-AF65-F5344CB8AC3E}">
        <p14:creationId xmlns:p14="http://schemas.microsoft.com/office/powerpoint/2010/main" val="3251272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Problem 1</a:t>
            </a:r>
            <a:endParaRPr lang="en-US" dirty="0"/>
          </a:p>
        </p:txBody>
      </p:sp>
      <p:sp>
        <p:nvSpPr>
          <p:cNvPr id="3" name="Content Placeholder 2"/>
          <p:cNvSpPr>
            <a:spLocks noGrp="1"/>
          </p:cNvSpPr>
          <p:nvPr>
            <p:ph idx="1"/>
          </p:nvPr>
        </p:nvSpPr>
        <p:spPr>
          <a:xfrm>
            <a:off x="457200" y="1600200"/>
            <a:ext cx="8534400" cy="5029200"/>
          </a:xfrm>
        </p:spPr>
        <p:txBody>
          <a:bodyPr>
            <a:normAutofit/>
          </a:bodyPr>
          <a:lstStyle/>
          <a:p>
            <a:pPr marL="0" indent="0">
              <a:buNone/>
            </a:pPr>
            <a:endParaRPr lang="en-US" dirty="0">
              <a:solidFill>
                <a:srgbClr val="FFFF00"/>
              </a:solidFill>
            </a:endParaRPr>
          </a:p>
          <a:p>
            <a:pPr marL="0" indent="0">
              <a:buNone/>
            </a:pPr>
            <a:r>
              <a:rPr lang="en-US" dirty="0" smtClean="0">
                <a:solidFill>
                  <a:srgbClr val="FFFF00"/>
                </a:solidFill>
              </a:rPr>
              <a:t>The </a:t>
            </a:r>
            <a:r>
              <a:rPr lang="en-US" dirty="0" err="1" smtClean="0">
                <a:solidFill>
                  <a:srgbClr val="FFFF00"/>
                </a:solidFill>
              </a:rPr>
              <a:t>Btuh</a:t>
            </a:r>
            <a:r>
              <a:rPr lang="en-US" dirty="0" smtClean="0">
                <a:solidFill>
                  <a:srgbClr val="FFFF00"/>
                </a:solidFill>
              </a:rPr>
              <a:t> allowable for this leakage rate and home area is 648,000 </a:t>
            </a:r>
            <a:r>
              <a:rPr lang="en-US" dirty="0" err="1" smtClean="0">
                <a:solidFill>
                  <a:srgbClr val="FFFF00"/>
                </a:solidFill>
              </a:rPr>
              <a:t>Btuh</a:t>
            </a:r>
            <a:endParaRPr lang="en-US" dirty="0" smtClean="0">
              <a:solidFill>
                <a:srgbClr val="FFFF00"/>
              </a:solidFill>
            </a:endParaRPr>
          </a:p>
          <a:p>
            <a:pPr marL="0" indent="0">
              <a:buNone/>
            </a:pPr>
            <a:endParaRPr lang="en-US" dirty="0" smtClean="0">
              <a:solidFill>
                <a:srgbClr val="FFFF00"/>
              </a:solidFill>
            </a:endParaRPr>
          </a:p>
          <a:p>
            <a:pPr marL="0" indent="0">
              <a:buNone/>
            </a:pPr>
            <a:r>
              <a:rPr lang="en-US" dirty="0" smtClean="0">
                <a:solidFill>
                  <a:srgbClr val="FFFF00"/>
                </a:solidFill>
              </a:rPr>
              <a:t>This leaky home could easily support the combustion air needs of the  148,000 </a:t>
            </a:r>
            <a:r>
              <a:rPr lang="en-US" dirty="0" err="1" smtClean="0">
                <a:solidFill>
                  <a:srgbClr val="FFFF00"/>
                </a:solidFill>
              </a:rPr>
              <a:t>Btuh</a:t>
            </a:r>
            <a:r>
              <a:rPr lang="en-US" dirty="0" smtClean="0">
                <a:solidFill>
                  <a:srgbClr val="FFFF00"/>
                </a:solidFill>
              </a:rPr>
              <a:t> Furnace  </a:t>
            </a:r>
            <a:endParaRPr lang="en-US" dirty="0">
              <a:solidFill>
                <a:srgbClr val="FFFF00"/>
              </a:solidFill>
            </a:endParaRPr>
          </a:p>
        </p:txBody>
      </p:sp>
    </p:spTree>
    <p:extLst>
      <p:ext uri="{BB962C8B-B14F-4D97-AF65-F5344CB8AC3E}">
        <p14:creationId xmlns:p14="http://schemas.microsoft.com/office/powerpoint/2010/main" val="340505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Problem 2</a:t>
            </a:r>
            <a:endParaRPr lang="en-US" dirty="0"/>
          </a:p>
        </p:txBody>
      </p:sp>
      <p:sp>
        <p:nvSpPr>
          <p:cNvPr id="3" name="Content Placeholder 2"/>
          <p:cNvSpPr>
            <a:spLocks noGrp="1"/>
          </p:cNvSpPr>
          <p:nvPr>
            <p:ph idx="1"/>
          </p:nvPr>
        </p:nvSpPr>
        <p:spPr>
          <a:xfrm>
            <a:off x="457200" y="1600200"/>
            <a:ext cx="8534400" cy="5029200"/>
          </a:xfrm>
        </p:spPr>
        <p:txBody>
          <a:bodyPr>
            <a:normAutofit fontScale="92500"/>
          </a:bodyPr>
          <a:lstStyle/>
          <a:p>
            <a:pPr marL="0" indent="0">
              <a:buNone/>
            </a:pPr>
            <a:r>
              <a:rPr lang="en-US" sz="3800" dirty="0" smtClean="0">
                <a:solidFill>
                  <a:srgbClr val="FFFF00"/>
                </a:solidFill>
              </a:rPr>
              <a:t>“Standard Method” Sample Problem</a:t>
            </a:r>
          </a:p>
          <a:p>
            <a:pPr marL="0" indent="0">
              <a:buNone/>
            </a:pPr>
            <a:r>
              <a:rPr lang="en-US" sz="3800" dirty="0">
                <a:solidFill>
                  <a:srgbClr val="FFFF00"/>
                </a:solidFill>
              </a:rPr>
              <a:t>A </a:t>
            </a:r>
            <a:r>
              <a:rPr lang="en-US" sz="3800" dirty="0" smtClean="0">
                <a:solidFill>
                  <a:srgbClr val="FFFF00"/>
                </a:solidFill>
              </a:rPr>
              <a:t>1,500 </a:t>
            </a:r>
            <a:r>
              <a:rPr lang="en-US" sz="3800" dirty="0">
                <a:solidFill>
                  <a:srgbClr val="FFFF00"/>
                </a:solidFill>
              </a:rPr>
              <a:t>ft</a:t>
            </a:r>
            <a:r>
              <a:rPr lang="en-US" sz="3800" baseline="30000" dirty="0">
                <a:solidFill>
                  <a:srgbClr val="FFFF00"/>
                </a:solidFill>
              </a:rPr>
              <a:t>2</a:t>
            </a:r>
            <a:r>
              <a:rPr lang="en-US" sz="3800" dirty="0">
                <a:solidFill>
                  <a:srgbClr val="FFFF00"/>
                </a:solidFill>
              </a:rPr>
              <a:t> home with </a:t>
            </a:r>
            <a:r>
              <a:rPr lang="en-US" sz="3800" dirty="0" smtClean="0">
                <a:solidFill>
                  <a:srgbClr val="FFFF00"/>
                </a:solidFill>
              </a:rPr>
              <a:t>8 </a:t>
            </a:r>
            <a:r>
              <a:rPr lang="en-US" sz="3800" dirty="0" err="1">
                <a:solidFill>
                  <a:srgbClr val="FFFF00"/>
                </a:solidFill>
              </a:rPr>
              <a:t>ft</a:t>
            </a:r>
            <a:r>
              <a:rPr lang="en-US" sz="3800" dirty="0">
                <a:solidFill>
                  <a:srgbClr val="FFFF00"/>
                </a:solidFill>
              </a:rPr>
              <a:t> ceilings according to the blower door test has </a:t>
            </a:r>
            <a:r>
              <a:rPr lang="en-US" sz="3800" dirty="0" smtClean="0">
                <a:solidFill>
                  <a:srgbClr val="FFFF00"/>
                </a:solidFill>
              </a:rPr>
              <a:t>0.41 </a:t>
            </a:r>
            <a:r>
              <a:rPr lang="en-US" sz="3800" dirty="0">
                <a:solidFill>
                  <a:srgbClr val="FFFF00"/>
                </a:solidFill>
              </a:rPr>
              <a:t>ACH and a </a:t>
            </a:r>
            <a:r>
              <a:rPr lang="en-US" sz="3800" dirty="0" smtClean="0">
                <a:solidFill>
                  <a:srgbClr val="FFFF00"/>
                </a:solidFill>
              </a:rPr>
              <a:t>200,000 </a:t>
            </a:r>
            <a:r>
              <a:rPr lang="en-US" sz="3800" dirty="0">
                <a:solidFill>
                  <a:srgbClr val="FFFF00"/>
                </a:solidFill>
              </a:rPr>
              <a:t>Btuh gas furnace. Is there enough air leakage to support safe combustion?  </a:t>
            </a:r>
            <a:endParaRPr lang="en-US" sz="3800" dirty="0" smtClean="0">
              <a:solidFill>
                <a:srgbClr val="FFFF00"/>
              </a:solidFill>
            </a:endParaRPr>
          </a:p>
          <a:p>
            <a:pPr marL="0" indent="0">
              <a:buNone/>
            </a:pPr>
            <a:endParaRPr lang="en-US" dirty="0">
              <a:solidFill>
                <a:srgbClr val="FFFF00"/>
              </a:solidFill>
            </a:endParaRPr>
          </a:p>
          <a:p>
            <a:pPr marL="0" indent="0">
              <a:buNone/>
            </a:pPr>
            <a:r>
              <a:rPr lang="en-US" sz="4100" dirty="0">
                <a:solidFill>
                  <a:srgbClr val="FFFF00"/>
                </a:solidFill>
              </a:rPr>
              <a:t>First the ft</a:t>
            </a:r>
            <a:r>
              <a:rPr lang="en-US" sz="4100" baseline="30000" dirty="0">
                <a:solidFill>
                  <a:srgbClr val="FFFF00"/>
                </a:solidFill>
              </a:rPr>
              <a:t>3 </a:t>
            </a:r>
            <a:r>
              <a:rPr lang="en-US" sz="4100" dirty="0">
                <a:solidFill>
                  <a:srgbClr val="FFFF00"/>
                </a:solidFill>
              </a:rPr>
              <a:t>is calculated: </a:t>
            </a:r>
            <a:endParaRPr lang="en-US" sz="4100" dirty="0" smtClean="0">
              <a:solidFill>
                <a:srgbClr val="FFFF00"/>
              </a:solidFill>
            </a:endParaRPr>
          </a:p>
          <a:p>
            <a:pPr marL="0" indent="0">
              <a:buNone/>
            </a:pPr>
            <a:r>
              <a:rPr lang="en-US" sz="4100" dirty="0" smtClean="0">
                <a:solidFill>
                  <a:srgbClr val="FFFF00"/>
                </a:solidFill>
              </a:rPr>
              <a:t>1,500 </a:t>
            </a:r>
            <a:r>
              <a:rPr lang="en-US" sz="4100" dirty="0">
                <a:solidFill>
                  <a:srgbClr val="FFFF00"/>
                </a:solidFill>
              </a:rPr>
              <a:t>ft</a:t>
            </a:r>
            <a:r>
              <a:rPr lang="en-US" sz="4100" baseline="30000" dirty="0">
                <a:solidFill>
                  <a:srgbClr val="FFFF00"/>
                </a:solidFill>
              </a:rPr>
              <a:t>2</a:t>
            </a:r>
            <a:r>
              <a:rPr lang="en-US" sz="4100" dirty="0">
                <a:solidFill>
                  <a:srgbClr val="FFFF00"/>
                </a:solidFill>
              </a:rPr>
              <a:t> x </a:t>
            </a:r>
            <a:r>
              <a:rPr lang="en-US" sz="4100" dirty="0" smtClean="0">
                <a:solidFill>
                  <a:srgbClr val="FFFF00"/>
                </a:solidFill>
              </a:rPr>
              <a:t>8 </a:t>
            </a:r>
            <a:r>
              <a:rPr lang="en-US" sz="4100" dirty="0" err="1">
                <a:solidFill>
                  <a:srgbClr val="FFFF00"/>
                </a:solidFill>
              </a:rPr>
              <a:t>ft</a:t>
            </a:r>
            <a:r>
              <a:rPr lang="en-US" sz="4100" dirty="0">
                <a:solidFill>
                  <a:srgbClr val="FFFF00"/>
                </a:solidFill>
              </a:rPr>
              <a:t> = </a:t>
            </a:r>
            <a:r>
              <a:rPr lang="en-US" sz="4100" dirty="0" smtClean="0">
                <a:solidFill>
                  <a:srgbClr val="FFFF00"/>
                </a:solidFill>
              </a:rPr>
              <a:t>12,000 </a:t>
            </a:r>
            <a:r>
              <a:rPr lang="en-US" sz="4100" dirty="0">
                <a:solidFill>
                  <a:srgbClr val="FFFF00"/>
                </a:solidFill>
              </a:rPr>
              <a:t>ft</a:t>
            </a:r>
            <a:r>
              <a:rPr lang="en-US" sz="4100" baseline="30000" dirty="0">
                <a:solidFill>
                  <a:srgbClr val="FFFF00"/>
                </a:solidFill>
              </a:rPr>
              <a:t>3</a:t>
            </a:r>
            <a:endParaRPr lang="en-US" sz="4100" dirty="0">
              <a:solidFill>
                <a:srgbClr val="FFFF00"/>
              </a:solidFill>
            </a:endParaRPr>
          </a:p>
          <a:p>
            <a:pPr marL="0" indent="0">
              <a:buNone/>
            </a:pPr>
            <a:endParaRPr lang="en-US" dirty="0">
              <a:solidFill>
                <a:srgbClr val="FFFF00"/>
              </a:solidFill>
            </a:endParaRPr>
          </a:p>
          <a:p>
            <a:endParaRPr lang="en-US" dirty="0" smtClean="0">
              <a:solidFill>
                <a:srgbClr val="FFFF00"/>
              </a:solidFill>
            </a:endParaRPr>
          </a:p>
        </p:txBody>
      </p:sp>
    </p:spTree>
    <p:extLst>
      <p:ext uri="{BB962C8B-B14F-4D97-AF65-F5344CB8AC3E}">
        <p14:creationId xmlns:p14="http://schemas.microsoft.com/office/powerpoint/2010/main" val="1295632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1851</TotalTime>
  <Words>2560</Words>
  <Application>Microsoft Office PowerPoint</Application>
  <PresentationFormat>On-screen Show (4:3)</PresentationFormat>
  <Paragraphs>318</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Helvetica</vt:lpstr>
      <vt:lpstr>Times New Roman</vt:lpstr>
      <vt:lpstr>ヒラギノ角ゴ Pro W3</vt:lpstr>
      <vt:lpstr>Office Theme</vt:lpstr>
      <vt:lpstr> Day 1 Part 3 Technician’s Guide &amp; Workbook for Home Evaluation and Performance Improvement  </vt:lpstr>
      <vt:lpstr> Math Review CAZ Volume and  Air Free CO PPM Calculations  </vt:lpstr>
      <vt:lpstr>CAZ Area Volume   </vt:lpstr>
      <vt:lpstr>CAZ Volume Sample Problem 1</vt:lpstr>
      <vt:lpstr>Sample Problem 1</vt:lpstr>
      <vt:lpstr>Sample Problem 1</vt:lpstr>
      <vt:lpstr>Sample Problem 1</vt:lpstr>
      <vt:lpstr>Sample Problem 1</vt:lpstr>
      <vt:lpstr>Sample Problem 2</vt:lpstr>
      <vt:lpstr>Sample Problem 2</vt:lpstr>
      <vt:lpstr>Sample Problem 2</vt:lpstr>
      <vt:lpstr>Sample Problem 2</vt:lpstr>
      <vt:lpstr>National Fuel Gas Code (NFG) §9.3</vt:lpstr>
      <vt:lpstr>Other Than Fan Assisted Formula</vt:lpstr>
      <vt:lpstr>Fan Assisted Formula</vt:lpstr>
      <vt:lpstr>Sample Problem 3</vt:lpstr>
      <vt:lpstr>Sample Problem 3</vt:lpstr>
      <vt:lpstr>Sample Problem 3</vt:lpstr>
      <vt:lpstr>Sample Problem 3</vt:lpstr>
      <vt:lpstr>Sample Problem 4</vt:lpstr>
      <vt:lpstr>Sample Problem 4</vt:lpstr>
      <vt:lpstr>Sample Problem 4</vt:lpstr>
      <vt:lpstr>Sample Problem 4</vt:lpstr>
      <vt:lpstr>Sample Problem 4</vt:lpstr>
      <vt:lpstr> Air Free CO PPM   </vt:lpstr>
      <vt:lpstr>CO Verification</vt:lpstr>
      <vt:lpstr>CO Verification</vt:lpstr>
      <vt:lpstr>CO Verification</vt:lpstr>
      <vt:lpstr>CO Verification</vt:lpstr>
      <vt:lpstr>Sample Problem 1</vt:lpstr>
      <vt:lpstr>Sample Problem 1</vt:lpstr>
      <vt:lpstr>Sample Problem 1</vt:lpstr>
      <vt:lpstr>Sample Problem 1</vt:lpstr>
      <vt:lpstr>Sample Problem 1</vt:lpstr>
      <vt:lpstr>Sample Problem 1</vt:lpstr>
      <vt:lpstr>Sample Problem 1</vt:lpstr>
      <vt:lpstr>Sample Problem 2</vt:lpstr>
      <vt:lpstr>Sample Problem 2</vt:lpstr>
      <vt:lpstr>Sample Problem 2</vt:lpstr>
      <vt:lpstr>Sample Problem 2</vt:lpstr>
      <vt:lpstr>Sample Problem 2</vt:lpstr>
      <vt:lpstr>Sample Problem 2</vt:lpstr>
      <vt:lpstr>Sample Problem 2</vt:lpstr>
      <vt:lpstr>Sample Problem 2</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221</cp:revision>
  <dcterms:created xsi:type="dcterms:W3CDTF">2013-05-23T13:04:32Z</dcterms:created>
  <dcterms:modified xsi:type="dcterms:W3CDTF">2015-09-10T20:50:02Z</dcterms:modified>
</cp:coreProperties>
</file>