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ppt/tags/tag15.xml" ContentType="application/vnd.openxmlformats-officedocument.presentationml.tags+xml"/>
  <Override PartName="/ppt/tags/tag1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3.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9.xml" ContentType="application/vnd.openxmlformats-officedocument.presentationml.tags+xml"/>
  <Override PartName="/ppt/tags/tag19.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docProps/app.xml" ContentType="application/vnd.openxmlformats-officedocument.extended-propertie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19"/>
  </p:notesMasterIdLst>
  <p:sldIdLst>
    <p:sldId id="316" r:id="rId2"/>
    <p:sldId id="448" r:id="rId3"/>
    <p:sldId id="449" r:id="rId4"/>
    <p:sldId id="450" r:id="rId5"/>
    <p:sldId id="451" r:id="rId6"/>
    <p:sldId id="452" r:id="rId7"/>
    <p:sldId id="453" r:id="rId8"/>
    <p:sldId id="454" r:id="rId9"/>
    <p:sldId id="455" r:id="rId10"/>
    <p:sldId id="456" r:id="rId11"/>
    <p:sldId id="459" r:id="rId12"/>
    <p:sldId id="460" r:id="rId13"/>
    <p:sldId id="457" r:id="rId14"/>
    <p:sldId id="458" r:id="rId15"/>
    <p:sldId id="462" r:id="rId16"/>
    <p:sldId id="461" r:id="rId17"/>
    <p:sldId id="346"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CC"/>
    <a:srgbClr val="002F99"/>
    <a:srgbClr val="293C99"/>
    <a:srgbClr val="0033CC"/>
    <a:srgbClr val="0000FF"/>
    <a:srgbClr val="CEB33E"/>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103" d="100"/>
          <a:sy n="103" d="100"/>
        </p:scale>
        <p:origin x="108" y="432"/>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7/11/2019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7/11/2019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br>
              <a:rPr lang="en-US" dirty="0">
                <a:solidFill>
                  <a:srgbClr val="FF00FF"/>
                </a:solidFill>
              </a:rPr>
            </a:br>
            <a:r>
              <a:rPr lang="en-US" dirty="0">
                <a:solidFill>
                  <a:srgbClr val="FFFF00"/>
                </a:solidFill>
              </a:rPr>
              <a:t>Technician’s First Guide and Workbook</a:t>
            </a:r>
            <a:br>
              <a:rPr lang="en-US" dirty="0">
                <a:solidFill>
                  <a:srgbClr val="FF00FF"/>
                </a:solidFill>
              </a:rPr>
            </a:br>
            <a:r>
              <a:rPr lang="en-US" dirty="0">
                <a:solidFill>
                  <a:srgbClr val="FFFF00"/>
                </a:solidFill>
              </a:rPr>
              <a:t>Section 10: Airflow Basics (2)</a:t>
            </a:r>
            <a:br>
              <a:rPr lang="en-US" dirty="0">
                <a:solidFill>
                  <a:srgbClr val="FF00FF"/>
                </a:solidFill>
              </a:rPr>
            </a:br>
            <a:br>
              <a:rPr lang="en-US" dirty="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F7ED-1203-4889-B977-282C66F0CD93}"/>
              </a:ext>
            </a:extLst>
          </p:cNvPr>
          <p:cNvSpPr>
            <a:spLocks noGrp="1"/>
          </p:cNvSpPr>
          <p:nvPr>
            <p:ph type="title"/>
          </p:nvPr>
        </p:nvSpPr>
        <p:spPr/>
        <p:txBody>
          <a:bodyPr/>
          <a:lstStyle/>
          <a:p>
            <a:r>
              <a:rPr lang="en-US" dirty="0"/>
              <a:t>Tools For Traversing</a:t>
            </a:r>
          </a:p>
        </p:txBody>
      </p:sp>
      <p:pic>
        <p:nvPicPr>
          <p:cNvPr id="4" name="Picture 3">
            <a:extLst>
              <a:ext uri="{FF2B5EF4-FFF2-40B4-BE49-F238E27FC236}">
                <a16:creationId xmlns:a16="http://schemas.microsoft.com/office/drawing/2014/main" id="{965F68CA-FEB5-48BA-9903-ED2088B19BD9}"/>
              </a:ext>
            </a:extLst>
          </p:cNvPr>
          <p:cNvPicPr/>
          <p:nvPr/>
        </p:nvPicPr>
        <p:blipFill rotWithShape="1">
          <a:blip r:embed="rId3"/>
          <a:srcRect r="-1906" b="196"/>
          <a:stretch/>
        </p:blipFill>
        <p:spPr bwMode="auto">
          <a:xfrm>
            <a:off x="4038600" y="1356360"/>
            <a:ext cx="4953000" cy="550164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431D644-CFA9-436B-94D0-0E3ABFA73938}"/>
              </a:ext>
            </a:extLst>
          </p:cNvPr>
          <p:cNvPicPr/>
          <p:nvPr/>
        </p:nvPicPr>
        <p:blipFill rotWithShape="1">
          <a:blip r:embed="rId4"/>
          <a:srcRect l="1" t="-100" r="-147"/>
          <a:stretch/>
        </p:blipFill>
        <p:spPr bwMode="auto">
          <a:xfrm rot="5400000">
            <a:off x="-548640" y="2286000"/>
            <a:ext cx="5516880" cy="36576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71574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F439-10E0-49A5-A396-9855BF8DE8E0}"/>
              </a:ext>
            </a:extLst>
          </p:cNvPr>
          <p:cNvSpPr>
            <a:spLocks noGrp="1"/>
          </p:cNvSpPr>
          <p:nvPr>
            <p:ph type="title"/>
          </p:nvPr>
        </p:nvSpPr>
        <p:spPr/>
        <p:txBody>
          <a:bodyPr/>
          <a:lstStyle/>
          <a:p>
            <a:r>
              <a:rPr lang="en-US" dirty="0"/>
              <a:t>Duct Leakage Testing</a:t>
            </a:r>
          </a:p>
        </p:txBody>
      </p:sp>
      <p:sp>
        <p:nvSpPr>
          <p:cNvPr id="3" name="Content Placeholder 2">
            <a:extLst>
              <a:ext uri="{FF2B5EF4-FFF2-40B4-BE49-F238E27FC236}">
                <a16:creationId xmlns:a16="http://schemas.microsoft.com/office/drawing/2014/main" id="{B54E5DCD-1C02-4748-8E7A-36E1F017AB96}"/>
              </a:ext>
            </a:extLst>
          </p:cNvPr>
          <p:cNvSpPr>
            <a:spLocks noGrp="1"/>
          </p:cNvSpPr>
          <p:nvPr>
            <p:ph idx="1"/>
          </p:nvPr>
        </p:nvSpPr>
        <p:spPr>
          <a:xfrm>
            <a:off x="152400" y="1600200"/>
            <a:ext cx="8839200" cy="4983162"/>
          </a:xfrm>
        </p:spPr>
        <p:txBody>
          <a:bodyPr>
            <a:normAutofit fontScale="92500" lnSpcReduction="10000"/>
          </a:bodyPr>
          <a:lstStyle/>
          <a:p>
            <a:pPr marL="0" indent="0">
              <a:buNone/>
            </a:pPr>
            <a:r>
              <a:rPr lang="en-US" dirty="0">
                <a:solidFill>
                  <a:srgbClr val="FFFF00"/>
                </a:solidFill>
              </a:rPr>
              <a:t>Duct flow leakage measurement is generally done using a calibrated fan. The system’s supply duct SP is measured and marked down. The system is then shut off and the supply diffuser outlets and return grilles are sealed shut.  A calibrated fan is then generally connected to a return grill and taped so there is no air leakage at the connection. The calibrated fan is then turned on and the fan speed is turned up until the duct maintains a pressure of 25 Pascale (Pa). The Supply duct SP is again noted for use with the calibrated fan’s meter, or chart in calculating the duct leakage in CFM. </a:t>
            </a:r>
          </a:p>
          <a:p>
            <a:pPr marL="0" indent="0">
              <a:buNone/>
            </a:pPr>
            <a:endParaRPr lang="en-US" dirty="0"/>
          </a:p>
        </p:txBody>
      </p:sp>
    </p:spTree>
    <p:custDataLst>
      <p:tags r:id="rId1"/>
    </p:custDataLst>
    <p:extLst>
      <p:ext uri="{BB962C8B-B14F-4D97-AF65-F5344CB8AC3E}">
        <p14:creationId xmlns:p14="http://schemas.microsoft.com/office/powerpoint/2010/main" val="240780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F439-10E0-49A5-A396-9855BF8DE8E0}"/>
              </a:ext>
            </a:extLst>
          </p:cNvPr>
          <p:cNvSpPr>
            <a:spLocks noGrp="1"/>
          </p:cNvSpPr>
          <p:nvPr>
            <p:ph type="title"/>
          </p:nvPr>
        </p:nvSpPr>
        <p:spPr/>
        <p:txBody>
          <a:bodyPr/>
          <a:lstStyle/>
          <a:p>
            <a:r>
              <a:rPr lang="en-US" dirty="0"/>
              <a:t>Duct Leakage Testing Tools</a:t>
            </a:r>
          </a:p>
        </p:txBody>
      </p:sp>
      <p:pic>
        <p:nvPicPr>
          <p:cNvPr id="5" name="Picture 4">
            <a:extLst>
              <a:ext uri="{FF2B5EF4-FFF2-40B4-BE49-F238E27FC236}">
                <a16:creationId xmlns:a16="http://schemas.microsoft.com/office/drawing/2014/main" id="{4559B38D-923B-41D7-A769-F92F455F896F}"/>
              </a:ext>
            </a:extLst>
          </p:cNvPr>
          <p:cNvPicPr/>
          <p:nvPr/>
        </p:nvPicPr>
        <p:blipFill rotWithShape="1">
          <a:blip r:embed="rId3">
            <a:extLst>
              <a:ext uri="{28A0092B-C50C-407E-A947-70E740481C1C}">
                <a14:useLocalDpi xmlns:a14="http://schemas.microsoft.com/office/drawing/2010/main" val="0"/>
              </a:ext>
            </a:extLst>
          </a:blip>
          <a:srcRect l="8645" t="6650" r="3855" b="-7427"/>
          <a:stretch/>
        </p:blipFill>
        <p:spPr bwMode="auto">
          <a:xfrm>
            <a:off x="76200" y="1828800"/>
            <a:ext cx="5181600" cy="4495800"/>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93DF42E-B401-4A27-88F8-6D972E755179}"/>
              </a:ext>
            </a:extLst>
          </p:cNvPr>
          <p:cNvPicPr/>
          <p:nvPr/>
        </p:nvPicPr>
        <p:blipFill>
          <a:blip r:embed="rId4"/>
          <a:stretch>
            <a:fillRect/>
          </a:stretch>
        </p:blipFill>
        <p:spPr>
          <a:xfrm>
            <a:off x="5359400" y="1295400"/>
            <a:ext cx="3708400" cy="5287962"/>
          </a:xfrm>
          <a:prstGeom prst="rect">
            <a:avLst/>
          </a:prstGeom>
        </p:spPr>
      </p:pic>
    </p:spTree>
    <p:custDataLst>
      <p:tags r:id="rId1"/>
    </p:custDataLst>
    <p:extLst>
      <p:ext uri="{BB962C8B-B14F-4D97-AF65-F5344CB8AC3E}">
        <p14:creationId xmlns:p14="http://schemas.microsoft.com/office/powerpoint/2010/main" val="420641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F7ED-1203-4889-B977-282C66F0CD93}"/>
              </a:ext>
            </a:extLst>
          </p:cNvPr>
          <p:cNvSpPr>
            <a:spLocks noGrp="1"/>
          </p:cNvSpPr>
          <p:nvPr>
            <p:ph type="title"/>
          </p:nvPr>
        </p:nvSpPr>
        <p:spPr/>
        <p:txBody>
          <a:bodyPr/>
          <a:lstStyle/>
          <a:p>
            <a:r>
              <a:rPr lang="en-US" dirty="0"/>
              <a:t>Traversing Patterns</a:t>
            </a:r>
          </a:p>
        </p:txBody>
      </p:sp>
      <p:pic>
        <p:nvPicPr>
          <p:cNvPr id="5" name="Picture 4">
            <a:extLst>
              <a:ext uri="{FF2B5EF4-FFF2-40B4-BE49-F238E27FC236}">
                <a16:creationId xmlns:a16="http://schemas.microsoft.com/office/drawing/2014/main" id="{AFA8EC2B-1EE2-4BA4-B894-4F511C3B1507}"/>
              </a:ext>
            </a:extLst>
          </p:cNvPr>
          <p:cNvPicPr/>
          <p:nvPr/>
        </p:nvPicPr>
        <p:blipFill rotWithShape="1">
          <a:blip r:embed="rId3">
            <a:extLst>
              <a:ext uri="{28A0092B-C50C-407E-A947-70E740481C1C}">
                <a14:useLocalDpi xmlns:a14="http://schemas.microsoft.com/office/drawing/2010/main" val="0"/>
              </a:ext>
            </a:extLst>
          </a:blip>
          <a:srcRect r="52240" b="1977"/>
          <a:stretch/>
        </p:blipFill>
        <p:spPr bwMode="auto">
          <a:xfrm>
            <a:off x="2514600" y="1295400"/>
            <a:ext cx="3886200" cy="5562600"/>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52614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F7ED-1203-4889-B977-282C66F0CD93}"/>
              </a:ext>
            </a:extLst>
          </p:cNvPr>
          <p:cNvSpPr>
            <a:spLocks noGrp="1"/>
          </p:cNvSpPr>
          <p:nvPr>
            <p:ph type="title"/>
          </p:nvPr>
        </p:nvSpPr>
        <p:spPr/>
        <p:txBody>
          <a:bodyPr/>
          <a:lstStyle/>
          <a:p>
            <a:r>
              <a:rPr lang="en-US" dirty="0"/>
              <a:t>Combustion Cycle</a:t>
            </a:r>
          </a:p>
        </p:txBody>
      </p:sp>
      <p:sp>
        <p:nvSpPr>
          <p:cNvPr id="4" name="Content Placeholder 2">
            <a:extLst>
              <a:ext uri="{FF2B5EF4-FFF2-40B4-BE49-F238E27FC236}">
                <a16:creationId xmlns:a16="http://schemas.microsoft.com/office/drawing/2014/main" id="{21600B66-E607-42D7-A91D-0F880CAD477B}"/>
              </a:ext>
            </a:extLst>
          </p:cNvPr>
          <p:cNvSpPr>
            <a:spLocks noGrp="1"/>
          </p:cNvSpPr>
          <p:nvPr>
            <p:ph idx="1"/>
          </p:nvPr>
        </p:nvSpPr>
        <p:spPr>
          <a:xfrm>
            <a:off x="152400" y="1600200"/>
            <a:ext cx="8839200" cy="4983162"/>
          </a:xfrm>
        </p:spPr>
        <p:txBody>
          <a:bodyPr>
            <a:normAutofit fontScale="77500" lnSpcReduction="20000"/>
          </a:bodyPr>
          <a:lstStyle/>
          <a:p>
            <a:pPr marL="0" indent="0">
              <a:buNone/>
            </a:pPr>
            <a:r>
              <a:rPr lang="en-US" dirty="0">
                <a:solidFill>
                  <a:srgbClr val="FFFF00"/>
                </a:solidFill>
              </a:rPr>
              <a:t>The combustion cycle in a furnace or boiler generally includes the following:</a:t>
            </a:r>
          </a:p>
          <a:p>
            <a:pPr marL="514350" lvl="0" indent="-514350">
              <a:buFont typeface="+mj-lt"/>
              <a:buAutoNum type="arabicPeriod"/>
            </a:pPr>
            <a:r>
              <a:rPr lang="en-US" dirty="0">
                <a:solidFill>
                  <a:srgbClr val="FFFF00"/>
                </a:solidFill>
              </a:rPr>
              <a:t>System calling for heat causes ignition of a piolet flame (Note: there is a purge cycle if there is a burner with a blower where the blower comes on and clears out the combustion chamber and verifies airflow before the ignition of the piolet is ignited).</a:t>
            </a:r>
          </a:p>
          <a:p>
            <a:pPr marL="514350" lvl="0" indent="-514350">
              <a:buFont typeface="+mj-lt"/>
              <a:buAutoNum type="arabicPeriod"/>
            </a:pPr>
            <a:r>
              <a:rPr lang="en-US" dirty="0">
                <a:solidFill>
                  <a:srgbClr val="FFFF00"/>
                </a:solidFill>
              </a:rPr>
              <a:t>Piolet flame is verified, and the main fuel valve is opened.</a:t>
            </a:r>
            <a:endParaRPr lang="en-US" b="1" i="1" dirty="0">
              <a:solidFill>
                <a:srgbClr val="FFFF00"/>
              </a:solidFill>
            </a:endParaRPr>
          </a:p>
          <a:p>
            <a:pPr marL="514350" lvl="0" indent="-514350">
              <a:buFont typeface="+mj-lt"/>
              <a:buAutoNum type="arabicPeriod"/>
            </a:pPr>
            <a:r>
              <a:rPr lang="en-US" dirty="0">
                <a:solidFill>
                  <a:srgbClr val="FFFF00"/>
                </a:solidFill>
              </a:rPr>
              <a:t>Main flame is verified, and the system runs until the thermostat is satisfied.</a:t>
            </a:r>
            <a:endParaRPr lang="en-US" b="1" i="1" dirty="0">
              <a:solidFill>
                <a:srgbClr val="FFFF00"/>
              </a:solidFill>
            </a:endParaRPr>
          </a:p>
          <a:p>
            <a:pPr marL="514350" lvl="0" indent="-514350">
              <a:buFont typeface="+mj-lt"/>
              <a:buAutoNum type="arabicPeriod"/>
            </a:pPr>
            <a:r>
              <a:rPr lang="en-US" dirty="0">
                <a:solidFill>
                  <a:srgbClr val="FFFF00"/>
                </a:solidFill>
              </a:rPr>
              <a:t>Main flame shuts down, ignition and piolet light remain off.</a:t>
            </a:r>
            <a:endParaRPr lang="en-US" b="1" i="1" dirty="0">
              <a:solidFill>
                <a:srgbClr val="FFFF00"/>
              </a:solidFill>
            </a:endParaRPr>
          </a:p>
          <a:p>
            <a:pPr marL="0" indent="0">
              <a:buNone/>
            </a:pPr>
            <a:r>
              <a:rPr lang="en-US" dirty="0">
                <a:solidFill>
                  <a:srgbClr val="FFFF00"/>
                </a:solidFill>
              </a:rPr>
              <a:t>For most modern systems the combustion cycle is followed with a cool down period where  the blower fan remains on for a short period of time to remove more heat from the heat exchanger. Thus, increasing efficiency. </a:t>
            </a:r>
            <a:endParaRPr lang="en-US" b="1" i="1" dirty="0">
              <a:solidFill>
                <a:srgbClr val="FFFF00"/>
              </a:solidFill>
            </a:endParaRPr>
          </a:p>
          <a:p>
            <a:pPr marL="0" indent="0">
              <a:buNone/>
            </a:pPr>
            <a:endParaRPr lang="en-US" dirty="0"/>
          </a:p>
        </p:txBody>
      </p:sp>
    </p:spTree>
    <p:custDataLst>
      <p:tags r:id="rId1"/>
    </p:custDataLst>
    <p:extLst>
      <p:ext uri="{BB962C8B-B14F-4D97-AF65-F5344CB8AC3E}">
        <p14:creationId xmlns:p14="http://schemas.microsoft.com/office/powerpoint/2010/main" val="52202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DC2B-F133-4814-9CF7-DEFF14069BE0}"/>
              </a:ext>
            </a:extLst>
          </p:cNvPr>
          <p:cNvSpPr>
            <a:spLocks noGrp="1"/>
          </p:cNvSpPr>
          <p:nvPr>
            <p:ph type="title"/>
          </p:nvPr>
        </p:nvSpPr>
        <p:spPr/>
        <p:txBody>
          <a:bodyPr/>
          <a:lstStyle/>
          <a:p>
            <a:r>
              <a:rPr lang="en-US" dirty="0"/>
              <a:t>Location of Vent/Flue Piping</a:t>
            </a:r>
          </a:p>
        </p:txBody>
      </p:sp>
      <p:pic>
        <p:nvPicPr>
          <p:cNvPr id="4" name="Picture 3">
            <a:extLst>
              <a:ext uri="{FF2B5EF4-FFF2-40B4-BE49-F238E27FC236}">
                <a16:creationId xmlns:a16="http://schemas.microsoft.com/office/drawing/2014/main" id="{5F36ACCB-33A8-4290-954F-045DD320B68A}"/>
              </a:ext>
            </a:extLst>
          </p:cNvPr>
          <p:cNvPicPr/>
          <p:nvPr/>
        </p:nvPicPr>
        <p:blipFill rotWithShape="1">
          <a:blip r:embed="rId3"/>
          <a:srcRect l="9456" t="18519" r="6250" b="10826"/>
          <a:stretch/>
        </p:blipFill>
        <p:spPr bwMode="auto">
          <a:xfrm>
            <a:off x="304800" y="1600200"/>
            <a:ext cx="8382000" cy="4343400"/>
          </a:xfrm>
          <a:prstGeom prst="rect">
            <a:avLst/>
          </a:prstGeom>
          <a:ln>
            <a:noFill/>
          </a:ln>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970DC742-7700-4764-9CF1-C0DA2265013B}"/>
              </a:ext>
            </a:extLst>
          </p:cNvPr>
          <p:cNvSpPr/>
          <p:nvPr/>
        </p:nvSpPr>
        <p:spPr>
          <a:xfrm>
            <a:off x="2667000" y="1981200"/>
            <a:ext cx="6096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2633B10-9E04-4E1D-A5E7-D1EA6B5EB49C}"/>
              </a:ext>
            </a:extLst>
          </p:cNvPr>
          <p:cNvSpPr/>
          <p:nvPr/>
        </p:nvSpPr>
        <p:spPr>
          <a:xfrm>
            <a:off x="6934200" y="1417638"/>
            <a:ext cx="609600" cy="10207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5006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F7ED-1203-4889-B977-282C66F0CD93}"/>
              </a:ext>
            </a:extLst>
          </p:cNvPr>
          <p:cNvSpPr>
            <a:spLocks noGrp="1"/>
          </p:cNvSpPr>
          <p:nvPr>
            <p:ph type="title"/>
          </p:nvPr>
        </p:nvSpPr>
        <p:spPr/>
        <p:txBody>
          <a:bodyPr/>
          <a:lstStyle/>
          <a:p>
            <a:r>
              <a:rPr lang="en-US" dirty="0"/>
              <a:t>Combustion Venting</a:t>
            </a:r>
          </a:p>
        </p:txBody>
      </p:sp>
      <p:pic>
        <p:nvPicPr>
          <p:cNvPr id="5" name="Picture 4">
            <a:extLst>
              <a:ext uri="{FF2B5EF4-FFF2-40B4-BE49-F238E27FC236}">
                <a16:creationId xmlns:a16="http://schemas.microsoft.com/office/drawing/2014/main" id="{571E3FB2-B9C7-4D7C-AC21-3CEA3AAD1253}"/>
              </a:ext>
            </a:extLst>
          </p:cNvPr>
          <p:cNvPicPr/>
          <p:nvPr/>
        </p:nvPicPr>
        <p:blipFill rotWithShape="1">
          <a:blip r:embed="rId3"/>
          <a:srcRect l="14957" t="3496" r="8796" b="8764"/>
          <a:stretch/>
        </p:blipFill>
        <p:spPr bwMode="auto">
          <a:xfrm>
            <a:off x="76200" y="1387158"/>
            <a:ext cx="4749800" cy="4292282"/>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0D7258C-DEC5-476F-B2CF-C7C15A4009AA}"/>
              </a:ext>
            </a:extLst>
          </p:cNvPr>
          <p:cNvPicPr/>
          <p:nvPr/>
        </p:nvPicPr>
        <p:blipFill rotWithShape="1">
          <a:blip r:embed="rId4"/>
          <a:srcRect l="4000" t="1" r="2420" b="-275"/>
          <a:stretch/>
        </p:blipFill>
        <p:spPr bwMode="auto">
          <a:xfrm>
            <a:off x="4826000" y="1387158"/>
            <a:ext cx="4241800" cy="4292282"/>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47258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6602-AA69-42C0-BC84-03D6234CB0D7}"/>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793158B6-1C2A-4A68-8CA7-1B1BE5ADBD0C}"/>
              </a:ext>
            </a:extLst>
          </p:cNvPr>
          <p:cNvSpPr>
            <a:spLocks noGrp="1"/>
          </p:cNvSpPr>
          <p:nvPr>
            <p:ph idx="1"/>
          </p:nvPr>
        </p:nvSpPr>
        <p:spPr>
          <a:xfrm>
            <a:off x="457200" y="1600200"/>
            <a:ext cx="8229600" cy="5105400"/>
          </a:xfrm>
        </p:spPr>
        <p:txBody>
          <a:bodyPr>
            <a:normAutofit fontScale="85000" lnSpcReduction="10000"/>
          </a:bodyPr>
          <a:lstStyle/>
          <a:p>
            <a:r>
              <a:rPr lang="en-US" dirty="0">
                <a:solidFill>
                  <a:srgbClr val="FFFF00"/>
                </a:solidFill>
              </a:rPr>
              <a:t>You should now be able to use a measured amperage and voltage to calculate Watts and evaluate airflow for a condenser fan based on wattage.</a:t>
            </a:r>
          </a:p>
          <a:p>
            <a:r>
              <a:rPr lang="en-US" dirty="0">
                <a:solidFill>
                  <a:srgbClr val="FFFF00"/>
                </a:solidFill>
              </a:rPr>
              <a:t>You should now be able to explain how the pressure drop across an evaporator coil can be used to evaluate airflow.</a:t>
            </a:r>
          </a:p>
          <a:p>
            <a:r>
              <a:rPr lang="en-US" dirty="0">
                <a:solidFill>
                  <a:srgbClr val="FFFF00"/>
                </a:solidFill>
              </a:rPr>
              <a:t>You should now be able to identify tools needed to measure airflow by the traverse method . </a:t>
            </a:r>
          </a:p>
          <a:p>
            <a:r>
              <a:rPr lang="en-US" dirty="0">
                <a:solidFill>
                  <a:srgbClr val="FFFF00"/>
                </a:solidFill>
              </a:rPr>
              <a:t>You should now be able to explain the steps </a:t>
            </a:r>
            <a:r>
              <a:rPr lang="en-US">
                <a:solidFill>
                  <a:srgbClr val="FFFF00"/>
                </a:solidFill>
              </a:rPr>
              <a:t>in the combustion </a:t>
            </a:r>
            <a:r>
              <a:rPr lang="en-US" dirty="0">
                <a:solidFill>
                  <a:srgbClr val="FFFF00"/>
                </a:solidFill>
              </a:rPr>
              <a:t>cycle.</a:t>
            </a:r>
          </a:p>
          <a:p>
            <a:r>
              <a:rPr lang="en-US" dirty="0">
                <a:solidFill>
                  <a:srgbClr val="FFFF00"/>
                </a:solidFill>
              </a:rPr>
              <a:t>You should now be able to Identify Vent/Flue piping. </a:t>
            </a:r>
          </a:p>
        </p:txBody>
      </p:sp>
    </p:spTree>
    <p:custDataLst>
      <p:tags r:id="rId1"/>
    </p:custDataLst>
    <p:extLst>
      <p:ext uri="{BB962C8B-B14F-4D97-AF65-F5344CB8AC3E}">
        <p14:creationId xmlns:p14="http://schemas.microsoft.com/office/powerpoint/2010/main" val="350184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lstStyle/>
          <a:p>
            <a:r>
              <a:rPr lang="en-US"/>
              <a:t>Condenser Airflow</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600200"/>
            <a:ext cx="8839200" cy="5105400"/>
          </a:xfrm>
        </p:spPr>
        <p:txBody>
          <a:bodyPr>
            <a:normAutofit fontScale="85000" lnSpcReduction="10000"/>
          </a:bodyPr>
          <a:lstStyle/>
          <a:p>
            <a:pPr marL="0" indent="0">
              <a:buNone/>
            </a:pPr>
            <a:endParaRPr lang="en-US" dirty="0">
              <a:solidFill>
                <a:srgbClr val="FFFF00"/>
              </a:solidFill>
            </a:endParaRPr>
          </a:p>
          <a:p>
            <a:pPr marL="0" indent="0">
              <a:buNone/>
            </a:pPr>
            <a:r>
              <a:rPr lang="en-US" dirty="0">
                <a:solidFill>
                  <a:srgbClr val="FFFF00"/>
                </a:solidFill>
              </a:rPr>
              <a:t>Fan Law 1 shows that a percentage change in fan speed results in an equivalent  percentage change in fan CFM.  Fan Law 1:  </a:t>
            </a:r>
            <a:r>
              <a:rPr lang="en-US" dirty="0" err="1">
                <a:solidFill>
                  <a:srgbClr val="FFFF00"/>
                </a:solidFill>
              </a:rPr>
              <a:t>CFM</a:t>
            </a:r>
            <a:r>
              <a:rPr lang="en-US" baseline="-25000" dirty="0" err="1">
                <a:solidFill>
                  <a:srgbClr val="FFFF00"/>
                </a:solidFill>
              </a:rPr>
              <a:t>Beginning</a:t>
            </a:r>
            <a:r>
              <a:rPr lang="en-US" dirty="0">
                <a:solidFill>
                  <a:srgbClr val="FFFF00"/>
                </a:solidFill>
              </a:rPr>
              <a:t>÷ </a:t>
            </a:r>
            <a:r>
              <a:rPr lang="en-US" dirty="0" err="1">
                <a:solidFill>
                  <a:srgbClr val="FFFF00"/>
                </a:solidFill>
              </a:rPr>
              <a:t>CFM</a:t>
            </a:r>
            <a:r>
              <a:rPr lang="en-US" baseline="-25000" dirty="0" err="1">
                <a:solidFill>
                  <a:srgbClr val="FFFF00"/>
                </a:solidFill>
              </a:rPr>
              <a:t>Final</a:t>
            </a:r>
            <a:r>
              <a:rPr lang="en-US" dirty="0">
                <a:solidFill>
                  <a:srgbClr val="FFFF00"/>
                </a:solidFill>
              </a:rPr>
              <a:t> = </a:t>
            </a:r>
            <a:r>
              <a:rPr lang="en-US" dirty="0" err="1">
                <a:solidFill>
                  <a:srgbClr val="FFFF00"/>
                </a:solidFill>
              </a:rPr>
              <a:t>RPM</a:t>
            </a:r>
            <a:r>
              <a:rPr lang="en-US" baseline="-25000" dirty="0" err="1">
                <a:solidFill>
                  <a:srgbClr val="FFFF00"/>
                </a:solidFill>
              </a:rPr>
              <a:t>Beginning</a:t>
            </a:r>
            <a:r>
              <a:rPr lang="en-US" dirty="0">
                <a:solidFill>
                  <a:srgbClr val="FFFF00"/>
                </a:solidFill>
              </a:rPr>
              <a:t>÷ </a:t>
            </a:r>
            <a:r>
              <a:rPr lang="en-US" dirty="0" err="1">
                <a:solidFill>
                  <a:srgbClr val="FFFF00"/>
                </a:solidFill>
              </a:rPr>
              <a:t>RPM</a:t>
            </a:r>
            <a:r>
              <a:rPr lang="en-US" baseline="-25000" dirty="0" err="1">
                <a:solidFill>
                  <a:srgbClr val="FFFF00"/>
                </a:solidFill>
              </a:rPr>
              <a:t>Final</a:t>
            </a:r>
            <a:r>
              <a:rPr lang="en-US" dirty="0">
                <a:solidFill>
                  <a:srgbClr val="FFFF00"/>
                </a:solidFill>
              </a:rPr>
              <a:t>.</a:t>
            </a:r>
          </a:p>
          <a:p>
            <a:pPr marL="0" indent="0">
              <a:buNone/>
            </a:pPr>
            <a:endParaRPr lang="en-US" dirty="0">
              <a:solidFill>
                <a:srgbClr val="FFFF00"/>
              </a:solidFill>
            </a:endParaRPr>
          </a:p>
          <a:p>
            <a:pPr marL="0" indent="0">
              <a:buNone/>
            </a:pPr>
            <a:r>
              <a:rPr lang="en-US" dirty="0">
                <a:solidFill>
                  <a:srgbClr val="FFFF00"/>
                </a:solidFill>
              </a:rPr>
              <a:t>One easy way to verify the correct condenser airflow using a replacement blade is to measure the amps and volts and verify the Watt total is equivalent to the equipment’s blower motor name plate value.  A wattage calculation will also identify blades that have been put on upside down (upside down they will move approximately 1/3 of the required airflow and the wattage will be low).  </a:t>
            </a:r>
          </a:p>
        </p:txBody>
      </p:sp>
      <p:pic>
        <p:nvPicPr>
          <p:cNvPr id="6" name="Picture 5">
            <a:extLst>
              <a:ext uri="{FF2B5EF4-FFF2-40B4-BE49-F238E27FC236}">
                <a16:creationId xmlns:a16="http://schemas.microsoft.com/office/drawing/2014/main" id="{FB2F78A5-D44D-4619-B84F-465638C76CCA}"/>
              </a:ext>
            </a:extLst>
          </p:cNvPr>
          <p:cNvPicPr/>
          <p:nvPr/>
        </p:nvPicPr>
        <p:blipFill>
          <a:blip r:embed="rId3"/>
          <a:stretch>
            <a:fillRect/>
          </a:stretch>
        </p:blipFill>
        <p:spPr>
          <a:xfrm>
            <a:off x="7247255" y="45720"/>
            <a:ext cx="1871345" cy="1897380"/>
          </a:xfrm>
          <a:prstGeom prst="rect">
            <a:avLst/>
          </a:prstGeom>
        </p:spPr>
      </p:pic>
      <p:pic>
        <p:nvPicPr>
          <p:cNvPr id="7" name="Picture 6">
            <a:extLst>
              <a:ext uri="{FF2B5EF4-FFF2-40B4-BE49-F238E27FC236}">
                <a16:creationId xmlns:a16="http://schemas.microsoft.com/office/drawing/2014/main" id="{ECAACCE4-1F0A-4423-9335-52579F052BB6}"/>
              </a:ext>
            </a:extLst>
          </p:cNvPr>
          <p:cNvPicPr/>
          <p:nvPr/>
        </p:nvPicPr>
        <p:blipFill rotWithShape="1">
          <a:blip r:embed="rId4" cstate="print">
            <a:extLst>
              <a:ext uri="{28A0092B-C50C-407E-A947-70E740481C1C}">
                <a14:useLocalDpi xmlns:a14="http://schemas.microsoft.com/office/drawing/2010/main" val="0"/>
              </a:ext>
            </a:extLst>
          </a:blip>
          <a:srcRect r="-221" b="-13680"/>
          <a:stretch/>
        </p:blipFill>
        <p:spPr bwMode="auto">
          <a:xfrm>
            <a:off x="0" y="25400"/>
            <a:ext cx="2305050" cy="1743075"/>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83804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lstStyle/>
          <a:p>
            <a:r>
              <a:rPr lang="en-US" dirty="0"/>
              <a:t>Condenser Airflow Watts</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600200"/>
            <a:ext cx="8839200" cy="5029199"/>
          </a:xfrm>
        </p:spPr>
        <p:txBody>
          <a:bodyPr>
            <a:normAutofit/>
          </a:bodyPr>
          <a:lstStyle/>
          <a:p>
            <a:pPr marL="0" indent="0">
              <a:buNone/>
            </a:pPr>
            <a:r>
              <a:rPr lang="en-US" dirty="0">
                <a:solidFill>
                  <a:srgbClr val="FFFF00"/>
                </a:solidFill>
              </a:rPr>
              <a:t>Remember the formula for watts? It was: W = V × I</a:t>
            </a:r>
          </a:p>
          <a:p>
            <a:pPr marL="0" indent="0">
              <a:buNone/>
            </a:pPr>
            <a:r>
              <a:rPr lang="en-US" dirty="0">
                <a:solidFill>
                  <a:srgbClr val="FFFF00"/>
                </a:solidFill>
              </a:rPr>
              <a:t>Where: </a:t>
            </a:r>
          </a:p>
          <a:p>
            <a:pPr marL="0" indent="0">
              <a:buNone/>
            </a:pPr>
            <a:r>
              <a:rPr lang="en-US" dirty="0">
                <a:solidFill>
                  <a:srgbClr val="FFFF00"/>
                </a:solidFill>
              </a:rPr>
              <a:t>W= watts (power) Note kW = 1000 watts</a:t>
            </a:r>
          </a:p>
          <a:p>
            <a:pPr marL="0" indent="0">
              <a:buNone/>
            </a:pPr>
            <a:r>
              <a:rPr lang="en-US" dirty="0">
                <a:solidFill>
                  <a:srgbClr val="FFFF00"/>
                </a:solidFill>
              </a:rPr>
              <a:t>V= Voltage</a:t>
            </a:r>
          </a:p>
          <a:p>
            <a:pPr marL="0" indent="0">
              <a:buNone/>
            </a:pPr>
            <a:r>
              <a:rPr lang="en-US" dirty="0">
                <a:solidFill>
                  <a:srgbClr val="FFFF00"/>
                </a:solidFill>
              </a:rPr>
              <a:t>I = amperage</a:t>
            </a:r>
          </a:p>
          <a:p>
            <a:pPr marL="0" indent="0">
              <a:buNone/>
            </a:pPr>
            <a:endParaRPr lang="en-US" dirty="0">
              <a:solidFill>
                <a:srgbClr val="FFFF00"/>
              </a:solidFill>
            </a:endParaRPr>
          </a:p>
        </p:txBody>
      </p:sp>
      <p:pic>
        <p:nvPicPr>
          <p:cNvPr id="4" name="Picture 3">
            <a:extLst>
              <a:ext uri="{FF2B5EF4-FFF2-40B4-BE49-F238E27FC236}">
                <a16:creationId xmlns:a16="http://schemas.microsoft.com/office/drawing/2014/main" id="{B0F34C5D-6D58-423D-A7B1-79533C29D511}"/>
              </a:ext>
            </a:extLst>
          </p:cNvPr>
          <p:cNvPicPr/>
          <p:nvPr/>
        </p:nvPicPr>
        <p:blipFill>
          <a:blip r:embed="rId3"/>
          <a:stretch>
            <a:fillRect/>
          </a:stretch>
        </p:blipFill>
        <p:spPr>
          <a:xfrm>
            <a:off x="1215390" y="4800600"/>
            <a:ext cx="1923415" cy="1675765"/>
          </a:xfrm>
          <a:prstGeom prst="rect">
            <a:avLst/>
          </a:prstGeom>
        </p:spPr>
      </p:pic>
      <p:pic>
        <p:nvPicPr>
          <p:cNvPr id="5" name="Picture 4">
            <a:extLst>
              <a:ext uri="{FF2B5EF4-FFF2-40B4-BE49-F238E27FC236}">
                <a16:creationId xmlns:a16="http://schemas.microsoft.com/office/drawing/2014/main" id="{0767DB95-8A94-47DD-9C05-4661D153F5D0}"/>
              </a:ext>
            </a:extLst>
          </p:cNvPr>
          <p:cNvPicPr/>
          <p:nvPr/>
        </p:nvPicPr>
        <p:blipFill>
          <a:blip r:embed="rId4"/>
          <a:stretch>
            <a:fillRect/>
          </a:stretch>
        </p:blipFill>
        <p:spPr>
          <a:xfrm>
            <a:off x="6038850" y="4800600"/>
            <a:ext cx="1905000" cy="1627505"/>
          </a:xfrm>
          <a:prstGeom prst="rect">
            <a:avLst/>
          </a:prstGeom>
        </p:spPr>
      </p:pic>
      <p:pic>
        <p:nvPicPr>
          <p:cNvPr id="6" name="Picture 5">
            <a:extLst>
              <a:ext uri="{FF2B5EF4-FFF2-40B4-BE49-F238E27FC236}">
                <a16:creationId xmlns:a16="http://schemas.microsoft.com/office/drawing/2014/main" id="{483F16E2-8162-47FF-A80D-72D5A6EAD4A0}"/>
              </a:ext>
            </a:extLst>
          </p:cNvPr>
          <p:cNvPicPr/>
          <p:nvPr/>
        </p:nvPicPr>
        <p:blipFill>
          <a:blip r:embed="rId5"/>
          <a:stretch>
            <a:fillRect/>
          </a:stretch>
        </p:blipFill>
        <p:spPr>
          <a:xfrm>
            <a:off x="3571240" y="4810760"/>
            <a:ext cx="2001520" cy="1676400"/>
          </a:xfrm>
          <a:prstGeom prst="rect">
            <a:avLst/>
          </a:prstGeom>
        </p:spPr>
      </p:pic>
    </p:spTree>
    <p:custDataLst>
      <p:tags r:id="rId1"/>
    </p:custDataLst>
    <p:extLst>
      <p:ext uri="{BB962C8B-B14F-4D97-AF65-F5344CB8AC3E}">
        <p14:creationId xmlns:p14="http://schemas.microsoft.com/office/powerpoint/2010/main" val="399511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0" y="274638"/>
            <a:ext cx="9144000" cy="1143000"/>
          </a:xfrm>
        </p:spPr>
        <p:txBody>
          <a:bodyPr>
            <a:normAutofit fontScale="90000"/>
          </a:bodyPr>
          <a:lstStyle/>
          <a:p>
            <a:r>
              <a:rPr lang="en-US" dirty="0"/>
              <a:t>Calculating Condenser Airflow Watts (1)</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600200"/>
            <a:ext cx="8839200" cy="5029199"/>
          </a:xfrm>
        </p:spPr>
        <p:txBody>
          <a:bodyPr>
            <a:normAutofit/>
          </a:bodyPr>
          <a:lstStyle/>
          <a:p>
            <a:pPr marL="0" indent="0">
              <a:buNone/>
            </a:pPr>
            <a:r>
              <a:rPr lang="en-US" dirty="0">
                <a:solidFill>
                  <a:srgbClr val="FFFF00"/>
                </a:solidFill>
              </a:rPr>
              <a:t>Example:  a condenser fan motor  is rated to operate at 75 W and has a measured 240V input voltage.  What amperage would verify the fan is operating properly? </a:t>
            </a:r>
          </a:p>
          <a:p>
            <a:r>
              <a:rPr lang="en-US" dirty="0">
                <a:solidFill>
                  <a:srgbClr val="FFFF00"/>
                </a:solidFill>
              </a:rPr>
              <a:t>75 =  240 × I  OR:  I = 75 ÷ 240 = 0.3125 amps</a:t>
            </a:r>
          </a:p>
          <a:p>
            <a:pPr marL="0" indent="0">
              <a:buNone/>
            </a:pPr>
            <a:endParaRPr lang="en-US" dirty="0">
              <a:solidFill>
                <a:srgbClr val="FFFF00"/>
              </a:solidFill>
            </a:endParaRPr>
          </a:p>
        </p:txBody>
      </p:sp>
      <p:pic>
        <p:nvPicPr>
          <p:cNvPr id="4" name="Picture 3">
            <a:extLst>
              <a:ext uri="{FF2B5EF4-FFF2-40B4-BE49-F238E27FC236}">
                <a16:creationId xmlns:a16="http://schemas.microsoft.com/office/drawing/2014/main" id="{B0F34C5D-6D58-423D-A7B1-79533C29D511}"/>
              </a:ext>
            </a:extLst>
          </p:cNvPr>
          <p:cNvPicPr/>
          <p:nvPr/>
        </p:nvPicPr>
        <p:blipFill>
          <a:blip r:embed="rId3"/>
          <a:stretch>
            <a:fillRect/>
          </a:stretch>
        </p:blipFill>
        <p:spPr>
          <a:xfrm>
            <a:off x="1215390" y="4800600"/>
            <a:ext cx="1923415" cy="1675765"/>
          </a:xfrm>
          <a:prstGeom prst="rect">
            <a:avLst/>
          </a:prstGeom>
        </p:spPr>
      </p:pic>
      <p:pic>
        <p:nvPicPr>
          <p:cNvPr id="5" name="Picture 4">
            <a:extLst>
              <a:ext uri="{FF2B5EF4-FFF2-40B4-BE49-F238E27FC236}">
                <a16:creationId xmlns:a16="http://schemas.microsoft.com/office/drawing/2014/main" id="{0767DB95-8A94-47DD-9C05-4661D153F5D0}"/>
              </a:ext>
            </a:extLst>
          </p:cNvPr>
          <p:cNvPicPr/>
          <p:nvPr/>
        </p:nvPicPr>
        <p:blipFill>
          <a:blip r:embed="rId4"/>
          <a:stretch>
            <a:fillRect/>
          </a:stretch>
        </p:blipFill>
        <p:spPr>
          <a:xfrm>
            <a:off x="6038850" y="4800600"/>
            <a:ext cx="1905000" cy="1627505"/>
          </a:xfrm>
          <a:prstGeom prst="rect">
            <a:avLst/>
          </a:prstGeom>
        </p:spPr>
      </p:pic>
      <p:pic>
        <p:nvPicPr>
          <p:cNvPr id="6" name="Picture 5">
            <a:extLst>
              <a:ext uri="{FF2B5EF4-FFF2-40B4-BE49-F238E27FC236}">
                <a16:creationId xmlns:a16="http://schemas.microsoft.com/office/drawing/2014/main" id="{483F16E2-8162-47FF-A80D-72D5A6EAD4A0}"/>
              </a:ext>
            </a:extLst>
          </p:cNvPr>
          <p:cNvPicPr/>
          <p:nvPr/>
        </p:nvPicPr>
        <p:blipFill>
          <a:blip r:embed="rId5"/>
          <a:stretch>
            <a:fillRect/>
          </a:stretch>
        </p:blipFill>
        <p:spPr>
          <a:xfrm>
            <a:off x="3571240" y="4810760"/>
            <a:ext cx="2001520" cy="1676400"/>
          </a:xfrm>
          <a:prstGeom prst="rect">
            <a:avLst/>
          </a:prstGeom>
        </p:spPr>
      </p:pic>
    </p:spTree>
    <p:custDataLst>
      <p:tags r:id="rId1"/>
    </p:custDataLst>
    <p:extLst>
      <p:ext uri="{BB962C8B-B14F-4D97-AF65-F5344CB8AC3E}">
        <p14:creationId xmlns:p14="http://schemas.microsoft.com/office/powerpoint/2010/main" val="279664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76200" y="274638"/>
            <a:ext cx="8763000" cy="1143000"/>
          </a:xfrm>
        </p:spPr>
        <p:txBody>
          <a:bodyPr>
            <a:normAutofit fontScale="90000"/>
          </a:bodyPr>
          <a:lstStyle/>
          <a:p>
            <a:r>
              <a:rPr lang="en-US" dirty="0"/>
              <a:t>Calculating Condenser Airflow Watts (2)</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600200"/>
            <a:ext cx="8839200" cy="5029199"/>
          </a:xfrm>
        </p:spPr>
        <p:txBody>
          <a:bodyPr>
            <a:normAutofit fontScale="92500" lnSpcReduction="10000"/>
          </a:bodyPr>
          <a:lstStyle/>
          <a:p>
            <a:pPr marL="0" indent="0">
              <a:buNone/>
            </a:pPr>
            <a:r>
              <a:rPr lang="en-US" dirty="0">
                <a:solidFill>
                  <a:srgbClr val="FFFF00"/>
                </a:solidFill>
              </a:rPr>
              <a:t>If  a technician measured 238V at 0.32 amps in the field is the condenser fan CFM correct?</a:t>
            </a:r>
          </a:p>
          <a:p>
            <a:pPr marL="0" indent="0">
              <a:buNone/>
            </a:pPr>
            <a:r>
              <a:rPr lang="en-US" dirty="0">
                <a:solidFill>
                  <a:srgbClr val="FFFF00"/>
                </a:solidFill>
              </a:rPr>
              <a:t>W = 238 × 0.32 = 76.16 Watts </a:t>
            </a:r>
          </a:p>
          <a:p>
            <a:pPr marL="0" indent="0">
              <a:buNone/>
            </a:pPr>
            <a:r>
              <a:rPr lang="en-US" dirty="0">
                <a:solidFill>
                  <a:srgbClr val="FFFF00"/>
                </a:solidFill>
              </a:rPr>
              <a:t>0.32  ÷ 0.3125 × 100 = % of design Amps = 102%  </a:t>
            </a:r>
          </a:p>
          <a:p>
            <a:pPr marL="0" indent="0">
              <a:buNone/>
            </a:pPr>
            <a:endParaRPr lang="en-US" dirty="0">
              <a:solidFill>
                <a:srgbClr val="FFFF00"/>
              </a:solidFill>
            </a:endParaRPr>
          </a:p>
          <a:p>
            <a:pPr marL="0" indent="0">
              <a:buNone/>
            </a:pPr>
            <a:r>
              <a:rPr lang="en-US" dirty="0">
                <a:solidFill>
                  <a:srgbClr val="FFFF00"/>
                </a:solidFill>
              </a:rPr>
              <a:t>76.16  ÷ 75 × 100 = % of design Watts = 101%  </a:t>
            </a:r>
          </a:p>
          <a:p>
            <a:pPr marL="0" indent="0">
              <a:buNone/>
            </a:pPr>
            <a:endParaRPr lang="en-US" dirty="0">
              <a:solidFill>
                <a:srgbClr val="FFFF00"/>
              </a:solidFill>
            </a:endParaRPr>
          </a:p>
          <a:p>
            <a:pPr marL="0" indent="0">
              <a:buNone/>
            </a:pPr>
            <a:endParaRPr lang="en-US" dirty="0">
              <a:solidFill>
                <a:srgbClr val="FFFF00"/>
              </a:solidFill>
            </a:endParaRPr>
          </a:p>
          <a:p>
            <a:pPr marL="0" indent="0">
              <a:buNone/>
            </a:pPr>
            <a:r>
              <a:rPr lang="en-US" dirty="0">
                <a:solidFill>
                  <a:srgbClr val="FFFF00"/>
                </a:solidFill>
              </a:rPr>
              <a:t>YES: since that is within 5% the system is operating correctly.</a:t>
            </a:r>
          </a:p>
          <a:p>
            <a:endParaRPr lang="en-US" dirty="0">
              <a:solidFill>
                <a:srgbClr val="FFFF00"/>
              </a:solidFill>
            </a:endParaRP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240692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76200" y="274638"/>
            <a:ext cx="8763000" cy="1143000"/>
          </a:xfrm>
        </p:spPr>
        <p:txBody>
          <a:bodyPr>
            <a:normAutofit/>
          </a:bodyPr>
          <a:lstStyle/>
          <a:p>
            <a:r>
              <a:rPr lang="en-US" dirty="0"/>
              <a:t>Airflow Across Evaporator Coils</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600200"/>
            <a:ext cx="8839200" cy="5029199"/>
          </a:xfrm>
        </p:spPr>
        <p:txBody>
          <a:bodyPr>
            <a:normAutofit/>
          </a:bodyPr>
          <a:lstStyle/>
          <a:p>
            <a:pPr marL="0" indent="0">
              <a:buNone/>
            </a:pPr>
            <a:r>
              <a:rPr lang="en-US" dirty="0">
                <a:solidFill>
                  <a:srgbClr val="FFFF00"/>
                </a:solidFill>
              </a:rPr>
              <a:t>Many of the coil manufacturers also have tables that provide the airflow going across the coil based on the ESP pressure drops.  The pressure drops are measured using a pressure differential meter connected to two static pressure probes.  One probe is placed so it measures the SP entering the coil, the other one is placed so it is measuring the SP of the air leaving the coil.  Note: there are different charts for a wet and dry coil. </a:t>
            </a:r>
          </a:p>
          <a:p>
            <a:pPr mar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282446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76200" y="274638"/>
            <a:ext cx="8763000" cy="1143000"/>
          </a:xfrm>
        </p:spPr>
        <p:txBody>
          <a:bodyPr>
            <a:normAutofit/>
          </a:bodyPr>
          <a:lstStyle/>
          <a:p>
            <a:r>
              <a:rPr lang="en-US" dirty="0"/>
              <a:t>Typical Evaporator Coil Chart</a:t>
            </a:r>
          </a:p>
        </p:txBody>
      </p:sp>
      <p:pic>
        <p:nvPicPr>
          <p:cNvPr id="4" name="Picture 3">
            <a:extLst>
              <a:ext uri="{FF2B5EF4-FFF2-40B4-BE49-F238E27FC236}">
                <a16:creationId xmlns:a16="http://schemas.microsoft.com/office/drawing/2014/main" id="{F4DC87CF-6E48-4150-8A94-DB07B2B5A98C}"/>
              </a:ext>
            </a:extLst>
          </p:cNvPr>
          <p:cNvPicPr/>
          <p:nvPr/>
        </p:nvPicPr>
        <p:blipFill>
          <a:blip r:embed="rId3"/>
          <a:stretch>
            <a:fillRect/>
          </a:stretch>
        </p:blipFill>
        <p:spPr>
          <a:xfrm>
            <a:off x="266700" y="1476778"/>
            <a:ext cx="8610600" cy="5137291"/>
          </a:xfrm>
          <a:prstGeom prst="rect">
            <a:avLst/>
          </a:prstGeom>
        </p:spPr>
      </p:pic>
    </p:spTree>
    <p:custDataLst>
      <p:tags r:id="rId1"/>
    </p:custDataLst>
    <p:extLst>
      <p:ext uri="{BB962C8B-B14F-4D97-AF65-F5344CB8AC3E}">
        <p14:creationId xmlns:p14="http://schemas.microsoft.com/office/powerpoint/2010/main" val="218289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76200" y="274638"/>
            <a:ext cx="8763000" cy="1143000"/>
          </a:xfrm>
        </p:spPr>
        <p:txBody>
          <a:bodyPr>
            <a:normAutofit/>
          </a:bodyPr>
          <a:lstStyle/>
          <a:p>
            <a:r>
              <a:rPr lang="en-US" dirty="0"/>
              <a:t>Reading An Evaporator Coil Chart</a:t>
            </a:r>
          </a:p>
        </p:txBody>
      </p:sp>
      <p:pic>
        <p:nvPicPr>
          <p:cNvPr id="4" name="Picture 3">
            <a:extLst>
              <a:ext uri="{FF2B5EF4-FFF2-40B4-BE49-F238E27FC236}">
                <a16:creationId xmlns:a16="http://schemas.microsoft.com/office/drawing/2014/main" id="{F4DC87CF-6E48-4150-8A94-DB07B2B5A98C}"/>
              </a:ext>
            </a:extLst>
          </p:cNvPr>
          <p:cNvPicPr/>
          <p:nvPr/>
        </p:nvPicPr>
        <p:blipFill>
          <a:blip r:embed="rId3"/>
          <a:stretch>
            <a:fillRect/>
          </a:stretch>
        </p:blipFill>
        <p:spPr>
          <a:xfrm>
            <a:off x="266700" y="1476778"/>
            <a:ext cx="8610600" cy="5137291"/>
          </a:xfrm>
          <a:prstGeom prst="rect">
            <a:avLst/>
          </a:prstGeom>
        </p:spPr>
      </p:pic>
      <p:sp>
        <p:nvSpPr>
          <p:cNvPr id="3" name="Rectangle 2">
            <a:extLst>
              <a:ext uri="{FF2B5EF4-FFF2-40B4-BE49-F238E27FC236}">
                <a16:creationId xmlns:a16="http://schemas.microsoft.com/office/drawing/2014/main" id="{AD062CBA-F4ED-48EF-B8C7-F28853B2F77E}"/>
              </a:ext>
            </a:extLst>
          </p:cNvPr>
          <p:cNvSpPr/>
          <p:nvPr/>
        </p:nvSpPr>
        <p:spPr>
          <a:xfrm>
            <a:off x="4267200" y="1828800"/>
            <a:ext cx="685800" cy="2590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819B71-B499-4BFD-A20D-6BF8BDE5BDA9}"/>
              </a:ext>
            </a:extLst>
          </p:cNvPr>
          <p:cNvSpPr/>
          <p:nvPr/>
        </p:nvSpPr>
        <p:spPr>
          <a:xfrm rot="5400000">
            <a:off x="2762250" y="1466850"/>
            <a:ext cx="723900" cy="3657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8152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F7ED-1203-4889-B977-282C66F0CD93}"/>
              </a:ext>
            </a:extLst>
          </p:cNvPr>
          <p:cNvSpPr>
            <a:spLocks noGrp="1"/>
          </p:cNvSpPr>
          <p:nvPr>
            <p:ph type="title"/>
          </p:nvPr>
        </p:nvSpPr>
        <p:spPr/>
        <p:txBody>
          <a:bodyPr/>
          <a:lstStyle/>
          <a:p>
            <a:r>
              <a:rPr lang="en-US" dirty="0"/>
              <a:t>Airflow Through Duct Systems</a:t>
            </a:r>
          </a:p>
        </p:txBody>
      </p:sp>
      <p:sp>
        <p:nvSpPr>
          <p:cNvPr id="3" name="Content Placeholder 2">
            <a:extLst>
              <a:ext uri="{FF2B5EF4-FFF2-40B4-BE49-F238E27FC236}">
                <a16:creationId xmlns:a16="http://schemas.microsoft.com/office/drawing/2014/main" id="{A1C3797B-DD6C-48D1-85ED-90D306132435}"/>
              </a:ext>
            </a:extLst>
          </p:cNvPr>
          <p:cNvSpPr>
            <a:spLocks noGrp="1"/>
          </p:cNvSpPr>
          <p:nvPr>
            <p:ph idx="1"/>
          </p:nvPr>
        </p:nvSpPr>
        <p:spPr/>
        <p:txBody>
          <a:bodyPr/>
          <a:lstStyle/>
          <a:p>
            <a:pPr marL="0" indent="0">
              <a:buNone/>
            </a:pPr>
            <a:r>
              <a:rPr lang="en-US" dirty="0">
                <a:solidFill>
                  <a:srgbClr val="FFFF00"/>
                </a:solidFill>
              </a:rPr>
              <a:t>Airflow through duct systems should be measured and duct leakage should be measured when a system is installed or updated. </a:t>
            </a:r>
          </a:p>
          <a:p>
            <a:pPr marL="0" indent="0">
              <a:buNone/>
            </a:pPr>
            <a:endParaRPr lang="en-US" dirty="0">
              <a:solidFill>
                <a:srgbClr val="FFFF00"/>
              </a:solidFill>
            </a:endParaRPr>
          </a:p>
          <a:p>
            <a:pPr marL="0" indent="0">
              <a:buNone/>
            </a:pPr>
            <a:r>
              <a:rPr lang="en-US" dirty="0">
                <a:solidFill>
                  <a:srgbClr val="FFFF00"/>
                </a:solidFill>
              </a:rPr>
              <a:t>An industry standard method for measuring airflow inside of ducts called Traversing. </a:t>
            </a:r>
          </a:p>
        </p:txBody>
      </p:sp>
    </p:spTree>
    <p:custDataLst>
      <p:tags r:id="rId1"/>
    </p:custDataLst>
    <p:extLst>
      <p:ext uri="{BB962C8B-B14F-4D97-AF65-F5344CB8AC3E}">
        <p14:creationId xmlns:p14="http://schemas.microsoft.com/office/powerpoint/2010/main" val="3166865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TAG_BACKING_FORM_KEY" val="197756-c:\users\don\desktop\608 2018\section 1 608 introduction .pptx"/>
  <p:tag name="ARTICULATE_PRESENTER_VERSION" val="7"/>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Introduction to EPA 608 Test Course"/>
  <p:tag name="ARTICULATE_META_COURSE_ID" val="2_1_Why_Balance_a_House"/>
  <p:tag name="ARTICULATE_META_NAME_SET" val="True"/>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NNOTATION_COUNT" val="0"/>
  <p:tag name="AUDIO_ID" val="316"/>
  <p:tag name="ARTICULATE_AUDIO_RECORDED" val="1"/>
  <p:tag name="ELAPSEDTIME" val="8.5"/>
  <p:tag name="ARTICULATE_USED_LAYOUT" val="1"/>
  <p:tag name="ARTICULATE_NAV_LEVEL" val="1"/>
  <p:tag name="ARTICULATE_SLIDE_PRESENTER_GUID" val="ac88c683-3488-4a09-8d0d-7ca6e5a2ca1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28C60A0AAC744A39BD09724F90806" ma:contentTypeVersion="12" ma:contentTypeDescription="Create a new document." ma:contentTypeScope="" ma:versionID="72348bdaa130c70725f091d73d89bbf3">
  <xsd:schema xmlns:xsd="http://www.w3.org/2001/XMLSchema" xmlns:xs="http://www.w3.org/2001/XMLSchema" xmlns:p="http://schemas.microsoft.com/office/2006/metadata/properties" xmlns:ns2="e407539f-4a2c-448e-ae4a-4137066021f3" xmlns:ns3="c1421d90-3cd2-4bd2-a4a6-d5d6a3f754b7" targetNamespace="http://schemas.microsoft.com/office/2006/metadata/properties" ma:root="true" ma:fieldsID="a6fff5ec915745db903b9f398fa2ae94" ns2:_="" ns3:_="">
    <xsd:import namespace="e407539f-4a2c-448e-ae4a-4137066021f3"/>
    <xsd:import namespace="c1421d90-3cd2-4bd2-a4a6-d5d6a3f75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7539f-4a2c-448e-ae4a-413706602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21d90-3cd2-4bd2-a4a6-d5d6a3f75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C340B4-7720-4831-A28B-36A62C8F5896}"/>
</file>

<file path=customXml/itemProps2.xml><?xml version="1.0" encoding="utf-8"?>
<ds:datastoreItem xmlns:ds="http://schemas.openxmlformats.org/officeDocument/2006/customXml" ds:itemID="{74BC6830-0317-4B9E-A641-C7AF12C4C04B}"/>
</file>

<file path=customXml/itemProps3.xml><?xml version="1.0" encoding="utf-8"?>
<ds:datastoreItem xmlns:ds="http://schemas.openxmlformats.org/officeDocument/2006/customXml" ds:itemID="{94C93751-B82F-4E9E-9668-1039E0DAC100}"/>
</file>

<file path=docProps/app.xml><?xml version="1.0" encoding="utf-8"?>
<Properties xmlns="http://schemas.openxmlformats.org/officeDocument/2006/extended-properties" xmlns:vt="http://schemas.openxmlformats.org/officeDocument/2006/docPropsVTypes">
  <Template/>
  <TotalTime>5547</TotalTime>
  <Words>774</Words>
  <Application>Microsoft Office PowerPoint</Application>
  <PresentationFormat>On-screen Show (4:3)</PresentationFormat>
  <Paragraphs>53</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 Technician’s First Guide and Workbook Section 10: Airflow Basics (2)  </vt:lpstr>
      <vt:lpstr>Condenser Airflow</vt:lpstr>
      <vt:lpstr>Condenser Airflow Watts</vt:lpstr>
      <vt:lpstr>Calculating Condenser Airflow Watts (1)</vt:lpstr>
      <vt:lpstr>Calculating Condenser Airflow Watts (2)</vt:lpstr>
      <vt:lpstr>Airflow Across Evaporator Coils</vt:lpstr>
      <vt:lpstr>Typical Evaporator Coil Chart</vt:lpstr>
      <vt:lpstr>Reading An Evaporator Coil Chart</vt:lpstr>
      <vt:lpstr>Airflow Through Duct Systems</vt:lpstr>
      <vt:lpstr>Tools For Traversing</vt:lpstr>
      <vt:lpstr>Duct Leakage Testing</vt:lpstr>
      <vt:lpstr>Duct Leakage Testing Tools</vt:lpstr>
      <vt:lpstr>Traversing Patterns</vt:lpstr>
      <vt:lpstr>Combustion Cycle</vt:lpstr>
      <vt:lpstr>Location of Vent/Flue Piping</vt:lpstr>
      <vt:lpstr>Combustion Venting</vt:lpstr>
      <vt:lpstr>Lessons Learned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674</cp:revision>
  <dcterms:created xsi:type="dcterms:W3CDTF">2013-05-23T13:04:32Z</dcterms:created>
  <dcterms:modified xsi:type="dcterms:W3CDTF">2019-07-11T13:31:11Z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24AEE710-6CCC-4646-A4E7-F73549022C45</vt:lpwstr>
  </property>
  <property fmtid="{D5CDD505-2E9C-101B-9397-08002B2CF9AE}" pid="6" name="ArticulateProjectFull">
    <vt:lpwstr>C:\Users\Don\Desktop\Technicians First Guide and Workbook\Power Points\Section 10 Tech First .ppta</vt:lpwstr>
  </property>
  <property fmtid="{D5CDD505-2E9C-101B-9397-08002B2CF9AE}" pid="7" name="ContentTypeId">
    <vt:lpwstr>0x0101009FB28C60A0AAC744A39BD09724F90806</vt:lpwstr>
  </property>
</Properties>
</file>