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479" r:id="rId2"/>
    <p:sldId id="491" r:id="rId3"/>
    <p:sldId id="361" r:id="rId4"/>
    <p:sldId id="416" r:id="rId5"/>
    <p:sldId id="418" r:id="rId6"/>
    <p:sldId id="420" r:id="rId7"/>
    <p:sldId id="421" r:id="rId8"/>
    <p:sldId id="422" r:id="rId9"/>
    <p:sldId id="480" r:id="rId10"/>
    <p:sldId id="423" r:id="rId11"/>
    <p:sldId id="482" r:id="rId12"/>
    <p:sldId id="483" r:id="rId13"/>
    <p:sldId id="492" r:id="rId14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>
      <p:cViewPr varScale="1">
        <p:scale>
          <a:sx n="64" d="100"/>
          <a:sy n="64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4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Duct Design Basics 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/>
              <a:t>Lesson 3 </a:t>
            </a:r>
            <a:r>
              <a:rPr lang="en-US" dirty="0" smtClean="0"/>
              <a:t>Calculations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4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398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System Effect Losses at Fan Discharge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Fan CFM values are lowered when the fan does not blow directly into a long straight duct or when return airflow does not come through an effective duct connection.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Fan performance data can be collected on an existing duct system.  Manual Q Sections 7 &amp; 8 cover system effect losses.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03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Field CFM Adjustments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Fan CFM values and their related friction rates can be used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o estimate the additional fan speed needed utilizing the fan blower curve. 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 fan laws show clearly the penalty for poor designs when it comes to operational cost: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(CFM </a:t>
            </a:r>
            <a:r>
              <a:rPr lang="en-US" sz="2800" baseline="-25000" dirty="0">
                <a:solidFill>
                  <a:srgbClr val="FFFF00"/>
                </a:solidFill>
              </a:rPr>
              <a:t>beginning</a:t>
            </a:r>
            <a:r>
              <a:rPr lang="en-US" sz="2800" dirty="0">
                <a:solidFill>
                  <a:srgbClr val="FFFF00"/>
                </a:solidFill>
              </a:rPr>
              <a:t> ÷ RPM </a:t>
            </a:r>
            <a:r>
              <a:rPr lang="en-US" sz="2800" baseline="-25000" dirty="0">
                <a:solidFill>
                  <a:srgbClr val="FFFF00"/>
                </a:solidFill>
              </a:rPr>
              <a:t>beginning</a:t>
            </a:r>
            <a:r>
              <a:rPr lang="en-US" sz="2800" dirty="0">
                <a:solidFill>
                  <a:srgbClr val="FFFF00"/>
                </a:solidFill>
              </a:rPr>
              <a:t>) = (CFM </a:t>
            </a:r>
            <a:r>
              <a:rPr lang="en-US" sz="2800" baseline="-25000" dirty="0">
                <a:solidFill>
                  <a:srgbClr val="FFFF00"/>
                </a:solidFill>
              </a:rPr>
              <a:t>final </a:t>
            </a:r>
            <a:r>
              <a:rPr lang="en-US" sz="2800" dirty="0">
                <a:solidFill>
                  <a:srgbClr val="FFFF00"/>
                </a:solidFill>
              </a:rPr>
              <a:t>÷ RPM </a:t>
            </a:r>
            <a:r>
              <a:rPr lang="en-US" sz="2800" baseline="-25000" dirty="0">
                <a:solidFill>
                  <a:srgbClr val="FFFF00"/>
                </a:solidFill>
              </a:rPr>
              <a:t>final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(CFM </a:t>
            </a:r>
            <a:r>
              <a:rPr lang="en-US" sz="2800" baseline="-25000" dirty="0">
                <a:solidFill>
                  <a:srgbClr val="FFFF00"/>
                </a:solidFill>
              </a:rPr>
              <a:t>beginning</a:t>
            </a:r>
            <a:r>
              <a:rPr lang="en-US" sz="2800" dirty="0">
                <a:solidFill>
                  <a:srgbClr val="FFFF00"/>
                </a:solidFill>
              </a:rPr>
              <a:t> ÷ CFM </a:t>
            </a:r>
            <a:r>
              <a:rPr lang="en-US" sz="2800" baseline="-25000" dirty="0">
                <a:solidFill>
                  <a:srgbClr val="FFFF00"/>
                </a:solidFill>
              </a:rPr>
              <a:t>final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 = (SP </a:t>
            </a:r>
            <a:r>
              <a:rPr lang="en-US" sz="2800" baseline="-25000" dirty="0">
                <a:solidFill>
                  <a:srgbClr val="FFFF00"/>
                </a:solidFill>
              </a:rPr>
              <a:t>beginning </a:t>
            </a:r>
            <a:r>
              <a:rPr lang="en-US" sz="2800" dirty="0">
                <a:solidFill>
                  <a:srgbClr val="FFFF00"/>
                </a:solidFill>
              </a:rPr>
              <a:t>÷ SP </a:t>
            </a:r>
            <a:r>
              <a:rPr lang="en-US" sz="2800" baseline="-25000" dirty="0">
                <a:solidFill>
                  <a:srgbClr val="FFFF00"/>
                </a:solidFill>
              </a:rPr>
              <a:t>final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(CFM </a:t>
            </a:r>
            <a:r>
              <a:rPr lang="en-US" sz="2800" baseline="-25000" dirty="0">
                <a:solidFill>
                  <a:srgbClr val="FFFF00"/>
                </a:solidFill>
              </a:rPr>
              <a:t>beginning</a:t>
            </a:r>
            <a:r>
              <a:rPr lang="en-US" sz="2800" dirty="0">
                <a:solidFill>
                  <a:srgbClr val="FFFF00"/>
                </a:solidFill>
              </a:rPr>
              <a:t> ÷ CFM </a:t>
            </a:r>
            <a:r>
              <a:rPr lang="en-US" sz="2800" baseline="-25000" dirty="0">
                <a:solidFill>
                  <a:srgbClr val="FFFF00"/>
                </a:solidFill>
              </a:rPr>
              <a:t>final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baseline="30000" dirty="0">
                <a:solidFill>
                  <a:srgbClr val="FFFF00"/>
                </a:solidFill>
              </a:rPr>
              <a:t>3 </a:t>
            </a:r>
            <a:r>
              <a:rPr lang="en-US" sz="2800" dirty="0">
                <a:solidFill>
                  <a:srgbClr val="FFFF00"/>
                </a:solidFill>
              </a:rPr>
              <a:t>= (BHP </a:t>
            </a:r>
            <a:r>
              <a:rPr lang="en-US" sz="2800" baseline="-25000" dirty="0">
                <a:solidFill>
                  <a:srgbClr val="FFFF00"/>
                </a:solidFill>
              </a:rPr>
              <a:t>beginning </a:t>
            </a:r>
            <a:r>
              <a:rPr lang="en-US" sz="2800" dirty="0">
                <a:solidFill>
                  <a:srgbClr val="FFFF00"/>
                </a:solidFill>
              </a:rPr>
              <a:t>÷ BHP </a:t>
            </a:r>
            <a:r>
              <a:rPr lang="en-US" sz="2800" baseline="-25000" dirty="0">
                <a:solidFill>
                  <a:srgbClr val="FFFF00"/>
                </a:solidFill>
              </a:rPr>
              <a:t>final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2298" t="11044" r="10042" b="64266"/>
          <a:stretch/>
        </p:blipFill>
        <p:spPr>
          <a:xfrm rot="10800000">
            <a:off x="130115" y="3091428"/>
            <a:ext cx="4310743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132" t="62500" r="50326" b="15278"/>
          <a:stretch/>
        </p:blipFill>
        <p:spPr>
          <a:xfrm rot="10800000">
            <a:off x="4304339" y="3091428"/>
            <a:ext cx="4735289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403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Field CFM Adjustments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related CFM and the resistance in IWC from the charts below show the penalty for faulty duct designs in terms of CFM output.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2298" t="11044" r="10042" b="64266"/>
          <a:stretch/>
        </p:blipFill>
        <p:spPr>
          <a:xfrm rot="10800000">
            <a:off x="130115" y="3091428"/>
            <a:ext cx="4310743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132" t="62500" r="50326" b="15278"/>
          <a:stretch/>
        </p:blipFill>
        <p:spPr>
          <a:xfrm rot="10800000">
            <a:off x="4304339" y="3091428"/>
            <a:ext cx="4735289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403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Field CFM Adjustments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related CFM and the resistance in IWC from the charts below show the penalty for faulty duct designs in terms of CFM output.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6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Fitting losses, System Effect 3.4 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4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80263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Fitting Losses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Fitting Friction Losses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Fitting Dynamic Losses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Equivalent Lengths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Fitting Losses in Commercial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Fitting Losses in Residential Systems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Fitting Friction </a:t>
            </a:r>
            <a:r>
              <a:rPr lang="en-US" sz="3200" dirty="0" smtClean="0">
                <a:solidFill>
                  <a:srgbClr val="FFFF00"/>
                </a:solidFill>
              </a:rPr>
              <a:t>Losses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Fitting </a:t>
            </a:r>
            <a:r>
              <a:rPr lang="en-US" sz="3200" dirty="0" smtClean="0">
                <a:solidFill>
                  <a:srgbClr val="FFFF00"/>
                </a:solidFill>
              </a:rPr>
              <a:t>friction </a:t>
            </a:r>
            <a:r>
              <a:rPr lang="en-US" sz="3200" dirty="0">
                <a:solidFill>
                  <a:srgbClr val="FFFF00"/>
                </a:solidFill>
              </a:rPr>
              <a:t>l</a:t>
            </a:r>
            <a:r>
              <a:rPr lang="en-US" sz="3200" dirty="0" smtClean="0">
                <a:solidFill>
                  <a:srgbClr val="FFFF00"/>
                </a:solidFill>
              </a:rPr>
              <a:t>oss calculations are not needed.  </a:t>
            </a:r>
            <a:r>
              <a:rPr lang="en-US" sz="3200" dirty="0">
                <a:solidFill>
                  <a:srgbClr val="FFFF00"/>
                </a:solidFill>
              </a:rPr>
              <a:t>t</a:t>
            </a:r>
            <a:r>
              <a:rPr lang="en-US" sz="3200" dirty="0" smtClean="0">
                <a:solidFill>
                  <a:srgbClr val="FFFF00"/>
                </a:solidFill>
              </a:rPr>
              <a:t>hose  losses are included in the centerline duct  length measurement.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351" y="27221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Fitting Dynamic Losses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 Categories of Dynamic Losses: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Airflow that that experiences a change in direction with no change in velocity.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Airflow that experiences a change in velocity with or without a change in direction.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" y="3543830"/>
            <a:ext cx="87630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86000" y="3657600"/>
            <a:ext cx="403860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39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Equivalent Lengths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Equivalent lengths used in the residential fitting loss tables in Manual D ignore velocity changes.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Due to the relatively low velocity, and pressure ranges,  and the conservative design values, the resulting simplified calculations provide designers with reliable and repeatable values.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Fitting Losses in Commercial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219200"/>
            <a:ext cx="838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For High velocity systems, individual fitting losses are calculated and added to arrive at the total trunk loss.  Manual Q Appendix 9 provides guidance on those fitting losses and procedures.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 Formula used for commercial high velocity systems is: P</a:t>
            </a:r>
            <a:r>
              <a:rPr lang="en-US" sz="2800" baseline="-25000" dirty="0" smtClean="0">
                <a:solidFill>
                  <a:srgbClr val="FFFF00"/>
                </a:solidFill>
              </a:rPr>
              <a:t>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loss = C x </a:t>
            </a:r>
            <a:r>
              <a:rPr lang="en-US" sz="2800" dirty="0" err="1" smtClean="0">
                <a:solidFill>
                  <a:srgbClr val="FFFF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v</a:t>
            </a:r>
            <a:r>
              <a:rPr lang="en-US" sz="2800" baseline="-250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(IWC)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Where: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</a:t>
            </a:r>
            <a:r>
              <a:rPr lang="en-US" sz="2800" baseline="-25000" dirty="0">
                <a:solidFill>
                  <a:srgbClr val="FFFF00"/>
                </a:solidFill>
              </a:rPr>
              <a:t>t</a:t>
            </a:r>
            <a:r>
              <a:rPr lang="en-US" sz="2800" dirty="0">
                <a:solidFill>
                  <a:srgbClr val="FFFF00"/>
                </a:solidFill>
              </a:rPr>
              <a:t> loss </a:t>
            </a:r>
            <a:r>
              <a:rPr lang="en-US" sz="2800" dirty="0" smtClean="0">
                <a:solidFill>
                  <a:srgbClr val="FFFF00"/>
                </a:solidFill>
              </a:rPr>
              <a:t>= change in total pressure = fitting dynamic loss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 = dimensionless fitting coefficient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P</a:t>
            </a:r>
            <a:r>
              <a:rPr lang="en-US" sz="2800" baseline="-25000" dirty="0" err="1">
                <a:solidFill>
                  <a:srgbClr val="FFFF00"/>
                </a:solidFill>
              </a:rPr>
              <a:t>v</a:t>
            </a:r>
            <a:r>
              <a:rPr lang="en-US" sz="2800" baseline="-25000" dirty="0">
                <a:solidFill>
                  <a:srgbClr val="FFFF00"/>
                </a:solidFill>
              </a:rPr>
              <a:t>  </a:t>
            </a:r>
            <a:r>
              <a:rPr lang="en-US" sz="2800" dirty="0">
                <a:solidFill>
                  <a:srgbClr val="FFFF00"/>
                </a:solidFill>
              </a:rPr>
              <a:t>(IWC</a:t>
            </a:r>
            <a:r>
              <a:rPr lang="en-US" sz="2800" dirty="0" smtClean="0">
                <a:solidFill>
                  <a:srgbClr val="FFFF00"/>
                </a:solidFill>
              </a:rPr>
              <a:t>) = upstream or downstream velocity pressure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8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Fitting Losses in Residential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Due to the relatively low velocity, and pressure ranges,  and the conservative design values, the </a:t>
            </a:r>
            <a:r>
              <a:rPr lang="en-US" sz="2800" dirty="0" smtClean="0">
                <a:solidFill>
                  <a:srgbClr val="FFFF00"/>
                </a:solidFill>
              </a:rPr>
              <a:t>fitting loss calculations utilizing Manual D procedures provide </a:t>
            </a:r>
            <a:r>
              <a:rPr lang="en-US" sz="2800" dirty="0">
                <a:solidFill>
                  <a:srgbClr val="FFFF00"/>
                </a:solidFill>
              </a:rPr>
              <a:t>designers with reliable and repeatable values.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 Friction Chart Primer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System Effect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0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SLIDE_COUNT" val="13"/>
  <p:tag name="ARTICULATE_REFERENCE_ID" val="c5bd5ef0-6714-4606-b234-08df06a68231"/>
  <p:tag name="ARTICULATE_PROJECT_OPEN" val="1"/>
  <p:tag name="TAG_BACKING_FORM_KEY" val="459464-c:\users\don\desktop\duct design basics\lesson 3 calculations 3.4.pptx"/>
  <p:tag name="ARTICULATE_PRESENTER_VERSION" val="7"/>
  <p:tag name="ARTICULATE_USED_PAGE_ORIENTATION" val="1"/>
  <p:tag name="ARTICULATE_USED_PAGE_SIZE" val="1"/>
  <p:tag name="ARTICULATE_META_DESCRIPTION" val="Fitting losses and system effect "/>
  <p:tag name="ARTICULATE_META_COURSE_ID" val="1.1_Static_Pressure_Measurement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21"/>
  <p:tag name="ARTICULATE_AUDIO_RECORDED" val="1"/>
  <p:tag name="ELAPSEDTIME" val="47.7"/>
  <p:tag name="ANNOTATION_COUNT" val="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22"/>
  <p:tag name="ARTICULATE_AUDIO_RECORDED" val="1"/>
  <p:tag name="ELAPSEDTIME" val="28.9"/>
  <p:tag name="ANNOTATION_COUNT" val="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80"/>
  <p:tag name="ARTICULATE_AUDIO_RECORDED" val="1"/>
  <p:tag name="ELAPSEDTIME" val="2.5"/>
  <p:tag name="ANNOTATION_COUNT" val="0"/>
  <p:tag name="ARTICULATE_USED_LAYOUT" val="1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23"/>
  <p:tag name="ARTICULATE_AUDIO_RECORDED" val="1"/>
  <p:tag name="ELAPSEDTIME" val="44.4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2"/>
  <p:tag name="ARTICULATE_AUDIO_RECORDED" val="1"/>
  <p:tag name="ELAPSEDTIME" val="142.2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3"/>
  <p:tag name="ARTICULATE_AUDIO_RECORDED" val="1"/>
  <p:tag name="ELAPSEDTIME" val="84.9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2"/>
  <p:tag name="ARTICULATE_AUDIO_RECORDED" val="1"/>
  <p:tag name="ELAPSEDTIME" val="12.5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79"/>
  <p:tag name="ARTICULATE_AUDIO_RECORDED" val="1"/>
  <p:tag name="ELAPSEDTIME" val="5.5"/>
  <p:tag name="ANNOTATION_COUNT" val="0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91"/>
  <p:tag name="ARTICULATE_AUDIO_RECORDED" val="1"/>
  <p:tag name="ELAPSEDTIME" val="3.7"/>
  <p:tag name="ANNOTATION_COUNT" val="0"/>
  <p:tag name="ARTICULATE_SLIDE_THUMBNAIL_REFRESH" val="1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361"/>
  <p:tag name="ARTICULATE_AUDIO_RECORDED" val="1"/>
  <p:tag name="ELAPSEDTIME" val="36.5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6"/>
  <p:tag name="ARTICULATE_AUDIO_RECORDED" val="1"/>
  <p:tag name="ELAPSEDTIME" val="20.2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18"/>
  <p:tag name="ARTICULATE_AUDIO_RECORDED" val="1"/>
  <p:tag name="TIMELINE" val="41.2"/>
  <p:tag name="ELAPSEDTIME" val="63.3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20"/>
  <p:tag name="ARTICULATE_AUDIO_RECORDED" val="1"/>
  <p:tag name="ELAPSEDTIME" val="60.9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474</Words>
  <Application>Microsoft Office PowerPoint</Application>
  <PresentationFormat>On-screen Show (4:3)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Duct Design Basics  Lesson 3 Calculations  </vt:lpstr>
      <vt:lpstr>  Fitting losses, System Effect 3.4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 Friction Chart Primer System Effect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482</cp:revision>
  <cp:lastPrinted>2013-06-17T20:42:26Z</cp:lastPrinted>
  <dcterms:created xsi:type="dcterms:W3CDTF">2013-05-23T13:04:32Z</dcterms:created>
  <dcterms:modified xsi:type="dcterms:W3CDTF">2016-01-11T22:19:23Z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518DC74B-1725-4616-80BA-3D58C179C6A5</vt:lpwstr>
  </property>
  <property fmtid="{D5CDD505-2E9C-101B-9397-08002B2CF9AE}" pid="6" name="ArticulateProjectFull">
    <vt:lpwstr>C:\Users\Don\Desktop\Duct Design Basics\Lesson 3 Calculations 3.4.ppta</vt:lpwstr>
  </property>
</Properties>
</file>