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50"/>
  </p:notesMasterIdLst>
  <p:sldIdLst>
    <p:sldId id="408" r:id="rId2"/>
    <p:sldId id="409" r:id="rId3"/>
    <p:sldId id="362" r:id="rId4"/>
    <p:sldId id="363" r:id="rId5"/>
    <p:sldId id="364" r:id="rId6"/>
    <p:sldId id="365" r:id="rId7"/>
    <p:sldId id="366" r:id="rId8"/>
    <p:sldId id="367" r:id="rId9"/>
    <p:sldId id="368" r:id="rId10"/>
    <p:sldId id="369" r:id="rId11"/>
    <p:sldId id="370" r:id="rId12"/>
    <p:sldId id="371" r:id="rId13"/>
    <p:sldId id="372" r:id="rId14"/>
    <p:sldId id="373" r:id="rId15"/>
    <p:sldId id="374" r:id="rId16"/>
    <p:sldId id="375" r:id="rId17"/>
    <p:sldId id="376" r:id="rId18"/>
    <p:sldId id="377" r:id="rId19"/>
    <p:sldId id="378" r:id="rId20"/>
    <p:sldId id="379" r:id="rId21"/>
    <p:sldId id="380" r:id="rId22"/>
    <p:sldId id="381" r:id="rId23"/>
    <p:sldId id="382" r:id="rId24"/>
    <p:sldId id="383" r:id="rId25"/>
    <p:sldId id="384" r:id="rId26"/>
    <p:sldId id="385" r:id="rId27"/>
    <p:sldId id="386" r:id="rId28"/>
    <p:sldId id="387" r:id="rId29"/>
    <p:sldId id="388" r:id="rId30"/>
    <p:sldId id="389" r:id="rId31"/>
    <p:sldId id="390" r:id="rId32"/>
    <p:sldId id="391" r:id="rId33"/>
    <p:sldId id="392" r:id="rId34"/>
    <p:sldId id="393" r:id="rId35"/>
    <p:sldId id="394" r:id="rId36"/>
    <p:sldId id="395" r:id="rId37"/>
    <p:sldId id="396" r:id="rId38"/>
    <p:sldId id="397" r:id="rId39"/>
    <p:sldId id="398" r:id="rId40"/>
    <p:sldId id="399" r:id="rId41"/>
    <p:sldId id="400" r:id="rId42"/>
    <p:sldId id="401" r:id="rId43"/>
    <p:sldId id="402" r:id="rId44"/>
    <p:sldId id="403" r:id="rId45"/>
    <p:sldId id="404" r:id="rId46"/>
    <p:sldId id="405" r:id="rId47"/>
    <p:sldId id="406" r:id="rId48"/>
    <p:sldId id="407" r:id="rId4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54545"/>
    <a:srgbClr val="3F3F3F"/>
    <a:srgbClr val="CC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65" autoAdjust="0"/>
    <p:restoredTop sz="94660"/>
  </p:normalViewPr>
  <p:slideViewPr>
    <p:cSldViewPr>
      <p:cViewPr varScale="1">
        <p:scale>
          <a:sx n="50" d="100"/>
          <a:sy n="50" d="100"/>
        </p:scale>
        <p:origin x="48" y="792"/>
      </p:cViewPr>
      <p:guideLst>
        <p:guide orient="horz" pos="2160"/>
        <p:guide pos="2880"/>
      </p:guideLst>
    </p:cSldViewPr>
  </p:slideViewPr>
  <p:notesTextViewPr>
    <p:cViewPr>
      <p:scale>
        <a:sx n="1" d="1"/>
        <a:sy n="1" d="1"/>
      </p:scale>
      <p:origin x="0" y="0"/>
    </p:cViewPr>
  </p:notesTextViewPr>
  <p:sorterViewPr>
    <p:cViewPr>
      <p:scale>
        <a:sx n="100" d="100"/>
        <a:sy n="100" d="100"/>
      </p:scale>
      <p:origin x="0" y="54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E83A6E7-60DE-4005-B552-9C8674E4BA66}" type="datetimeFigureOut">
              <a:rPr lang="en-US" smtClean="0"/>
              <a:t>9/15/2015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2C46B63-F3D0-4FCB-B9C7-2DF26E8BCAD2}" type="slidenum">
              <a:rPr lang="en-US" smtClean="0"/>
              <a:t>‹#›</a:t>
            </a:fld>
            <a:endParaRPr lang="en-US"/>
          </a:p>
        </p:txBody>
      </p:sp>
    </p:spTree>
    <p:extLst>
      <p:ext uri="{BB962C8B-B14F-4D97-AF65-F5344CB8AC3E}">
        <p14:creationId xmlns:p14="http://schemas.microsoft.com/office/powerpoint/2010/main" val="41480392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FAA4F02-61AA-4C81-BD1C-511DDA14D550}" type="datetimeFigureOut">
              <a:rPr lang="en-US" smtClean="0"/>
              <a:t>9/15/2015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8CEC8-CAE7-4B68-B1B1-EDF19F9D4EC2}" type="slidenum">
              <a:rPr lang="en-US" smtClean="0"/>
              <a:t>‹#›</a:t>
            </a:fld>
            <a:endParaRPr lang="en-US"/>
          </a:p>
        </p:txBody>
      </p:sp>
    </p:spTree>
    <p:extLst>
      <p:ext uri="{BB962C8B-B14F-4D97-AF65-F5344CB8AC3E}">
        <p14:creationId xmlns:p14="http://schemas.microsoft.com/office/powerpoint/2010/main" val="33584609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AA4F02-61AA-4C81-BD1C-511DDA14D550}" type="datetimeFigureOut">
              <a:rPr lang="en-US" smtClean="0"/>
              <a:t>9/15/2015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8CEC8-CAE7-4B68-B1B1-EDF19F9D4EC2}" type="slidenum">
              <a:rPr lang="en-US" smtClean="0"/>
              <a:t>‹#›</a:t>
            </a:fld>
            <a:endParaRPr lang="en-US"/>
          </a:p>
        </p:txBody>
      </p:sp>
    </p:spTree>
    <p:extLst>
      <p:ext uri="{BB962C8B-B14F-4D97-AF65-F5344CB8AC3E}">
        <p14:creationId xmlns:p14="http://schemas.microsoft.com/office/powerpoint/2010/main" val="3471722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AA4F02-61AA-4C81-BD1C-511DDA14D550}" type="datetimeFigureOut">
              <a:rPr lang="en-US" smtClean="0"/>
              <a:t>9/15/2015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8CEC8-CAE7-4B68-B1B1-EDF19F9D4EC2}" type="slidenum">
              <a:rPr lang="en-US" smtClean="0"/>
              <a:t>‹#›</a:t>
            </a:fld>
            <a:endParaRPr lang="en-US"/>
          </a:p>
        </p:txBody>
      </p:sp>
    </p:spTree>
    <p:extLst>
      <p:ext uri="{BB962C8B-B14F-4D97-AF65-F5344CB8AC3E}">
        <p14:creationId xmlns:p14="http://schemas.microsoft.com/office/powerpoint/2010/main" val="3973345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AA4F02-61AA-4C81-BD1C-511DDA14D550}" type="datetimeFigureOut">
              <a:rPr lang="en-US" smtClean="0"/>
              <a:t>9/15/2015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8CEC8-CAE7-4B68-B1B1-EDF19F9D4EC2}" type="slidenum">
              <a:rPr lang="en-US" smtClean="0"/>
              <a:t>‹#›</a:t>
            </a:fld>
            <a:endParaRPr lang="en-US"/>
          </a:p>
        </p:txBody>
      </p:sp>
    </p:spTree>
    <p:extLst>
      <p:ext uri="{BB962C8B-B14F-4D97-AF65-F5344CB8AC3E}">
        <p14:creationId xmlns:p14="http://schemas.microsoft.com/office/powerpoint/2010/main" val="36583231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FAA4F02-61AA-4C81-BD1C-511DDA14D550}" type="datetimeFigureOut">
              <a:rPr lang="en-US" smtClean="0"/>
              <a:t>9/15/2015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8CEC8-CAE7-4B68-B1B1-EDF19F9D4EC2}" type="slidenum">
              <a:rPr lang="en-US" smtClean="0"/>
              <a:t>‹#›</a:t>
            </a:fld>
            <a:endParaRPr lang="en-US"/>
          </a:p>
        </p:txBody>
      </p:sp>
    </p:spTree>
    <p:extLst>
      <p:ext uri="{BB962C8B-B14F-4D97-AF65-F5344CB8AC3E}">
        <p14:creationId xmlns:p14="http://schemas.microsoft.com/office/powerpoint/2010/main" val="2587521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FAA4F02-61AA-4C81-BD1C-511DDA14D550}" type="datetimeFigureOut">
              <a:rPr lang="en-US" smtClean="0"/>
              <a:t>9/15/2015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8CEC8-CAE7-4B68-B1B1-EDF19F9D4EC2}" type="slidenum">
              <a:rPr lang="en-US" smtClean="0"/>
              <a:t>‹#›</a:t>
            </a:fld>
            <a:endParaRPr lang="en-US"/>
          </a:p>
        </p:txBody>
      </p:sp>
    </p:spTree>
    <p:extLst>
      <p:ext uri="{BB962C8B-B14F-4D97-AF65-F5344CB8AC3E}">
        <p14:creationId xmlns:p14="http://schemas.microsoft.com/office/powerpoint/2010/main" val="35287331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FAA4F02-61AA-4C81-BD1C-511DDA14D550}" type="datetimeFigureOut">
              <a:rPr lang="en-US" smtClean="0"/>
              <a:t>9/15/2015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28CEC8-CAE7-4B68-B1B1-EDF19F9D4EC2}" type="slidenum">
              <a:rPr lang="en-US" smtClean="0"/>
              <a:t>‹#›</a:t>
            </a:fld>
            <a:endParaRPr lang="en-US"/>
          </a:p>
        </p:txBody>
      </p:sp>
    </p:spTree>
    <p:extLst>
      <p:ext uri="{BB962C8B-B14F-4D97-AF65-F5344CB8AC3E}">
        <p14:creationId xmlns:p14="http://schemas.microsoft.com/office/powerpoint/2010/main" val="20603928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FAA4F02-61AA-4C81-BD1C-511DDA14D550}" type="datetimeFigureOut">
              <a:rPr lang="en-US" smtClean="0"/>
              <a:t>9/15/2015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28CEC8-CAE7-4B68-B1B1-EDF19F9D4EC2}" type="slidenum">
              <a:rPr lang="en-US" smtClean="0"/>
              <a:t>‹#›</a:t>
            </a:fld>
            <a:endParaRPr lang="en-US"/>
          </a:p>
        </p:txBody>
      </p:sp>
    </p:spTree>
    <p:extLst>
      <p:ext uri="{BB962C8B-B14F-4D97-AF65-F5344CB8AC3E}">
        <p14:creationId xmlns:p14="http://schemas.microsoft.com/office/powerpoint/2010/main" val="40663519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AA4F02-61AA-4C81-BD1C-511DDA14D550}" type="datetimeFigureOut">
              <a:rPr lang="en-US" smtClean="0"/>
              <a:t>9/15/2015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28CEC8-CAE7-4B68-B1B1-EDF19F9D4EC2}" type="slidenum">
              <a:rPr lang="en-US" smtClean="0"/>
              <a:t>‹#›</a:t>
            </a:fld>
            <a:endParaRPr lang="en-US"/>
          </a:p>
        </p:txBody>
      </p:sp>
    </p:spTree>
    <p:extLst>
      <p:ext uri="{BB962C8B-B14F-4D97-AF65-F5344CB8AC3E}">
        <p14:creationId xmlns:p14="http://schemas.microsoft.com/office/powerpoint/2010/main" val="2249410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FAA4F02-61AA-4C81-BD1C-511DDA14D550}" type="datetimeFigureOut">
              <a:rPr lang="en-US" smtClean="0"/>
              <a:t>9/15/2015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8CEC8-CAE7-4B68-B1B1-EDF19F9D4EC2}" type="slidenum">
              <a:rPr lang="en-US" smtClean="0"/>
              <a:t>‹#›</a:t>
            </a:fld>
            <a:endParaRPr lang="en-US"/>
          </a:p>
        </p:txBody>
      </p:sp>
    </p:spTree>
    <p:extLst>
      <p:ext uri="{BB962C8B-B14F-4D97-AF65-F5344CB8AC3E}">
        <p14:creationId xmlns:p14="http://schemas.microsoft.com/office/powerpoint/2010/main" val="38790934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FAA4F02-61AA-4C81-BD1C-511DDA14D550}" type="datetimeFigureOut">
              <a:rPr lang="en-US" smtClean="0"/>
              <a:t>9/15/2015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8CEC8-CAE7-4B68-B1B1-EDF19F9D4EC2}" type="slidenum">
              <a:rPr lang="en-US" smtClean="0"/>
              <a:t>‹#›</a:t>
            </a:fld>
            <a:endParaRPr lang="en-US"/>
          </a:p>
        </p:txBody>
      </p:sp>
    </p:spTree>
    <p:extLst>
      <p:ext uri="{BB962C8B-B14F-4D97-AF65-F5344CB8AC3E}">
        <p14:creationId xmlns:p14="http://schemas.microsoft.com/office/powerpoint/2010/main" val="5275010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AA4F02-61AA-4C81-BD1C-511DDA14D550}" type="datetimeFigureOut">
              <a:rPr lang="en-US" smtClean="0"/>
              <a:t>9/15/2015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28CEC8-CAE7-4B68-B1B1-EDF19F9D4EC2}" type="slidenum">
              <a:rPr lang="en-US" smtClean="0"/>
              <a:t>‹#›</a:t>
            </a:fld>
            <a:endParaRPr lang="en-US"/>
          </a:p>
        </p:txBody>
      </p:sp>
    </p:spTree>
    <p:extLst>
      <p:ext uri="{BB962C8B-B14F-4D97-AF65-F5344CB8AC3E}">
        <p14:creationId xmlns:p14="http://schemas.microsoft.com/office/powerpoint/2010/main" val="3755829383"/>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image" Target="../media/image6.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pn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png"/><Relationship Id="rId5" Type="http://schemas.openxmlformats.org/officeDocument/2006/relationships/image" Target="../media/image14.jpeg"/><Relationship Id="rId4" Type="http://schemas.openxmlformats.org/officeDocument/2006/relationships/image" Target="../media/image13.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5247620"/>
            <a:ext cx="9144000" cy="609600"/>
          </a:xfrm>
        </p:spPr>
        <p:txBody>
          <a:bodyPr>
            <a:normAutofit fontScale="90000"/>
          </a:bodyPr>
          <a:lstStyle/>
          <a:p>
            <a:r>
              <a:rPr lang="en-US" dirty="0" smtClean="0"/>
              <a:t/>
            </a:r>
            <a:br>
              <a:rPr lang="en-US" dirty="0" smtClean="0"/>
            </a:br>
            <a:r>
              <a:rPr lang="en-US" dirty="0" smtClean="0"/>
              <a:t>Day 4 Part 2</a:t>
            </a:r>
            <a:br>
              <a:rPr lang="en-US" dirty="0" smtClean="0"/>
            </a:br>
            <a:r>
              <a:rPr lang="en-US" dirty="0" smtClean="0"/>
              <a:t>Technician’s Guide &amp; Workbook for Home Evaluation and Performance Improvement</a:t>
            </a:r>
            <a:br>
              <a:rPr lang="en-US" dirty="0" smtClean="0"/>
            </a:br>
            <a:r>
              <a:rPr lang="en-US" dirty="0" smtClean="0"/>
              <a:t/>
            </a:r>
            <a:br>
              <a:rPr lang="en-US" dirty="0" smtClean="0"/>
            </a:br>
            <a:endParaRPr lang="en-US" dirty="0"/>
          </a:p>
        </p:txBody>
      </p:sp>
      <p:sp>
        <p:nvSpPr>
          <p:cNvPr id="56" name="TextBox 55"/>
          <p:cNvSpPr txBox="1"/>
          <p:nvPr/>
        </p:nvSpPr>
        <p:spPr>
          <a:xfrm>
            <a:off x="1676400" y="2743200"/>
            <a:ext cx="5181600" cy="523220"/>
          </a:xfrm>
          <a:prstGeom prst="rect">
            <a:avLst/>
          </a:prstGeom>
          <a:noFill/>
        </p:spPr>
        <p:txBody>
          <a:bodyPr wrap="square" rtlCol="0">
            <a:spAutoFit/>
          </a:bodyPr>
          <a:lstStyle/>
          <a:p>
            <a:endParaRPr lang="en-US" sz="2800" dirty="0"/>
          </a:p>
        </p:txBody>
      </p:sp>
      <p:pic>
        <p:nvPicPr>
          <p:cNvPr id="1029" name="Picture 5" descr="H:\IMAGES\ACCALogoSolidBlack.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52400"/>
            <a:ext cx="6682154" cy="434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49822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IIPI Safety</a:t>
            </a:r>
            <a:endParaRPr lang="en-US" dirty="0"/>
          </a:p>
        </p:txBody>
      </p:sp>
      <p:sp>
        <p:nvSpPr>
          <p:cNvPr id="3" name="Content Placeholder 2"/>
          <p:cNvSpPr>
            <a:spLocks noGrp="1"/>
          </p:cNvSpPr>
          <p:nvPr>
            <p:ph idx="1"/>
          </p:nvPr>
        </p:nvSpPr>
        <p:spPr>
          <a:xfrm>
            <a:off x="457200" y="1600200"/>
            <a:ext cx="8458200" cy="4525963"/>
          </a:xfrm>
        </p:spPr>
        <p:txBody>
          <a:bodyPr>
            <a:normAutofit/>
          </a:bodyPr>
          <a:lstStyle/>
          <a:p>
            <a:pPr lvl="0"/>
            <a:r>
              <a:rPr lang="en-US" dirty="0" smtClean="0">
                <a:solidFill>
                  <a:srgbClr val="FFFF00"/>
                </a:solidFill>
              </a:rPr>
              <a:t>OEM instructions, </a:t>
            </a:r>
            <a:r>
              <a:rPr lang="en-US" dirty="0">
                <a:solidFill>
                  <a:srgbClr val="FFFF00"/>
                </a:solidFill>
              </a:rPr>
              <a:t>unless not available then: §G2407 of the 2012 International Residential Code for appliances other than gas-fired appliances.</a:t>
            </a:r>
          </a:p>
          <a:p>
            <a:pPr marL="0" indent="0">
              <a:buNone/>
            </a:pPr>
            <a:endParaRPr lang="en-US" dirty="0"/>
          </a:p>
        </p:txBody>
      </p:sp>
      <p:pic>
        <p:nvPicPr>
          <p:cNvPr id="4" name="Picture 3"/>
          <p:cNvPicPr/>
          <p:nvPr/>
        </p:nvPicPr>
        <p:blipFill>
          <a:blip r:embed="rId4">
            <a:extLst>
              <a:ext uri="{28A0092B-C50C-407E-A947-70E740481C1C}">
                <a14:useLocalDpi xmlns:a14="http://schemas.microsoft.com/office/drawing/2010/main" val="0"/>
              </a:ext>
            </a:extLst>
          </a:blip>
          <a:srcRect/>
          <a:stretch>
            <a:fillRect/>
          </a:stretch>
        </p:blipFill>
        <p:spPr bwMode="auto">
          <a:xfrm>
            <a:off x="5708650" y="3253581"/>
            <a:ext cx="2978150" cy="3476625"/>
          </a:xfrm>
          <a:prstGeom prst="rect">
            <a:avLst/>
          </a:prstGeom>
          <a:noFill/>
          <a:ln w="9525">
            <a:solidFill>
              <a:schemeClr val="tx1"/>
            </a:solidFill>
            <a:miter lim="800000"/>
            <a:headEnd/>
            <a:tailEnd/>
          </a:ln>
          <a:extLst/>
        </p:spPr>
      </p:pic>
      <p:pic>
        <p:nvPicPr>
          <p:cNvPr id="5" name="Picture 4"/>
          <p:cNvPicPr/>
          <p:nvPr/>
        </p:nvPicPr>
        <p:blipFill>
          <a:blip r:embed="rId5">
            <a:extLst>
              <a:ext uri="{28A0092B-C50C-407E-A947-70E740481C1C}">
                <a14:useLocalDpi xmlns:a14="http://schemas.microsoft.com/office/drawing/2010/main" val="0"/>
              </a:ext>
            </a:extLst>
          </a:blip>
          <a:srcRect/>
          <a:stretch>
            <a:fillRect/>
          </a:stretch>
        </p:blipFill>
        <p:spPr bwMode="auto">
          <a:xfrm>
            <a:off x="2970530" y="3267471"/>
            <a:ext cx="2738120" cy="3448843"/>
          </a:xfrm>
          <a:prstGeom prst="rect">
            <a:avLst/>
          </a:prstGeom>
          <a:noFill/>
          <a:ln w="9525">
            <a:solidFill>
              <a:schemeClr val="tx1"/>
            </a:solidFill>
            <a:miter lim="800000"/>
            <a:headEnd/>
            <a:tailEnd/>
          </a:ln>
          <a:extLst/>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49182246"/>
      </p:ext>
    </p:extLst>
  </p:cSld>
  <p:clrMapOvr>
    <a:masterClrMapping/>
  </p:clrMapOvr>
  <mc:AlternateContent xmlns:mc="http://schemas.openxmlformats.org/markup-compatibility/2006" xmlns:p14="http://schemas.microsoft.com/office/powerpoint/2010/main">
    <mc:Choice Requires="p14">
      <p:transition spd="slow" p14:dur="2000" advTm="11605"/>
    </mc:Choice>
    <mc:Fallback xmlns="">
      <p:transition spd="slow" advTm="116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IIPI Safety</a:t>
            </a:r>
            <a:endParaRPr lang="en-US" dirty="0"/>
          </a:p>
        </p:txBody>
      </p:sp>
      <p:sp>
        <p:nvSpPr>
          <p:cNvPr id="3" name="Content Placeholder 2"/>
          <p:cNvSpPr>
            <a:spLocks noGrp="1"/>
          </p:cNvSpPr>
          <p:nvPr>
            <p:ph idx="1"/>
          </p:nvPr>
        </p:nvSpPr>
        <p:spPr>
          <a:xfrm>
            <a:off x="457200" y="1600200"/>
            <a:ext cx="8458200" cy="4525963"/>
          </a:xfrm>
        </p:spPr>
        <p:txBody>
          <a:bodyPr>
            <a:normAutofit/>
          </a:bodyPr>
          <a:lstStyle/>
          <a:p>
            <a:pPr marL="0" indent="0">
              <a:buNone/>
            </a:pPr>
            <a:r>
              <a:rPr lang="en-US" dirty="0">
                <a:solidFill>
                  <a:srgbClr val="FFFF00"/>
                </a:solidFill>
              </a:rPr>
              <a:t>CO detectors shall be installed in accordance with OEM instructions and 2012 International Residential Code §R315.</a:t>
            </a:r>
          </a:p>
          <a:p>
            <a:pPr marL="0" indent="0">
              <a:buNone/>
            </a:pPr>
            <a:endParaRPr lang="en-US" dirty="0"/>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22000" t="4167" r="21999" b="4167"/>
          <a:stretch/>
        </p:blipFill>
        <p:spPr>
          <a:xfrm>
            <a:off x="4876800" y="2667000"/>
            <a:ext cx="2570018" cy="4038600"/>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71952567"/>
      </p:ext>
    </p:extLst>
  </p:cSld>
  <p:clrMapOvr>
    <a:masterClrMapping/>
  </p:clrMapOvr>
  <mc:AlternateContent xmlns:mc="http://schemas.openxmlformats.org/markup-compatibility/2006" xmlns:p14="http://schemas.microsoft.com/office/powerpoint/2010/main">
    <mc:Choice Requires="p14">
      <p:transition spd="slow" p14:dur="2000" advTm="17648"/>
    </mc:Choice>
    <mc:Fallback xmlns="">
      <p:transition spd="slow" advTm="176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IIPI Safety</a:t>
            </a:r>
            <a:endParaRPr lang="en-US" dirty="0"/>
          </a:p>
        </p:txBody>
      </p:sp>
      <p:sp>
        <p:nvSpPr>
          <p:cNvPr id="3" name="Content Placeholder 2"/>
          <p:cNvSpPr>
            <a:spLocks noGrp="1"/>
          </p:cNvSpPr>
          <p:nvPr>
            <p:ph idx="1"/>
          </p:nvPr>
        </p:nvSpPr>
        <p:spPr>
          <a:xfrm>
            <a:off x="457200" y="1600200"/>
            <a:ext cx="8458200" cy="4525963"/>
          </a:xfrm>
        </p:spPr>
        <p:txBody>
          <a:bodyPr>
            <a:normAutofit lnSpcReduction="10000"/>
          </a:bodyPr>
          <a:lstStyle/>
          <a:p>
            <a:pPr marL="0" indent="0">
              <a:buNone/>
            </a:pPr>
            <a:r>
              <a:rPr lang="en-US" dirty="0">
                <a:solidFill>
                  <a:srgbClr val="FFFF00"/>
                </a:solidFill>
              </a:rPr>
              <a:t>When measures are performed that improve the envelope tightness and a Radon test has not been included in the contract, the Technician should recommend that a Radon </a:t>
            </a:r>
            <a:r>
              <a:rPr lang="en-US" dirty="0" smtClean="0">
                <a:solidFill>
                  <a:srgbClr val="FFFF00"/>
                </a:solidFill>
              </a:rPr>
              <a:t>test </a:t>
            </a:r>
            <a:r>
              <a:rPr lang="en-US" dirty="0">
                <a:solidFill>
                  <a:srgbClr val="FFFF00"/>
                </a:solidFill>
              </a:rPr>
              <a:t>be done upon completion of the selected building improvements.  Note: If Radon is found upon the completion of the work, the Technician will probably need that copy of the owner’s refusal to consider Radon as part of the original proposal (see </a:t>
            </a:r>
            <a:r>
              <a:rPr lang="en-US" dirty="0" smtClean="0">
                <a:solidFill>
                  <a:srgbClr val="FFFF00"/>
                </a:solidFill>
              </a:rPr>
              <a:t>Slide Presentation </a:t>
            </a:r>
            <a:r>
              <a:rPr lang="en-US" dirty="0">
                <a:solidFill>
                  <a:srgbClr val="FFFF00"/>
                </a:solidFill>
              </a:rPr>
              <a:t>6.9 </a:t>
            </a:r>
            <a:r>
              <a:rPr lang="en-US" dirty="0" smtClean="0">
                <a:solidFill>
                  <a:srgbClr val="FFFF00"/>
                </a:solidFill>
              </a:rPr>
              <a:t>Test Out </a:t>
            </a:r>
            <a:r>
              <a:rPr lang="en-US" dirty="0">
                <a:solidFill>
                  <a:srgbClr val="FFFF00"/>
                </a:solidFill>
              </a:rPr>
              <a:t>Procedures).</a:t>
            </a:r>
          </a:p>
          <a:p>
            <a:pPr marL="0" indent="0">
              <a:buNone/>
            </a:pP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91429816"/>
      </p:ext>
    </p:extLst>
  </p:cSld>
  <p:clrMapOvr>
    <a:masterClrMapping/>
  </p:clrMapOvr>
  <mc:AlternateContent xmlns:mc="http://schemas.openxmlformats.org/markup-compatibility/2006" xmlns:p14="http://schemas.microsoft.com/office/powerpoint/2010/main">
    <mc:Choice Requires="p14">
      <p:transition spd="slow" p14:dur="2000" advTm="27410"/>
    </mc:Choice>
    <mc:Fallback xmlns="">
      <p:transition spd="slow" advTm="274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Acceptable Documentation</a:t>
            </a:r>
            <a:endParaRPr lang="en-US" dirty="0"/>
          </a:p>
        </p:txBody>
      </p:sp>
      <p:sp>
        <p:nvSpPr>
          <p:cNvPr id="3" name="Content Placeholder 2"/>
          <p:cNvSpPr>
            <a:spLocks noGrp="1"/>
          </p:cNvSpPr>
          <p:nvPr>
            <p:ph idx="1"/>
          </p:nvPr>
        </p:nvSpPr>
        <p:spPr/>
        <p:txBody>
          <a:bodyPr/>
          <a:lstStyle/>
          <a:p>
            <a:r>
              <a:rPr lang="en-US" dirty="0" smtClean="0">
                <a:solidFill>
                  <a:srgbClr val="FFFF00"/>
                </a:solidFill>
              </a:rPr>
              <a:t>CO Detector Information</a:t>
            </a:r>
          </a:p>
          <a:p>
            <a:r>
              <a:rPr lang="en-US" dirty="0" smtClean="0">
                <a:solidFill>
                  <a:srgbClr val="FFFF00"/>
                </a:solidFill>
              </a:rPr>
              <a:t>CO Spillage Test documentation</a:t>
            </a:r>
          </a:p>
          <a:p>
            <a:r>
              <a:rPr lang="en-US" dirty="0" smtClean="0">
                <a:solidFill>
                  <a:srgbClr val="FFFF00"/>
                </a:solidFill>
              </a:rPr>
              <a:t>Records for other safety related testing done. For example Radon testing. </a:t>
            </a:r>
          </a:p>
          <a:p>
            <a:pPr marL="0" indent="0">
              <a:buNone/>
            </a:pP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89200637"/>
      </p:ext>
    </p:extLst>
  </p:cSld>
  <p:clrMapOvr>
    <a:masterClrMapping/>
  </p:clrMapOvr>
  <mc:AlternateContent xmlns:mc="http://schemas.openxmlformats.org/markup-compatibility/2006" xmlns:p14="http://schemas.microsoft.com/office/powerpoint/2010/main">
    <mc:Choice Requires="p14">
      <p:transition spd="slow" p14:dur="2000" advTm="11080"/>
    </mc:Choice>
    <mc:Fallback xmlns="">
      <p:transition spd="slow" advTm="110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4800600"/>
            <a:ext cx="9144000" cy="609600"/>
          </a:xfrm>
        </p:spPr>
        <p:txBody>
          <a:bodyPr>
            <a:normAutofit fontScale="90000"/>
          </a:bodyPr>
          <a:lstStyle/>
          <a:p>
            <a:r>
              <a:rPr lang="en-US" dirty="0" smtClean="0"/>
              <a:t/>
            </a:r>
            <a:br>
              <a:rPr lang="en-US" dirty="0" smtClean="0"/>
            </a:br>
            <a:r>
              <a:rPr lang="en-US" dirty="0" smtClean="0"/>
              <a:t>IIPI Envelope 6.2</a:t>
            </a:r>
            <a:r>
              <a:rPr lang="en-US" dirty="0"/>
              <a:t/>
            </a:r>
            <a:br>
              <a:rPr lang="en-US" dirty="0"/>
            </a:br>
            <a:r>
              <a:rPr lang="en-US" dirty="0" smtClean="0"/>
              <a:t/>
            </a:r>
            <a:br>
              <a:rPr lang="en-US" dirty="0" smtClean="0"/>
            </a:br>
            <a:endParaRPr lang="en-US" dirty="0"/>
          </a:p>
        </p:txBody>
      </p:sp>
      <p:sp>
        <p:nvSpPr>
          <p:cNvPr id="56" name="TextBox 55"/>
          <p:cNvSpPr txBox="1"/>
          <p:nvPr/>
        </p:nvSpPr>
        <p:spPr>
          <a:xfrm>
            <a:off x="1676400" y="2743200"/>
            <a:ext cx="5181600" cy="523220"/>
          </a:xfrm>
          <a:prstGeom prst="rect">
            <a:avLst/>
          </a:prstGeom>
          <a:noFill/>
        </p:spPr>
        <p:txBody>
          <a:bodyPr wrap="square" rtlCol="0">
            <a:spAutoFit/>
          </a:bodyPr>
          <a:lstStyle/>
          <a:p>
            <a:endParaRPr lang="en-US" sz="2800" dirty="0"/>
          </a:p>
        </p:txBody>
      </p:sp>
      <p:pic>
        <p:nvPicPr>
          <p:cNvPr id="1029" name="Picture 5" descr="H:\IMAGES\ACCALogoSolidBla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152400"/>
            <a:ext cx="6682154" cy="4343400"/>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27223092"/>
      </p:ext>
    </p:extLst>
  </p:cSld>
  <p:clrMapOvr>
    <a:masterClrMapping/>
  </p:clrMapOvr>
  <mc:AlternateContent xmlns:mc="http://schemas.openxmlformats.org/markup-compatibility/2006" xmlns:p14="http://schemas.microsoft.com/office/powerpoint/2010/main">
    <mc:Choice Requires="p14">
      <p:transition spd="slow" p14:dur="2000" advTm="8882"/>
    </mc:Choice>
    <mc:Fallback xmlns="">
      <p:transition spd="slow" advTm="88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Leakage Types</a:t>
            </a:r>
            <a:endParaRPr lang="en-US" dirty="0"/>
          </a:p>
        </p:txBody>
      </p:sp>
      <p:pic>
        <p:nvPicPr>
          <p:cNvPr id="4" name="Content Placeholder 3"/>
          <p:cNvPicPr>
            <a:picLocks noGrp="1" noChangeAspect="1"/>
          </p:cNvPicPr>
          <p:nvPr>
            <p:ph idx="1"/>
          </p:nvPr>
        </p:nvPicPr>
        <p:blipFill>
          <a:blip r:embed="rId4"/>
          <a:stretch>
            <a:fillRect/>
          </a:stretch>
        </p:blipFill>
        <p:spPr>
          <a:xfrm>
            <a:off x="414636" y="1828800"/>
            <a:ext cx="8241684" cy="4890294"/>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09509002"/>
      </p:ext>
    </p:extLst>
  </p:cSld>
  <p:clrMapOvr>
    <a:masterClrMapping/>
  </p:clrMapOvr>
  <mc:AlternateContent xmlns:mc="http://schemas.openxmlformats.org/markup-compatibility/2006" xmlns:p14="http://schemas.microsoft.com/office/powerpoint/2010/main">
    <mc:Choice Requires="p14">
      <p:transition spd="slow" p14:dur="2000" advTm="16207"/>
    </mc:Choice>
    <mc:Fallback xmlns="">
      <p:transition spd="slow" advTm="162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Ventilation = Leakage</a:t>
            </a:r>
            <a:endParaRPr lang="en-US" dirty="0"/>
          </a:p>
        </p:txBody>
      </p:sp>
      <p:pic>
        <p:nvPicPr>
          <p:cNvPr id="4" name="Content Placeholder 3"/>
          <p:cNvPicPr>
            <a:picLocks noGrp="1" noChangeAspect="1"/>
          </p:cNvPicPr>
          <p:nvPr>
            <p:ph idx="1"/>
          </p:nvPr>
        </p:nvPicPr>
        <p:blipFill>
          <a:blip r:embed="rId4"/>
          <a:stretch>
            <a:fillRect/>
          </a:stretch>
        </p:blipFill>
        <p:spPr>
          <a:xfrm>
            <a:off x="272407" y="1752600"/>
            <a:ext cx="8599185" cy="4752181"/>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76485907"/>
      </p:ext>
    </p:extLst>
  </p:cSld>
  <p:clrMapOvr>
    <a:masterClrMapping/>
  </p:clrMapOvr>
  <mc:AlternateContent xmlns:mc="http://schemas.openxmlformats.org/markup-compatibility/2006" xmlns:p14="http://schemas.microsoft.com/office/powerpoint/2010/main">
    <mc:Choice Requires="p14">
      <p:transition spd="slow" p14:dur="2000" advTm="14531"/>
    </mc:Choice>
    <mc:Fallback xmlns="">
      <p:transition spd="slow" advTm="145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Temperature Difference</a:t>
            </a:r>
            <a:endParaRPr lang="en-US" dirty="0"/>
          </a:p>
        </p:txBody>
      </p:sp>
      <p:pic>
        <p:nvPicPr>
          <p:cNvPr id="4" name="Content Placeholder 3"/>
          <p:cNvPicPr>
            <a:picLocks noGrp="1" noChangeAspect="1"/>
          </p:cNvPicPr>
          <p:nvPr>
            <p:ph idx="1"/>
          </p:nvPr>
        </p:nvPicPr>
        <p:blipFill>
          <a:blip r:embed="rId4"/>
          <a:stretch>
            <a:fillRect/>
          </a:stretch>
        </p:blipFill>
        <p:spPr>
          <a:xfrm>
            <a:off x="305365" y="1676400"/>
            <a:ext cx="8381435" cy="4724400"/>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10326625"/>
      </p:ext>
    </p:extLst>
  </p:cSld>
  <p:clrMapOvr>
    <a:masterClrMapping/>
  </p:clrMapOvr>
  <mc:AlternateContent xmlns:mc="http://schemas.openxmlformats.org/markup-compatibility/2006" xmlns:p14="http://schemas.microsoft.com/office/powerpoint/2010/main">
    <mc:Choice Requires="p14">
      <p:transition spd="slow" p14:dur="2000" advTm="6160"/>
    </mc:Choice>
    <mc:Fallback xmlns="">
      <p:transition spd="slow" advTm="61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Pressure Differences</a:t>
            </a:r>
            <a:endParaRPr lang="en-US" dirty="0"/>
          </a:p>
        </p:txBody>
      </p:sp>
      <p:pic>
        <p:nvPicPr>
          <p:cNvPr id="4" name="Content Placeholder 3"/>
          <p:cNvPicPr>
            <a:picLocks noGrp="1" noChangeAspect="1"/>
          </p:cNvPicPr>
          <p:nvPr>
            <p:ph idx="1"/>
          </p:nvPr>
        </p:nvPicPr>
        <p:blipFill rotWithShape="1">
          <a:blip r:embed="rId4"/>
          <a:srcRect r="184" b="3382"/>
          <a:stretch/>
        </p:blipFill>
        <p:spPr>
          <a:xfrm>
            <a:off x="457201" y="1524000"/>
            <a:ext cx="7848600" cy="4648200"/>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96358889"/>
      </p:ext>
    </p:extLst>
  </p:cSld>
  <p:clrMapOvr>
    <a:masterClrMapping/>
  </p:clrMapOvr>
  <mc:AlternateContent xmlns:mc="http://schemas.openxmlformats.org/markup-compatibility/2006" xmlns:p14="http://schemas.microsoft.com/office/powerpoint/2010/main">
    <mc:Choice Requires="p14">
      <p:transition spd="slow" p14:dur="2000" advTm="19748"/>
    </mc:Choice>
    <mc:Fallback xmlns="">
      <p:transition spd="slow" advTm="197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Stack Effect</a:t>
            </a:r>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4"/>
          <a:stretch>
            <a:fillRect/>
          </a:stretch>
        </p:blipFill>
        <p:spPr>
          <a:xfrm>
            <a:off x="457200" y="1905000"/>
            <a:ext cx="7811264" cy="4549776"/>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20415241"/>
      </p:ext>
    </p:extLst>
  </p:cSld>
  <p:clrMapOvr>
    <a:masterClrMapping/>
  </p:clrMapOvr>
  <mc:AlternateContent xmlns:mc="http://schemas.openxmlformats.org/markup-compatibility/2006" xmlns:p14="http://schemas.microsoft.com/office/powerpoint/2010/main">
    <mc:Choice Requires="p14">
      <p:transition spd="slow" p14:dur="2000" advTm="8379"/>
    </mc:Choice>
    <mc:Fallback xmlns="">
      <p:transition spd="slow" advTm="83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9575" y="4800600"/>
            <a:ext cx="8991600" cy="609600"/>
          </a:xfrm>
        </p:spPr>
        <p:txBody>
          <a:bodyPr>
            <a:normAutofit fontScale="90000"/>
          </a:bodyPr>
          <a:lstStyle/>
          <a:p>
            <a:r>
              <a:rPr lang="en-US" dirty="0" smtClean="0"/>
              <a:t/>
            </a:r>
            <a:br>
              <a:rPr lang="en-US" dirty="0" smtClean="0"/>
            </a:br>
            <a:r>
              <a:rPr lang="en-US" dirty="0" smtClean="0"/>
              <a:t>Implementing Identified Performance  Improvements (IIPI) 6.0 </a:t>
            </a:r>
            <a:br>
              <a:rPr lang="en-US" dirty="0" smtClean="0"/>
            </a:br>
            <a:r>
              <a:rPr lang="en-US" dirty="0" smtClean="0"/>
              <a:t/>
            </a:r>
            <a:br>
              <a:rPr lang="en-US" dirty="0" smtClean="0"/>
            </a:br>
            <a:endParaRPr lang="en-US" dirty="0"/>
          </a:p>
        </p:txBody>
      </p:sp>
      <p:sp>
        <p:nvSpPr>
          <p:cNvPr id="56" name="TextBox 55"/>
          <p:cNvSpPr txBox="1"/>
          <p:nvPr/>
        </p:nvSpPr>
        <p:spPr>
          <a:xfrm>
            <a:off x="1676400" y="2743200"/>
            <a:ext cx="5181600" cy="523220"/>
          </a:xfrm>
          <a:prstGeom prst="rect">
            <a:avLst/>
          </a:prstGeom>
          <a:noFill/>
        </p:spPr>
        <p:txBody>
          <a:bodyPr wrap="square" rtlCol="0">
            <a:spAutoFit/>
          </a:bodyPr>
          <a:lstStyle/>
          <a:p>
            <a:endParaRPr lang="en-US" sz="2800" dirty="0"/>
          </a:p>
        </p:txBody>
      </p:sp>
      <p:pic>
        <p:nvPicPr>
          <p:cNvPr id="1029" name="Picture 5" descr="H:\IMAGES\ACCALogoSolidBlack.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4298" y="76200"/>
            <a:ext cx="6682154" cy="434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08259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Wind Direction</a:t>
            </a:r>
            <a:endParaRPr lang="en-US" dirty="0"/>
          </a:p>
        </p:txBody>
      </p:sp>
      <p:pic>
        <p:nvPicPr>
          <p:cNvPr id="4" name="Content Placeholder 3"/>
          <p:cNvPicPr>
            <a:picLocks noGrp="1" noChangeAspect="1"/>
          </p:cNvPicPr>
          <p:nvPr>
            <p:ph idx="1"/>
          </p:nvPr>
        </p:nvPicPr>
        <p:blipFill>
          <a:blip r:embed="rId4"/>
          <a:stretch>
            <a:fillRect/>
          </a:stretch>
        </p:blipFill>
        <p:spPr>
          <a:xfrm>
            <a:off x="389267" y="1951038"/>
            <a:ext cx="8328013" cy="4906962"/>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041759"/>
      </p:ext>
    </p:extLst>
  </p:cSld>
  <p:clrMapOvr>
    <a:masterClrMapping/>
  </p:clrMapOvr>
  <mc:AlternateContent xmlns:mc="http://schemas.openxmlformats.org/markup-compatibility/2006" xmlns:p14="http://schemas.microsoft.com/office/powerpoint/2010/main">
    <mc:Choice Requires="p14">
      <p:transition spd="slow" p14:dur="2000" advTm="6438"/>
    </mc:Choice>
    <mc:Fallback xmlns="">
      <p:transition spd="slow" advTm="64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IIPI Envelope</a:t>
            </a:r>
            <a:endParaRPr lang="en-US" dirty="0"/>
          </a:p>
        </p:txBody>
      </p:sp>
      <p:sp>
        <p:nvSpPr>
          <p:cNvPr id="3" name="Content Placeholder 2"/>
          <p:cNvSpPr>
            <a:spLocks noGrp="1"/>
          </p:cNvSpPr>
          <p:nvPr>
            <p:ph idx="1"/>
          </p:nvPr>
        </p:nvSpPr>
        <p:spPr>
          <a:xfrm>
            <a:off x="457200" y="1600200"/>
            <a:ext cx="8229600" cy="5181600"/>
          </a:xfrm>
        </p:spPr>
        <p:txBody>
          <a:bodyPr>
            <a:normAutofit/>
          </a:bodyPr>
          <a:lstStyle/>
          <a:p>
            <a:pPr marL="0" indent="0">
              <a:buNone/>
            </a:pPr>
            <a:r>
              <a:rPr lang="en-US" dirty="0">
                <a:solidFill>
                  <a:srgbClr val="FFFF00"/>
                </a:solidFill>
              </a:rPr>
              <a:t>Air sealing measures need to be prioritized to reduce the stack effect and inhibit moisture migration into attics and other interstitial spaces. Additionally, an effective and continuous thermal and pressure boundary shall be established through the installation of appropriate air sealing and insulation measures. </a:t>
            </a:r>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49872735"/>
      </p:ext>
    </p:extLst>
  </p:cSld>
  <p:clrMapOvr>
    <a:masterClrMapping/>
  </p:clrMapOvr>
  <mc:AlternateContent xmlns:mc="http://schemas.openxmlformats.org/markup-compatibility/2006" xmlns:p14="http://schemas.microsoft.com/office/powerpoint/2010/main">
    <mc:Choice Requires="p14">
      <p:transition spd="slow" p14:dur="2000" advTm="25731"/>
    </mc:Choice>
    <mc:Fallback xmlns="">
      <p:transition spd="slow" advTm="257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IIPI Envelope</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solidFill>
                  <a:srgbClr val="FFFF00"/>
                </a:solidFill>
              </a:rPr>
              <a:t>Air </a:t>
            </a:r>
            <a:r>
              <a:rPr lang="en-US" dirty="0">
                <a:solidFill>
                  <a:srgbClr val="FFFF00"/>
                </a:solidFill>
              </a:rPr>
              <a:t>sealing and insulation strategies shall be designed to align the thermal and pressure boundaries to create a single continuous thermal envelope for the entire home.  The following items should be considered when planning to accomplish those goals: </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89099822"/>
      </p:ext>
    </p:extLst>
  </p:cSld>
  <p:clrMapOvr>
    <a:masterClrMapping/>
  </p:clrMapOvr>
  <mc:AlternateContent xmlns:mc="http://schemas.openxmlformats.org/markup-compatibility/2006" xmlns:p14="http://schemas.microsoft.com/office/powerpoint/2010/main">
    <mc:Choice Requires="p14">
      <p:transition spd="slow" p14:dur="2000" advTm="32013"/>
    </mc:Choice>
    <mc:Fallback xmlns="">
      <p:transition spd="slow" advTm="320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IIPI Envelope</a:t>
            </a:r>
            <a:endParaRPr lang="en-US" dirty="0"/>
          </a:p>
        </p:txBody>
      </p:sp>
      <p:sp>
        <p:nvSpPr>
          <p:cNvPr id="3" name="Content Placeholder 2"/>
          <p:cNvSpPr>
            <a:spLocks noGrp="1"/>
          </p:cNvSpPr>
          <p:nvPr>
            <p:ph idx="1"/>
          </p:nvPr>
        </p:nvSpPr>
        <p:spPr/>
        <p:txBody>
          <a:bodyPr>
            <a:normAutofit/>
          </a:bodyPr>
          <a:lstStyle/>
          <a:p>
            <a:r>
              <a:rPr lang="en-US" dirty="0" smtClean="0">
                <a:solidFill>
                  <a:srgbClr val="FFFF00"/>
                </a:solidFill>
              </a:rPr>
              <a:t>Air </a:t>
            </a:r>
            <a:r>
              <a:rPr lang="en-US" dirty="0">
                <a:solidFill>
                  <a:srgbClr val="FFFF00"/>
                </a:solidFill>
              </a:rPr>
              <a:t>leakage paths need to be found and sealed when they exist between attached, or drive-under garages, and the living </a:t>
            </a:r>
            <a:r>
              <a:rPr lang="en-US" dirty="0" smtClean="0">
                <a:solidFill>
                  <a:srgbClr val="FFFF00"/>
                </a:solidFill>
              </a:rPr>
              <a:t>space.</a:t>
            </a:r>
            <a:endParaRPr lang="en-US" dirty="0">
              <a:solidFill>
                <a:srgbClr val="FFFF00"/>
              </a:solidFill>
            </a:endParaRPr>
          </a:p>
        </p:txBody>
      </p:sp>
      <p:pic>
        <p:nvPicPr>
          <p:cNvPr id="4" name="Picture 3" descr="IMG_1628"/>
          <p:cNvPicPr/>
          <p:nvPr/>
        </p:nvPicPr>
        <p:blipFill>
          <a:blip r:embed="rId4" cstate="print"/>
          <a:srcRect/>
          <a:stretch>
            <a:fillRect/>
          </a:stretch>
        </p:blipFill>
        <p:spPr bwMode="auto">
          <a:xfrm>
            <a:off x="838200" y="3352800"/>
            <a:ext cx="3581400" cy="3095625"/>
          </a:xfrm>
          <a:prstGeom prst="rect">
            <a:avLst/>
          </a:prstGeom>
          <a:noFill/>
        </p:spPr>
      </p:pic>
      <p:pic>
        <p:nvPicPr>
          <p:cNvPr id="5" name="Picture 4" descr="http://www.insulationsystems.net/images/photo2.jpg"/>
          <p:cNvPicPr/>
          <p:nvPr/>
        </p:nvPicPr>
        <p:blipFill>
          <a:blip r:embed="rId5" cstate="print"/>
          <a:srcRect/>
          <a:stretch>
            <a:fillRect/>
          </a:stretch>
        </p:blipFill>
        <p:spPr bwMode="auto">
          <a:xfrm>
            <a:off x="4572000" y="3352800"/>
            <a:ext cx="3352800" cy="3095625"/>
          </a:xfrm>
          <a:prstGeom prst="rect">
            <a:avLst/>
          </a:prstGeom>
          <a:noFill/>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94498121"/>
      </p:ext>
    </p:extLst>
  </p:cSld>
  <p:clrMapOvr>
    <a:masterClrMapping/>
  </p:clrMapOvr>
  <mc:AlternateContent xmlns:mc="http://schemas.openxmlformats.org/markup-compatibility/2006" xmlns:p14="http://schemas.microsoft.com/office/powerpoint/2010/main">
    <mc:Choice Requires="p14">
      <p:transition spd="slow" p14:dur="2000" advTm="7642"/>
    </mc:Choice>
    <mc:Fallback xmlns="">
      <p:transition spd="slow" advTm="76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IIPI Envelope</a:t>
            </a:r>
            <a:endParaRPr lang="en-US" dirty="0"/>
          </a:p>
        </p:txBody>
      </p:sp>
      <p:sp>
        <p:nvSpPr>
          <p:cNvPr id="3" name="Content Placeholder 2"/>
          <p:cNvSpPr>
            <a:spLocks noGrp="1"/>
          </p:cNvSpPr>
          <p:nvPr>
            <p:ph idx="1"/>
          </p:nvPr>
        </p:nvSpPr>
        <p:spPr/>
        <p:txBody>
          <a:bodyPr>
            <a:normAutofit/>
          </a:bodyPr>
          <a:lstStyle/>
          <a:p>
            <a:pPr lvl="0"/>
            <a:r>
              <a:rPr lang="en-US" dirty="0">
                <a:solidFill>
                  <a:srgbClr val="FFFF00"/>
                </a:solidFill>
              </a:rPr>
              <a:t>When leakage paths </a:t>
            </a:r>
            <a:r>
              <a:rPr lang="en-US" dirty="0" smtClean="0">
                <a:solidFill>
                  <a:srgbClr val="FFFF00"/>
                </a:solidFill>
              </a:rPr>
              <a:t>are through </a:t>
            </a:r>
            <a:r>
              <a:rPr lang="en-US" dirty="0">
                <a:solidFill>
                  <a:srgbClr val="FFFF00"/>
                </a:solidFill>
              </a:rPr>
              <a:t>enclosed cavities that cannot be accessed for sealing using conventional air sealing techniques, the following applications are acceptable to reduce airflow through the building envelope</a:t>
            </a:r>
            <a:r>
              <a:rPr lang="en-US" dirty="0" smtClean="0">
                <a:solidFill>
                  <a:srgbClr val="FFFF00"/>
                </a:solidFill>
              </a:rPr>
              <a:t>:</a:t>
            </a:r>
            <a:endParaRPr lang="en-US" dirty="0">
              <a:solidFill>
                <a:srgbClr val="FFFF00"/>
              </a:solidFill>
            </a:endParaRPr>
          </a:p>
        </p:txBody>
      </p:sp>
    </p:spTree>
    <p:extLst>
      <p:ext uri="{BB962C8B-B14F-4D97-AF65-F5344CB8AC3E}">
        <p14:creationId xmlns:p14="http://schemas.microsoft.com/office/powerpoint/2010/main" val="22539618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IIPI Envelope</a:t>
            </a:r>
            <a:endParaRPr lang="en-US" dirty="0"/>
          </a:p>
        </p:txBody>
      </p:sp>
      <p:sp>
        <p:nvSpPr>
          <p:cNvPr id="3" name="Content Placeholder 2"/>
          <p:cNvSpPr>
            <a:spLocks noGrp="1"/>
          </p:cNvSpPr>
          <p:nvPr>
            <p:ph idx="1"/>
          </p:nvPr>
        </p:nvSpPr>
        <p:spPr/>
        <p:txBody>
          <a:bodyPr>
            <a:normAutofit/>
          </a:bodyPr>
          <a:lstStyle/>
          <a:p>
            <a:pPr lvl="0">
              <a:buFont typeface="Courier New" panose="02070309020205020404" pitchFamily="49" charset="0"/>
              <a:buChar char="o"/>
            </a:pPr>
            <a:r>
              <a:rPr lang="en-US" dirty="0" smtClean="0">
                <a:solidFill>
                  <a:srgbClr val="FFFF00"/>
                </a:solidFill>
              </a:rPr>
              <a:t>Installation </a:t>
            </a:r>
            <a:r>
              <a:rPr lang="en-US" dirty="0">
                <a:solidFill>
                  <a:srgbClr val="FFFF00"/>
                </a:solidFill>
              </a:rPr>
              <a:t>of high density pneumatically applied insulation - which complies with the insulation manufacturer’s directions. </a:t>
            </a:r>
          </a:p>
          <a:p>
            <a:pPr lvl="0">
              <a:buFont typeface="Courier New" panose="02070309020205020404" pitchFamily="49" charset="0"/>
              <a:buChar char="o"/>
            </a:pPr>
            <a:r>
              <a:rPr lang="en-US" dirty="0">
                <a:solidFill>
                  <a:srgbClr val="FFFF00"/>
                </a:solidFill>
              </a:rPr>
              <a:t>Installation of air impermeable foam insulation.</a:t>
            </a:r>
          </a:p>
        </p:txBody>
      </p:sp>
    </p:spTree>
    <p:extLst>
      <p:ext uri="{BB962C8B-B14F-4D97-AF65-F5344CB8AC3E}">
        <p14:creationId xmlns:p14="http://schemas.microsoft.com/office/powerpoint/2010/main" val="27634608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IIPI Envelope</a:t>
            </a:r>
            <a:endParaRPr lang="en-US" dirty="0"/>
          </a:p>
        </p:txBody>
      </p:sp>
      <p:sp>
        <p:nvSpPr>
          <p:cNvPr id="3" name="Content Placeholder 2"/>
          <p:cNvSpPr>
            <a:spLocks noGrp="1"/>
          </p:cNvSpPr>
          <p:nvPr>
            <p:ph idx="1"/>
          </p:nvPr>
        </p:nvSpPr>
        <p:spPr/>
        <p:txBody>
          <a:bodyPr>
            <a:normAutofit/>
          </a:bodyPr>
          <a:lstStyle/>
          <a:p>
            <a:pPr lvl="0"/>
            <a:r>
              <a:rPr lang="en-US" dirty="0">
                <a:solidFill>
                  <a:srgbClr val="FFFF00"/>
                </a:solidFill>
              </a:rPr>
              <a:t>Whenever air sealing represents 15% or more of the total building shell area, or whenever ducts outside the thermal envelope are sealed, the work scope must include </a:t>
            </a:r>
            <a:r>
              <a:rPr lang="en-US" dirty="0" smtClean="0">
                <a:solidFill>
                  <a:srgbClr val="FFFF00"/>
                </a:solidFill>
              </a:rPr>
              <a:t>pre-and </a:t>
            </a:r>
            <a:r>
              <a:rPr lang="en-US" dirty="0">
                <a:solidFill>
                  <a:srgbClr val="FFFF00"/>
                </a:solidFill>
              </a:rPr>
              <a:t>post-installation blower door testing.  So, if it was left out of the proposal…it still must be done and verified by the Technician who is overseeing the job.</a:t>
            </a:r>
          </a:p>
        </p:txBody>
      </p:sp>
    </p:spTree>
    <p:extLst>
      <p:ext uri="{BB962C8B-B14F-4D97-AF65-F5344CB8AC3E}">
        <p14:creationId xmlns:p14="http://schemas.microsoft.com/office/powerpoint/2010/main" val="14459516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IIPI Envelope</a:t>
            </a:r>
            <a:endParaRPr lang="en-US" dirty="0"/>
          </a:p>
        </p:txBody>
      </p:sp>
      <p:sp>
        <p:nvSpPr>
          <p:cNvPr id="3" name="Content Placeholder 2"/>
          <p:cNvSpPr>
            <a:spLocks noGrp="1"/>
          </p:cNvSpPr>
          <p:nvPr>
            <p:ph idx="1"/>
          </p:nvPr>
        </p:nvSpPr>
        <p:spPr/>
        <p:txBody>
          <a:bodyPr>
            <a:normAutofit/>
          </a:bodyPr>
          <a:lstStyle/>
          <a:p>
            <a:pPr lvl="0"/>
            <a:r>
              <a:rPr lang="en-US" dirty="0">
                <a:solidFill>
                  <a:srgbClr val="FFFF00"/>
                </a:solidFill>
              </a:rPr>
              <a:t>All existing interior or exterior moisture issues shall be remediated prior to air sealing the building shell.</a:t>
            </a:r>
          </a:p>
          <a:p>
            <a:pPr lvl="0"/>
            <a:r>
              <a:rPr lang="en-US" dirty="0">
                <a:solidFill>
                  <a:srgbClr val="FFFF00"/>
                </a:solidFill>
              </a:rPr>
              <a:t>Attic venting shall be in accordance with 2012 International Residential Code §R806 Roof Ventilation.</a:t>
            </a:r>
          </a:p>
        </p:txBody>
      </p:sp>
      <p:pic>
        <p:nvPicPr>
          <p:cNvPr id="5" name="Picture 4" descr="IMG_8904"/>
          <p:cNvPicPr/>
          <p:nvPr/>
        </p:nvPicPr>
        <p:blipFill>
          <a:blip r:embed="rId2" cstate="print"/>
          <a:srcRect/>
          <a:stretch>
            <a:fillRect/>
          </a:stretch>
        </p:blipFill>
        <p:spPr bwMode="auto">
          <a:xfrm>
            <a:off x="2971800" y="4480560"/>
            <a:ext cx="3276600" cy="2273935"/>
          </a:xfrm>
          <a:prstGeom prst="rect">
            <a:avLst/>
          </a:prstGeom>
          <a:noFill/>
          <a:ln w="9525">
            <a:noFill/>
            <a:miter lim="800000"/>
            <a:headEnd/>
            <a:tailEnd/>
          </a:ln>
        </p:spPr>
      </p:pic>
      <p:pic>
        <p:nvPicPr>
          <p:cNvPr id="6" name="Picture 5"/>
          <p:cNvPicPr/>
          <p:nvPr/>
        </p:nvPicPr>
        <p:blipFill rotWithShape="1">
          <a:blip r:embed="rId3">
            <a:extLst>
              <a:ext uri="{28A0092B-C50C-407E-A947-70E740481C1C}">
                <a14:useLocalDpi xmlns:a14="http://schemas.microsoft.com/office/drawing/2010/main" val="0"/>
              </a:ext>
            </a:extLst>
          </a:blip>
          <a:srcRect l="15001" t="5278" r="13329" b="8333"/>
          <a:stretch/>
        </p:blipFill>
        <p:spPr bwMode="auto">
          <a:xfrm>
            <a:off x="6400800" y="4480560"/>
            <a:ext cx="2438400" cy="227393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873789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IIPI Envelope</a:t>
            </a:r>
            <a:endParaRPr lang="en-US" dirty="0"/>
          </a:p>
        </p:txBody>
      </p:sp>
      <p:sp>
        <p:nvSpPr>
          <p:cNvPr id="3" name="Content Placeholder 2"/>
          <p:cNvSpPr>
            <a:spLocks noGrp="1"/>
          </p:cNvSpPr>
          <p:nvPr>
            <p:ph idx="1"/>
          </p:nvPr>
        </p:nvSpPr>
        <p:spPr/>
        <p:txBody>
          <a:bodyPr>
            <a:normAutofit/>
          </a:bodyPr>
          <a:lstStyle/>
          <a:p>
            <a:pPr lvl="0"/>
            <a:r>
              <a:rPr lang="en-US" dirty="0">
                <a:solidFill>
                  <a:srgbClr val="FFFF00"/>
                </a:solidFill>
              </a:rPr>
              <a:t>Repairs and renovations to pre-1978 homes that have evidence of lead paint: must have lead mitigation plans that comply with the EPA’s Renovation, Repair, and Painting (RRP) Program Rule (40 CFR Part 745).</a:t>
            </a:r>
          </a:p>
        </p:txBody>
      </p:sp>
      <p:pic>
        <p:nvPicPr>
          <p:cNvPr id="4" name="Picture 3"/>
          <p:cNvPicPr>
            <a:picLocks noChangeAspect="1"/>
          </p:cNvPicPr>
          <p:nvPr/>
        </p:nvPicPr>
        <p:blipFill>
          <a:blip r:embed="rId2"/>
          <a:stretch>
            <a:fillRect/>
          </a:stretch>
        </p:blipFill>
        <p:spPr>
          <a:xfrm>
            <a:off x="2209800" y="4572000"/>
            <a:ext cx="2517455" cy="1736725"/>
          </a:xfrm>
          <a:prstGeom prst="rect">
            <a:avLst/>
          </a:prstGeom>
        </p:spPr>
      </p:pic>
      <p:pic>
        <p:nvPicPr>
          <p:cNvPr id="5" name="Picture 4"/>
          <p:cNvPicPr>
            <a:picLocks noChangeAspect="1"/>
          </p:cNvPicPr>
          <p:nvPr/>
        </p:nvPicPr>
        <p:blipFill rotWithShape="1">
          <a:blip r:embed="rId3"/>
          <a:srcRect l="12764" t="2041"/>
          <a:stretch/>
        </p:blipFill>
        <p:spPr>
          <a:xfrm>
            <a:off x="6400800" y="3633751"/>
            <a:ext cx="2743200" cy="3224249"/>
          </a:xfrm>
          <a:prstGeom prst="rect">
            <a:avLst/>
          </a:prstGeom>
        </p:spPr>
      </p:pic>
    </p:spTree>
    <p:extLst>
      <p:ext uri="{BB962C8B-B14F-4D97-AF65-F5344CB8AC3E}">
        <p14:creationId xmlns:p14="http://schemas.microsoft.com/office/powerpoint/2010/main" val="31735588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Acceptable Documentation</a:t>
            </a:r>
            <a:endParaRPr lang="en-US" dirty="0"/>
          </a:p>
        </p:txBody>
      </p:sp>
      <p:sp>
        <p:nvSpPr>
          <p:cNvPr id="3" name="Content Placeholder 2"/>
          <p:cNvSpPr>
            <a:spLocks noGrp="1"/>
          </p:cNvSpPr>
          <p:nvPr>
            <p:ph idx="1"/>
          </p:nvPr>
        </p:nvSpPr>
        <p:spPr/>
        <p:txBody>
          <a:bodyPr/>
          <a:lstStyle/>
          <a:p>
            <a:r>
              <a:rPr lang="en-US" dirty="0" smtClean="0">
                <a:solidFill>
                  <a:srgbClr val="FFFF00"/>
                </a:solidFill>
              </a:rPr>
              <a:t>Records of repairs for moisture problem areas.</a:t>
            </a:r>
          </a:p>
          <a:p>
            <a:r>
              <a:rPr lang="en-US" dirty="0" smtClean="0">
                <a:solidFill>
                  <a:srgbClr val="FFFF00"/>
                </a:solidFill>
              </a:rPr>
              <a:t>Lead abetment records where required.</a:t>
            </a:r>
          </a:p>
          <a:p>
            <a:r>
              <a:rPr lang="en-US" dirty="0" smtClean="0">
                <a:solidFill>
                  <a:srgbClr val="FFFF00"/>
                </a:solidFill>
              </a:rPr>
              <a:t>Records for attic venting. </a:t>
            </a:r>
          </a:p>
          <a:p>
            <a:r>
              <a:rPr lang="en-US" dirty="0" smtClean="0">
                <a:solidFill>
                  <a:srgbClr val="FFFF00"/>
                </a:solidFill>
              </a:rPr>
              <a:t>Documentation of sealing completed.</a:t>
            </a:r>
          </a:p>
          <a:p>
            <a:endParaRPr lang="en-US" dirty="0" smtClean="0">
              <a:solidFill>
                <a:srgbClr val="FFFF00"/>
              </a:solidFill>
            </a:endParaRPr>
          </a:p>
          <a:p>
            <a:endParaRPr lang="en-US" dirty="0">
              <a:solidFill>
                <a:srgbClr val="FFFF00"/>
              </a:solidFill>
            </a:endParaRPr>
          </a:p>
        </p:txBody>
      </p:sp>
    </p:spTree>
    <p:extLst>
      <p:ext uri="{BB962C8B-B14F-4D97-AF65-F5344CB8AC3E}">
        <p14:creationId xmlns:p14="http://schemas.microsoft.com/office/powerpoint/2010/main" val="280174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4800600"/>
            <a:ext cx="9144000" cy="609600"/>
          </a:xfrm>
        </p:spPr>
        <p:txBody>
          <a:bodyPr>
            <a:normAutofit fontScale="90000"/>
          </a:bodyPr>
          <a:lstStyle/>
          <a:p>
            <a:r>
              <a:rPr lang="en-US" dirty="0" smtClean="0"/>
              <a:t/>
            </a:r>
            <a:br>
              <a:rPr lang="en-US" dirty="0" smtClean="0"/>
            </a:br>
            <a:r>
              <a:rPr lang="en-US" dirty="0"/>
              <a:t>I</a:t>
            </a:r>
            <a:r>
              <a:rPr lang="en-US" dirty="0" smtClean="0"/>
              <a:t>IPI Safety 6.1</a:t>
            </a:r>
            <a:r>
              <a:rPr lang="en-US" dirty="0"/>
              <a:t/>
            </a:r>
            <a:br>
              <a:rPr lang="en-US" dirty="0"/>
            </a:br>
            <a:r>
              <a:rPr lang="en-US" dirty="0" smtClean="0"/>
              <a:t/>
            </a:r>
            <a:br>
              <a:rPr lang="en-US" dirty="0" smtClean="0"/>
            </a:br>
            <a:endParaRPr lang="en-US" dirty="0"/>
          </a:p>
        </p:txBody>
      </p:sp>
      <p:sp>
        <p:nvSpPr>
          <p:cNvPr id="56" name="TextBox 55"/>
          <p:cNvSpPr txBox="1"/>
          <p:nvPr/>
        </p:nvSpPr>
        <p:spPr>
          <a:xfrm>
            <a:off x="1676400" y="2743200"/>
            <a:ext cx="5181600" cy="523220"/>
          </a:xfrm>
          <a:prstGeom prst="rect">
            <a:avLst/>
          </a:prstGeom>
          <a:noFill/>
        </p:spPr>
        <p:txBody>
          <a:bodyPr wrap="square" rtlCol="0">
            <a:spAutoFit/>
          </a:bodyPr>
          <a:lstStyle/>
          <a:p>
            <a:endParaRPr lang="en-US" sz="2800" dirty="0"/>
          </a:p>
        </p:txBody>
      </p:sp>
      <p:pic>
        <p:nvPicPr>
          <p:cNvPr id="1029" name="Picture 5" descr="H:\IMAGES\ACCALogoSolidBla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152400"/>
            <a:ext cx="6682154" cy="4343400"/>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154970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4800600"/>
            <a:ext cx="9144000" cy="609600"/>
          </a:xfrm>
        </p:spPr>
        <p:txBody>
          <a:bodyPr>
            <a:normAutofit fontScale="90000"/>
          </a:bodyPr>
          <a:lstStyle/>
          <a:p>
            <a:r>
              <a:rPr lang="en-US" dirty="0" smtClean="0"/>
              <a:t/>
            </a:r>
            <a:br>
              <a:rPr lang="en-US" dirty="0" smtClean="0"/>
            </a:br>
            <a:r>
              <a:rPr lang="en-US" dirty="0" smtClean="0"/>
              <a:t>IIPI Ventilation 6.3</a:t>
            </a:r>
            <a:r>
              <a:rPr lang="en-US" dirty="0"/>
              <a:t/>
            </a:r>
            <a:br>
              <a:rPr lang="en-US" dirty="0"/>
            </a:br>
            <a:r>
              <a:rPr lang="en-US" dirty="0" smtClean="0"/>
              <a:t/>
            </a:r>
            <a:br>
              <a:rPr lang="en-US" dirty="0" smtClean="0"/>
            </a:br>
            <a:endParaRPr lang="en-US" dirty="0"/>
          </a:p>
        </p:txBody>
      </p:sp>
      <p:sp>
        <p:nvSpPr>
          <p:cNvPr id="56" name="TextBox 55"/>
          <p:cNvSpPr txBox="1"/>
          <p:nvPr/>
        </p:nvSpPr>
        <p:spPr>
          <a:xfrm>
            <a:off x="1676400" y="2743200"/>
            <a:ext cx="5181600" cy="523220"/>
          </a:xfrm>
          <a:prstGeom prst="rect">
            <a:avLst/>
          </a:prstGeom>
          <a:noFill/>
        </p:spPr>
        <p:txBody>
          <a:bodyPr wrap="square" rtlCol="0">
            <a:spAutoFit/>
          </a:bodyPr>
          <a:lstStyle/>
          <a:p>
            <a:endParaRPr lang="en-US" sz="2800" dirty="0"/>
          </a:p>
        </p:txBody>
      </p:sp>
      <p:pic>
        <p:nvPicPr>
          <p:cNvPr id="1029" name="Picture 5" descr="H:\IMAGES\ACCALogoSolidBlack.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52400"/>
            <a:ext cx="6682154" cy="434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72467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IIPI Ventilation</a:t>
            </a:r>
            <a:endParaRPr lang="en-US" dirty="0"/>
          </a:p>
        </p:txBody>
      </p:sp>
      <p:sp>
        <p:nvSpPr>
          <p:cNvPr id="3" name="Content Placeholder 2"/>
          <p:cNvSpPr>
            <a:spLocks noGrp="1"/>
          </p:cNvSpPr>
          <p:nvPr>
            <p:ph idx="1"/>
          </p:nvPr>
        </p:nvSpPr>
        <p:spPr/>
        <p:txBody>
          <a:bodyPr/>
          <a:lstStyle/>
          <a:p>
            <a:pPr marL="0" indent="0">
              <a:buNone/>
            </a:pPr>
            <a:r>
              <a:rPr lang="en-US" dirty="0">
                <a:solidFill>
                  <a:srgbClr val="FFFF00"/>
                </a:solidFill>
              </a:rPr>
              <a:t>Where there are no code requirements for the design of outside/makeup air, that air should be set to comply with ASHRAE 62.2-2013 requirements, </a:t>
            </a:r>
            <a:r>
              <a:rPr lang="en-US" dirty="0" smtClean="0">
                <a:solidFill>
                  <a:srgbClr val="FFFF00"/>
                </a:solidFill>
              </a:rPr>
              <a:t>and </a:t>
            </a:r>
            <a:r>
              <a:rPr lang="en-US" dirty="0">
                <a:solidFill>
                  <a:srgbClr val="FFFF00"/>
                </a:solidFill>
              </a:rPr>
              <a:t>should also meet the 2012 International Energy Code (IECC) requirements.</a:t>
            </a:r>
          </a:p>
        </p:txBody>
      </p:sp>
    </p:spTree>
    <p:extLst>
      <p:ext uri="{BB962C8B-B14F-4D97-AF65-F5344CB8AC3E}">
        <p14:creationId xmlns:p14="http://schemas.microsoft.com/office/powerpoint/2010/main" val="37877039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ASHRAE 62.2</a:t>
            </a:r>
            <a:endParaRPr lang="en-US" dirty="0"/>
          </a:p>
        </p:txBody>
      </p:sp>
      <p:sp>
        <p:nvSpPr>
          <p:cNvPr id="3" name="Content Placeholder 2"/>
          <p:cNvSpPr>
            <a:spLocks noGrp="1"/>
          </p:cNvSpPr>
          <p:nvPr>
            <p:ph idx="1"/>
          </p:nvPr>
        </p:nvSpPr>
        <p:spPr/>
        <p:txBody>
          <a:bodyPr>
            <a:normAutofit/>
          </a:bodyPr>
          <a:lstStyle/>
          <a:p>
            <a:pPr marL="0" indent="0">
              <a:buNone/>
            </a:pPr>
            <a:r>
              <a:rPr lang="en-US" dirty="0">
                <a:solidFill>
                  <a:srgbClr val="FFFF00"/>
                </a:solidFill>
              </a:rPr>
              <a:t>Before OA solutions can be selected, the amount of OA required must be determined.  ASHRAE 62.2 specifies three acceptable methods for determining the OA.  When using any of these methods to determine OA, the total required ventilation rate (</a:t>
            </a:r>
            <a:r>
              <a:rPr lang="en-US" dirty="0" err="1">
                <a:solidFill>
                  <a:srgbClr val="FFFF00"/>
                </a:solidFill>
              </a:rPr>
              <a:t>Q</a:t>
            </a:r>
            <a:r>
              <a:rPr lang="en-US" baseline="-25000" dirty="0" err="1">
                <a:solidFill>
                  <a:srgbClr val="FFFF00"/>
                </a:solidFill>
              </a:rPr>
              <a:t>tot</a:t>
            </a:r>
            <a:r>
              <a:rPr lang="en-US" dirty="0">
                <a:solidFill>
                  <a:srgbClr val="FFFF00"/>
                </a:solidFill>
              </a:rPr>
              <a:t>) of OA must be greater than, or equal to, exhaust rates from kitchens and bathrooms.  </a:t>
            </a:r>
          </a:p>
        </p:txBody>
      </p:sp>
    </p:spTree>
    <p:extLst>
      <p:ext uri="{BB962C8B-B14F-4D97-AF65-F5344CB8AC3E}">
        <p14:creationId xmlns:p14="http://schemas.microsoft.com/office/powerpoint/2010/main" val="13099898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ASHRAE 62.2</a:t>
            </a:r>
            <a:endParaRPr lang="en-US" dirty="0"/>
          </a:p>
        </p:txBody>
      </p:sp>
      <p:sp>
        <p:nvSpPr>
          <p:cNvPr id="3" name="Content Placeholder 2"/>
          <p:cNvSpPr>
            <a:spLocks noGrp="1"/>
          </p:cNvSpPr>
          <p:nvPr>
            <p:ph idx="1"/>
          </p:nvPr>
        </p:nvSpPr>
        <p:spPr/>
        <p:txBody>
          <a:bodyPr>
            <a:normAutofit/>
          </a:bodyPr>
          <a:lstStyle/>
          <a:p>
            <a:pPr marL="0" indent="0">
              <a:buNone/>
            </a:pPr>
            <a:r>
              <a:rPr lang="en-US" dirty="0">
                <a:solidFill>
                  <a:srgbClr val="FFFF00"/>
                </a:solidFill>
              </a:rPr>
              <a:t>Before OA solutions can be selected, the amount of OA required must be determined.  ASHRAE 62.2 specifies three acceptable methods for determining the OA.  When using any of these methods to determine OA, the total required ventilation rate (</a:t>
            </a:r>
            <a:r>
              <a:rPr lang="en-US" dirty="0" err="1">
                <a:solidFill>
                  <a:srgbClr val="FFFF00"/>
                </a:solidFill>
              </a:rPr>
              <a:t>Q</a:t>
            </a:r>
            <a:r>
              <a:rPr lang="en-US" baseline="-25000" dirty="0" err="1">
                <a:solidFill>
                  <a:srgbClr val="FFFF00"/>
                </a:solidFill>
              </a:rPr>
              <a:t>tot</a:t>
            </a:r>
            <a:r>
              <a:rPr lang="en-US" dirty="0">
                <a:solidFill>
                  <a:srgbClr val="FFFF00"/>
                </a:solidFill>
              </a:rPr>
              <a:t>) of OA must be greater than, or equal to, exhaust rates from kitchens and bathrooms.  </a:t>
            </a:r>
          </a:p>
        </p:txBody>
      </p:sp>
    </p:spTree>
    <p:extLst>
      <p:ext uri="{BB962C8B-B14F-4D97-AF65-F5344CB8AC3E}">
        <p14:creationId xmlns:p14="http://schemas.microsoft.com/office/powerpoint/2010/main" val="35584548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ASHRAE 62.2</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solidFill>
                  <a:srgbClr val="FFFF00"/>
                </a:solidFill>
              </a:rPr>
              <a:t>Minimum </a:t>
            </a:r>
            <a:r>
              <a:rPr lang="en-US" dirty="0">
                <a:solidFill>
                  <a:srgbClr val="FFFF00"/>
                </a:solidFill>
              </a:rPr>
              <a:t>exhaust rates for kitchens are 100 CFM intermittent </a:t>
            </a:r>
            <a:r>
              <a:rPr lang="en-US" u="sng" dirty="0">
                <a:solidFill>
                  <a:srgbClr val="FFFF00"/>
                </a:solidFill>
              </a:rPr>
              <a:t>or</a:t>
            </a:r>
            <a:r>
              <a:rPr lang="en-US" dirty="0">
                <a:solidFill>
                  <a:srgbClr val="FFFF00"/>
                </a:solidFill>
              </a:rPr>
              <a:t> 5 air changes per hour (based on kitchen area), and for each bathroom, 50 CFM for intermittent applications, </a:t>
            </a:r>
            <a:r>
              <a:rPr lang="en-US" u="sng" dirty="0">
                <a:solidFill>
                  <a:srgbClr val="FFFF00"/>
                </a:solidFill>
              </a:rPr>
              <a:t>or</a:t>
            </a:r>
            <a:r>
              <a:rPr lang="en-US" dirty="0">
                <a:solidFill>
                  <a:srgbClr val="FFFF00"/>
                </a:solidFill>
              </a:rPr>
              <a:t> 20 CFM for constant operation.  However, for designs where there are less than 5 air changes per hour in the kitchen, vented range hoods are </a:t>
            </a:r>
            <a:r>
              <a:rPr lang="en-US" dirty="0" smtClean="0">
                <a:solidFill>
                  <a:srgbClr val="FFFF00"/>
                </a:solidFill>
              </a:rPr>
              <a:t>required Including </a:t>
            </a:r>
            <a:r>
              <a:rPr lang="en-US" dirty="0">
                <a:solidFill>
                  <a:srgbClr val="FFFF00"/>
                </a:solidFill>
              </a:rPr>
              <a:t>appliance-range hood combinations.</a:t>
            </a:r>
          </a:p>
        </p:txBody>
      </p:sp>
    </p:spTree>
    <p:extLst>
      <p:ext uri="{BB962C8B-B14F-4D97-AF65-F5344CB8AC3E}">
        <p14:creationId xmlns:p14="http://schemas.microsoft.com/office/powerpoint/2010/main" val="35607769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62.2 Ventilation Table Method</a:t>
            </a:r>
            <a:endParaRPr lang="en-US" dirty="0"/>
          </a:p>
        </p:txBody>
      </p:sp>
      <p:graphicFrame>
        <p:nvGraphicFramePr>
          <p:cNvPr id="3" name="Table 2"/>
          <p:cNvGraphicFramePr>
            <a:graphicFrameLocks noGrp="1"/>
          </p:cNvGraphicFramePr>
          <p:nvPr>
            <p:extLst/>
          </p:nvPr>
        </p:nvGraphicFramePr>
        <p:xfrm>
          <a:off x="1981198" y="1295402"/>
          <a:ext cx="4800601" cy="5130536"/>
        </p:xfrm>
        <a:graphic>
          <a:graphicData uri="http://schemas.openxmlformats.org/drawingml/2006/table">
            <a:tbl>
              <a:tblPr firstRow="1" firstCol="1" bandRow="1">
                <a:tableStyleId>{5C22544A-7EE6-4342-B048-85BDC9FD1C3A}</a:tableStyleId>
              </a:tblPr>
              <a:tblGrid>
                <a:gridCol w="1787671"/>
                <a:gridCol w="602586"/>
                <a:gridCol w="602586"/>
                <a:gridCol w="602586"/>
                <a:gridCol w="602586"/>
                <a:gridCol w="602586"/>
              </a:tblGrid>
              <a:tr h="395491">
                <a:tc gridSpan="6">
                  <a:txBody>
                    <a:bodyPr/>
                    <a:lstStyle/>
                    <a:p>
                      <a:pPr marL="0" marR="0" algn="ctr">
                        <a:lnSpc>
                          <a:spcPct val="115000"/>
                        </a:lnSpc>
                        <a:spcBef>
                          <a:spcPts val="0"/>
                        </a:spcBef>
                        <a:spcAft>
                          <a:spcPts val="1000"/>
                        </a:spcAft>
                      </a:pPr>
                      <a:r>
                        <a:rPr lang="en-US" sz="2400" dirty="0">
                          <a:effectLst/>
                        </a:rPr>
                        <a:t>Ventilation Air Requirements in CFM</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95491">
                <a:tc rowSpan="2">
                  <a:txBody>
                    <a:bodyPr/>
                    <a:lstStyle/>
                    <a:p>
                      <a:pPr marL="0" marR="0" algn="ctr">
                        <a:lnSpc>
                          <a:spcPct val="115000"/>
                        </a:lnSpc>
                        <a:spcBef>
                          <a:spcPts val="0"/>
                        </a:spcBef>
                        <a:spcAft>
                          <a:spcPts val="1000"/>
                        </a:spcAft>
                      </a:pPr>
                      <a:r>
                        <a:rPr lang="en-US" sz="2000">
                          <a:effectLst/>
                        </a:rPr>
                        <a:t>Floor Area ft</a:t>
                      </a:r>
                      <a:r>
                        <a:rPr lang="en-US" sz="2000" baseline="30000">
                          <a:effectLst/>
                        </a:rPr>
                        <a:t>2</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gridSpan="5">
                  <a:txBody>
                    <a:bodyPr/>
                    <a:lstStyle/>
                    <a:p>
                      <a:pPr marL="0" marR="0" algn="ctr">
                        <a:lnSpc>
                          <a:spcPct val="115000"/>
                        </a:lnSpc>
                        <a:spcBef>
                          <a:spcPts val="0"/>
                        </a:spcBef>
                        <a:spcAft>
                          <a:spcPts val="1000"/>
                        </a:spcAft>
                      </a:pPr>
                      <a:r>
                        <a:rPr lang="en-US" sz="2000">
                          <a:effectLst/>
                        </a:rPr>
                        <a:t>Number of Bedrooms</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59511">
                <a:tc vMerge="1">
                  <a:txBody>
                    <a:bodyPr/>
                    <a:lstStyle/>
                    <a:p>
                      <a:endParaRPr lang="en-US"/>
                    </a:p>
                  </a:txBody>
                  <a:tcPr/>
                </a:tc>
                <a:tc>
                  <a:txBody>
                    <a:bodyPr/>
                    <a:lstStyle/>
                    <a:p>
                      <a:pPr marL="0" marR="0" algn="ctr">
                        <a:lnSpc>
                          <a:spcPct val="115000"/>
                        </a:lnSpc>
                        <a:spcBef>
                          <a:spcPts val="0"/>
                        </a:spcBef>
                        <a:spcAft>
                          <a:spcPts val="1000"/>
                        </a:spcAft>
                      </a:pPr>
                      <a:r>
                        <a:rPr lang="en-US" sz="2000">
                          <a:effectLst/>
                        </a:rPr>
                        <a:t>1</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2</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4</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95491">
                <a:tc>
                  <a:txBody>
                    <a:bodyPr/>
                    <a:lstStyle/>
                    <a:p>
                      <a:pPr marL="0" marR="0" algn="ctr">
                        <a:lnSpc>
                          <a:spcPct val="115000"/>
                        </a:lnSpc>
                        <a:spcBef>
                          <a:spcPts val="0"/>
                        </a:spcBef>
                        <a:spcAft>
                          <a:spcPts val="1000"/>
                        </a:spcAft>
                      </a:pPr>
                      <a:r>
                        <a:rPr lang="en-US" sz="2000">
                          <a:effectLst/>
                        </a:rPr>
                        <a:t>Less Than 500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30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38</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45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53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60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95491">
                <a:tc>
                  <a:txBody>
                    <a:bodyPr/>
                    <a:lstStyle/>
                    <a:p>
                      <a:pPr marL="0" marR="0" algn="ctr">
                        <a:lnSpc>
                          <a:spcPct val="115000"/>
                        </a:lnSpc>
                        <a:spcBef>
                          <a:spcPts val="0"/>
                        </a:spcBef>
                        <a:spcAft>
                          <a:spcPts val="1000"/>
                        </a:spcAft>
                      </a:pPr>
                      <a:r>
                        <a:rPr lang="en-US" sz="2000">
                          <a:effectLst/>
                        </a:rPr>
                        <a:t>501-1000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45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53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60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68</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75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95491">
                <a:tc>
                  <a:txBody>
                    <a:bodyPr/>
                    <a:lstStyle/>
                    <a:p>
                      <a:pPr marL="0" marR="0" algn="ctr">
                        <a:lnSpc>
                          <a:spcPct val="115000"/>
                        </a:lnSpc>
                        <a:spcBef>
                          <a:spcPts val="0"/>
                        </a:spcBef>
                        <a:spcAft>
                          <a:spcPts val="1000"/>
                        </a:spcAft>
                      </a:pPr>
                      <a:r>
                        <a:rPr lang="en-US" sz="2000">
                          <a:effectLst/>
                        </a:rPr>
                        <a:t>1001-1500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60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68</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75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83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90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95491">
                <a:tc>
                  <a:txBody>
                    <a:bodyPr/>
                    <a:lstStyle/>
                    <a:p>
                      <a:pPr marL="0" marR="0" algn="ctr">
                        <a:lnSpc>
                          <a:spcPct val="115000"/>
                        </a:lnSpc>
                        <a:spcBef>
                          <a:spcPts val="0"/>
                        </a:spcBef>
                        <a:spcAft>
                          <a:spcPts val="1000"/>
                        </a:spcAft>
                      </a:pPr>
                      <a:r>
                        <a:rPr lang="en-US" sz="2000">
                          <a:effectLst/>
                        </a:rPr>
                        <a:t>1501-2000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75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83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90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98</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105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95491">
                <a:tc>
                  <a:txBody>
                    <a:bodyPr/>
                    <a:lstStyle/>
                    <a:p>
                      <a:pPr marL="0" marR="0" algn="ctr">
                        <a:lnSpc>
                          <a:spcPct val="115000"/>
                        </a:lnSpc>
                        <a:spcBef>
                          <a:spcPts val="0"/>
                        </a:spcBef>
                        <a:spcAft>
                          <a:spcPts val="1000"/>
                        </a:spcAft>
                      </a:pPr>
                      <a:r>
                        <a:rPr lang="en-US" sz="2000">
                          <a:effectLst/>
                        </a:rPr>
                        <a:t>2001-2500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90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98</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105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113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120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95491">
                <a:tc>
                  <a:txBody>
                    <a:bodyPr/>
                    <a:lstStyle/>
                    <a:p>
                      <a:pPr marL="0" marR="0" algn="ctr">
                        <a:lnSpc>
                          <a:spcPct val="115000"/>
                        </a:lnSpc>
                        <a:spcBef>
                          <a:spcPts val="0"/>
                        </a:spcBef>
                        <a:spcAft>
                          <a:spcPts val="1000"/>
                        </a:spcAft>
                      </a:pPr>
                      <a:r>
                        <a:rPr lang="en-US" sz="2000">
                          <a:effectLst/>
                        </a:rPr>
                        <a:t>2501-3000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105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113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120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128</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135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95491">
                <a:tc>
                  <a:txBody>
                    <a:bodyPr/>
                    <a:lstStyle/>
                    <a:p>
                      <a:pPr marL="0" marR="0" algn="ctr">
                        <a:lnSpc>
                          <a:spcPct val="115000"/>
                        </a:lnSpc>
                        <a:spcBef>
                          <a:spcPts val="0"/>
                        </a:spcBef>
                        <a:spcAft>
                          <a:spcPts val="1000"/>
                        </a:spcAft>
                      </a:pPr>
                      <a:r>
                        <a:rPr lang="en-US" sz="2000">
                          <a:effectLst/>
                        </a:rPr>
                        <a:t>3001-3500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120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128</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135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143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150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95491">
                <a:tc>
                  <a:txBody>
                    <a:bodyPr/>
                    <a:lstStyle/>
                    <a:p>
                      <a:pPr marL="0" marR="0" algn="ctr">
                        <a:lnSpc>
                          <a:spcPct val="115000"/>
                        </a:lnSpc>
                        <a:spcBef>
                          <a:spcPts val="0"/>
                        </a:spcBef>
                        <a:spcAft>
                          <a:spcPts val="1000"/>
                        </a:spcAft>
                      </a:pPr>
                      <a:r>
                        <a:rPr lang="en-US" sz="2000">
                          <a:effectLst/>
                        </a:rPr>
                        <a:t>3501-4000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135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143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150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158</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165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95491">
                <a:tc>
                  <a:txBody>
                    <a:bodyPr/>
                    <a:lstStyle/>
                    <a:p>
                      <a:pPr marL="0" marR="0" algn="ctr">
                        <a:lnSpc>
                          <a:spcPct val="115000"/>
                        </a:lnSpc>
                        <a:spcBef>
                          <a:spcPts val="0"/>
                        </a:spcBef>
                        <a:spcAft>
                          <a:spcPts val="1000"/>
                        </a:spcAft>
                      </a:pPr>
                      <a:r>
                        <a:rPr lang="en-US" sz="2000">
                          <a:effectLst/>
                        </a:rPr>
                        <a:t>4001-4500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150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158</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165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173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180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95491">
                <a:tc>
                  <a:txBody>
                    <a:bodyPr/>
                    <a:lstStyle/>
                    <a:p>
                      <a:pPr marL="0" marR="0" algn="ctr">
                        <a:lnSpc>
                          <a:spcPct val="115000"/>
                        </a:lnSpc>
                        <a:spcBef>
                          <a:spcPts val="0"/>
                        </a:spcBef>
                        <a:spcAft>
                          <a:spcPts val="1000"/>
                        </a:spcAft>
                      </a:pPr>
                      <a:r>
                        <a:rPr lang="en-US" sz="2000">
                          <a:effectLst/>
                        </a:rPr>
                        <a:t>4501-5000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165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173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180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188</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dirty="0">
                          <a:effectLst/>
                        </a:rPr>
                        <a:t>195</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p:spTree>
    <p:custDataLst>
      <p:tags r:id="rId1"/>
    </p:custDataLst>
    <p:extLst>
      <p:ext uri="{BB962C8B-B14F-4D97-AF65-F5344CB8AC3E}">
        <p14:creationId xmlns:p14="http://schemas.microsoft.com/office/powerpoint/2010/main" val="30431134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62.2 Ventilation </a:t>
            </a:r>
            <a:r>
              <a:rPr lang="en-US" dirty="0" smtClean="0"/>
              <a:t>Sample Home</a:t>
            </a:r>
            <a:endParaRPr lang="en-US" dirty="0"/>
          </a:p>
        </p:txBody>
      </p:sp>
      <p:sp>
        <p:nvSpPr>
          <p:cNvPr id="3" name="Content Placeholder 2"/>
          <p:cNvSpPr>
            <a:spLocks noGrp="1"/>
          </p:cNvSpPr>
          <p:nvPr>
            <p:ph idx="1"/>
          </p:nvPr>
        </p:nvSpPr>
        <p:spPr>
          <a:xfrm>
            <a:off x="228600" y="1600200"/>
            <a:ext cx="8686800" cy="5029200"/>
          </a:xfrm>
        </p:spPr>
        <p:txBody>
          <a:bodyPr>
            <a:normAutofit/>
          </a:bodyPr>
          <a:lstStyle/>
          <a:p>
            <a:pPr marL="0" indent="0">
              <a:buNone/>
            </a:pPr>
            <a:r>
              <a:rPr lang="en-US" dirty="0">
                <a:solidFill>
                  <a:srgbClr val="FFFF00"/>
                </a:solidFill>
              </a:rPr>
              <a:t>A</a:t>
            </a:r>
            <a:r>
              <a:rPr lang="en-US" dirty="0" smtClean="0">
                <a:solidFill>
                  <a:srgbClr val="FFFF00"/>
                </a:solidFill>
              </a:rPr>
              <a:t> </a:t>
            </a:r>
            <a:r>
              <a:rPr lang="en-US" dirty="0">
                <a:solidFill>
                  <a:srgbClr val="FFFF00"/>
                </a:solidFill>
              </a:rPr>
              <a:t>two-bedroom house with a 1,525 ft</a:t>
            </a:r>
            <a:r>
              <a:rPr lang="en-US" baseline="30000" dirty="0">
                <a:solidFill>
                  <a:srgbClr val="FFFF00"/>
                </a:solidFill>
              </a:rPr>
              <a:t>2 </a:t>
            </a:r>
            <a:r>
              <a:rPr lang="en-US" dirty="0">
                <a:solidFill>
                  <a:srgbClr val="FFFF00"/>
                </a:solidFill>
              </a:rPr>
              <a:t>conditioned floor area</a:t>
            </a:r>
            <a:r>
              <a:rPr lang="en-US" baseline="30000" dirty="0">
                <a:solidFill>
                  <a:srgbClr val="FFFF00"/>
                </a:solidFill>
              </a:rPr>
              <a:t> </a:t>
            </a:r>
            <a:r>
              <a:rPr lang="en-US" baseline="30000" dirty="0" smtClean="0">
                <a:solidFill>
                  <a:srgbClr val="FFFF00"/>
                </a:solidFill>
              </a:rPr>
              <a:t>.</a:t>
            </a:r>
            <a:r>
              <a:rPr lang="en-US" dirty="0">
                <a:solidFill>
                  <a:srgbClr val="FFFF00"/>
                </a:solidFill>
              </a:rPr>
              <a:t>a</a:t>
            </a:r>
            <a:r>
              <a:rPr lang="en-US" dirty="0" smtClean="0">
                <a:solidFill>
                  <a:srgbClr val="FFFF00"/>
                </a:solidFill>
              </a:rPr>
              <a:t>s </a:t>
            </a:r>
            <a:r>
              <a:rPr lang="en-US" dirty="0">
                <a:solidFill>
                  <a:srgbClr val="FFFF00"/>
                </a:solidFill>
              </a:rPr>
              <a:t>per ASHRAE </a:t>
            </a:r>
            <a:r>
              <a:rPr lang="en-US" dirty="0" smtClean="0">
                <a:solidFill>
                  <a:srgbClr val="FFFF00"/>
                </a:solidFill>
              </a:rPr>
              <a:t>62.2.  </a:t>
            </a:r>
          </a:p>
          <a:p>
            <a:pPr marL="0" indent="0">
              <a:buNone/>
            </a:pPr>
            <a:endParaRPr lang="en-US" dirty="0">
              <a:solidFill>
                <a:srgbClr val="FFFF00"/>
              </a:solidFill>
            </a:endParaRPr>
          </a:p>
          <a:p>
            <a:pPr marL="0" indent="0">
              <a:buNone/>
            </a:pPr>
            <a:r>
              <a:rPr lang="en-US" dirty="0" smtClean="0">
                <a:solidFill>
                  <a:srgbClr val="FFFF00"/>
                </a:solidFill>
              </a:rPr>
              <a:t>When </a:t>
            </a:r>
            <a:r>
              <a:rPr lang="en-US" dirty="0">
                <a:solidFill>
                  <a:srgbClr val="FFFF00"/>
                </a:solidFill>
              </a:rPr>
              <a:t>using Table 1a, the values provided are for 2 persons in a studio (or in a one-bedroom), and if the number of occupants is known, and greater than the table values, the additional occupants must be accounted for by adding 7.5 CFM per additional person to the table value.</a:t>
            </a:r>
          </a:p>
          <a:p>
            <a:endParaRPr lang="en-US" dirty="0"/>
          </a:p>
        </p:txBody>
      </p:sp>
    </p:spTree>
    <p:extLst>
      <p:ext uri="{BB962C8B-B14F-4D97-AF65-F5344CB8AC3E}">
        <p14:creationId xmlns:p14="http://schemas.microsoft.com/office/powerpoint/2010/main" val="40562027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62.2 Ventilation Table Method</a:t>
            </a:r>
            <a:endParaRPr lang="en-US" dirty="0"/>
          </a:p>
        </p:txBody>
      </p:sp>
      <p:graphicFrame>
        <p:nvGraphicFramePr>
          <p:cNvPr id="3" name="Table 2"/>
          <p:cNvGraphicFramePr>
            <a:graphicFrameLocks noGrp="1"/>
          </p:cNvGraphicFramePr>
          <p:nvPr>
            <p:extLst/>
          </p:nvPr>
        </p:nvGraphicFramePr>
        <p:xfrm>
          <a:off x="1981198" y="1295402"/>
          <a:ext cx="4800601" cy="5130536"/>
        </p:xfrm>
        <a:graphic>
          <a:graphicData uri="http://schemas.openxmlformats.org/drawingml/2006/table">
            <a:tbl>
              <a:tblPr firstRow="1" firstCol="1" bandRow="1">
                <a:tableStyleId>{5C22544A-7EE6-4342-B048-85BDC9FD1C3A}</a:tableStyleId>
              </a:tblPr>
              <a:tblGrid>
                <a:gridCol w="1787671"/>
                <a:gridCol w="602586"/>
                <a:gridCol w="602586"/>
                <a:gridCol w="602586"/>
                <a:gridCol w="602586"/>
                <a:gridCol w="602586"/>
              </a:tblGrid>
              <a:tr h="395491">
                <a:tc gridSpan="6">
                  <a:txBody>
                    <a:bodyPr/>
                    <a:lstStyle/>
                    <a:p>
                      <a:pPr marL="0" marR="0" algn="ctr">
                        <a:lnSpc>
                          <a:spcPct val="115000"/>
                        </a:lnSpc>
                        <a:spcBef>
                          <a:spcPts val="0"/>
                        </a:spcBef>
                        <a:spcAft>
                          <a:spcPts val="1000"/>
                        </a:spcAft>
                      </a:pPr>
                      <a:r>
                        <a:rPr lang="en-US" sz="2400" dirty="0">
                          <a:effectLst/>
                        </a:rPr>
                        <a:t>Ventilation Air Requirements in CFM</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95491">
                <a:tc rowSpan="2">
                  <a:txBody>
                    <a:bodyPr/>
                    <a:lstStyle/>
                    <a:p>
                      <a:pPr marL="0" marR="0" algn="ctr">
                        <a:lnSpc>
                          <a:spcPct val="115000"/>
                        </a:lnSpc>
                        <a:spcBef>
                          <a:spcPts val="0"/>
                        </a:spcBef>
                        <a:spcAft>
                          <a:spcPts val="1000"/>
                        </a:spcAft>
                      </a:pPr>
                      <a:r>
                        <a:rPr lang="en-US" sz="2000">
                          <a:effectLst/>
                        </a:rPr>
                        <a:t>Floor Area ft</a:t>
                      </a:r>
                      <a:r>
                        <a:rPr lang="en-US" sz="2000" baseline="30000">
                          <a:effectLst/>
                        </a:rPr>
                        <a:t>2</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gridSpan="5">
                  <a:txBody>
                    <a:bodyPr/>
                    <a:lstStyle/>
                    <a:p>
                      <a:pPr marL="0" marR="0" algn="ctr">
                        <a:lnSpc>
                          <a:spcPct val="115000"/>
                        </a:lnSpc>
                        <a:spcBef>
                          <a:spcPts val="0"/>
                        </a:spcBef>
                        <a:spcAft>
                          <a:spcPts val="1000"/>
                        </a:spcAft>
                      </a:pPr>
                      <a:r>
                        <a:rPr lang="en-US" sz="2000">
                          <a:effectLst/>
                        </a:rPr>
                        <a:t>Number of Bedrooms</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59511">
                <a:tc vMerge="1">
                  <a:txBody>
                    <a:bodyPr/>
                    <a:lstStyle/>
                    <a:p>
                      <a:endParaRPr lang="en-US"/>
                    </a:p>
                  </a:txBody>
                  <a:tcPr/>
                </a:tc>
                <a:tc>
                  <a:txBody>
                    <a:bodyPr/>
                    <a:lstStyle/>
                    <a:p>
                      <a:pPr marL="0" marR="0" algn="ctr">
                        <a:lnSpc>
                          <a:spcPct val="115000"/>
                        </a:lnSpc>
                        <a:spcBef>
                          <a:spcPts val="0"/>
                        </a:spcBef>
                        <a:spcAft>
                          <a:spcPts val="1000"/>
                        </a:spcAft>
                      </a:pPr>
                      <a:r>
                        <a:rPr lang="en-US" sz="2000">
                          <a:effectLst/>
                        </a:rPr>
                        <a:t>1</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2</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4</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95491">
                <a:tc>
                  <a:txBody>
                    <a:bodyPr/>
                    <a:lstStyle/>
                    <a:p>
                      <a:pPr marL="0" marR="0" algn="ctr">
                        <a:lnSpc>
                          <a:spcPct val="115000"/>
                        </a:lnSpc>
                        <a:spcBef>
                          <a:spcPts val="0"/>
                        </a:spcBef>
                        <a:spcAft>
                          <a:spcPts val="1000"/>
                        </a:spcAft>
                      </a:pPr>
                      <a:r>
                        <a:rPr lang="en-US" sz="2000" dirty="0">
                          <a:effectLst/>
                        </a:rPr>
                        <a:t>Less Than 500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30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38</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45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53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60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95491">
                <a:tc>
                  <a:txBody>
                    <a:bodyPr/>
                    <a:lstStyle/>
                    <a:p>
                      <a:pPr marL="0" marR="0" algn="ctr">
                        <a:lnSpc>
                          <a:spcPct val="115000"/>
                        </a:lnSpc>
                        <a:spcBef>
                          <a:spcPts val="0"/>
                        </a:spcBef>
                        <a:spcAft>
                          <a:spcPts val="1000"/>
                        </a:spcAft>
                      </a:pPr>
                      <a:r>
                        <a:rPr lang="en-US" sz="2000">
                          <a:effectLst/>
                        </a:rPr>
                        <a:t>501-1000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45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53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60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68</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75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95491">
                <a:tc>
                  <a:txBody>
                    <a:bodyPr/>
                    <a:lstStyle/>
                    <a:p>
                      <a:pPr marL="0" marR="0" algn="ctr">
                        <a:lnSpc>
                          <a:spcPct val="115000"/>
                        </a:lnSpc>
                        <a:spcBef>
                          <a:spcPts val="0"/>
                        </a:spcBef>
                        <a:spcAft>
                          <a:spcPts val="1000"/>
                        </a:spcAft>
                      </a:pPr>
                      <a:r>
                        <a:rPr lang="en-US" sz="2000">
                          <a:effectLst/>
                        </a:rPr>
                        <a:t>1001-1500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60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68</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75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83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90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95491">
                <a:tc>
                  <a:txBody>
                    <a:bodyPr/>
                    <a:lstStyle/>
                    <a:p>
                      <a:pPr marL="0" marR="0" algn="ctr">
                        <a:lnSpc>
                          <a:spcPct val="115000"/>
                        </a:lnSpc>
                        <a:spcBef>
                          <a:spcPts val="0"/>
                        </a:spcBef>
                        <a:spcAft>
                          <a:spcPts val="1000"/>
                        </a:spcAft>
                      </a:pPr>
                      <a:r>
                        <a:rPr lang="en-US" sz="2000">
                          <a:effectLst/>
                        </a:rPr>
                        <a:t>1501-2000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75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83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90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98</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105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95491">
                <a:tc>
                  <a:txBody>
                    <a:bodyPr/>
                    <a:lstStyle/>
                    <a:p>
                      <a:pPr marL="0" marR="0" algn="ctr">
                        <a:lnSpc>
                          <a:spcPct val="115000"/>
                        </a:lnSpc>
                        <a:spcBef>
                          <a:spcPts val="0"/>
                        </a:spcBef>
                        <a:spcAft>
                          <a:spcPts val="1000"/>
                        </a:spcAft>
                      </a:pPr>
                      <a:r>
                        <a:rPr lang="en-US" sz="2000">
                          <a:effectLst/>
                        </a:rPr>
                        <a:t>2001-2500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90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98</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105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113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120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95491">
                <a:tc>
                  <a:txBody>
                    <a:bodyPr/>
                    <a:lstStyle/>
                    <a:p>
                      <a:pPr marL="0" marR="0" algn="ctr">
                        <a:lnSpc>
                          <a:spcPct val="115000"/>
                        </a:lnSpc>
                        <a:spcBef>
                          <a:spcPts val="0"/>
                        </a:spcBef>
                        <a:spcAft>
                          <a:spcPts val="1000"/>
                        </a:spcAft>
                      </a:pPr>
                      <a:r>
                        <a:rPr lang="en-US" sz="2000">
                          <a:effectLst/>
                        </a:rPr>
                        <a:t>2501-3000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105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113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120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128</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135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95491">
                <a:tc>
                  <a:txBody>
                    <a:bodyPr/>
                    <a:lstStyle/>
                    <a:p>
                      <a:pPr marL="0" marR="0" algn="ctr">
                        <a:lnSpc>
                          <a:spcPct val="115000"/>
                        </a:lnSpc>
                        <a:spcBef>
                          <a:spcPts val="0"/>
                        </a:spcBef>
                        <a:spcAft>
                          <a:spcPts val="1000"/>
                        </a:spcAft>
                      </a:pPr>
                      <a:r>
                        <a:rPr lang="en-US" sz="2000">
                          <a:effectLst/>
                        </a:rPr>
                        <a:t>3001-3500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120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128</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135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143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150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95491">
                <a:tc>
                  <a:txBody>
                    <a:bodyPr/>
                    <a:lstStyle/>
                    <a:p>
                      <a:pPr marL="0" marR="0" algn="ctr">
                        <a:lnSpc>
                          <a:spcPct val="115000"/>
                        </a:lnSpc>
                        <a:spcBef>
                          <a:spcPts val="0"/>
                        </a:spcBef>
                        <a:spcAft>
                          <a:spcPts val="1000"/>
                        </a:spcAft>
                      </a:pPr>
                      <a:r>
                        <a:rPr lang="en-US" sz="2000">
                          <a:effectLst/>
                        </a:rPr>
                        <a:t>3501-4000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135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143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150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158</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165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95491">
                <a:tc>
                  <a:txBody>
                    <a:bodyPr/>
                    <a:lstStyle/>
                    <a:p>
                      <a:pPr marL="0" marR="0" algn="ctr">
                        <a:lnSpc>
                          <a:spcPct val="115000"/>
                        </a:lnSpc>
                        <a:spcBef>
                          <a:spcPts val="0"/>
                        </a:spcBef>
                        <a:spcAft>
                          <a:spcPts val="1000"/>
                        </a:spcAft>
                      </a:pPr>
                      <a:r>
                        <a:rPr lang="en-US" sz="2000">
                          <a:effectLst/>
                        </a:rPr>
                        <a:t>4001-4500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150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158</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165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173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180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95491">
                <a:tc>
                  <a:txBody>
                    <a:bodyPr/>
                    <a:lstStyle/>
                    <a:p>
                      <a:pPr marL="0" marR="0" algn="ctr">
                        <a:lnSpc>
                          <a:spcPct val="115000"/>
                        </a:lnSpc>
                        <a:spcBef>
                          <a:spcPts val="0"/>
                        </a:spcBef>
                        <a:spcAft>
                          <a:spcPts val="1000"/>
                        </a:spcAft>
                      </a:pPr>
                      <a:r>
                        <a:rPr lang="en-US" sz="2000">
                          <a:effectLst/>
                        </a:rPr>
                        <a:t>4501-5000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165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173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180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188</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dirty="0">
                          <a:effectLst/>
                        </a:rPr>
                        <a:t>195</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p:cxnSp>
        <p:nvCxnSpPr>
          <p:cNvPr id="5" name="Straight Arrow Connector 4"/>
          <p:cNvCxnSpPr/>
          <p:nvPr/>
        </p:nvCxnSpPr>
        <p:spPr>
          <a:xfrm>
            <a:off x="1981200" y="2743200"/>
            <a:ext cx="914400" cy="9144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2550638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62.2 Ventilation Table Method</a:t>
            </a:r>
            <a:endParaRPr lang="en-US" dirty="0"/>
          </a:p>
        </p:txBody>
      </p:sp>
      <p:graphicFrame>
        <p:nvGraphicFramePr>
          <p:cNvPr id="3" name="Table 2"/>
          <p:cNvGraphicFramePr>
            <a:graphicFrameLocks noGrp="1"/>
          </p:cNvGraphicFramePr>
          <p:nvPr>
            <p:extLst/>
          </p:nvPr>
        </p:nvGraphicFramePr>
        <p:xfrm>
          <a:off x="1981198" y="1295402"/>
          <a:ext cx="4800601" cy="5130536"/>
        </p:xfrm>
        <a:graphic>
          <a:graphicData uri="http://schemas.openxmlformats.org/drawingml/2006/table">
            <a:tbl>
              <a:tblPr firstRow="1" firstCol="1" bandRow="1">
                <a:tableStyleId>{5C22544A-7EE6-4342-B048-85BDC9FD1C3A}</a:tableStyleId>
              </a:tblPr>
              <a:tblGrid>
                <a:gridCol w="1787671"/>
                <a:gridCol w="602586"/>
                <a:gridCol w="602586"/>
                <a:gridCol w="602586"/>
                <a:gridCol w="602586"/>
                <a:gridCol w="602586"/>
              </a:tblGrid>
              <a:tr h="395491">
                <a:tc gridSpan="6">
                  <a:txBody>
                    <a:bodyPr/>
                    <a:lstStyle/>
                    <a:p>
                      <a:pPr marL="0" marR="0" algn="ctr">
                        <a:lnSpc>
                          <a:spcPct val="115000"/>
                        </a:lnSpc>
                        <a:spcBef>
                          <a:spcPts val="0"/>
                        </a:spcBef>
                        <a:spcAft>
                          <a:spcPts val="1000"/>
                        </a:spcAft>
                      </a:pPr>
                      <a:r>
                        <a:rPr lang="en-US" sz="2400" dirty="0">
                          <a:effectLst/>
                        </a:rPr>
                        <a:t>Ventilation Air Requirements in CFM</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95491">
                <a:tc rowSpan="2">
                  <a:txBody>
                    <a:bodyPr/>
                    <a:lstStyle/>
                    <a:p>
                      <a:pPr marL="0" marR="0" algn="ctr">
                        <a:lnSpc>
                          <a:spcPct val="115000"/>
                        </a:lnSpc>
                        <a:spcBef>
                          <a:spcPts val="0"/>
                        </a:spcBef>
                        <a:spcAft>
                          <a:spcPts val="1000"/>
                        </a:spcAft>
                      </a:pPr>
                      <a:r>
                        <a:rPr lang="en-US" sz="2000" dirty="0">
                          <a:effectLst/>
                        </a:rPr>
                        <a:t>Floor Area ft</a:t>
                      </a:r>
                      <a:r>
                        <a:rPr lang="en-US" sz="2000" baseline="30000" dirty="0">
                          <a:effectLst/>
                        </a:rPr>
                        <a:t>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gridSpan="5">
                  <a:txBody>
                    <a:bodyPr/>
                    <a:lstStyle/>
                    <a:p>
                      <a:pPr marL="0" marR="0" algn="ctr">
                        <a:lnSpc>
                          <a:spcPct val="115000"/>
                        </a:lnSpc>
                        <a:spcBef>
                          <a:spcPts val="0"/>
                        </a:spcBef>
                        <a:spcAft>
                          <a:spcPts val="1000"/>
                        </a:spcAft>
                      </a:pPr>
                      <a:r>
                        <a:rPr lang="en-US" sz="2000">
                          <a:effectLst/>
                        </a:rPr>
                        <a:t>Number of Bedrooms</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59511">
                <a:tc vMerge="1">
                  <a:txBody>
                    <a:bodyPr/>
                    <a:lstStyle/>
                    <a:p>
                      <a:endParaRPr lang="en-US"/>
                    </a:p>
                  </a:txBody>
                  <a:tcPr/>
                </a:tc>
                <a:tc>
                  <a:txBody>
                    <a:bodyPr/>
                    <a:lstStyle/>
                    <a:p>
                      <a:pPr marL="0" marR="0" algn="ctr">
                        <a:lnSpc>
                          <a:spcPct val="115000"/>
                        </a:lnSpc>
                        <a:spcBef>
                          <a:spcPts val="0"/>
                        </a:spcBef>
                        <a:spcAft>
                          <a:spcPts val="1000"/>
                        </a:spcAft>
                      </a:pPr>
                      <a:r>
                        <a:rPr lang="en-US" sz="2000">
                          <a:effectLst/>
                        </a:rPr>
                        <a:t>1</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2</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4</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95491">
                <a:tc>
                  <a:txBody>
                    <a:bodyPr/>
                    <a:lstStyle/>
                    <a:p>
                      <a:pPr marL="0" marR="0" algn="ctr">
                        <a:lnSpc>
                          <a:spcPct val="115000"/>
                        </a:lnSpc>
                        <a:spcBef>
                          <a:spcPts val="0"/>
                        </a:spcBef>
                        <a:spcAft>
                          <a:spcPts val="1000"/>
                        </a:spcAft>
                      </a:pPr>
                      <a:r>
                        <a:rPr lang="en-US" sz="2000">
                          <a:effectLst/>
                        </a:rPr>
                        <a:t>Less Than 500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30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38</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45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53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60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95491">
                <a:tc>
                  <a:txBody>
                    <a:bodyPr/>
                    <a:lstStyle/>
                    <a:p>
                      <a:pPr marL="0" marR="0" algn="ctr">
                        <a:lnSpc>
                          <a:spcPct val="115000"/>
                        </a:lnSpc>
                        <a:spcBef>
                          <a:spcPts val="0"/>
                        </a:spcBef>
                        <a:spcAft>
                          <a:spcPts val="1000"/>
                        </a:spcAft>
                      </a:pPr>
                      <a:r>
                        <a:rPr lang="en-US" sz="2000">
                          <a:effectLst/>
                        </a:rPr>
                        <a:t>501-1000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45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53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60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68</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75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95491">
                <a:tc>
                  <a:txBody>
                    <a:bodyPr/>
                    <a:lstStyle/>
                    <a:p>
                      <a:pPr marL="0" marR="0" algn="ctr">
                        <a:lnSpc>
                          <a:spcPct val="115000"/>
                        </a:lnSpc>
                        <a:spcBef>
                          <a:spcPts val="0"/>
                        </a:spcBef>
                        <a:spcAft>
                          <a:spcPts val="1000"/>
                        </a:spcAft>
                      </a:pPr>
                      <a:r>
                        <a:rPr lang="en-US" sz="2000">
                          <a:effectLst/>
                        </a:rPr>
                        <a:t>1001-1500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60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68</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75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83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90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95491">
                <a:tc>
                  <a:txBody>
                    <a:bodyPr/>
                    <a:lstStyle/>
                    <a:p>
                      <a:pPr marL="0" marR="0" algn="ctr">
                        <a:lnSpc>
                          <a:spcPct val="115000"/>
                        </a:lnSpc>
                        <a:spcBef>
                          <a:spcPts val="0"/>
                        </a:spcBef>
                        <a:spcAft>
                          <a:spcPts val="1000"/>
                        </a:spcAft>
                      </a:pPr>
                      <a:r>
                        <a:rPr lang="en-US" sz="2000">
                          <a:effectLst/>
                        </a:rPr>
                        <a:t>1501-2000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75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83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90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98</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105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95491">
                <a:tc>
                  <a:txBody>
                    <a:bodyPr/>
                    <a:lstStyle/>
                    <a:p>
                      <a:pPr marL="0" marR="0" algn="ctr">
                        <a:lnSpc>
                          <a:spcPct val="115000"/>
                        </a:lnSpc>
                        <a:spcBef>
                          <a:spcPts val="0"/>
                        </a:spcBef>
                        <a:spcAft>
                          <a:spcPts val="1000"/>
                        </a:spcAft>
                      </a:pPr>
                      <a:r>
                        <a:rPr lang="en-US" sz="2000">
                          <a:effectLst/>
                        </a:rPr>
                        <a:t>2001-2500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90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98</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105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113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120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95491">
                <a:tc>
                  <a:txBody>
                    <a:bodyPr/>
                    <a:lstStyle/>
                    <a:p>
                      <a:pPr marL="0" marR="0" algn="ctr">
                        <a:lnSpc>
                          <a:spcPct val="115000"/>
                        </a:lnSpc>
                        <a:spcBef>
                          <a:spcPts val="0"/>
                        </a:spcBef>
                        <a:spcAft>
                          <a:spcPts val="1000"/>
                        </a:spcAft>
                      </a:pPr>
                      <a:r>
                        <a:rPr lang="en-US" sz="2000">
                          <a:effectLst/>
                        </a:rPr>
                        <a:t>2501-3000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105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113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120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128</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135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95491">
                <a:tc>
                  <a:txBody>
                    <a:bodyPr/>
                    <a:lstStyle/>
                    <a:p>
                      <a:pPr marL="0" marR="0" algn="ctr">
                        <a:lnSpc>
                          <a:spcPct val="115000"/>
                        </a:lnSpc>
                        <a:spcBef>
                          <a:spcPts val="0"/>
                        </a:spcBef>
                        <a:spcAft>
                          <a:spcPts val="1000"/>
                        </a:spcAft>
                      </a:pPr>
                      <a:r>
                        <a:rPr lang="en-US" sz="2000">
                          <a:effectLst/>
                        </a:rPr>
                        <a:t>3001-3500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120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128</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135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143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150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95491">
                <a:tc>
                  <a:txBody>
                    <a:bodyPr/>
                    <a:lstStyle/>
                    <a:p>
                      <a:pPr marL="0" marR="0" algn="ctr">
                        <a:lnSpc>
                          <a:spcPct val="115000"/>
                        </a:lnSpc>
                        <a:spcBef>
                          <a:spcPts val="0"/>
                        </a:spcBef>
                        <a:spcAft>
                          <a:spcPts val="1000"/>
                        </a:spcAft>
                      </a:pPr>
                      <a:r>
                        <a:rPr lang="en-US" sz="2000">
                          <a:effectLst/>
                        </a:rPr>
                        <a:t>3501-4000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135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143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150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158</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165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95491">
                <a:tc>
                  <a:txBody>
                    <a:bodyPr/>
                    <a:lstStyle/>
                    <a:p>
                      <a:pPr marL="0" marR="0" algn="ctr">
                        <a:lnSpc>
                          <a:spcPct val="115000"/>
                        </a:lnSpc>
                        <a:spcBef>
                          <a:spcPts val="0"/>
                        </a:spcBef>
                        <a:spcAft>
                          <a:spcPts val="1000"/>
                        </a:spcAft>
                      </a:pPr>
                      <a:r>
                        <a:rPr lang="en-US" sz="2000">
                          <a:effectLst/>
                        </a:rPr>
                        <a:t>4001-4500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150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158</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165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173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180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95491">
                <a:tc>
                  <a:txBody>
                    <a:bodyPr/>
                    <a:lstStyle/>
                    <a:p>
                      <a:pPr marL="0" marR="0" algn="ctr">
                        <a:lnSpc>
                          <a:spcPct val="115000"/>
                        </a:lnSpc>
                        <a:spcBef>
                          <a:spcPts val="0"/>
                        </a:spcBef>
                        <a:spcAft>
                          <a:spcPts val="1000"/>
                        </a:spcAft>
                      </a:pPr>
                      <a:r>
                        <a:rPr lang="en-US" sz="2000">
                          <a:effectLst/>
                        </a:rPr>
                        <a:t>4501-5000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165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173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180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188</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dirty="0">
                          <a:effectLst/>
                        </a:rPr>
                        <a:t>195</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p:cxnSp>
        <p:nvCxnSpPr>
          <p:cNvPr id="5" name="Straight Arrow Connector 4"/>
          <p:cNvCxnSpPr/>
          <p:nvPr/>
        </p:nvCxnSpPr>
        <p:spPr>
          <a:xfrm>
            <a:off x="1981200" y="2743200"/>
            <a:ext cx="914400" cy="9144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3581400" y="1387158"/>
            <a:ext cx="914400" cy="9144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3058199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62.2 Ventilation Table 1a Method</a:t>
            </a:r>
            <a:endParaRPr lang="en-US" dirty="0"/>
          </a:p>
        </p:txBody>
      </p:sp>
      <p:graphicFrame>
        <p:nvGraphicFramePr>
          <p:cNvPr id="3" name="Table 2"/>
          <p:cNvGraphicFramePr>
            <a:graphicFrameLocks noGrp="1"/>
          </p:cNvGraphicFramePr>
          <p:nvPr>
            <p:extLst/>
          </p:nvPr>
        </p:nvGraphicFramePr>
        <p:xfrm>
          <a:off x="1981198" y="1295402"/>
          <a:ext cx="4800601" cy="5130536"/>
        </p:xfrm>
        <a:graphic>
          <a:graphicData uri="http://schemas.openxmlformats.org/drawingml/2006/table">
            <a:tbl>
              <a:tblPr firstRow="1" firstCol="1" bandRow="1">
                <a:tableStyleId>{5C22544A-7EE6-4342-B048-85BDC9FD1C3A}</a:tableStyleId>
              </a:tblPr>
              <a:tblGrid>
                <a:gridCol w="1787671"/>
                <a:gridCol w="602586"/>
                <a:gridCol w="602586"/>
                <a:gridCol w="602586"/>
                <a:gridCol w="602586"/>
                <a:gridCol w="602586"/>
              </a:tblGrid>
              <a:tr h="395491">
                <a:tc gridSpan="6">
                  <a:txBody>
                    <a:bodyPr/>
                    <a:lstStyle/>
                    <a:p>
                      <a:pPr marL="0" marR="0" algn="ctr">
                        <a:lnSpc>
                          <a:spcPct val="115000"/>
                        </a:lnSpc>
                        <a:spcBef>
                          <a:spcPts val="0"/>
                        </a:spcBef>
                        <a:spcAft>
                          <a:spcPts val="1000"/>
                        </a:spcAft>
                      </a:pPr>
                      <a:r>
                        <a:rPr lang="en-US" sz="2400" dirty="0">
                          <a:effectLst/>
                        </a:rPr>
                        <a:t>Ventilation Air Requirements in CFM</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95491">
                <a:tc rowSpan="2">
                  <a:txBody>
                    <a:bodyPr/>
                    <a:lstStyle/>
                    <a:p>
                      <a:pPr marL="0" marR="0" algn="ctr">
                        <a:lnSpc>
                          <a:spcPct val="115000"/>
                        </a:lnSpc>
                        <a:spcBef>
                          <a:spcPts val="0"/>
                        </a:spcBef>
                        <a:spcAft>
                          <a:spcPts val="1000"/>
                        </a:spcAft>
                      </a:pPr>
                      <a:r>
                        <a:rPr lang="en-US" sz="2000" dirty="0">
                          <a:effectLst/>
                        </a:rPr>
                        <a:t>Floor Area ft</a:t>
                      </a:r>
                      <a:r>
                        <a:rPr lang="en-US" sz="2000" baseline="30000" dirty="0">
                          <a:effectLst/>
                        </a:rPr>
                        <a:t>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gridSpan="5">
                  <a:txBody>
                    <a:bodyPr/>
                    <a:lstStyle/>
                    <a:p>
                      <a:pPr marL="0" marR="0" algn="ctr">
                        <a:lnSpc>
                          <a:spcPct val="115000"/>
                        </a:lnSpc>
                        <a:spcBef>
                          <a:spcPts val="0"/>
                        </a:spcBef>
                        <a:spcAft>
                          <a:spcPts val="1000"/>
                        </a:spcAft>
                      </a:pPr>
                      <a:r>
                        <a:rPr lang="en-US" sz="2000">
                          <a:effectLst/>
                        </a:rPr>
                        <a:t>Number of Bedrooms</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59511">
                <a:tc vMerge="1">
                  <a:txBody>
                    <a:bodyPr/>
                    <a:lstStyle/>
                    <a:p>
                      <a:endParaRPr lang="en-US"/>
                    </a:p>
                  </a:txBody>
                  <a:tcPr/>
                </a:tc>
                <a:tc>
                  <a:txBody>
                    <a:bodyPr/>
                    <a:lstStyle/>
                    <a:p>
                      <a:pPr marL="0" marR="0" algn="ctr">
                        <a:lnSpc>
                          <a:spcPct val="115000"/>
                        </a:lnSpc>
                        <a:spcBef>
                          <a:spcPts val="0"/>
                        </a:spcBef>
                        <a:spcAft>
                          <a:spcPts val="1000"/>
                        </a:spcAft>
                      </a:pPr>
                      <a:r>
                        <a:rPr lang="en-US" sz="2000">
                          <a:effectLst/>
                        </a:rPr>
                        <a:t>1</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2</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4</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95491">
                <a:tc>
                  <a:txBody>
                    <a:bodyPr/>
                    <a:lstStyle/>
                    <a:p>
                      <a:pPr marL="0" marR="0" algn="ctr">
                        <a:lnSpc>
                          <a:spcPct val="115000"/>
                        </a:lnSpc>
                        <a:spcBef>
                          <a:spcPts val="0"/>
                        </a:spcBef>
                        <a:spcAft>
                          <a:spcPts val="1000"/>
                        </a:spcAft>
                      </a:pPr>
                      <a:r>
                        <a:rPr lang="en-US" sz="2000">
                          <a:effectLst/>
                        </a:rPr>
                        <a:t>Less Than 500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30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38</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45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53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60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95491">
                <a:tc>
                  <a:txBody>
                    <a:bodyPr/>
                    <a:lstStyle/>
                    <a:p>
                      <a:pPr marL="0" marR="0" algn="ctr">
                        <a:lnSpc>
                          <a:spcPct val="115000"/>
                        </a:lnSpc>
                        <a:spcBef>
                          <a:spcPts val="0"/>
                        </a:spcBef>
                        <a:spcAft>
                          <a:spcPts val="1000"/>
                        </a:spcAft>
                      </a:pPr>
                      <a:r>
                        <a:rPr lang="en-US" sz="2000">
                          <a:effectLst/>
                        </a:rPr>
                        <a:t>501-1000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45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53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60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68</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75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95491">
                <a:tc>
                  <a:txBody>
                    <a:bodyPr/>
                    <a:lstStyle/>
                    <a:p>
                      <a:pPr marL="0" marR="0" algn="ctr">
                        <a:lnSpc>
                          <a:spcPct val="115000"/>
                        </a:lnSpc>
                        <a:spcBef>
                          <a:spcPts val="0"/>
                        </a:spcBef>
                        <a:spcAft>
                          <a:spcPts val="1000"/>
                        </a:spcAft>
                      </a:pPr>
                      <a:r>
                        <a:rPr lang="en-US" sz="2000">
                          <a:effectLst/>
                        </a:rPr>
                        <a:t>1001-1500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60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68</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75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83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90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95491">
                <a:tc>
                  <a:txBody>
                    <a:bodyPr/>
                    <a:lstStyle/>
                    <a:p>
                      <a:pPr marL="0" marR="0" algn="ctr">
                        <a:lnSpc>
                          <a:spcPct val="115000"/>
                        </a:lnSpc>
                        <a:spcBef>
                          <a:spcPts val="0"/>
                        </a:spcBef>
                        <a:spcAft>
                          <a:spcPts val="1000"/>
                        </a:spcAft>
                      </a:pPr>
                      <a:r>
                        <a:rPr lang="en-US" sz="2000">
                          <a:effectLst/>
                        </a:rPr>
                        <a:t>1501-2000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75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83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90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98</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105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95491">
                <a:tc>
                  <a:txBody>
                    <a:bodyPr/>
                    <a:lstStyle/>
                    <a:p>
                      <a:pPr marL="0" marR="0" algn="ctr">
                        <a:lnSpc>
                          <a:spcPct val="115000"/>
                        </a:lnSpc>
                        <a:spcBef>
                          <a:spcPts val="0"/>
                        </a:spcBef>
                        <a:spcAft>
                          <a:spcPts val="1000"/>
                        </a:spcAft>
                      </a:pPr>
                      <a:r>
                        <a:rPr lang="en-US" sz="2000">
                          <a:effectLst/>
                        </a:rPr>
                        <a:t>2001-2500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90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98</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105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113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120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95491">
                <a:tc>
                  <a:txBody>
                    <a:bodyPr/>
                    <a:lstStyle/>
                    <a:p>
                      <a:pPr marL="0" marR="0" algn="ctr">
                        <a:lnSpc>
                          <a:spcPct val="115000"/>
                        </a:lnSpc>
                        <a:spcBef>
                          <a:spcPts val="0"/>
                        </a:spcBef>
                        <a:spcAft>
                          <a:spcPts val="1000"/>
                        </a:spcAft>
                      </a:pPr>
                      <a:r>
                        <a:rPr lang="en-US" sz="2000">
                          <a:effectLst/>
                        </a:rPr>
                        <a:t>2501-3000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105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113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120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128</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135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95491">
                <a:tc>
                  <a:txBody>
                    <a:bodyPr/>
                    <a:lstStyle/>
                    <a:p>
                      <a:pPr marL="0" marR="0" algn="ctr">
                        <a:lnSpc>
                          <a:spcPct val="115000"/>
                        </a:lnSpc>
                        <a:spcBef>
                          <a:spcPts val="0"/>
                        </a:spcBef>
                        <a:spcAft>
                          <a:spcPts val="1000"/>
                        </a:spcAft>
                      </a:pPr>
                      <a:r>
                        <a:rPr lang="en-US" sz="2000">
                          <a:effectLst/>
                        </a:rPr>
                        <a:t>3001-3500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120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128</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135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143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150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95491">
                <a:tc>
                  <a:txBody>
                    <a:bodyPr/>
                    <a:lstStyle/>
                    <a:p>
                      <a:pPr marL="0" marR="0" algn="ctr">
                        <a:lnSpc>
                          <a:spcPct val="115000"/>
                        </a:lnSpc>
                        <a:spcBef>
                          <a:spcPts val="0"/>
                        </a:spcBef>
                        <a:spcAft>
                          <a:spcPts val="1000"/>
                        </a:spcAft>
                      </a:pPr>
                      <a:r>
                        <a:rPr lang="en-US" sz="2000">
                          <a:effectLst/>
                        </a:rPr>
                        <a:t>3501-4000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135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143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150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158</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165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95491">
                <a:tc>
                  <a:txBody>
                    <a:bodyPr/>
                    <a:lstStyle/>
                    <a:p>
                      <a:pPr marL="0" marR="0" algn="ctr">
                        <a:lnSpc>
                          <a:spcPct val="115000"/>
                        </a:lnSpc>
                        <a:spcBef>
                          <a:spcPts val="0"/>
                        </a:spcBef>
                        <a:spcAft>
                          <a:spcPts val="1000"/>
                        </a:spcAft>
                      </a:pPr>
                      <a:r>
                        <a:rPr lang="en-US" sz="2000">
                          <a:effectLst/>
                        </a:rPr>
                        <a:t>4001-4500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150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158</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165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173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180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95491">
                <a:tc>
                  <a:txBody>
                    <a:bodyPr/>
                    <a:lstStyle/>
                    <a:p>
                      <a:pPr marL="0" marR="0" algn="ctr">
                        <a:lnSpc>
                          <a:spcPct val="115000"/>
                        </a:lnSpc>
                        <a:spcBef>
                          <a:spcPts val="0"/>
                        </a:spcBef>
                        <a:spcAft>
                          <a:spcPts val="1000"/>
                        </a:spcAft>
                      </a:pPr>
                      <a:r>
                        <a:rPr lang="en-US" sz="2000">
                          <a:effectLst/>
                        </a:rPr>
                        <a:t>4501-5000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165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173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180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188</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dirty="0">
                          <a:effectLst/>
                        </a:rPr>
                        <a:t>195</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p:cxnSp>
        <p:nvCxnSpPr>
          <p:cNvPr id="5" name="Straight Arrow Connector 4"/>
          <p:cNvCxnSpPr/>
          <p:nvPr/>
        </p:nvCxnSpPr>
        <p:spPr>
          <a:xfrm>
            <a:off x="1981200" y="2743200"/>
            <a:ext cx="914400" cy="9144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3581400" y="1387158"/>
            <a:ext cx="914400" cy="9144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3657600" y="2743200"/>
            <a:ext cx="914400" cy="9144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3190885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IMPLEMENTING </a:t>
            </a:r>
            <a:r>
              <a:rPr lang="en-US" b="1" dirty="0"/>
              <a:t>IDENTIFIED PERFORMANCE </a:t>
            </a:r>
            <a:r>
              <a:rPr lang="en-US" b="1" dirty="0" smtClean="0"/>
              <a:t>IMPROVEMENTS</a:t>
            </a:r>
            <a:br>
              <a:rPr lang="en-US" b="1" dirty="0" smtClean="0"/>
            </a:br>
            <a:r>
              <a:rPr lang="en-US" b="1" dirty="0" smtClean="0"/>
              <a:t>(IIPI) </a:t>
            </a:r>
            <a:endParaRPr lang="en-US" dirty="0"/>
          </a:p>
        </p:txBody>
      </p:sp>
      <p:sp>
        <p:nvSpPr>
          <p:cNvPr id="3" name="Content Placeholder 2"/>
          <p:cNvSpPr>
            <a:spLocks noGrp="1"/>
          </p:cNvSpPr>
          <p:nvPr>
            <p:ph idx="1"/>
          </p:nvPr>
        </p:nvSpPr>
        <p:spPr>
          <a:xfrm>
            <a:off x="457200" y="2286000"/>
            <a:ext cx="8229600" cy="3840163"/>
          </a:xfrm>
        </p:spPr>
        <p:txBody>
          <a:bodyPr/>
          <a:lstStyle/>
          <a:p>
            <a:pPr marL="0" indent="0">
              <a:buNone/>
            </a:pPr>
            <a:r>
              <a:rPr lang="en-US" dirty="0">
                <a:solidFill>
                  <a:srgbClr val="FFFF00"/>
                </a:solidFill>
              </a:rPr>
              <a:t>The Technician who is in charge of the contracted performance and safety retrofit installation must make sure that the building performance improvement(s) selected by the homeowners are </a:t>
            </a:r>
            <a:r>
              <a:rPr lang="en-US" u="sng" dirty="0">
                <a:solidFill>
                  <a:srgbClr val="FFFF00"/>
                </a:solidFill>
              </a:rPr>
              <a:t>all </a:t>
            </a:r>
            <a:r>
              <a:rPr lang="en-US" dirty="0">
                <a:solidFill>
                  <a:srgbClr val="FFFF00"/>
                </a:solidFill>
              </a:rPr>
              <a:t>done in accordance with recognized industry standards and good practices. </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31657240"/>
      </p:ext>
    </p:extLst>
  </p:cSld>
  <p:clrMapOvr>
    <a:masterClrMapping/>
  </p:clrMapOvr>
  <mc:AlternateContent xmlns:mc="http://schemas.openxmlformats.org/markup-compatibility/2006" xmlns:p14="http://schemas.microsoft.com/office/powerpoint/2010/main">
    <mc:Choice Requires="p14">
      <p:transition spd="slow" p14:dur="2000" advTm="16826"/>
    </mc:Choice>
    <mc:Fallback xmlns="">
      <p:transition spd="slow" advTm="168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62.2 Ventilation Table 1b Method</a:t>
            </a:r>
            <a:endParaRPr lang="en-US" dirty="0"/>
          </a:p>
        </p:txBody>
      </p:sp>
      <p:graphicFrame>
        <p:nvGraphicFramePr>
          <p:cNvPr id="4" name="Table 3"/>
          <p:cNvGraphicFramePr>
            <a:graphicFrameLocks noGrp="1"/>
          </p:cNvGraphicFramePr>
          <p:nvPr>
            <p:extLst/>
          </p:nvPr>
        </p:nvGraphicFramePr>
        <p:xfrm>
          <a:off x="2286000" y="1432874"/>
          <a:ext cx="4724399" cy="5425123"/>
        </p:xfrm>
        <a:graphic>
          <a:graphicData uri="http://schemas.openxmlformats.org/drawingml/2006/table">
            <a:tbl>
              <a:tblPr firstRow="1" firstCol="1" bandRow="1">
                <a:tableStyleId>{5C22544A-7EE6-4342-B048-85BDC9FD1C3A}</a:tableStyleId>
              </a:tblPr>
              <a:tblGrid>
                <a:gridCol w="1998419"/>
                <a:gridCol w="545196"/>
                <a:gridCol w="545196"/>
                <a:gridCol w="545196"/>
                <a:gridCol w="545196"/>
                <a:gridCol w="545196"/>
              </a:tblGrid>
              <a:tr h="453177">
                <a:tc gridSpan="6">
                  <a:txBody>
                    <a:bodyPr/>
                    <a:lstStyle/>
                    <a:p>
                      <a:pPr marL="0" marR="0" algn="ctr">
                        <a:lnSpc>
                          <a:spcPct val="115000"/>
                        </a:lnSpc>
                        <a:spcBef>
                          <a:spcPts val="0"/>
                        </a:spcBef>
                        <a:spcAft>
                          <a:spcPts val="1000"/>
                        </a:spcAft>
                      </a:pPr>
                      <a:r>
                        <a:rPr lang="en-US" sz="2000" dirty="0">
                          <a:effectLst/>
                        </a:rPr>
                        <a:t>Ventilation Air Requirements in Cfm</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53177">
                <a:tc rowSpan="2">
                  <a:txBody>
                    <a:bodyPr/>
                    <a:lstStyle/>
                    <a:p>
                      <a:pPr marL="0" marR="0" algn="ctr">
                        <a:lnSpc>
                          <a:spcPct val="115000"/>
                        </a:lnSpc>
                        <a:spcBef>
                          <a:spcPts val="0"/>
                        </a:spcBef>
                        <a:spcAft>
                          <a:spcPts val="1000"/>
                        </a:spcAft>
                      </a:pPr>
                      <a:r>
                        <a:rPr lang="en-US" sz="2000" dirty="0">
                          <a:effectLst/>
                        </a:rPr>
                        <a:t>Floor Area ft</a:t>
                      </a:r>
                      <a:r>
                        <a:rPr lang="en-US" sz="2000" baseline="30000" dirty="0">
                          <a:effectLst/>
                        </a:rPr>
                        <a:t>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gridSpan="5">
                  <a:txBody>
                    <a:bodyPr/>
                    <a:lstStyle/>
                    <a:p>
                      <a:pPr marL="0" marR="0" algn="ctr">
                        <a:lnSpc>
                          <a:spcPct val="115000"/>
                        </a:lnSpc>
                        <a:spcBef>
                          <a:spcPts val="0"/>
                        </a:spcBef>
                        <a:spcAft>
                          <a:spcPts val="1000"/>
                        </a:spcAft>
                      </a:pPr>
                      <a:r>
                        <a:rPr lang="en-US" sz="2000">
                          <a:effectLst/>
                        </a:rPr>
                        <a:t>Number of Bedrooms</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11951">
                <a:tc vMerge="1">
                  <a:txBody>
                    <a:bodyPr/>
                    <a:lstStyle/>
                    <a:p>
                      <a:endParaRPr lang="en-US"/>
                    </a:p>
                  </a:txBody>
                  <a:tcPr/>
                </a:tc>
                <a:tc>
                  <a:txBody>
                    <a:bodyPr/>
                    <a:lstStyle/>
                    <a:p>
                      <a:pPr marL="0" marR="0" algn="ctr">
                        <a:lnSpc>
                          <a:spcPct val="115000"/>
                        </a:lnSpc>
                        <a:spcBef>
                          <a:spcPts val="0"/>
                        </a:spcBef>
                        <a:spcAft>
                          <a:spcPts val="1000"/>
                        </a:spcAft>
                      </a:pPr>
                      <a:r>
                        <a:rPr lang="en-US" sz="2000">
                          <a:effectLst/>
                        </a:rPr>
                        <a:t>1</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2</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4</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453177">
                <a:tc>
                  <a:txBody>
                    <a:bodyPr/>
                    <a:lstStyle/>
                    <a:p>
                      <a:pPr marL="0" marR="0" algn="ctr">
                        <a:lnSpc>
                          <a:spcPct val="115000"/>
                        </a:lnSpc>
                        <a:spcBef>
                          <a:spcPts val="0"/>
                        </a:spcBef>
                        <a:spcAft>
                          <a:spcPts val="1000"/>
                        </a:spcAft>
                      </a:pPr>
                      <a:r>
                        <a:rPr lang="en-US" sz="2000">
                          <a:effectLst/>
                        </a:rPr>
                        <a:t>Less Than 500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30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40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45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55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60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453177">
                <a:tc>
                  <a:txBody>
                    <a:bodyPr/>
                    <a:lstStyle/>
                    <a:p>
                      <a:pPr marL="0" marR="0" algn="ctr">
                        <a:lnSpc>
                          <a:spcPct val="115000"/>
                        </a:lnSpc>
                        <a:spcBef>
                          <a:spcPts val="0"/>
                        </a:spcBef>
                        <a:spcAft>
                          <a:spcPts val="1000"/>
                        </a:spcAft>
                      </a:pPr>
                      <a:r>
                        <a:rPr lang="en-US" sz="2000">
                          <a:effectLst/>
                        </a:rPr>
                        <a:t>501-1000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dirty="0">
                          <a:effectLst/>
                        </a:rPr>
                        <a:t>45</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55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60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70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75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453177">
                <a:tc>
                  <a:txBody>
                    <a:bodyPr/>
                    <a:lstStyle/>
                    <a:p>
                      <a:pPr marL="0" marR="0" algn="ctr">
                        <a:lnSpc>
                          <a:spcPct val="115000"/>
                        </a:lnSpc>
                        <a:spcBef>
                          <a:spcPts val="0"/>
                        </a:spcBef>
                        <a:spcAft>
                          <a:spcPts val="1000"/>
                        </a:spcAft>
                      </a:pPr>
                      <a:r>
                        <a:rPr lang="en-US" sz="2000">
                          <a:effectLst/>
                        </a:rPr>
                        <a:t>1001-1500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60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70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dirty="0">
                          <a:effectLst/>
                        </a:rPr>
                        <a:t>75</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85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90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453177">
                <a:tc>
                  <a:txBody>
                    <a:bodyPr/>
                    <a:lstStyle/>
                    <a:p>
                      <a:pPr marL="0" marR="0" algn="ctr">
                        <a:lnSpc>
                          <a:spcPct val="115000"/>
                        </a:lnSpc>
                        <a:spcBef>
                          <a:spcPts val="0"/>
                        </a:spcBef>
                        <a:spcAft>
                          <a:spcPts val="1000"/>
                        </a:spcAft>
                      </a:pPr>
                      <a:r>
                        <a:rPr lang="en-US" sz="2000">
                          <a:effectLst/>
                        </a:rPr>
                        <a:t>1501-2000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75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85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90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100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105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453177">
                <a:tc>
                  <a:txBody>
                    <a:bodyPr/>
                    <a:lstStyle/>
                    <a:p>
                      <a:pPr marL="0" marR="0" algn="ctr">
                        <a:lnSpc>
                          <a:spcPct val="115000"/>
                        </a:lnSpc>
                        <a:spcBef>
                          <a:spcPts val="0"/>
                        </a:spcBef>
                        <a:spcAft>
                          <a:spcPts val="1000"/>
                        </a:spcAft>
                      </a:pPr>
                      <a:r>
                        <a:rPr lang="en-US" sz="2000">
                          <a:effectLst/>
                        </a:rPr>
                        <a:t>2001-2500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90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100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105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115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120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453177">
                <a:tc>
                  <a:txBody>
                    <a:bodyPr/>
                    <a:lstStyle/>
                    <a:p>
                      <a:pPr marL="0" marR="0" algn="ctr">
                        <a:lnSpc>
                          <a:spcPct val="115000"/>
                        </a:lnSpc>
                        <a:spcBef>
                          <a:spcPts val="0"/>
                        </a:spcBef>
                        <a:spcAft>
                          <a:spcPts val="1000"/>
                        </a:spcAft>
                      </a:pPr>
                      <a:r>
                        <a:rPr lang="en-US" sz="2000">
                          <a:effectLst/>
                        </a:rPr>
                        <a:t>2501-3000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105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115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120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130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135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453177">
                <a:tc>
                  <a:txBody>
                    <a:bodyPr/>
                    <a:lstStyle/>
                    <a:p>
                      <a:pPr marL="0" marR="0" algn="ctr">
                        <a:lnSpc>
                          <a:spcPct val="115000"/>
                        </a:lnSpc>
                        <a:spcBef>
                          <a:spcPts val="0"/>
                        </a:spcBef>
                        <a:spcAft>
                          <a:spcPts val="1000"/>
                        </a:spcAft>
                      </a:pPr>
                      <a:r>
                        <a:rPr lang="en-US" sz="2000">
                          <a:effectLst/>
                        </a:rPr>
                        <a:t>3001-3500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120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130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135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145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150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934579">
                <a:tc>
                  <a:txBody>
                    <a:bodyPr/>
                    <a:lstStyle/>
                    <a:p>
                      <a:pPr marL="0" marR="0" algn="ctr">
                        <a:lnSpc>
                          <a:spcPct val="115000"/>
                        </a:lnSpc>
                        <a:spcBef>
                          <a:spcPts val="0"/>
                        </a:spcBef>
                        <a:spcAft>
                          <a:spcPts val="1000"/>
                        </a:spcAft>
                      </a:pPr>
                      <a:r>
                        <a:rPr lang="en-US" sz="2000">
                          <a:effectLst/>
                        </a:rPr>
                        <a:t>MoreThan 3501</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135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145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150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a:effectLst/>
                        </a:rPr>
                        <a:t>160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2000" dirty="0">
                          <a:effectLst/>
                        </a:rPr>
                        <a:t>165</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p:cxnSp>
        <p:nvCxnSpPr>
          <p:cNvPr id="9" name="Straight Arrow Connector 8"/>
          <p:cNvCxnSpPr/>
          <p:nvPr/>
        </p:nvCxnSpPr>
        <p:spPr>
          <a:xfrm>
            <a:off x="4114800" y="3238659"/>
            <a:ext cx="914400" cy="9144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784916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62.2 Ventilation Formula Method</a:t>
            </a:r>
          </a:p>
        </p:txBody>
      </p:sp>
      <p:sp>
        <p:nvSpPr>
          <p:cNvPr id="3" name="Content Placeholder 2"/>
          <p:cNvSpPr>
            <a:spLocks noGrp="1"/>
          </p:cNvSpPr>
          <p:nvPr>
            <p:ph idx="1"/>
          </p:nvPr>
        </p:nvSpPr>
        <p:spPr>
          <a:xfrm>
            <a:off x="228600" y="1600200"/>
            <a:ext cx="8686800" cy="5029200"/>
          </a:xfrm>
        </p:spPr>
        <p:txBody>
          <a:bodyPr/>
          <a:lstStyle/>
          <a:p>
            <a:pPr marL="0" indent="0">
              <a:buNone/>
            </a:pPr>
            <a:r>
              <a:rPr lang="en-US" dirty="0">
                <a:solidFill>
                  <a:srgbClr val="FFFF00"/>
                </a:solidFill>
              </a:rPr>
              <a:t>The formula is:</a:t>
            </a:r>
          </a:p>
          <a:p>
            <a:pPr marL="0" indent="0">
              <a:buNone/>
            </a:pPr>
            <a:r>
              <a:rPr lang="en-US" dirty="0" err="1">
                <a:solidFill>
                  <a:srgbClr val="FFFF00"/>
                </a:solidFill>
              </a:rPr>
              <a:t>Q</a:t>
            </a:r>
            <a:r>
              <a:rPr lang="en-US" baseline="-25000" dirty="0" err="1">
                <a:solidFill>
                  <a:srgbClr val="FFFF00"/>
                </a:solidFill>
              </a:rPr>
              <a:t>tot</a:t>
            </a:r>
            <a:r>
              <a:rPr lang="en-US" dirty="0">
                <a:solidFill>
                  <a:srgbClr val="FFFF00"/>
                </a:solidFill>
              </a:rPr>
              <a:t>= 0.03 </a:t>
            </a:r>
            <a:r>
              <a:rPr lang="en-US" dirty="0" err="1">
                <a:solidFill>
                  <a:srgbClr val="FFFF00"/>
                </a:solidFill>
              </a:rPr>
              <a:t>A</a:t>
            </a:r>
            <a:r>
              <a:rPr lang="en-US" baseline="-25000" dirty="0" err="1">
                <a:solidFill>
                  <a:srgbClr val="FFFF00"/>
                </a:solidFill>
              </a:rPr>
              <a:t>floor</a:t>
            </a:r>
            <a:r>
              <a:rPr lang="en-US" dirty="0">
                <a:solidFill>
                  <a:srgbClr val="FFFF00"/>
                </a:solidFill>
              </a:rPr>
              <a:t> + 7.5 x (</a:t>
            </a:r>
            <a:r>
              <a:rPr lang="en-US" dirty="0" err="1">
                <a:solidFill>
                  <a:srgbClr val="FFFF00"/>
                </a:solidFill>
              </a:rPr>
              <a:t>N</a:t>
            </a:r>
            <a:r>
              <a:rPr lang="en-US" baseline="-25000" dirty="0" err="1">
                <a:solidFill>
                  <a:srgbClr val="FFFF00"/>
                </a:solidFill>
              </a:rPr>
              <a:t>br</a:t>
            </a:r>
            <a:r>
              <a:rPr lang="en-US" dirty="0">
                <a:solidFill>
                  <a:srgbClr val="FFFF00"/>
                </a:solidFill>
              </a:rPr>
              <a:t>+ 1) </a:t>
            </a:r>
          </a:p>
          <a:p>
            <a:pPr marL="0" indent="0">
              <a:buNone/>
            </a:pPr>
            <a:r>
              <a:rPr lang="en-US" dirty="0">
                <a:solidFill>
                  <a:srgbClr val="FFFF00"/>
                </a:solidFill>
              </a:rPr>
              <a:t>Where: </a:t>
            </a:r>
          </a:p>
          <a:p>
            <a:pPr marL="0" indent="0">
              <a:buNone/>
            </a:pPr>
            <a:r>
              <a:rPr lang="en-US" dirty="0" err="1">
                <a:solidFill>
                  <a:srgbClr val="FFFF00"/>
                </a:solidFill>
              </a:rPr>
              <a:t>Q</a:t>
            </a:r>
            <a:r>
              <a:rPr lang="en-US" baseline="-25000" dirty="0" err="1">
                <a:solidFill>
                  <a:srgbClr val="FFFF00"/>
                </a:solidFill>
              </a:rPr>
              <a:t>tot</a:t>
            </a:r>
            <a:r>
              <a:rPr lang="en-US" dirty="0">
                <a:solidFill>
                  <a:srgbClr val="FFFF00"/>
                </a:solidFill>
              </a:rPr>
              <a:t>=	Total required ventilation rate in cubic feet per minute (CFM) </a:t>
            </a:r>
          </a:p>
          <a:p>
            <a:pPr marL="0" indent="0">
              <a:buNone/>
            </a:pPr>
            <a:r>
              <a:rPr lang="en-US" dirty="0" err="1" smtClean="0">
                <a:solidFill>
                  <a:srgbClr val="FFFF00"/>
                </a:solidFill>
              </a:rPr>
              <a:t>A</a:t>
            </a:r>
            <a:r>
              <a:rPr lang="en-US" baseline="-25000" dirty="0" err="1" smtClean="0">
                <a:solidFill>
                  <a:srgbClr val="FFFF00"/>
                </a:solidFill>
              </a:rPr>
              <a:t>floor</a:t>
            </a:r>
            <a:r>
              <a:rPr lang="en-US" baseline="-25000" dirty="0" smtClean="0">
                <a:solidFill>
                  <a:srgbClr val="FFFF00"/>
                </a:solidFill>
              </a:rPr>
              <a:t> </a:t>
            </a:r>
            <a:r>
              <a:rPr lang="en-US" dirty="0" smtClean="0">
                <a:solidFill>
                  <a:srgbClr val="FFFF00"/>
                </a:solidFill>
              </a:rPr>
              <a:t>= Floor </a:t>
            </a:r>
            <a:r>
              <a:rPr lang="en-US" dirty="0">
                <a:solidFill>
                  <a:srgbClr val="FFFF00"/>
                </a:solidFill>
              </a:rPr>
              <a:t>area in square feet</a:t>
            </a:r>
          </a:p>
          <a:p>
            <a:pPr marL="0" indent="0">
              <a:buNone/>
            </a:pPr>
            <a:r>
              <a:rPr lang="en-US" dirty="0" err="1" smtClean="0">
                <a:solidFill>
                  <a:srgbClr val="FFFF00"/>
                </a:solidFill>
              </a:rPr>
              <a:t>N</a:t>
            </a:r>
            <a:r>
              <a:rPr lang="en-US" baseline="-25000" dirty="0" err="1" smtClean="0">
                <a:solidFill>
                  <a:srgbClr val="FFFF00"/>
                </a:solidFill>
              </a:rPr>
              <a:t>br</a:t>
            </a:r>
            <a:r>
              <a:rPr lang="en-US" baseline="-25000" dirty="0" smtClean="0">
                <a:solidFill>
                  <a:srgbClr val="FFFF00"/>
                </a:solidFill>
              </a:rPr>
              <a:t>   </a:t>
            </a:r>
            <a:r>
              <a:rPr lang="en-US" dirty="0">
                <a:solidFill>
                  <a:srgbClr val="FFFF00"/>
                </a:solidFill>
              </a:rPr>
              <a:t>= </a:t>
            </a:r>
            <a:r>
              <a:rPr lang="en-US" dirty="0" smtClean="0">
                <a:solidFill>
                  <a:srgbClr val="FFFF00"/>
                </a:solidFill>
              </a:rPr>
              <a:t>Number </a:t>
            </a:r>
            <a:r>
              <a:rPr lang="en-US" dirty="0">
                <a:solidFill>
                  <a:srgbClr val="FFFF00"/>
                </a:solidFill>
              </a:rPr>
              <a:t>of bedrooms.  Not to be less than one; used to estimate the number of occupants for design purposes.</a:t>
            </a:r>
          </a:p>
          <a:p>
            <a:endParaRPr lang="en-US" dirty="0"/>
          </a:p>
        </p:txBody>
      </p:sp>
    </p:spTree>
    <p:extLst>
      <p:ext uri="{BB962C8B-B14F-4D97-AF65-F5344CB8AC3E}">
        <p14:creationId xmlns:p14="http://schemas.microsoft.com/office/powerpoint/2010/main" val="9750323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62.2 Ventilation Formula Method</a:t>
            </a:r>
          </a:p>
        </p:txBody>
      </p:sp>
      <p:sp>
        <p:nvSpPr>
          <p:cNvPr id="3" name="Content Placeholder 2"/>
          <p:cNvSpPr>
            <a:spLocks noGrp="1"/>
          </p:cNvSpPr>
          <p:nvPr>
            <p:ph idx="1"/>
          </p:nvPr>
        </p:nvSpPr>
        <p:spPr>
          <a:xfrm>
            <a:off x="228600" y="1600200"/>
            <a:ext cx="8686800" cy="5029200"/>
          </a:xfrm>
        </p:spPr>
        <p:txBody>
          <a:bodyPr/>
          <a:lstStyle/>
          <a:p>
            <a:pPr marL="0" indent="0">
              <a:buNone/>
            </a:pPr>
            <a:r>
              <a:rPr lang="en-US" dirty="0">
                <a:solidFill>
                  <a:srgbClr val="FFFF00"/>
                </a:solidFill>
              </a:rPr>
              <a:t>The formula is:</a:t>
            </a:r>
          </a:p>
          <a:p>
            <a:pPr marL="0" indent="0">
              <a:buNone/>
            </a:pPr>
            <a:r>
              <a:rPr lang="en-US" dirty="0" err="1">
                <a:solidFill>
                  <a:srgbClr val="FFFF00"/>
                </a:solidFill>
              </a:rPr>
              <a:t>Q</a:t>
            </a:r>
            <a:r>
              <a:rPr lang="en-US" baseline="-25000" dirty="0" err="1">
                <a:solidFill>
                  <a:srgbClr val="FFFF00"/>
                </a:solidFill>
              </a:rPr>
              <a:t>tot</a:t>
            </a:r>
            <a:r>
              <a:rPr lang="en-US" dirty="0">
                <a:solidFill>
                  <a:srgbClr val="FFFF00"/>
                </a:solidFill>
              </a:rPr>
              <a:t>= 0.03 </a:t>
            </a:r>
            <a:r>
              <a:rPr lang="en-US" dirty="0" err="1">
                <a:solidFill>
                  <a:srgbClr val="FFFF00"/>
                </a:solidFill>
              </a:rPr>
              <a:t>A</a:t>
            </a:r>
            <a:r>
              <a:rPr lang="en-US" baseline="-25000" dirty="0" err="1">
                <a:solidFill>
                  <a:srgbClr val="FFFF00"/>
                </a:solidFill>
              </a:rPr>
              <a:t>floor</a:t>
            </a:r>
            <a:r>
              <a:rPr lang="en-US" dirty="0">
                <a:solidFill>
                  <a:srgbClr val="FFFF00"/>
                </a:solidFill>
              </a:rPr>
              <a:t> + 7.5 x (</a:t>
            </a:r>
            <a:r>
              <a:rPr lang="en-US" dirty="0" err="1">
                <a:solidFill>
                  <a:srgbClr val="FFFF00"/>
                </a:solidFill>
              </a:rPr>
              <a:t>N</a:t>
            </a:r>
            <a:r>
              <a:rPr lang="en-US" baseline="-25000" dirty="0" err="1">
                <a:solidFill>
                  <a:srgbClr val="FFFF00"/>
                </a:solidFill>
              </a:rPr>
              <a:t>br</a:t>
            </a:r>
            <a:r>
              <a:rPr lang="en-US" dirty="0">
                <a:solidFill>
                  <a:srgbClr val="FFFF00"/>
                </a:solidFill>
              </a:rPr>
              <a:t>+ 1) </a:t>
            </a:r>
          </a:p>
          <a:p>
            <a:pPr marL="0" indent="0">
              <a:buNone/>
            </a:pPr>
            <a:endParaRPr lang="en-US" dirty="0" smtClean="0">
              <a:solidFill>
                <a:srgbClr val="FFFF00"/>
              </a:solidFill>
            </a:endParaRPr>
          </a:p>
          <a:p>
            <a:pPr marL="0" indent="0">
              <a:buNone/>
            </a:pPr>
            <a:r>
              <a:rPr lang="en-US" dirty="0" err="1" smtClean="0">
                <a:solidFill>
                  <a:srgbClr val="FFFF00"/>
                </a:solidFill>
              </a:rPr>
              <a:t>OA</a:t>
            </a:r>
            <a:r>
              <a:rPr lang="en-US" baseline="-25000" dirty="0" err="1" smtClean="0">
                <a:solidFill>
                  <a:srgbClr val="FFFF00"/>
                </a:solidFill>
              </a:rPr>
              <a:t>cfm</a:t>
            </a:r>
            <a:r>
              <a:rPr lang="en-US" baseline="-25000" dirty="0" smtClean="0">
                <a:solidFill>
                  <a:srgbClr val="FFFF00"/>
                </a:solidFill>
              </a:rPr>
              <a:t> </a:t>
            </a:r>
            <a:r>
              <a:rPr lang="en-US" dirty="0" smtClean="0">
                <a:solidFill>
                  <a:srgbClr val="FFFF00"/>
                </a:solidFill>
              </a:rPr>
              <a:t>= 0.03 </a:t>
            </a:r>
            <a:r>
              <a:rPr lang="en-US" dirty="0">
                <a:solidFill>
                  <a:srgbClr val="FFFF00"/>
                </a:solidFill>
              </a:rPr>
              <a:t>(1525) + [7.5 x (2+ 1)] = 68.25 CFM</a:t>
            </a:r>
          </a:p>
          <a:p>
            <a:endParaRPr lang="en-US" dirty="0"/>
          </a:p>
        </p:txBody>
      </p:sp>
    </p:spTree>
    <p:extLst>
      <p:ext uri="{BB962C8B-B14F-4D97-AF65-F5344CB8AC3E}">
        <p14:creationId xmlns:p14="http://schemas.microsoft.com/office/powerpoint/2010/main" val="3517956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62.2 Ventilation Alternative Method</a:t>
            </a:r>
            <a:endParaRPr lang="en-US" dirty="0"/>
          </a:p>
        </p:txBody>
      </p:sp>
      <p:sp>
        <p:nvSpPr>
          <p:cNvPr id="4" name="Rectangle 3"/>
          <p:cNvSpPr/>
          <p:nvPr/>
        </p:nvSpPr>
        <p:spPr>
          <a:xfrm>
            <a:off x="457200" y="1828800"/>
            <a:ext cx="8229600" cy="1569660"/>
          </a:xfrm>
          <a:prstGeom prst="rect">
            <a:avLst/>
          </a:prstGeom>
        </p:spPr>
        <p:txBody>
          <a:bodyPr wrap="square">
            <a:spAutoFit/>
          </a:bodyPr>
          <a:lstStyle/>
          <a:p>
            <a:r>
              <a:rPr lang="en-US" sz="3200" dirty="0">
                <a:solidFill>
                  <a:srgbClr val="FFFF00"/>
                </a:solidFill>
              </a:rPr>
              <a:t>ASHRAE allows practitioners to use any alternative OA formulas that provide equivalent results to the ASHRAE 62.2 Table Rates.  </a:t>
            </a:r>
          </a:p>
        </p:txBody>
      </p:sp>
    </p:spTree>
    <p:custDataLst>
      <p:tags r:id="rId1"/>
    </p:custDataLst>
    <p:extLst>
      <p:ext uri="{BB962C8B-B14F-4D97-AF65-F5344CB8AC3E}">
        <p14:creationId xmlns:p14="http://schemas.microsoft.com/office/powerpoint/2010/main" val="32991689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Additional 62.2 Ventilation Formulas</a:t>
            </a:r>
            <a:endParaRPr lang="en-US" dirty="0"/>
          </a:p>
        </p:txBody>
      </p:sp>
      <p:sp>
        <p:nvSpPr>
          <p:cNvPr id="4" name="Rectangle 3"/>
          <p:cNvSpPr/>
          <p:nvPr/>
        </p:nvSpPr>
        <p:spPr>
          <a:xfrm>
            <a:off x="457200" y="1828800"/>
            <a:ext cx="8534400" cy="5016758"/>
          </a:xfrm>
          <a:prstGeom prst="rect">
            <a:avLst/>
          </a:prstGeom>
        </p:spPr>
        <p:txBody>
          <a:bodyPr wrap="square">
            <a:spAutoFit/>
          </a:bodyPr>
          <a:lstStyle/>
          <a:p>
            <a:r>
              <a:rPr lang="en-US" sz="3200" dirty="0" smtClean="0">
                <a:solidFill>
                  <a:srgbClr val="FFFF00"/>
                </a:solidFill>
              </a:rPr>
              <a:t>For </a:t>
            </a:r>
            <a:r>
              <a:rPr lang="en-US" sz="3200" dirty="0">
                <a:solidFill>
                  <a:srgbClr val="FFFF00"/>
                </a:solidFill>
              </a:rPr>
              <a:t>i</a:t>
            </a:r>
            <a:r>
              <a:rPr lang="en-US" sz="3200" dirty="0" smtClean="0">
                <a:solidFill>
                  <a:srgbClr val="FFFF00"/>
                </a:solidFill>
              </a:rPr>
              <a:t>nfiltration </a:t>
            </a:r>
            <a:r>
              <a:rPr lang="en-US" sz="3200" dirty="0">
                <a:solidFill>
                  <a:srgbClr val="FFFF00"/>
                </a:solidFill>
              </a:rPr>
              <a:t>c</a:t>
            </a:r>
            <a:r>
              <a:rPr lang="en-US" sz="3200" dirty="0" smtClean="0">
                <a:solidFill>
                  <a:srgbClr val="FFFF00"/>
                </a:solidFill>
              </a:rPr>
              <a:t>redits and intermittent operation calculations, see:</a:t>
            </a:r>
          </a:p>
          <a:p>
            <a:endParaRPr lang="en-US" sz="3200" dirty="0">
              <a:solidFill>
                <a:srgbClr val="FFFF00"/>
              </a:solidFill>
            </a:endParaRPr>
          </a:p>
          <a:p>
            <a:r>
              <a:rPr lang="en-US" sz="3200" dirty="0" smtClean="0">
                <a:solidFill>
                  <a:srgbClr val="FFFF00"/>
                </a:solidFill>
              </a:rPr>
              <a:t>Appendix 1 Technician’s Guide &amp; Workbook for Home Evaluation and Performance Improvement.</a:t>
            </a:r>
          </a:p>
          <a:p>
            <a:r>
              <a:rPr lang="en-US" sz="3200" dirty="0" smtClean="0">
                <a:solidFill>
                  <a:srgbClr val="FFFF00"/>
                </a:solidFill>
              </a:rPr>
              <a:t>Or</a:t>
            </a:r>
          </a:p>
          <a:p>
            <a:r>
              <a:rPr lang="en-US" sz="3200" dirty="0" smtClean="0">
                <a:solidFill>
                  <a:srgbClr val="FFFF00"/>
                </a:solidFill>
              </a:rPr>
              <a:t>If you are an ACCA Member Technical Bulletin 1-2014</a:t>
            </a:r>
          </a:p>
          <a:p>
            <a:endParaRPr lang="en-US" sz="3200" dirty="0">
              <a:solidFill>
                <a:srgbClr val="FFFF00"/>
              </a:solidFill>
            </a:endParaRPr>
          </a:p>
          <a:p>
            <a:endParaRPr lang="en-US" sz="3200" dirty="0">
              <a:solidFill>
                <a:srgbClr val="FFFF00"/>
              </a:solidFill>
            </a:endParaRPr>
          </a:p>
        </p:txBody>
      </p:sp>
    </p:spTree>
    <p:custDataLst>
      <p:tags r:id="rId1"/>
    </p:custDataLst>
    <p:extLst>
      <p:ext uri="{BB962C8B-B14F-4D97-AF65-F5344CB8AC3E}">
        <p14:creationId xmlns:p14="http://schemas.microsoft.com/office/powerpoint/2010/main" val="38096193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Ventilation Installation</a:t>
            </a:r>
            <a:endParaRPr lang="en-US" dirty="0"/>
          </a:p>
        </p:txBody>
      </p:sp>
      <p:sp>
        <p:nvSpPr>
          <p:cNvPr id="3" name="Content Placeholder 2"/>
          <p:cNvSpPr>
            <a:spLocks noGrp="1"/>
          </p:cNvSpPr>
          <p:nvPr>
            <p:ph idx="1"/>
          </p:nvPr>
        </p:nvSpPr>
        <p:spPr/>
        <p:txBody>
          <a:bodyPr/>
          <a:lstStyle/>
          <a:p>
            <a:pPr marL="0" indent="0">
              <a:buNone/>
            </a:pPr>
            <a:r>
              <a:rPr lang="en-US" dirty="0">
                <a:solidFill>
                  <a:srgbClr val="FFFF00"/>
                </a:solidFill>
              </a:rPr>
              <a:t>The Technician needs to install ventilation systems in accordance with OEM instructions. The system must also meet the local code requirements, and must be installed to meet the accepted industry practices. The following two requirements must also be met: </a:t>
            </a:r>
          </a:p>
        </p:txBody>
      </p:sp>
    </p:spTree>
    <p:extLst>
      <p:ext uri="{BB962C8B-B14F-4D97-AF65-F5344CB8AC3E}">
        <p14:creationId xmlns:p14="http://schemas.microsoft.com/office/powerpoint/2010/main" val="35139293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Ventilation Installation</a:t>
            </a:r>
            <a:endParaRPr lang="en-US" dirty="0"/>
          </a:p>
        </p:txBody>
      </p:sp>
      <p:sp>
        <p:nvSpPr>
          <p:cNvPr id="3" name="Content Placeholder 2"/>
          <p:cNvSpPr>
            <a:spLocks noGrp="1"/>
          </p:cNvSpPr>
          <p:nvPr>
            <p:ph idx="1"/>
          </p:nvPr>
        </p:nvSpPr>
        <p:spPr/>
        <p:txBody>
          <a:bodyPr>
            <a:normAutofit/>
          </a:bodyPr>
          <a:lstStyle/>
          <a:p>
            <a:pPr lvl="0"/>
            <a:r>
              <a:rPr lang="en-US" dirty="0">
                <a:solidFill>
                  <a:srgbClr val="FFFF00"/>
                </a:solidFill>
              </a:rPr>
              <a:t>Mechanical ventilation airflow shall be measured in accordance with §5 in the Technician’s Guide &amp; Handbook for Quality Installations as outlined in ANSI/ACCA 5 QI -2015</a:t>
            </a:r>
            <a:r>
              <a:rPr lang="en-US" dirty="0" smtClean="0">
                <a:solidFill>
                  <a:srgbClr val="FFFF00"/>
                </a:solidFill>
              </a:rPr>
              <a:t>.</a:t>
            </a:r>
            <a:endParaRPr lang="en-US" dirty="0">
              <a:solidFill>
                <a:srgbClr val="FFFF00"/>
              </a:solidFill>
            </a:endParaRPr>
          </a:p>
        </p:txBody>
      </p:sp>
    </p:spTree>
    <p:extLst>
      <p:ext uri="{BB962C8B-B14F-4D97-AF65-F5344CB8AC3E}">
        <p14:creationId xmlns:p14="http://schemas.microsoft.com/office/powerpoint/2010/main" val="29566144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Ventilation Installation</a:t>
            </a:r>
            <a:endParaRPr lang="en-US" dirty="0"/>
          </a:p>
        </p:txBody>
      </p:sp>
      <p:sp>
        <p:nvSpPr>
          <p:cNvPr id="3" name="Content Placeholder 2"/>
          <p:cNvSpPr>
            <a:spLocks noGrp="1"/>
          </p:cNvSpPr>
          <p:nvPr>
            <p:ph idx="1"/>
          </p:nvPr>
        </p:nvSpPr>
        <p:spPr/>
        <p:txBody>
          <a:bodyPr>
            <a:normAutofit/>
          </a:bodyPr>
          <a:lstStyle/>
          <a:p>
            <a:pPr lvl="0"/>
            <a:r>
              <a:rPr lang="en-US" dirty="0" smtClean="0">
                <a:solidFill>
                  <a:srgbClr val="FFFF00"/>
                </a:solidFill>
              </a:rPr>
              <a:t>Attic </a:t>
            </a:r>
            <a:r>
              <a:rPr lang="en-US" dirty="0">
                <a:solidFill>
                  <a:srgbClr val="FFFF00"/>
                </a:solidFill>
              </a:rPr>
              <a:t>ventilation shall not be installed without first verifying the presence of an effective air barrier and thermal barrier between the attic and the living </a:t>
            </a:r>
            <a:r>
              <a:rPr lang="en-US" dirty="0" smtClean="0">
                <a:solidFill>
                  <a:srgbClr val="FFFF00"/>
                </a:solidFill>
              </a:rPr>
              <a:t>space. Refer </a:t>
            </a:r>
            <a:r>
              <a:rPr lang="en-US" dirty="0">
                <a:solidFill>
                  <a:srgbClr val="FFFF00"/>
                </a:solidFill>
              </a:rPr>
              <a:t>to local codes for minimum requirements for insulation and ventilation. </a:t>
            </a:r>
          </a:p>
        </p:txBody>
      </p:sp>
      <p:pic>
        <p:nvPicPr>
          <p:cNvPr id="4" name="Picture 3"/>
          <p:cNvPicPr/>
          <p:nvPr/>
        </p:nvPicPr>
        <p:blipFill rotWithShape="1">
          <a:blip r:embed="rId2">
            <a:extLst>
              <a:ext uri="{28A0092B-C50C-407E-A947-70E740481C1C}">
                <a14:useLocalDpi xmlns:a14="http://schemas.microsoft.com/office/drawing/2010/main" val="0"/>
              </a:ext>
            </a:extLst>
          </a:blip>
          <a:srcRect l="8668" t="19597" r="8034" b="15850"/>
          <a:stretch/>
        </p:blipFill>
        <p:spPr bwMode="auto">
          <a:xfrm>
            <a:off x="3352800" y="4191000"/>
            <a:ext cx="3810000" cy="25146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434848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Acceptable Documentation</a:t>
            </a:r>
            <a:endParaRPr lang="en-US" dirty="0"/>
          </a:p>
        </p:txBody>
      </p:sp>
      <p:sp>
        <p:nvSpPr>
          <p:cNvPr id="3" name="Content Placeholder 2"/>
          <p:cNvSpPr>
            <a:spLocks noGrp="1"/>
          </p:cNvSpPr>
          <p:nvPr>
            <p:ph idx="1"/>
          </p:nvPr>
        </p:nvSpPr>
        <p:spPr>
          <a:xfrm>
            <a:off x="457200" y="1417638"/>
            <a:ext cx="8229600" cy="5287962"/>
          </a:xfrm>
        </p:spPr>
        <p:txBody>
          <a:bodyPr>
            <a:normAutofit fontScale="77500" lnSpcReduction="20000"/>
          </a:bodyPr>
          <a:lstStyle/>
          <a:p>
            <a:pPr marL="0" indent="0">
              <a:buNone/>
            </a:pPr>
            <a:r>
              <a:rPr lang="en-US" sz="4000" dirty="0" smtClean="0">
                <a:solidFill>
                  <a:srgbClr val="FFFF00"/>
                </a:solidFill>
              </a:rPr>
              <a:t>Documentation </a:t>
            </a:r>
            <a:r>
              <a:rPr lang="en-US" sz="4000" dirty="0">
                <a:solidFill>
                  <a:srgbClr val="FFFF00"/>
                </a:solidFill>
              </a:rPr>
              <a:t>for the airflow </a:t>
            </a:r>
            <a:r>
              <a:rPr lang="en-US" sz="4000" dirty="0" smtClean="0">
                <a:solidFill>
                  <a:srgbClr val="FFFF00"/>
                </a:solidFill>
              </a:rPr>
              <a:t>measurements that meet the ventilation requirements </a:t>
            </a:r>
            <a:r>
              <a:rPr lang="en-US" sz="4000" dirty="0">
                <a:solidFill>
                  <a:srgbClr val="FFFF00"/>
                </a:solidFill>
              </a:rPr>
              <a:t>should include the following:</a:t>
            </a:r>
          </a:p>
          <a:p>
            <a:pPr lvl="0"/>
            <a:r>
              <a:rPr lang="en-US" sz="4000" dirty="0">
                <a:solidFill>
                  <a:srgbClr val="FFFF00"/>
                </a:solidFill>
              </a:rPr>
              <a:t>Test date.</a:t>
            </a:r>
          </a:p>
          <a:p>
            <a:pPr lvl="0"/>
            <a:r>
              <a:rPr lang="en-US" sz="4000" dirty="0">
                <a:solidFill>
                  <a:srgbClr val="FFFF00"/>
                </a:solidFill>
              </a:rPr>
              <a:t>Location.</a:t>
            </a:r>
          </a:p>
          <a:p>
            <a:pPr lvl="0"/>
            <a:r>
              <a:rPr lang="en-US" sz="4000" dirty="0">
                <a:solidFill>
                  <a:srgbClr val="FFFF00"/>
                </a:solidFill>
              </a:rPr>
              <a:t>Name of </a:t>
            </a:r>
            <a:r>
              <a:rPr lang="en-US" sz="4000" dirty="0" smtClean="0">
                <a:solidFill>
                  <a:srgbClr val="FFFF00"/>
                </a:solidFill>
              </a:rPr>
              <a:t>Technician</a:t>
            </a:r>
            <a:r>
              <a:rPr lang="en-US" sz="4000" dirty="0">
                <a:solidFill>
                  <a:srgbClr val="FFFF00"/>
                </a:solidFill>
              </a:rPr>
              <a:t>.</a:t>
            </a:r>
          </a:p>
          <a:p>
            <a:pPr lvl="0"/>
            <a:r>
              <a:rPr lang="en-US" sz="4000" dirty="0">
                <a:solidFill>
                  <a:srgbClr val="FFFF00"/>
                </a:solidFill>
              </a:rPr>
              <a:t>Data on the test equipment including models and serial numbers. </a:t>
            </a:r>
          </a:p>
          <a:p>
            <a:pPr lvl="0"/>
            <a:r>
              <a:rPr lang="en-US" sz="4000" dirty="0">
                <a:solidFill>
                  <a:srgbClr val="FFFF00"/>
                </a:solidFill>
              </a:rPr>
              <a:t>Calculations and copies of the airflow data sheets.</a:t>
            </a:r>
          </a:p>
          <a:p>
            <a:pPr lvl="0"/>
            <a:r>
              <a:rPr lang="en-US" sz="4000" dirty="0">
                <a:solidFill>
                  <a:srgbClr val="FFFF00"/>
                </a:solidFill>
              </a:rPr>
              <a:t>A copy of the ASHRAE 62.2 calculations, or the local code requirement calculations. </a:t>
            </a:r>
          </a:p>
          <a:p>
            <a:endParaRPr lang="en-US" dirty="0"/>
          </a:p>
        </p:txBody>
      </p:sp>
    </p:spTree>
    <p:extLst>
      <p:ext uri="{BB962C8B-B14F-4D97-AF65-F5344CB8AC3E}">
        <p14:creationId xmlns:p14="http://schemas.microsoft.com/office/powerpoint/2010/main" val="9306158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IMPLEMENTING </a:t>
            </a:r>
            <a:r>
              <a:rPr lang="en-US" b="1" dirty="0"/>
              <a:t>IDENTIFIED PERFORMANCE </a:t>
            </a:r>
            <a:r>
              <a:rPr lang="en-US" b="1" dirty="0" smtClean="0"/>
              <a:t>IMPROVEMENTS</a:t>
            </a:r>
            <a:br>
              <a:rPr lang="en-US" b="1" dirty="0" smtClean="0"/>
            </a:br>
            <a:r>
              <a:rPr lang="en-US" b="1" dirty="0" smtClean="0"/>
              <a:t>(IIPI) </a:t>
            </a:r>
            <a:endParaRPr lang="en-US" dirty="0"/>
          </a:p>
        </p:txBody>
      </p:sp>
      <p:sp>
        <p:nvSpPr>
          <p:cNvPr id="3" name="Content Placeholder 2"/>
          <p:cNvSpPr>
            <a:spLocks noGrp="1"/>
          </p:cNvSpPr>
          <p:nvPr>
            <p:ph idx="1"/>
          </p:nvPr>
        </p:nvSpPr>
        <p:spPr>
          <a:xfrm>
            <a:off x="457200" y="2286000"/>
            <a:ext cx="8229600" cy="3840163"/>
          </a:xfrm>
        </p:spPr>
        <p:txBody>
          <a:bodyPr/>
          <a:lstStyle/>
          <a:p>
            <a:pPr marL="0" indent="0">
              <a:buNone/>
            </a:pPr>
            <a:r>
              <a:rPr lang="en-US" dirty="0">
                <a:solidFill>
                  <a:srgbClr val="FFFF00"/>
                </a:solidFill>
              </a:rPr>
              <a:t>The Technician cannot make any exclusions or variations from the prescribed work scope that result in the home operating improperly, or that will increase the risk of flue gas spillage, back-drafting, carbon monoxide production, or moisture problems within the home.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809298967"/>
      </p:ext>
    </p:extLst>
  </p:cSld>
  <p:clrMapOvr>
    <a:masterClrMapping/>
  </p:clrMapOvr>
  <mc:AlternateContent xmlns:mc="http://schemas.openxmlformats.org/markup-compatibility/2006" xmlns:p14="http://schemas.microsoft.com/office/powerpoint/2010/main">
    <mc:Choice Requires="p14">
      <p:transition spd="slow" p14:dur="2000" advTm="17829"/>
    </mc:Choice>
    <mc:Fallback xmlns="">
      <p:transition spd="slow" advTm="178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IMPLEMENTING </a:t>
            </a:r>
            <a:r>
              <a:rPr lang="en-US" b="1" dirty="0"/>
              <a:t>IDENTIFIED PERFORMANCE </a:t>
            </a:r>
            <a:r>
              <a:rPr lang="en-US" b="1" dirty="0" smtClean="0"/>
              <a:t>IMPROVEMENTS</a:t>
            </a:r>
            <a:br>
              <a:rPr lang="en-US" b="1" dirty="0" smtClean="0"/>
            </a:br>
            <a:r>
              <a:rPr lang="en-US" b="1" dirty="0" smtClean="0"/>
              <a:t>(IIPI) </a:t>
            </a:r>
            <a:endParaRPr lang="en-US" dirty="0"/>
          </a:p>
        </p:txBody>
      </p:sp>
      <p:sp>
        <p:nvSpPr>
          <p:cNvPr id="3" name="Content Placeholder 2"/>
          <p:cNvSpPr>
            <a:spLocks noGrp="1"/>
          </p:cNvSpPr>
          <p:nvPr>
            <p:ph idx="1"/>
          </p:nvPr>
        </p:nvSpPr>
        <p:spPr>
          <a:xfrm>
            <a:off x="457200" y="2286000"/>
            <a:ext cx="8229600" cy="3840163"/>
          </a:xfrm>
        </p:spPr>
        <p:txBody>
          <a:bodyPr>
            <a:normAutofit/>
          </a:bodyPr>
          <a:lstStyle/>
          <a:p>
            <a:pPr marL="0" indent="0">
              <a:buNone/>
            </a:pPr>
            <a:r>
              <a:rPr lang="en-US" dirty="0">
                <a:solidFill>
                  <a:srgbClr val="FFFF00"/>
                </a:solidFill>
              </a:rPr>
              <a:t>Slide presentation 6.2 </a:t>
            </a:r>
            <a:r>
              <a:rPr lang="en-US" dirty="0" smtClean="0">
                <a:solidFill>
                  <a:srgbClr val="FFFF00"/>
                </a:solidFill>
              </a:rPr>
              <a:t> covered sections </a:t>
            </a:r>
            <a:r>
              <a:rPr lang="en-US" dirty="0">
                <a:solidFill>
                  <a:srgbClr val="FFFF00"/>
                </a:solidFill>
              </a:rPr>
              <a:t>5.1 through 5.7 in 12 </a:t>
            </a:r>
            <a:r>
              <a:rPr lang="en-US" dirty="0" smtClean="0">
                <a:solidFill>
                  <a:srgbClr val="FFFF00"/>
                </a:solidFill>
              </a:rPr>
              <a:t>QH.  Those sections </a:t>
            </a:r>
            <a:r>
              <a:rPr lang="en-US" dirty="0">
                <a:solidFill>
                  <a:srgbClr val="FFFF00"/>
                </a:solidFill>
              </a:rPr>
              <a:t>cover specific items for the main areas addressed in the standard the Technician needs to be aware of during the implementation phases of the home improvement project.  </a:t>
            </a:r>
            <a:endParaRPr lang="en-US" dirty="0" smtClean="0">
              <a:solidFill>
                <a:srgbClr val="FFFF00"/>
              </a:solidFill>
            </a:endParaRPr>
          </a:p>
          <a:p>
            <a:pPr marL="0" indent="0">
              <a:buNone/>
            </a:pPr>
            <a:endParaRPr lang="en-US" dirty="0">
              <a:solidFill>
                <a:srgbClr val="FFFF00"/>
              </a:solidFill>
            </a:endParaRP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92667605"/>
      </p:ext>
    </p:extLst>
  </p:cSld>
  <p:clrMapOvr>
    <a:masterClrMapping/>
  </p:clrMapOvr>
  <mc:AlternateContent xmlns:mc="http://schemas.openxmlformats.org/markup-compatibility/2006" xmlns:p14="http://schemas.microsoft.com/office/powerpoint/2010/main">
    <mc:Choice Requires="p14">
      <p:transition spd="slow" p14:dur="2000" advTm="22084"/>
    </mc:Choice>
    <mc:Fallback xmlns="">
      <p:transition spd="slow" advTm="220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IMPLEMENTING </a:t>
            </a:r>
            <a:r>
              <a:rPr lang="en-US" b="1" dirty="0"/>
              <a:t>IDENTIFIED PERFORMANCE </a:t>
            </a:r>
            <a:r>
              <a:rPr lang="en-US" b="1" dirty="0" smtClean="0"/>
              <a:t>IMPROVEMENTS</a:t>
            </a:r>
            <a:br>
              <a:rPr lang="en-US" b="1" dirty="0" smtClean="0"/>
            </a:br>
            <a:r>
              <a:rPr lang="en-US" b="1" dirty="0" smtClean="0"/>
              <a:t>(IIPI) </a:t>
            </a:r>
            <a:endParaRPr lang="en-US" dirty="0"/>
          </a:p>
        </p:txBody>
      </p:sp>
      <p:sp>
        <p:nvSpPr>
          <p:cNvPr id="3" name="Content Placeholder 2"/>
          <p:cNvSpPr>
            <a:spLocks noGrp="1"/>
          </p:cNvSpPr>
          <p:nvPr>
            <p:ph idx="1"/>
          </p:nvPr>
        </p:nvSpPr>
        <p:spPr>
          <a:xfrm>
            <a:off x="457200" y="2286000"/>
            <a:ext cx="8229600" cy="3840163"/>
          </a:xfrm>
        </p:spPr>
        <p:txBody>
          <a:bodyPr>
            <a:normAutofit/>
          </a:bodyPr>
          <a:lstStyle/>
          <a:p>
            <a:pPr marL="0" indent="0">
              <a:buNone/>
            </a:pPr>
            <a:r>
              <a:rPr lang="en-US" dirty="0" smtClean="0">
                <a:solidFill>
                  <a:srgbClr val="FFFF00"/>
                </a:solidFill>
              </a:rPr>
              <a:t>It </a:t>
            </a:r>
            <a:r>
              <a:rPr lang="en-US" dirty="0">
                <a:solidFill>
                  <a:srgbClr val="FFFF00"/>
                </a:solidFill>
              </a:rPr>
              <a:t>should be noted that the items listed are a basic outline and the manufacturers details for installation need to be followed and all of the local code requirements need to be met too.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26507978"/>
      </p:ext>
    </p:extLst>
  </p:cSld>
  <p:clrMapOvr>
    <a:masterClrMapping/>
  </p:clrMapOvr>
  <mc:AlternateContent xmlns:mc="http://schemas.openxmlformats.org/markup-compatibility/2006" xmlns:p14="http://schemas.microsoft.com/office/powerpoint/2010/main">
    <mc:Choice Requires="p14">
      <p:transition spd="slow" p14:dur="2000" advTm="13569"/>
    </mc:Choice>
    <mc:Fallback xmlns="">
      <p:transition spd="slow" advTm="135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IIPI Safety</a:t>
            </a:r>
            <a:endParaRPr lang="en-US" dirty="0"/>
          </a:p>
        </p:txBody>
      </p:sp>
      <p:sp>
        <p:nvSpPr>
          <p:cNvPr id="3" name="Content Placeholder 2"/>
          <p:cNvSpPr>
            <a:spLocks noGrp="1"/>
          </p:cNvSpPr>
          <p:nvPr>
            <p:ph idx="1"/>
          </p:nvPr>
        </p:nvSpPr>
        <p:spPr>
          <a:xfrm>
            <a:off x="457200" y="1600200"/>
            <a:ext cx="8458200" cy="4525963"/>
          </a:xfrm>
        </p:spPr>
        <p:txBody>
          <a:bodyPr/>
          <a:lstStyle/>
          <a:p>
            <a:pPr marL="0" indent="0">
              <a:buNone/>
            </a:pPr>
            <a:r>
              <a:rPr lang="en-US" dirty="0">
                <a:solidFill>
                  <a:srgbClr val="FFFF00"/>
                </a:solidFill>
              </a:rPr>
              <a:t>CO, spillage, and drafting issues need to be addressed by implementing repairs and/or installing the appliance in compliance with local codes and the appliance manufacturer’s installation instructions. Full instructions for the Technician on combustion appliance testing and inspection are provided in </a:t>
            </a:r>
            <a:r>
              <a:rPr lang="en-US" dirty="0" smtClean="0">
                <a:solidFill>
                  <a:srgbClr val="FFFF00"/>
                </a:solidFill>
              </a:rPr>
              <a:t>previous presentations.</a:t>
            </a:r>
          </a:p>
          <a:p>
            <a:pPr marL="0" indent="0">
              <a:buNone/>
            </a:pPr>
            <a:r>
              <a:rPr lang="en-US" dirty="0" smtClean="0">
                <a:solidFill>
                  <a:srgbClr val="FFFF00"/>
                </a:solidFill>
              </a:rPr>
              <a:t>(1.9, 3.6 &amp;  5.1)</a:t>
            </a:r>
            <a:endParaRPr lang="en-US" dirty="0">
              <a:solidFill>
                <a:srgbClr val="FFFF00"/>
              </a:solidFill>
            </a:endParaRPr>
          </a:p>
          <a:p>
            <a:endParaRPr lang="en-US" dirty="0"/>
          </a:p>
        </p:txBody>
      </p:sp>
      <p:pic>
        <p:nvPicPr>
          <p:cNvPr id="4" name="Picture 3"/>
          <p:cNvPicPr/>
          <p:nvPr/>
        </p:nvPicPr>
        <p:blipFill rotWithShape="1">
          <a:blip r:embed="rId4"/>
          <a:srcRect l="15650" t="2768" r="2439" b="3946"/>
          <a:stretch/>
        </p:blipFill>
        <p:spPr>
          <a:xfrm>
            <a:off x="5242560" y="5181600"/>
            <a:ext cx="3886200" cy="1676400"/>
          </a:xfrm>
          <a:prstGeom prst="rect">
            <a:avLst/>
          </a:prstGeom>
        </p:spPr>
      </p:pic>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62514401"/>
      </p:ext>
    </p:extLst>
  </p:cSld>
  <p:clrMapOvr>
    <a:masterClrMapping/>
  </p:clrMapOvr>
  <mc:AlternateContent xmlns:mc="http://schemas.openxmlformats.org/markup-compatibility/2006" xmlns:p14="http://schemas.microsoft.com/office/powerpoint/2010/main">
    <mc:Choice Requires="p14">
      <p:transition spd="slow" p14:dur="2000" advTm="30581"/>
    </mc:Choice>
    <mc:Fallback xmlns="">
      <p:transition spd="slow" advTm="305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IIPI Safety</a:t>
            </a:r>
            <a:endParaRPr lang="en-US" dirty="0"/>
          </a:p>
        </p:txBody>
      </p:sp>
      <p:sp>
        <p:nvSpPr>
          <p:cNvPr id="3" name="Content Placeholder 2"/>
          <p:cNvSpPr>
            <a:spLocks noGrp="1"/>
          </p:cNvSpPr>
          <p:nvPr>
            <p:ph idx="1"/>
          </p:nvPr>
        </p:nvSpPr>
        <p:spPr>
          <a:xfrm>
            <a:off x="457200" y="1600200"/>
            <a:ext cx="8458200" cy="4525963"/>
          </a:xfrm>
        </p:spPr>
        <p:txBody>
          <a:bodyPr>
            <a:normAutofit/>
          </a:bodyPr>
          <a:lstStyle/>
          <a:p>
            <a:pPr marL="0" indent="0">
              <a:buNone/>
            </a:pPr>
            <a:r>
              <a:rPr lang="en-US" dirty="0">
                <a:solidFill>
                  <a:srgbClr val="FFFF00"/>
                </a:solidFill>
              </a:rPr>
              <a:t>Combustion air for fuel burning appliances must be done in accordance with one or more of the following </a:t>
            </a:r>
            <a:r>
              <a:rPr lang="en-US" dirty="0" smtClean="0">
                <a:solidFill>
                  <a:srgbClr val="FFFF00"/>
                </a:solidFill>
              </a:rPr>
              <a:t>as </a:t>
            </a:r>
            <a:r>
              <a:rPr lang="en-US" dirty="0">
                <a:solidFill>
                  <a:srgbClr val="FFFF00"/>
                </a:solidFill>
              </a:rPr>
              <a:t>previously </a:t>
            </a:r>
            <a:r>
              <a:rPr lang="en-US" dirty="0" smtClean="0">
                <a:solidFill>
                  <a:srgbClr val="FFFF00"/>
                </a:solidFill>
              </a:rPr>
              <a:t>described:</a:t>
            </a:r>
          </a:p>
          <a:p>
            <a:pPr lvl="0"/>
            <a:r>
              <a:rPr lang="en-US" dirty="0">
                <a:solidFill>
                  <a:srgbClr val="FFFF00"/>
                </a:solidFill>
              </a:rPr>
              <a:t>§9.3 of the 2015 National Fuel Gas Code, </a:t>
            </a:r>
          </a:p>
          <a:p>
            <a:pPr lvl="0"/>
            <a:r>
              <a:rPr lang="en-US" dirty="0">
                <a:solidFill>
                  <a:srgbClr val="FFFF00"/>
                </a:solidFill>
              </a:rPr>
              <a:t>§304 of the 2012 International Fuel Gas Code or manufacturer’s installation instructions for gas-fired appliances, </a:t>
            </a:r>
          </a:p>
          <a:p>
            <a:pPr marL="0" indent="0">
              <a:buNone/>
            </a:pPr>
            <a:endParaRPr lang="en-US"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33520519"/>
      </p:ext>
    </p:extLst>
  </p:cSld>
  <p:clrMapOvr>
    <a:masterClrMapping/>
  </p:clrMapOvr>
  <mc:AlternateContent xmlns:mc="http://schemas.openxmlformats.org/markup-compatibility/2006" xmlns:p14="http://schemas.microsoft.com/office/powerpoint/2010/main">
    <mc:Choice Requires="p14">
      <p:transition spd="slow" p14:dur="2000" advTm="32276"/>
    </mc:Choice>
    <mc:Fallback xmlns="">
      <p:transition spd="slow" advTm="322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5.5|4.4"/>
</p:tagLst>
</file>

<file path=ppt/tags/tag2.xml><?xml version="1.0" encoding="utf-8"?>
<p:tagLst xmlns:a="http://schemas.openxmlformats.org/drawingml/2006/main" xmlns:r="http://schemas.openxmlformats.org/officeDocument/2006/relationships" xmlns:p="http://schemas.openxmlformats.org/presentationml/2006/main">
  <p:tag name="TIMING" val="|35.5|4.4"/>
</p:tagLst>
</file>

<file path=ppt/tags/tag3.xml><?xml version="1.0" encoding="utf-8"?>
<p:tagLst xmlns:a="http://schemas.openxmlformats.org/drawingml/2006/main" xmlns:r="http://schemas.openxmlformats.org/officeDocument/2006/relationships" xmlns:p="http://schemas.openxmlformats.org/presentationml/2006/main">
  <p:tag name="TIMING" val="|35.5|4.4"/>
</p:tagLst>
</file>

<file path=ppt/tags/tag4.xml><?xml version="1.0" encoding="utf-8"?>
<p:tagLst xmlns:a="http://schemas.openxmlformats.org/drawingml/2006/main" xmlns:r="http://schemas.openxmlformats.org/officeDocument/2006/relationships" xmlns:p="http://schemas.openxmlformats.org/presentationml/2006/main">
  <p:tag name="TIMING" val="|35.5|4.4"/>
</p:tagLst>
</file>

<file path=ppt/tags/tag5.xml><?xml version="1.0" encoding="utf-8"?>
<p:tagLst xmlns:a="http://schemas.openxmlformats.org/drawingml/2006/main" xmlns:r="http://schemas.openxmlformats.org/officeDocument/2006/relationships" xmlns:p="http://schemas.openxmlformats.org/presentationml/2006/main">
  <p:tag name="TIMING" val="|35.5|4.4"/>
</p:tagLst>
</file>

<file path=ppt/tags/tag6.xml><?xml version="1.0" encoding="utf-8"?>
<p:tagLst xmlns:a="http://schemas.openxmlformats.org/drawingml/2006/main" xmlns:r="http://schemas.openxmlformats.org/officeDocument/2006/relationships" xmlns:p="http://schemas.openxmlformats.org/presentationml/2006/main">
  <p:tag name="TIMING" val="|35.5|4.4"/>
</p:tagLst>
</file>

<file path=ppt/tags/tag7.xml><?xml version="1.0" encoding="utf-8"?>
<p:tagLst xmlns:a="http://schemas.openxmlformats.org/drawingml/2006/main" xmlns:r="http://schemas.openxmlformats.org/officeDocument/2006/relationships" xmlns:p="http://schemas.openxmlformats.org/presentationml/2006/main">
  <p:tag name="TIMING" val="|35.5|4.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1854</TotalTime>
  <Words>1793</Words>
  <Application>Microsoft Office PowerPoint</Application>
  <PresentationFormat>On-screen Show (4:3)</PresentationFormat>
  <Paragraphs>438</Paragraphs>
  <Slides>48</Slides>
  <Notes>0</Notes>
  <HiddenSlides>0</HiddenSlides>
  <MMClips>21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48</vt:i4>
      </vt:variant>
    </vt:vector>
  </HeadingPairs>
  <TitlesOfParts>
    <vt:vector size="53" baseType="lpstr">
      <vt:lpstr>Arial</vt:lpstr>
      <vt:lpstr>Calibri</vt:lpstr>
      <vt:lpstr>Courier New</vt:lpstr>
      <vt:lpstr>Times New Roman</vt:lpstr>
      <vt:lpstr>Office Theme</vt:lpstr>
      <vt:lpstr> Day 4 Part 2 Technician’s Guide &amp; Workbook for Home Evaluation and Performance Improvement  </vt:lpstr>
      <vt:lpstr> Implementing Identified Performance  Improvements (IIPI) 6.0   </vt:lpstr>
      <vt:lpstr> IIPI Safety 6.1  </vt:lpstr>
      <vt:lpstr> IMPLEMENTING IDENTIFIED PERFORMANCE IMPROVEMENTS (IIPI) </vt:lpstr>
      <vt:lpstr> IMPLEMENTING IDENTIFIED PERFORMANCE IMPROVEMENTS (IIPI) </vt:lpstr>
      <vt:lpstr> IMPLEMENTING IDENTIFIED PERFORMANCE IMPROVEMENTS (IIPI) </vt:lpstr>
      <vt:lpstr> IMPLEMENTING IDENTIFIED PERFORMANCE IMPROVEMENTS (IIPI) </vt:lpstr>
      <vt:lpstr>IIPI Safety</vt:lpstr>
      <vt:lpstr>IIPI Safety</vt:lpstr>
      <vt:lpstr>IIPI Safety</vt:lpstr>
      <vt:lpstr>IIPI Safety</vt:lpstr>
      <vt:lpstr>IIPI Safety</vt:lpstr>
      <vt:lpstr>Acceptable Documentation</vt:lpstr>
      <vt:lpstr> IIPI Envelope 6.2  </vt:lpstr>
      <vt:lpstr>Leakage Types</vt:lpstr>
      <vt:lpstr>Ventilation = Leakage</vt:lpstr>
      <vt:lpstr>Temperature Difference</vt:lpstr>
      <vt:lpstr>Pressure Differences</vt:lpstr>
      <vt:lpstr>Stack Effect</vt:lpstr>
      <vt:lpstr>Wind Direction</vt:lpstr>
      <vt:lpstr>IIPI Envelope</vt:lpstr>
      <vt:lpstr>IIPI Envelope</vt:lpstr>
      <vt:lpstr>IIPI Envelope</vt:lpstr>
      <vt:lpstr>IIPI Envelope</vt:lpstr>
      <vt:lpstr>IIPI Envelope</vt:lpstr>
      <vt:lpstr>IIPI Envelope</vt:lpstr>
      <vt:lpstr>IIPI Envelope</vt:lpstr>
      <vt:lpstr>IIPI Envelope</vt:lpstr>
      <vt:lpstr>Acceptable Documentation</vt:lpstr>
      <vt:lpstr> IIPI Ventilation 6.3  </vt:lpstr>
      <vt:lpstr>IIPI Ventilation</vt:lpstr>
      <vt:lpstr>ASHRAE 62.2</vt:lpstr>
      <vt:lpstr>ASHRAE 62.2</vt:lpstr>
      <vt:lpstr>ASHRAE 62.2</vt:lpstr>
      <vt:lpstr>62.2 Ventilation Table Method</vt:lpstr>
      <vt:lpstr>62.2 Ventilation Sample Home</vt:lpstr>
      <vt:lpstr>62.2 Ventilation Table Method</vt:lpstr>
      <vt:lpstr>62.2 Ventilation Table Method</vt:lpstr>
      <vt:lpstr>62.2 Ventilation Table 1a Method</vt:lpstr>
      <vt:lpstr>62.2 Ventilation Table 1b Method</vt:lpstr>
      <vt:lpstr>62.2 Ventilation Formula Method</vt:lpstr>
      <vt:lpstr>62.2 Ventilation Formula Method</vt:lpstr>
      <vt:lpstr>62.2 Ventilation Alternative Method</vt:lpstr>
      <vt:lpstr>Additional 62.2 Ventilation Formulas</vt:lpstr>
      <vt:lpstr>Ventilation Installation</vt:lpstr>
      <vt:lpstr>Ventilation Installation</vt:lpstr>
      <vt:lpstr>Ventilation Installation</vt:lpstr>
      <vt:lpstr>Acceptable Documentation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Don</dc:creator>
  <cp:lastModifiedBy>Donald Prather</cp:lastModifiedBy>
  <cp:revision>217</cp:revision>
  <dcterms:created xsi:type="dcterms:W3CDTF">2013-05-23T13:04:32Z</dcterms:created>
  <dcterms:modified xsi:type="dcterms:W3CDTF">2015-09-15T13:49:18Z</dcterms:modified>
</cp:coreProperties>
</file>