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7"/>
  </p:notesMasterIdLst>
  <p:sldIdLst>
    <p:sldId id="316" r:id="rId2"/>
    <p:sldId id="444" r:id="rId3"/>
    <p:sldId id="409" r:id="rId4"/>
    <p:sldId id="399" r:id="rId5"/>
    <p:sldId id="352" r:id="rId6"/>
    <p:sldId id="403" r:id="rId7"/>
    <p:sldId id="389" r:id="rId8"/>
    <p:sldId id="388" r:id="rId9"/>
    <p:sldId id="449" r:id="rId10"/>
    <p:sldId id="400" r:id="rId11"/>
    <p:sldId id="401" r:id="rId12"/>
    <p:sldId id="402" r:id="rId13"/>
    <p:sldId id="354" r:id="rId14"/>
    <p:sldId id="462" r:id="rId15"/>
    <p:sldId id="463" r:id="rId16"/>
    <p:sldId id="464" r:id="rId17"/>
    <p:sldId id="465" r:id="rId18"/>
    <p:sldId id="408" r:id="rId19"/>
    <p:sldId id="357" r:id="rId20"/>
    <p:sldId id="457" r:id="rId21"/>
    <p:sldId id="358" r:id="rId22"/>
    <p:sldId id="356" r:id="rId23"/>
    <p:sldId id="364" r:id="rId24"/>
    <p:sldId id="359" r:id="rId25"/>
    <p:sldId id="404" r:id="rId26"/>
    <p:sldId id="362" r:id="rId27"/>
    <p:sldId id="406" r:id="rId28"/>
    <p:sldId id="407" r:id="rId29"/>
    <p:sldId id="434" r:id="rId30"/>
    <p:sldId id="447" r:id="rId31"/>
    <p:sldId id="448" r:id="rId32"/>
    <p:sldId id="458" r:id="rId33"/>
    <p:sldId id="460" r:id="rId34"/>
    <p:sldId id="446" r:id="rId35"/>
    <p:sldId id="461"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0" autoAdjust="0"/>
    <p:restoredTop sz="94660"/>
  </p:normalViewPr>
  <p:slideViewPr>
    <p:cSldViewPr>
      <p:cViewPr varScale="1">
        <p:scale>
          <a:sx n="94" d="100"/>
          <a:sy n="94" d="100"/>
        </p:scale>
        <p:origin x="78" y="45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6/7/2019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2</a:t>
            </a:fld>
            <a:endParaRPr lang="en-US"/>
          </a:p>
        </p:txBody>
      </p:sp>
    </p:spTree>
    <p:extLst>
      <p:ext uri="{BB962C8B-B14F-4D97-AF65-F5344CB8AC3E}">
        <p14:creationId xmlns:p14="http://schemas.microsoft.com/office/powerpoint/2010/main" val="125316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14</a:t>
            </a:fld>
            <a:endParaRPr lang="en-US"/>
          </a:p>
        </p:txBody>
      </p:sp>
    </p:spTree>
    <p:extLst>
      <p:ext uri="{BB962C8B-B14F-4D97-AF65-F5344CB8AC3E}">
        <p14:creationId xmlns:p14="http://schemas.microsoft.com/office/powerpoint/2010/main" val="219192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15</a:t>
            </a:fld>
            <a:endParaRPr lang="en-US"/>
          </a:p>
        </p:txBody>
      </p:sp>
    </p:spTree>
    <p:extLst>
      <p:ext uri="{BB962C8B-B14F-4D97-AF65-F5344CB8AC3E}">
        <p14:creationId xmlns:p14="http://schemas.microsoft.com/office/powerpoint/2010/main" val="245665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16</a:t>
            </a:fld>
            <a:endParaRPr lang="en-US"/>
          </a:p>
        </p:txBody>
      </p:sp>
    </p:spTree>
    <p:extLst>
      <p:ext uri="{BB962C8B-B14F-4D97-AF65-F5344CB8AC3E}">
        <p14:creationId xmlns:p14="http://schemas.microsoft.com/office/powerpoint/2010/main" val="362830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6/7/2019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w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24400"/>
            <a:ext cx="9144000" cy="609600"/>
          </a:xfrm>
        </p:spPr>
        <p:txBody>
          <a:bodyPr>
            <a:normAutofit fontScale="90000"/>
          </a:bodyPr>
          <a:lstStyle/>
          <a:p>
            <a:br>
              <a:rPr lang="en-US" dirty="0">
                <a:solidFill>
                  <a:srgbClr val="FF00FF"/>
                </a:solidFill>
              </a:rPr>
            </a:br>
            <a:r>
              <a:rPr lang="en-US" dirty="0">
                <a:solidFill>
                  <a:srgbClr val="FFFF00"/>
                </a:solidFill>
              </a:rPr>
              <a:t>Maria’s Restaurant Lesson 18 </a:t>
            </a:r>
            <a:br>
              <a:rPr lang="en-US" dirty="0">
                <a:solidFill>
                  <a:srgbClr val="FFFF00"/>
                </a:solidFill>
              </a:rPr>
            </a:br>
            <a:r>
              <a:rPr lang="en-US" dirty="0">
                <a:solidFill>
                  <a:srgbClr val="FFFF00"/>
                </a:solidFill>
              </a:rPr>
              <a:t>Appendix A Zone 2 Equipment Loads</a:t>
            </a: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Range Griddle-Oven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90" y="2332037"/>
            <a:ext cx="4525963" cy="4525963"/>
          </a:xfrm>
        </p:spPr>
      </p:pic>
      <p:pic>
        <p:nvPicPr>
          <p:cNvPr id="5" name="Picture 4"/>
          <p:cNvPicPr>
            <a:picLocks noChangeAspect="1"/>
          </p:cNvPicPr>
          <p:nvPr/>
        </p:nvPicPr>
        <p:blipFill>
          <a:blip r:embed="rId4"/>
          <a:stretch>
            <a:fillRect/>
          </a:stretch>
        </p:blipFill>
        <p:spPr>
          <a:xfrm>
            <a:off x="4509173" y="3687753"/>
            <a:ext cx="4640141" cy="2941647"/>
          </a:xfrm>
          <a:prstGeom prst="rect">
            <a:avLst/>
          </a:prstGeom>
        </p:spPr>
      </p:pic>
      <p:pic>
        <p:nvPicPr>
          <p:cNvPr id="6" name="Picture 5"/>
          <p:cNvPicPr>
            <a:picLocks noChangeAspect="1"/>
          </p:cNvPicPr>
          <p:nvPr/>
        </p:nvPicPr>
        <p:blipFill>
          <a:blip r:embed="rId5"/>
          <a:stretch>
            <a:fillRect/>
          </a:stretch>
        </p:blipFill>
        <p:spPr>
          <a:xfrm>
            <a:off x="4453178" y="2332036"/>
            <a:ext cx="4751175" cy="1325563"/>
          </a:xfrm>
          <a:prstGeom prst="rect">
            <a:avLst/>
          </a:prstGeom>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5366" t="67344" r="17798" b="25921"/>
          <a:stretch/>
        </p:blipFill>
        <p:spPr>
          <a:xfrm rot="723695" flipV="1">
            <a:off x="2140280" y="5980920"/>
            <a:ext cx="762001" cy="144434"/>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5366" t="67344" r="17798" b="25921"/>
          <a:stretch/>
        </p:blipFill>
        <p:spPr>
          <a:xfrm rot="723695" flipV="1">
            <a:off x="311480" y="5782473"/>
            <a:ext cx="762001" cy="144434"/>
          </a:xfrm>
          <a:prstGeom prst="rect">
            <a:avLst/>
          </a:prstGeom>
        </p:spPr>
      </p:pic>
      <p:sp>
        <p:nvSpPr>
          <p:cNvPr id="9" name="TextBox 8"/>
          <p:cNvSpPr txBox="1"/>
          <p:nvPr/>
        </p:nvSpPr>
        <p:spPr>
          <a:xfrm>
            <a:off x="1733549" y="1429338"/>
            <a:ext cx="5631222" cy="2062103"/>
          </a:xfrm>
          <a:prstGeom prst="rect">
            <a:avLst/>
          </a:prstGeom>
          <a:solidFill>
            <a:schemeClr val="tx1"/>
          </a:solidFill>
          <a:ln>
            <a:noFill/>
          </a:ln>
        </p:spPr>
        <p:txBody>
          <a:bodyPr wrap="none" rtlCol="0">
            <a:spAutoFit/>
          </a:bodyPr>
          <a:lstStyle/>
          <a:p>
            <a:r>
              <a:rPr lang="en-US" sz="3200" dirty="0">
                <a:solidFill>
                  <a:srgbClr val="FF0000"/>
                </a:solidFill>
              </a:rPr>
              <a:t>Manual N Table 6E</a:t>
            </a:r>
          </a:p>
          <a:p>
            <a:r>
              <a:rPr lang="en-US" sz="3200" dirty="0">
                <a:solidFill>
                  <a:srgbClr val="FF0000"/>
                </a:solidFill>
              </a:rPr>
              <a:t>2 Gas Convection Ovens, full size</a:t>
            </a:r>
          </a:p>
          <a:p>
            <a:r>
              <a:rPr lang="en-US" sz="3200" dirty="0">
                <a:solidFill>
                  <a:srgbClr val="FF0000"/>
                </a:solidFill>
              </a:rPr>
              <a:t>With Hood: </a:t>
            </a:r>
          </a:p>
          <a:p>
            <a:r>
              <a:rPr lang="en-US" sz="3200" dirty="0">
                <a:solidFill>
                  <a:srgbClr val="FF0000"/>
                </a:solidFill>
              </a:rPr>
              <a:t>5,700 Btuh each = 11,400 Btuh</a:t>
            </a:r>
          </a:p>
        </p:txBody>
      </p:sp>
      <p:sp>
        <p:nvSpPr>
          <p:cNvPr id="3" name="Oval 2"/>
          <p:cNvSpPr/>
          <p:nvPr/>
        </p:nvSpPr>
        <p:spPr>
          <a:xfrm>
            <a:off x="76200" y="4262761"/>
            <a:ext cx="4572000" cy="2590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35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Range Griddle-Oven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05" y="2477729"/>
            <a:ext cx="4525963" cy="4525963"/>
          </a:xfrm>
        </p:spPr>
      </p:pic>
      <p:pic>
        <p:nvPicPr>
          <p:cNvPr id="5" name="Picture 4"/>
          <p:cNvPicPr>
            <a:picLocks noChangeAspect="1"/>
          </p:cNvPicPr>
          <p:nvPr/>
        </p:nvPicPr>
        <p:blipFill>
          <a:blip r:embed="rId4"/>
          <a:stretch>
            <a:fillRect/>
          </a:stretch>
        </p:blipFill>
        <p:spPr>
          <a:xfrm>
            <a:off x="4509173" y="3687753"/>
            <a:ext cx="4640141" cy="2941647"/>
          </a:xfrm>
          <a:prstGeom prst="rect">
            <a:avLst/>
          </a:prstGeom>
        </p:spPr>
      </p:pic>
      <p:pic>
        <p:nvPicPr>
          <p:cNvPr id="6" name="Picture 5"/>
          <p:cNvPicPr>
            <a:picLocks noChangeAspect="1"/>
          </p:cNvPicPr>
          <p:nvPr/>
        </p:nvPicPr>
        <p:blipFill>
          <a:blip r:embed="rId5"/>
          <a:stretch>
            <a:fillRect/>
          </a:stretch>
        </p:blipFill>
        <p:spPr>
          <a:xfrm>
            <a:off x="4453178" y="2332036"/>
            <a:ext cx="4751175" cy="1325563"/>
          </a:xfrm>
          <a:prstGeom prst="rect">
            <a:avLst/>
          </a:prstGeom>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5366" t="67344" r="17798" b="25921"/>
          <a:stretch/>
        </p:blipFill>
        <p:spPr>
          <a:xfrm rot="723695" flipV="1">
            <a:off x="2140280" y="6077661"/>
            <a:ext cx="762001" cy="144434"/>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5366" t="67344" r="17798" b="25921"/>
          <a:stretch/>
        </p:blipFill>
        <p:spPr>
          <a:xfrm rot="723695" flipV="1">
            <a:off x="277518" y="5908312"/>
            <a:ext cx="762001" cy="144434"/>
          </a:xfrm>
          <a:prstGeom prst="rect">
            <a:avLst/>
          </a:prstGeom>
        </p:spPr>
      </p:pic>
      <p:sp>
        <p:nvSpPr>
          <p:cNvPr id="9" name="TextBox 8"/>
          <p:cNvSpPr txBox="1"/>
          <p:nvPr/>
        </p:nvSpPr>
        <p:spPr>
          <a:xfrm>
            <a:off x="906199" y="1416346"/>
            <a:ext cx="7205947" cy="2062103"/>
          </a:xfrm>
          <a:prstGeom prst="rect">
            <a:avLst/>
          </a:prstGeom>
          <a:solidFill>
            <a:schemeClr val="tx1"/>
          </a:solidFill>
          <a:ln>
            <a:noFill/>
          </a:ln>
        </p:spPr>
        <p:txBody>
          <a:bodyPr wrap="none" rtlCol="0">
            <a:spAutoFit/>
          </a:bodyPr>
          <a:lstStyle/>
          <a:p>
            <a:r>
              <a:rPr lang="en-US" sz="3200" dirty="0">
                <a:solidFill>
                  <a:srgbClr val="FF0000"/>
                </a:solidFill>
              </a:rPr>
              <a:t>Manual N Table 6E</a:t>
            </a:r>
          </a:p>
          <a:p>
            <a:r>
              <a:rPr lang="en-US" sz="3200" dirty="0">
                <a:solidFill>
                  <a:srgbClr val="FF0000"/>
                </a:solidFill>
              </a:rPr>
              <a:t>Gas Oven top, open burner, 2 to 6 burners</a:t>
            </a:r>
          </a:p>
          <a:p>
            <a:r>
              <a:rPr lang="en-US" sz="3200" dirty="0">
                <a:solidFill>
                  <a:srgbClr val="FF0000"/>
                </a:solidFill>
              </a:rPr>
              <a:t>Per 2 burner section With Hood: </a:t>
            </a:r>
          </a:p>
          <a:p>
            <a:r>
              <a:rPr lang="en-US" sz="3200" dirty="0">
                <a:solidFill>
                  <a:srgbClr val="FF0000"/>
                </a:solidFill>
              </a:rPr>
              <a:t>2,200 Btuh each = 4,400 Btuh</a:t>
            </a:r>
          </a:p>
        </p:txBody>
      </p:sp>
      <p:sp>
        <p:nvSpPr>
          <p:cNvPr id="10" name="Oval 9"/>
          <p:cNvSpPr/>
          <p:nvPr/>
        </p:nvSpPr>
        <p:spPr>
          <a:xfrm>
            <a:off x="152400" y="3582078"/>
            <a:ext cx="1981200" cy="12880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5366" t="67344" r="17798" b="25921"/>
          <a:stretch/>
        </p:blipFill>
        <p:spPr>
          <a:xfrm rot="21107152" flipV="1">
            <a:off x="2091482" y="6094018"/>
            <a:ext cx="762001" cy="144434"/>
          </a:xfrm>
          <a:prstGeom prst="rect">
            <a:avLst/>
          </a:prstGeom>
        </p:spPr>
      </p:pic>
    </p:spTree>
    <p:custDataLst>
      <p:tags r:id="rId1"/>
    </p:custDataLst>
    <p:extLst>
      <p:ext uri="{BB962C8B-B14F-4D97-AF65-F5344CB8AC3E}">
        <p14:creationId xmlns:p14="http://schemas.microsoft.com/office/powerpoint/2010/main" val="7004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Range Griddle-Oven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90" y="2332037"/>
            <a:ext cx="4525963" cy="4525963"/>
          </a:xfrm>
        </p:spPr>
      </p:pic>
      <p:pic>
        <p:nvPicPr>
          <p:cNvPr id="5" name="Picture 4"/>
          <p:cNvPicPr>
            <a:picLocks noChangeAspect="1"/>
          </p:cNvPicPr>
          <p:nvPr/>
        </p:nvPicPr>
        <p:blipFill>
          <a:blip r:embed="rId4"/>
          <a:stretch>
            <a:fillRect/>
          </a:stretch>
        </p:blipFill>
        <p:spPr>
          <a:xfrm>
            <a:off x="4509173" y="3687753"/>
            <a:ext cx="4640141" cy="2941647"/>
          </a:xfrm>
          <a:prstGeom prst="rect">
            <a:avLst/>
          </a:prstGeom>
        </p:spPr>
      </p:pic>
      <p:pic>
        <p:nvPicPr>
          <p:cNvPr id="6" name="Picture 5"/>
          <p:cNvPicPr>
            <a:picLocks noChangeAspect="1"/>
          </p:cNvPicPr>
          <p:nvPr/>
        </p:nvPicPr>
        <p:blipFill>
          <a:blip r:embed="rId5"/>
          <a:stretch>
            <a:fillRect/>
          </a:stretch>
        </p:blipFill>
        <p:spPr>
          <a:xfrm>
            <a:off x="4453178" y="2332036"/>
            <a:ext cx="4751175" cy="1325563"/>
          </a:xfrm>
          <a:prstGeom prst="rect">
            <a:avLst/>
          </a:prstGeom>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5366" t="67344" r="17798" b="25921"/>
          <a:stretch/>
        </p:blipFill>
        <p:spPr>
          <a:xfrm rot="723695" flipV="1">
            <a:off x="2140280" y="5980920"/>
            <a:ext cx="762001" cy="144434"/>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5366" t="67344" r="17798" b="25921"/>
          <a:stretch/>
        </p:blipFill>
        <p:spPr>
          <a:xfrm rot="723695" flipV="1">
            <a:off x="311480" y="5782473"/>
            <a:ext cx="762001" cy="144434"/>
          </a:xfrm>
          <a:prstGeom prst="rect">
            <a:avLst/>
          </a:prstGeom>
        </p:spPr>
      </p:pic>
      <p:sp>
        <p:nvSpPr>
          <p:cNvPr id="9" name="TextBox 8"/>
          <p:cNvSpPr txBox="1"/>
          <p:nvPr/>
        </p:nvSpPr>
        <p:spPr>
          <a:xfrm>
            <a:off x="1524000" y="1152443"/>
            <a:ext cx="6725559" cy="2554545"/>
          </a:xfrm>
          <a:prstGeom prst="rect">
            <a:avLst/>
          </a:prstGeom>
          <a:solidFill>
            <a:schemeClr val="tx1"/>
          </a:solidFill>
          <a:ln>
            <a:noFill/>
          </a:ln>
        </p:spPr>
        <p:txBody>
          <a:bodyPr wrap="none" rtlCol="0">
            <a:spAutoFit/>
          </a:bodyPr>
          <a:lstStyle/>
          <a:p>
            <a:r>
              <a:rPr lang="en-US" sz="3200" dirty="0">
                <a:solidFill>
                  <a:srgbClr val="FF0000"/>
                </a:solidFill>
              </a:rPr>
              <a:t>Manual N Table 6E</a:t>
            </a:r>
          </a:p>
          <a:p>
            <a:r>
              <a:rPr lang="en-US" sz="3200" dirty="0">
                <a:solidFill>
                  <a:srgbClr val="FF0000"/>
                </a:solidFill>
              </a:rPr>
              <a:t>Gas Oven Top, hot top or fry top</a:t>
            </a:r>
          </a:p>
          <a:p>
            <a:r>
              <a:rPr lang="en-US" sz="3200" dirty="0">
                <a:solidFill>
                  <a:srgbClr val="FF0000"/>
                </a:solidFill>
              </a:rPr>
              <a:t>(2 to 6 feet) per linear foot With Hood: </a:t>
            </a:r>
          </a:p>
          <a:p>
            <a:r>
              <a:rPr lang="en-US" sz="3200" dirty="0">
                <a:solidFill>
                  <a:srgbClr val="FF0000"/>
                </a:solidFill>
              </a:rPr>
              <a:t>3,100 Btuh each </a:t>
            </a:r>
          </a:p>
          <a:p>
            <a:r>
              <a:rPr lang="en-US" sz="3200" dirty="0">
                <a:solidFill>
                  <a:srgbClr val="FF0000"/>
                </a:solidFill>
              </a:rPr>
              <a:t>3.0967 linear feet x 3,100 = 9,600 Btuh</a:t>
            </a:r>
          </a:p>
        </p:txBody>
      </p:sp>
      <p:sp>
        <p:nvSpPr>
          <p:cNvPr id="11" name="Oval 10"/>
          <p:cNvSpPr/>
          <p:nvPr/>
        </p:nvSpPr>
        <p:spPr>
          <a:xfrm>
            <a:off x="1524000" y="3657599"/>
            <a:ext cx="2985173" cy="6446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17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Gas Deep Fat Fryers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7143" t="4137" r="21428" b="10149"/>
          <a:stretch/>
        </p:blipFill>
        <p:spPr>
          <a:xfrm>
            <a:off x="0" y="2362200"/>
            <a:ext cx="2743200" cy="4572000"/>
          </a:xfrm>
        </p:spPr>
      </p:pic>
      <p:pic>
        <p:nvPicPr>
          <p:cNvPr id="6" name="Picture 5"/>
          <p:cNvPicPr>
            <a:picLocks noChangeAspect="1"/>
          </p:cNvPicPr>
          <p:nvPr/>
        </p:nvPicPr>
        <p:blipFill rotWithShape="1">
          <a:blip r:embed="rId4"/>
          <a:srcRect r="2776" b="12947"/>
          <a:stretch/>
        </p:blipFill>
        <p:spPr>
          <a:xfrm>
            <a:off x="2743200" y="2377698"/>
            <a:ext cx="6479620" cy="4327902"/>
          </a:xfrm>
          <a:prstGeom prst="rect">
            <a:avLst/>
          </a:prstGeom>
        </p:spPr>
      </p:pic>
      <p:sp>
        <p:nvSpPr>
          <p:cNvPr id="3" name="TextBox 2"/>
          <p:cNvSpPr txBox="1"/>
          <p:nvPr/>
        </p:nvSpPr>
        <p:spPr>
          <a:xfrm>
            <a:off x="5791200" y="1605281"/>
            <a:ext cx="3167855" cy="584775"/>
          </a:xfrm>
          <a:prstGeom prst="rect">
            <a:avLst/>
          </a:prstGeom>
          <a:noFill/>
        </p:spPr>
        <p:txBody>
          <a:bodyPr wrap="none" rtlCol="0">
            <a:spAutoFit/>
          </a:bodyPr>
          <a:lstStyle/>
          <a:p>
            <a:r>
              <a:rPr lang="en-US" sz="3200" dirty="0">
                <a:solidFill>
                  <a:srgbClr val="FF0000"/>
                </a:solidFill>
              </a:rPr>
              <a:t>43 </a:t>
            </a:r>
            <a:r>
              <a:rPr lang="en-US" sz="3200" dirty="0" err="1">
                <a:solidFill>
                  <a:srgbClr val="FF0000"/>
                </a:solidFill>
              </a:rPr>
              <a:t>lb</a:t>
            </a:r>
            <a:r>
              <a:rPr lang="en-US" sz="3200" dirty="0">
                <a:solidFill>
                  <a:srgbClr val="FF0000"/>
                </a:solidFill>
              </a:rPr>
              <a:t> Oil Capacity </a:t>
            </a:r>
          </a:p>
        </p:txBody>
      </p:sp>
      <p:cxnSp>
        <p:nvCxnSpPr>
          <p:cNvPr id="7" name="Straight Arrow Connector 6"/>
          <p:cNvCxnSpPr/>
          <p:nvPr/>
        </p:nvCxnSpPr>
        <p:spPr>
          <a:xfrm flipH="1">
            <a:off x="3886200" y="2096059"/>
            <a:ext cx="2096810" cy="35802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68004" y="3612574"/>
            <a:ext cx="6007991" cy="2554545"/>
          </a:xfrm>
          <a:prstGeom prst="rect">
            <a:avLst/>
          </a:prstGeom>
          <a:solidFill>
            <a:schemeClr val="tx1"/>
          </a:solidFill>
          <a:ln>
            <a:noFill/>
          </a:ln>
        </p:spPr>
        <p:txBody>
          <a:bodyPr wrap="none" rtlCol="0">
            <a:spAutoFit/>
          </a:bodyPr>
          <a:lstStyle/>
          <a:p>
            <a:r>
              <a:rPr lang="en-US" sz="3200" dirty="0">
                <a:solidFill>
                  <a:srgbClr val="FF0000"/>
                </a:solidFill>
              </a:rPr>
              <a:t>Manual N Table 6E</a:t>
            </a:r>
          </a:p>
          <a:p>
            <a:r>
              <a:rPr lang="en-US" sz="3200" dirty="0">
                <a:solidFill>
                  <a:srgbClr val="FF0000"/>
                </a:solidFill>
              </a:rPr>
              <a:t>Fryer, Gas, exhaust hood required</a:t>
            </a:r>
          </a:p>
          <a:p>
            <a:r>
              <a:rPr lang="en-US" sz="3200" dirty="0">
                <a:solidFill>
                  <a:srgbClr val="FF0000"/>
                </a:solidFill>
              </a:rPr>
              <a:t>Deep fat (35-50 </a:t>
            </a:r>
            <a:r>
              <a:rPr lang="en-US" sz="3200" dirty="0" err="1">
                <a:solidFill>
                  <a:srgbClr val="FF0000"/>
                </a:solidFill>
              </a:rPr>
              <a:t>lbs</a:t>
            </a:r>
            <a:r>
              <a:rPr lang="en-US" sz="3200" dirty="0">
                <a:solidFill>
                  <a:srgbClr val="FF0000"/>
                </a:solidFill>
              </a:rPr>
              <a:t>): </a:t>
            </a:r>
          </a:p>
          <a:p>
            <a:r>
              <a:rPr lang="en-US" sz="3200" dirty="0">
                <a:solidFill>
                  <a:srgbClr val="FF0000"/>
                </a:solidFill>
              </a:rPr>
              <a:t>1,900 Btuh each </a:t>
            </a:r>
          </a:p>
          <a:p>
            <a:r>
              <a:rPr lang="en-US" sz="3200" dirty="0">
                <a:solidFill>
                  <a:srgbClr val="FF0000"/>
                </a:solidFill>
              </a:rPr>
              <a:t>2 fryers = 3,800 Btuh</a:t>
            </a:r>
          </a:p>
        </p:txBody>
      </p:sp>
    </p:spTree>
    <p:custDataLst>
      <p:tags r:id="rId1"/>
    </p:custDataLst>
    <p:extLst>
      <p:ext uri="{BB962C8B-B14F-4D97-AF65-F5344CB8AC3E}">
        <p14:creationId xmlns:p14="http://schemas.microsoft.com/office/powerpoint/2010/main" val="24642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The Total Load For The Following: </a:t>
            </a:r>
          </a:p>
        </p:txBody>
      </p:sp>
      <p:sp>
        <p:nvSpPr>
          <p:cNvPr id="3" name="Content Placeholder 2"/>
          <p:cNvSpPr>
            <a:spLocks noGrp="1"/>
          </p:cNvSpPr>
          <p:nvPr>
            <p:ph idx="1"/>
          </p:nvPr>
        </p:nvSpPr>
        <p:spPr>
          <a:xfrm>
            <a:off x="76200" y="1600200"/>
            <a:ext cx="8991600" cy="4525963"/>
          </a:xfrm>
        </p:spPr>
        <p:txBody>
          <a:bodyPr>
            <a:normAutofit fontScale="92500" lnSpcReduction="20000"/>
          </a:bodyPr>
          <a:lstStyle/>
          <a:p>
            <a:pPr marL="0" indent="0">
              <a:buNone/>
            </a:pPr>
            <a:r>
              <a:rPr lang="en-US" dirty="0">
                <a:solidFill>
                  <a:srgbClr val="FFFF00"/>
                </a:solidFill>
              </a:rPr>
              <a:t>All equipment under a hood:</a:t>
            </a:r>
          </a:p>
          <a:p>
            <a:pPr marL="0" indent="0">
              <a:buNone/>
            </a:pPr>
            <a:r>
              <a:rPr lang="en-US" dirty="0">
                <a:solidFill>
                  <a:srgbClr val="FFFF00"/>
                </a:solidFill>
              </a:rPr>
              <a:t>Manual N Table 6E</a:t>
            </a:r>
          </a:p>
          <a:p>
            <a:r>
              <a:rPr lang="en-US" dirty="0">
                <a:solidFill>
                  <a:srgbClr val="FFFF00"/>
                </a:solidFill>
              </a:rPr>
              <a:t>4 Gas Convection Ovens, full size 5,700 Btuh each. </a:t>
            </a:r>
          </a:p>
          <a:p>
            <a:pPr marL="0" indent="0">
              <a:buNone/>
            </a:pPr>
            <a:endParaRPr lang="en-US" dirty="0">
              <a:solidFill>
                <a:srgbClr val="FFFF00"/>
              </a:solidFill>
            </a:endParaRPr>
          </a:p>
          <a:p>
            <a:r>
              <a:rPr lang="en-US" dirty="0">
                <a:solidFill>
                  <a:srgbClr val="FFFF00"/>
                </a:solidFill>
              </a:rPr>
              <a:t>4 Gas 4 open burner Oven tops, open burner, 2 to 6 burners Per 2 burner section 2,200 Btuh each. </a:t>
            </a:r>
          </a:p>
          <a:p>
            <a:endParaRPr lang="en-US" dirty="0">
              <a:solidFill>
                <a:srgbClr val="FFFF00"/>
              </a:solidFill>
            </a:endParaRPr>
          </a:p>
          <a:p>
            <a:r>
              <a:rPr lang="en-US" dirty="0">
                <a:solidFill>
                  <a:srgbClr val="FFFF00"/>
                </a:solidFill>
              </a:rPr>
              <a:t>3 Fryer, Gas, Deep fat (35-50 lbs.): 1,900 Btuh each.</a:t>
            </a:r>
          </a:p>
          <a:p>
            <a:pPr marL="0" indent="0">
              <a:buNone/>
            </a:pPr>
            <a:r>
              <a:rPr lang="en-US" dirty="0"/>
              <a:t>     </a:t>
            </a:r>
          </a:p>
          <a:p>
            <a:pPr marL="0" indent="0">
              <a:buNone/>
            </a:pPr>
            <a:r>
              <a:rPr lang="en-US" dirty="0">
                <a:solidFill>
                  <a:srgbClr val="FFFF00"/>
                </a:solidFill>
              </a:rPr>
              <a:t> </a:t>
            </a:r>
          </a:p>
          <a:p>
            <a:endParaRPr lang="en-US" dirty="0">
              <a:solidFill>
                <a:srgbClr val="FFFF00"/>
              </a:solidFill>
            </a:endParaRPr>
          </a:p>
          <a:p>
            <a:endParaRPr lang="en-US" dirty="0">
              <a:solidFill>
                <a:srgbClr val="FFFF00"/>
              </a:solidFill>
            </a:endParaRPr>
          </a:p>
        </p:txBody>
      </p:sp>
    </p:spTree>
    <p:custDataLst>
      <p:tags r:id="rId1"/>
    </p:custDataLst>
    <p:extLst>
      <p:ext uri="{BB962C8B-B14F-4D97-AF65-F5344CB8AC3E}">
        <p14:creationId xmlns:p14="http://schemas.microsoft.com/office/powerpoint/2010/main" val="215035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The Total Load For The Following: </a:t>
            </a:r>
          </a:p>
        </p:txBody>
      </p:sp>
      <p:sp>
        <p:nvSpPr>
          <p:cNvPr id="3" name="Content Placeholder 2"/>
          <p:cNvSpPr>
            <a:spLocks noGrp="1"/>
          </p:cNvSpPr>
          <p:nvPr>
            <p:ph idx="1"/>
          </p:nvPr>
        </p:nvSpPr>
        <p:spPr>
          <a:xfrm>
            <a:off x="76200" y="1600200"/>
            <a:ext cx="8991600" cy="4525963"/>
          </a:xfrm>
        </p:spPr>
        <p:txBody>
          <a:bodyPr>
            <a:normAutofit fontScale="92500" lnSpcReduction="20000"/>
          </a:bodyPr>
          <a:lstStyle/>
          <a:p>
            <a:pPr marL="0" indent="0">
              <a:buNone/>
            </a:pPr>
            <a:r>
              <a:rPr lang="en-US" dirty="0">
                <a:solidFill>
                  <a:srgbClr val="FFFF00"/>
                </a:solidFill>
              </a:rPr>
              <a:t>All equipment under a hood:</a:t>
            </a:r>
          </a:p>
          <a:p>
            <a:pPr marL="0" indent="0">
              <a:buNone/>
            </a:pPr>
            <a:r>
              <a:rPr lang="en-US" dirty="0">
                <a:solidFill>
                  <a:srgbClr val="FFFF00"/>
                </a:solidFill>
              </a:rPr>
              <a:t>Manual N Table 6E</a:t>
            </a:r>
          </a:p>
          <a:p>
            <a:r>
              <a:rPr lang="en-US" dirty="0">
                <a:solidFill>
                  <a:srgbClr val="FFFF00"/>
                </a:solidFill>
              </a:rPr>
              <a:t>4 Gas Convection Ovens, full size 5,700 Btuh each. </a:t>
            </a:r>
          </a:p>
          <a:p>
            <a:pPr marL="0" indent="0">
              <a:buNone/>
            </a:pPr>
            <a:r>
              <a:rPr lang="en-US" dirty="0">
                <a:solidFill>
                  <a:srgbClr val="FFFF00"/>
                </a:solidFill>
              </a:rPr>
              <a:t>    </a:t>
            </a:r>
            <a:r>
              <a:rPr lang="en-US" dirty="0"/>
              <a:t>4 × 5,700 = 22,800</a:t>
            </a:r>
          </a:p>
          <a:p>
            <a:r>
              <a:rPr lang="en-US" dirty="0">
                <a:solidFill>
                  <a:srgbClr val="FFFF00"/>
                </a:solidFill>
              </a:rPr>
              <a:t>4 Gas 4 open burner Oven tops, open burner, 2 to 6 burners Per 2 burner section 2,200 Btuh each. </a:t>
            </a:r>
          </a:p>
          <a:p>
            <a:endParaRPr lang="en-US" dirty="0">
              <a:solidFill>
                <a:srgbClr val="FFFF00"/>
              </a:solidFill>
            </a:endParaRPr>
          </a:p>
          <a:p>
            <a:r>
              <a:rPr lang="en-US" dirty="0">
                <a:solidFill>
                  <a:srgbClr val="FFFF00"/>
                </a:solidFill>
              </a:rPr>
              <a:t>3 Fryer, Gas, Deep fat (35-50 lbs.): 1,900 Btuh each.</a:t>
            </a:r>
          </a:p>
          <a:p>
            <a:pPr marL="0" indent="0">
              <a:buNone/>
            </a:pPr>
            <a:r>
              <a:rPr lang="en-US" dirty="0"/>
              <a:t>     </a:t>
            </a:r>
          </a:p>
          <a:p>
            <a:pPr marL="0" indent="0">
              <a:buNone/>
            </a:pPr>
            <a:r>
              <a:rPr lang="en-US" dirty="0">
                <a:solidFill>
                  <a:srgbClr val="FFFF00"/>
                </a:solidFill>
              </a:rPr>
              <a:t> </a:t>
            </a:r>
          </a:p>
          <a:p>
            <a:endParaRPr lang="en-US" dirty="0">
              <a:solidFill>
                <a:srgbClr val="FFFF00"/>
              </a:solidFill>
            </a:endParaRPr>
          </a:p>
          <a:p>
            <a:endParaRPr lang="en-US" dirty="0">
              <a:solidFill>
                <a:srgbClr val="FFFF00"/>
              </a:solidFill>
            </a:endParaRPr>
          </a:p>
        </p:txBody>
      </p:sp>
    </p:spTree>
    <p:custDataLst>
      <p:tags r:id="rId1"/>
    </p:custDataLst>
    <p:extLst>
      <p:ext uri="{BB962C8B-B14F-4D97-AF65-F5344CB8AC3E}">
        <p14:creationId xmlns:p14="http://schemas.microsoft.com/office/powerpoint/2010/main" val="243737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The Total Load For The Following: </a:t>
            </a:r>
          </a:p>
        </p:txBody>
      </p:sp>
      <p:sp>
        <p:nvSpPr>
          <p:cNvPr id="3" name="Content Placeholder 2"/>
          <p:cNvSpPr>
            <a:spLocks noGrp="1"/>
          </p:cNvSpPr>
          <p:nvPr>
            <p:ph idx="1"/>
          </p:nvPr>
        </p:nvSpPr>
        <p:spPr>
          <a:xfrm>
            <a:off x="76200" y="1600200"/>
            <a:ext cx="8991600" cy="4525963"/>
          </a:xfrm>
        </p:spPr>
        <p:txBody>
          <a:bodyPr>
            <a:normAutofit fontScale="92500" lnSpcReduction="20000"/>
          </a:bodyPr>
          <a:lstStyle/>
          <a:p>
            <a:pPr marL="0" indent="0">
              <a:buNone/>
            </a:pPr>
            <a:r>
              <a:rPr lang="en-US" dirty="0">
                <a:solidFill>
                  <a:srgbClr val="FFFF00"/>
                </a:solidFill>
              </a:rPr>
              <a:t>All equipment under a hood:</a:t>
            </a:r>
          </a:p>
          <a:p>
            <a:pPr marL="0" indent="0">
              <a:buNone/>
            </a:pPr>
            <a:r>
              <a:rPr lang="en-US" dirty="0">
                <a:solidFill>
                  <a:srgbClr val="FFFF00"/>
                </a:solidFill>
              </a:rPr>
              <a:t>Manual N Table 6E</a:t>
            </a:r>
          </a:p>
          <a:p>
            <a:r>
              <a:rPr lang="en-US" dirty="0">
                <a:solidFill>
                  <a:srgbClr val="FFFF00"/>
                </a:solidFill>
              </a:rPr>
              <a:t>4 Gas Convection Ovens, full size 5,700 Btuh each. </a:t>
            </a:r>
          </a:p>
          <a:p>
            <a:pPr marL="0" indent="0">
              <a:buNone/>
            </a:pPr>
            <a:r>
              <a:rPr lang="en-US" dirty="0">
                <a:solidFill>
                  <a:srgbClr val="FFFF00"/>
                </a:solidFill>
              </a:rPr>
              <a:t>    </a:t>
            </a:r>
            <a:r>
              <a:rPr lang="en-US" dirty="0"/>
              <a:t>4 × 5,700 = 22,800</a:t>
            </a:r>
          </a:p>
          <a:p>
            <a:r>
              <a:rPr lang="en-US" dirty="0">
                <a:solidFill>
                  <a:srgbClr val="FFFF00"/>
                </a:solidFill>
              </a:rPr>
              <a:t>4 Gas 4 open burner Oven tops, open burner, 2 to 6 burners Per 2 burner section 2,200 Btuh each. </a:t>
            </a:r>
          </a:p>
          <a:p>
            <a:pPr marL="0" indent="0">
              <a:buNone/>
            </a:pPr>
            <a:r>
              <a:rPr lang="en-US" dirty="0">
                <a:solidFill>
                  <a:srgbClr val="FFFF00"/>
                </a:solidFill>
              </a:rPr>
              <a:t>    </a:t>
            </a:r>
            <a:r>
              <a:rPr lang="en-US" dirty="0"/>
              <a:t>8 × 2,200 = 17,600</a:t>
            </a:r>
          </a:p>
          <a:p>
            <a:r>
              <a:rPr lang="en-US" dirty="0">
                <a:solidFill>
                  <a:srgbClr val="FFFF00"/>
                </a:solidFill>
              </a:rPr>
              <a:t>3 Fryer, Gas, Deep fat (35-50 lbs.): 1,900 Btuh each.</a:t>
            </a:r>
          </a:p>
          <a:p>
            <a:pPr marL="0" indent="0">
              <a:buNone/>
            </a:pPr>
            <a:r>
              <a:rPr lang="en-US" dirty="0"/>
              <a:t>     </a:t>
            </a:r>
          </a:p>
          <a:p>
            <a:pPr marL="0" indent="0">
              <a:buNone/>
            </a:pPr>
            <a:r>
              <a:rPr lang="en-US" dirty="0">
                <a:solidFill>
                  <a:srgbClr val="FFFF00"/>
                </a:solidFill>
              </a:rPr>
              <a:t> </a:t>
            </a:r>
          </a:p>
          <a:p>
            <a:endParaRPr lang="en-US" dirty="0">
              <a:solidFill>
                <a:srgbClr val="FFFF00"/>
              </a:solidFill>
            </a:endParaRPr>
          </a:p>
          <a:p>
            <a:endParaRPr lang="en-US" dirty="0">
              <a:solidFill>
                <a:srgbClr val="FFFF00"/>
              </a:solidFill>
            </a:endParaRPr>
          </a:p>
        </p:txBody>
      </p:sp>
    </p:spTree>
    <p:custDataLst>
      <p:tags r:id="rId1"/>
    </p:custDataLst>
    <p:extLst>
      <p:ext uri="{BB962C8B-B14F-4D97-AF65-F5344CB8AC3E}">
        <p14:creationId xmlns:p14="http://schemas.microsoft.com/office/powerpoint/2010/main" val="411071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The Total Load For The Following: </a:t>
            </a:r>
          </a:p>
        </p:txBody>
      </p:sp>
      <p:sp>
        <p:nvSpPr>
          <p:cNvPr id="3" name="Content Placeholder 2"/>
          <p:cNvSpPr>
            <a:spLocks noGrp="1"/>
          </p:cNvSpPr>
          <p:nvPr>
            <p:ph idx="1"/>
          </p:nvPr>
        </p:nvSpPr>
        <p:spPr>
          <a:xfrm>
            <a:off x="76200" y="1600200"/>
            <a:ext cx="8991600" cy="4525963"/>
          </a:xfrm>
        </p:spPr>
        <p:txBody>
          <a:bodyPr>
            <a:normAutofit fontScale="92500" lnSpcReduction="20000"/>
          </a:bodyPr>
          <a:lstStyle/>
          <a:p>
            <a:pPr marL="0" indent="0">
              <a:buNone/>
            </a:pPr>
            <a:r>
              <a:rPr lang="en-US" dirty="0">
                <a:solidFill>
                  <a:srgbClr val="FFFF00"/>
                </a:solidFill>
              </a:rPr>
              <a:t>All equipment under a hood:</a:t>
            </a:r>
          </a:p>
          <a:p>
            <a:pPr marL="0" indent="0">
              <a:buNone/>
            </a:pPr>
            <a:r>
              <a:rPr lang="en-US" dirty="0">
                <a:solidFill>
                  <a:srgbClr val="FFFF00"/>
                </a:solidFill>
              </a:rPr>
              <a:t>Manual N Table 6E</a:t>
            </a:r>
          </a:p>
          <a:p>
            <a:r>
              <a:rPr lang="en-US" dirty="0">
                <a:solidFill>
                  <a:srgbClr val="FFFF00"/>
                </a:solidFill>
              </a:rPr>
              <a:t>4 Gas Convection Ovens, full size 5,700 Btuh each. </a:t>
            </a:r>
          </a:p>
          <a:p>
            <a:pPr marL="0" indent="0">
              <a:buNone/>
            </a:pPr>
            <a:r>
              <a:rPr lang="en-US" dirty="0">
                <a:solidFill>
                  <a:srgbClr val="FFFF00"/>
                </a:solidFill>
              </a:rPr>
              <a:t>    </a:t>
            </a:r>
            <a:r>
              <a:rPr lang="en-US" dirty="0"/>
              <a:t>4 × 5,700 = 22,800</a:t>
            </a:r>
          </a:p>
          <a:p>
            <a:r>
              <a:rPr lang="en-US" dirty="0">
                <a:solidFill>
                  <a:srgbClr val="FFFF00"/>
                </a:solidFill>
              </a:rPr>
              <a:t>4 Gas 4 open burner Oven tops, open burner, 2 to 6 burners Per 2 burner section 2,200 Btuh each. </a:t>
            </a:r>
          </a:p>
          <a:p>
            <a:pPr marL="0" indent="0">
              <a:buNone/>
            </a:pPr>
            <a:r>
              <a:rPr lang="en-US" dirty="0">
                <a:solidFill>
                  <a:srgbClr val="FFFF00"/>
                </a:solidFill>
              </a:rPr>
              <a:t>    </a:t>
            </a:r>
            <a:r>
              <a:rPr lang="en-US" dirty="0"/>
              <a:t>8 × 2,200 = 17,6--</a:t>
            </a:r>
          </a:p>
          <a:p>
            <a:r>
              <a:rPr lang="en-US" dirty="0">
                <a:solidFill>
                  <a:srgbClr val="FFFF00"/>
                </a:solidFill>
              </a:rPr>
              <a:t>3 Fryer, Gas, Deep fat (35-50 lbs.): 1,900 Btuh each.</a:t>
            </a:r>
          </a:p>
          <a:p>
            <a:pPr marL="0" indent="0">
              <a:buNone/>
            </a:pPr>
            <a:r>
              <a:rPr lang="en-US" dirty="0"/>
              <a:t>     3 × 1,900 = 5,700</a:t>
            </a:r>
          </a:p>
          <a:p>
            <a:pPr marL="0" indent="0">
              <a:buNone/>
            </a:pPr>
            <a:r>
              <a:rPr lang="en-US" dirty="0">
                <a:solidFill>
                  <a:srgbClr val="FFFF00"/>
                </a:solidFill>
              </a:rPr>
              <a:t> </a:t>
            </a:r>
          </a:p>
          <a:p>
            <a:pPr marL="0" indent="0">
              <a:buNone/>
            </a:pPr>
            <a:endParaRPr lang="en-US" dirty="0">
              <a:solidFill>
                <a:srgbClr val="FFFF00"/>
              </a:solidFill>
            </a:endParaRPr>
          </a:p>
          <a:p>
            <a:pPr marL="0" indent="0">
              <a:buNone/>
            </a:pPr>
            <a:endParaRPr lang="en-US" dirty="0">
              <a:solidFill>
                <a:srgbClr val="FFFF00"/>
              </a:solidFill>
            </a:endParaRPr>
          </a:p>
        </p:txBody>
      </p:sp>
      <p:sp>
        <p:nvSpPr>
          <p:cNvPr id="4" name="Title 1"/>
          <p:cNvSpPr txBox="1">
            <a:spLocks/>
          </p:cNvSpPr>
          <p:nvPr/>
        </p:nvSpPr>
        <p:spPr>
          <a:xfrm>
            <a:off x="457200" y="5554663"/>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22,800 + 17,600 + 5,700 = 46,100 Btuh</a:t>
            </a:r>
          </a:p>
        </p:txBody>
      </p:sp>
    </p:spTree>
    <p:custDataLst>
      <p:tags r:id="rId1"/>
    </p:custDataLst>
    <p:extLst>
      <p:ext uri="{BB962C8B-B14F-4D97-AF65-F5344CB8AC3E}">
        <p14:creationId xmlns:p14="http://schemas.microsoft.com/office/powerpoint/2010/main" val="38424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Exhaust Hood</a:t>
            </a:r>
          </a:p>
        </p:txBody>
      </p:sp>
      <p:pic>
        <p:nvPicPr>
          <p:cNvPr id="5" name="Picture 4"/>
          <p:cNvPicPr>
            <a:picLocks noChangeAspect="1"/>
          </p:cNvPicPr>
          <p:nvPr/>
        </p:nvPicPr>
        <p:blipFill>
          <a:blip r:embed="rId3"/>
          <a:stretch>
            <a:fillRect/>
          </a:stretch>
        </p:blipFill>
        <p:spPr>
          <a:xfrm>
            <a:off x="5862" y="2667000"/>
            <a:ext cx="5505450" cy="2419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667000"/>
            <a:ext cx="3136194" cy="2419350"/>
          </a:xfrm>
          <a:prstGeom prst="rect">
            <a:avLst/>
          </a:prstGeom>
        </p:spPr>
      </p:pic>
      <p:sp>
        <p:nvSpPr>
          <p:cNvPr id="7" name="TextBox 6"/>
          <p:cNvSpPr txBox="1"/>
          <p:nvPr/>
        </p:nvSpPr>
        <p:spPr>
          <a:xfrm>
            <a:off x="2209800" y="1862356"/>
            <a:ext cx="4676473" cy="584775"/>
          </a:xfrm>
          <a:prstGeom prst="rect">
            <a:avLst/>
          </a:prstGeom>
          <a:solidFill>
            <a:schemeClr val="tx1"/>
          </a:solidFill>
          <a:ln>
            <a:noFill/>
          </a:ln>
        </p:spPr>
        <p:txBody>
          <a:bodyPr wrap="none" rtlCol="0">
            <a:spAutoFit/>
          </a:bodyPr>
          <a:lstStyle/>
          <a:p>
            <a:r>
              <a:rPr lang="en-US" sz="3200" dirty="0">
                <a:solidFill>
                  <a:srgbClr val="FF0000"/>
                </a:solidFill>
              </a:rPr>
              <a:t>11’ 6” No appreciable Btuh</a:t>
            </a:r>
          </a:p>
        </p:txBody>
      </p:sp>
    </p:spTree>
    <p:custDataLst>
      <p:tags r:id="rId1"/>
    </p:custDataLst>
    <p:extLst>
      <p:ext uri="{BB962C8B-B14F-4D97-AF65-F5344CB8AC3E}">
        <p14:creationId xmlns:p14="http://schemas.microsoft.com/office/powerpoint/2010/main" val="10091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Dishwasher</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6667" t="6528" r="24000" b="5472"/>
          <a:stretch/>
        </p:blipFill>
        <p:spPr>
          <a:xfrm>
            <a:off x="92492" y="0"/>
            <a:ext cx="1879600" cy="3352800"/>
          </a:xfrm>
          <a:prstGeom prst="rect">
            <a:avLst/>
          </a:prstGeom>
        </p:spPr>
      </p:pic>
      <p:pic>
        <p:nvPicPr>
          <p:cNvPr id="11" name="Picture 10"/>
          <p:cNvPicPr>
            <a:picLocks noChangeAspect="1"/>
          </p:cNvPicPr>
          <p:nvPr/>
        </p:nvPicPr>
        <p:blipFill>
          <a:blip r:embed="rId4"/>
          <a:stretch>
            <a:fillRect/>
          </a:stretch>
        </p:blipFill>
        <p:spPr>
          <a:xfrm>
            <a:off x="92492" y="3206545"/>
            <a:ext cx="2392267" cy="3557587"/>
          </a:xfrm>
          <a:prstGeom prst="rect">
            <a:avLst/>
          </a:prstGeom>
        </p:spPr>
      </p:pic>
      <p:pic>
        <p:nvPicPr>
          <p:cNvPr id="13" name="Picture 12"/>
          <p:cNvPicPr>
            <a:picLocks noChangeAspect="1"/>
          </p:cNvPicPr>
          <p:nvPr/>
        </p:nvPicPr>
        <p:blipFill>
          <a:blip r:embed="rId5"/>
          <a:stretch>
            <a:fillRect/>
          </a:stretch>
        </p:blipFill>
        <p:spPr>
          <a:xfrm>
            <a:off x="3409950" y="4981575"/>
            <a:ext cx="5734050" cy="1876425"/>
          </a:xfrm>
          <a:prstGeom prst="rect">
            <a:avLst/>
          </a:prstGeom>
        </p:spPr>
      </p:pic>
      <p:pic>
        <p:nvPicPr>
          <p:cNvPr id="3" name="Picture 2"/>
          <p:cNvPicPr>
            <a:picLocks noChangeAspect="1"/>
          </p:cNvPicPr>
          <p:nvPr/>
        </p:nvPicPr>
        <p:blipFill>
          <a:blip r:embed="rId6"/>
          <a:stretch>
            <a:fillRect/>
          </a:stretch>
        </p:blipFill>
        <p:spPr>
          <a:xfrm>
            <a:off x="6523393" y="30956"/>
            <a:ext cx="2620607" cy="3290887"/>
          </a:xfrm>
          <a:prstGeom prst="rect">
            <a:avLst/>
          </a:prstGeom>
        </p:spPr>
      </p:pic>
      <p:sp>
        <p:nvSpPr>
          <p:cNvPr id="4" name="Rectangle 3"/>
          <p:cNvSpPr/>
          <p:nvPr/>
        </p:nvSpPr>
        <p:spPr>
          <a:xfrm>
            <a:off x="6055831" y="6096000"/>
            <a:ext cx="2754522"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stretch>
            <a:fillRect/>
          </a:stretch>
        </p:blipFill>
        <p:spPr>
          <a:xfrm>
            <a:off x="2484759" y="1938925"/>
            <a:ext cx="5722184" cy="3171825"/>
          </a:xfrm>
          <a:prstGeom prst="rect">
            <a:avLst/>
          </a:prstGeom>
        </p:spPr>
      </p:pic>
      <p:pic>
        <p:nvPicPr>
          <p:cNvPr id="16" name="Picture 15"/>
          <p:cNvPicPr>
            <a:picLocks noChangeAspect="1"/>
          </p:cNvPicPr>
          <p:nvPr/>
        </p:nvPicPr>
        <p:blipFill>
          <a:blip r:embed="rId8"/>
          <a:stretch>
            <a:fillRect/>
          </a:stretch>
        </p:blipFill>
        <p:spPr>
          <a:xfrm>
            <a:off x="5528163" y="1944205"/>
            <a:ext cx="3609975" cy="3057525"/>
          </a:xfrm>
          <a:prstGeom prst="rect">
            <a:avLst/>
          </a:prstGeom>
        </p:spPr>
      </p:pic>
      <p:sp>
        <p:nvSpPr>
          <p:cNvPr id="17" name="TextBox 16"/>
          <p:cNvSpPr txBox="1"/>
          <p:nvPr/>
        </p:nvSpPr>
        <p:spPr>
          <a:xfrm>
            <a:off x="1752600" y="1899626"/>
            <a:ext cx="5954306" cy="954107"/>
          </a:xfrm>
          <a:prstGeom prst="rect">
            <a:avLst/>
          </a:prstGeom>
          <a:solidFill>
            <a:schemeClr val="tx1"/>
          </a:solidFill>
          <a:ln>
            <a:noFill/>
          </a:ln>
        </p:spPr>
        <p:txBody>
          <a:bodyPr wrap="square" rtlCol="0">
            <a:spAutoFit/>
          </a:bodyPr>
          <a:lstStyle/>
          <a:p>
            <a:r>
              <a:rPr lang="en-US" sz="2800" dirty="0">
                <a:solidFill>
                  <a:srgbClr val="FF0000"/>
                </a:solidFill>
              </a:rPr>
              <a:t>From OEM data with Direct Vent: </a:t>
            </a:r>
          </a:p>
          <a:p>
            <a:r>
              <a:rPr lang="en-US" sz="2800" dirty="0">
                <a:solidFill>
                  <a:srgbClr val="FF0000"/>
                </a:solidFill>
              </a:rPr>
              <a:t>4,600 + 6,000 = 10,600 Btuh Total Heat </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1833" t="22989" r="46167" b="67011"/>
          <a:stretch/>
        </p:blipFill>
        <p:spPr>
          <a:xfrm>
            <a:off x="304800" y="274638"/>
            <a:ext cx="838200" cy="381001"/>
          </a:xfrm>
          <a:prstGeom prst="rect">
            <a:avLst/>
          </a:prstGeom>
        </p:spPr>
      </p:pic>
    </p:spTree>
    <p:custDataLst>
      <p:tags r:id="rId1"/>
    </p:custDataLst>
    <p:extLst>
      <p:ext uri="{BB962C8B-B14F-4D97-AF65-F5344CB8AC3E}">
        <p14:creationId xmlns:p14="http://schemas.microsoft.com/office/powerpoint/2010/main" val="354569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rot="5400000">
            <a:off x="1209519" y="-1169019"/>
            <a:ext cx="6786314" cy="9144000"/>
          </a:xfrm>
          <a:prstGeom prst="rect">
            <a:avLst/>
          </a:prstGeom>
          <a:ln>
            <a:solidFill>
              <a:srgbClr val="00B050"/>
            </a:solidFill>
          </a:ln>
        </p:spPr>
      </p:pic>
      <p:cxnSp>
        <p:nvCxnSpPr>
          <p:cNvPr id="4" name="Straight Connector 3"/>
          <p:cNvCxnSpPr/>
          <p:nvPr/>
        </p:nvCxnSpPr>
        <p:spPr>
          <a:xfrm>
            <a:off x="8991600" y="2133600"/>
            <a:ext cx="0" cy="2667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1" y="2646819"/>
            <a:ext cx="21733" cy="215378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600200"/>
            <a:ext cx="8534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 y="4780625"/>
            <a:ext cx="8534400" cy="1997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30335" y="381000"/>
            <a:ext cx="6421241" cy="892552"/>
          </a:xfrm>
          <a:prstGeom prst="rect">
            <a:avLst/>
          </a:prstGeom>
          <a:noFill/>
        </p:spPr>
        <p:txBody>
          <a:bodyPr wrap="square" rtlCol="0">
            <a:spAutoFit/>
          </a:bodyPr>
          <a:lstStyle/>
          <a:p>
            <a:r>
              <a:rPr lang="en-US" sz="3600" b="1" dirty="0">
                <a:solidFill>
                  <a:schemeClr val="bg2"/>
                </a:solidFill>
              </a:rPr>
              <a:t>Maria’s Restaurant Design</a:t>
            </a:r>
          </a:p>
          <a:p>
            <a:r>
              <a:rPr lang="en-US" sz="1600" dirty="0">
                <a:solidFill>
                  <a:schemeClr val="bg2"/>
                </a:solidFill>
              </a:rPr>
              <a:t>(Staff: Maria &amp; 7 Employees each shift.  Glass Store Front and front door) </a:t>
            </a:r>
          </a:p>
        </p:txBody>
      </p:sp>
      <p:cxnSp>
        <p:nvCxnSpPr>
          <p:cNvPr id="26" name="Straight Connector 25"/>
          <p:cNvCxnSpPr/>
          <p:nvPr/>
        </p:nvCxnSpPr>
        <p:spPr>
          <a:xfrm>
            <a:off x="457200"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70885"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6200" y="161129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 y="4790612"/>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5067300"/>
            <a:ext cx="42464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7200" y="5067300"/>
            <a:ext cx="37130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3429001"/>
            <a:ext cx="0" cy="13616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28600" y="1611298"/>
            <a:ext cx="0" cy="13089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59083" y="4878851"/>
            <a:ext cx="676788" cy="369332"/>
          </a:xfrm>
          <a:prstGeom prst="rect">
            <a:avLst/>
          </a:prstGeom>
          <a:noFill/>
        </p:spPr>
        <p:txBody>
          <a:bodyPr wrap="none" rtlCol="0">
            <a:spAutoFit/>
          </a:bodyPr>
          <a:lstStyle/>
          <a:p>
            <a:r>
              <a:rPr lang="en-US" b="1" dirty="0">
                <a:solidFill>
                  <a:schemeClr val="bg1"/>
                </a:solidFill>
              </a:rPr>
              <a:t>66 ft</a:t>
            </a:r>
            <a:r>
              <a:rPr lang="en-US" dirty="0"/>
              <a:t>.</a:t>
            </a:r>
          </a:p>
        </p:txBody>
      </p:sp>
      <p:sp>
        <p:nvSpPr>
          <p:cNvPr id="43" name="TextBox 42"/>
          <p:cNvSpPr txBox="1"/>
          <p:nvPr/>
        </p:nvSpPr>
        <p:spPr>
          <a:xfrm rot="16200000">
            <a:off x="-113000" y="2955444"/>
            <a:ext cx="683200" cy="369332"/>
          </a:xfrm>
          <a:prstGeom prst="rect">
            <a:avLst/>
          </a:prstGeom>
          <a:noFill/>
        </p:spPr>
        <p:txBody>
          <a:bodyPr wrap="none" rtlCol="0">
            <a:spAutoFit/>
          </a:bodyPr>
          <a:lstStyle/>
          <a:p>
            <a:r>
              <a:rPr lang="en-US" b="1" dirty="0">
                <a:solidFill>
                  <a:schemeClr val="bg1"/>
                </a:solidFill>
              </a:rPr>
              <a:t>25 ft</a:t>
            </a:r>
            <a:r>
              <a:rPr lang="en-US" dirty="0"/>
              <a:t>.</a:t>
            </a:r>
          </a:p>
        </p:txBody>
      </p:sp>
      <p:cxnSp>
        <p:nvCxnSpPr>
          <p:cNvPr id="18" name="Straight Connector 17"/>
          <p:cNvCxnSpPr/>
          <p:nvPr/>
        </p:nvCxnSpPr>
        <p:spPr>
          <a:xfrm flipV="1">
            <a:off x="2573702" y="3044948"/>
            <a:ext cx="762136" cy="658"/>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70885" y="1611297"/>
            <a:ext cx="0" cy="1524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957" y="1600200"/>
            <a:ext cx="13599" cy="64124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516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F1</a:t>
            </a:r>
          </a:p>
        </p:txBody>
      </p:sp>
      <p:sp>
        <p:nvSpPr>
          <p:cNvPr id="33" name="Rectangle 32"/>
          <p:cNvSpPr/>
          <p:nvPr/>
        </p:nvSpPr>
        <p:spPr>
          <a:xfrm>
            <a:off x="5182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R1</a:t>
            </a:r>
          </a:p>
        </p:txBody>
      </p:sp>
      <p:sp>
        <p:nvSpPr>
          <p:cNvPr id="21" name="Rounded Rectangle 20"/>
          <p:cNvSpPr/>
          <p:nvPr/>
        </p:nvSpPr>
        <p:spPr>
          <a:xfrm>
            <a:off x="3155796" y="3147164"/>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80590" y="3125075"/>
            <a:ext cx="551192" cy="548640"/>
          </a:xfrm>
          <a:prstGeom prst="rect">
            <a:avLst/>
          </a:prstGeom>
          <a:noFill/>
        </p:spPr>
        <p:txBody>
          <a:bodyPr wrap="square" rtlCol="0">
            <a:spAutoFit/>
          </a:bodyPr>
          <a:lstStyle/>
          <a:p>
            <a:r>
              <a:rPr lang="en-US" dirty="0">
                <a:solidFill>
                  <a:schemeClr val="bg1"/>
                </a:solidFill>
              </a:rPr>
              <a:t>S1</a:t>
            </a:r>
          </a:p>
        </p:txBody>
      </p:sp>
      <p:sp>
        <p:nvSpPr>
          <p:cNvPr id="25" name="Rectangle 24"/>
          <p:cNvSpPr/>
          <p:nvPr/>
        </p:nvSpPr>
        <p:spPr>
          <a:xfrm>
            <a:off x="2331745" y="1889905"/>
            <a:ext cx="274320" cy="274320"/>
          </a:xfrm>
          <a:prstGeom prst="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157143" y="1861965"/>
            <a:ext cx="530915" cy="369332"/>
          </a:xfrm>
          <a:prstGeom prst="rect">
            <a:avLst/>
          </a:prstGeom>
          <a:noFill/>
        </p:spPr>
        <p:txBody>
          <a:bodyPr wrap="none" rtlCol="0">
            <a:spAutoFit/>
          </a:bodyPr>
          <a:lstStyle/>
          <a:p>
            <a:r>
              <a:rPr lang="en-US" dirty="0">
                <a:solidFill>
                  <a:schemeClr val="bg1"/>
                </a:solidFill>
              </a:rPr>
              <a:t>DW</a:t>
            </a:r>
          </a:p>
        </p:txBody>
      </p:sp>
      <p:sp>
        <p:nvSpPr>
          <p:cNvPr id="57" name="Rectangle 56"/>
          <p:cNvSpPr/>
          <p:nvPr/>
        </p:nvSpPr>
        <p:spPr>
          <a:xfrm rot="10800000">
            <a:off x="1843720" y="1627809"/>
            <a:ext cx="770547" cy="23141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000588" y="1568294"/>
            <a:ext cx="824634" cy="369332"/>
          </a:xfrm>
          <a:prstGeom prst="rect">
            <a:avLst/>
          </a:prstGeom>
          <a:noFill/>
        </p:spPr>
        <p:txBody>
          <a:bodyPr wrap="square" rtlCol="0">
            <a:spAutoFit/>
          </a:bodyPr>
          <a:lstStyle/>
          <a:p>
            <a:r>
              <a:rPr lang="en-US" dirty="0">
                <a:solidFill>
                  <a:schemeClr val="bg1"/>
                </a:solidFill>
              </a:rPr>
              <a:t>C1</a:t>
            </a:r>
          </a:p>
        </p:txBody>
      </p:sp>
      <p:cxnSp>
        <p:nvCxnSpPr>
          <p:cNvPr id="59" name="Straight Connector 58"/>
          <p:cNvCxnSpPr/>
          <p:nvPr/>
        </p:nvCxnSpPr>
        <p:spPr>
          <a:xfrm flipH="1">
            <a:off x="442764" y="3121596"/>
            <a:ext cx="1557824" cy="194"/>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rot="16200000" flipV="1">
            <a:off x="1400397" y="1784632"/>
            <a:ext cx="611196" cy="2618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6200000">
            <a:off x="333505" y="3574899"/>
            <a:ext cx="700937" cy="3499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87035" y="3314959"/>
            <a:ext cx="346743" cy="7752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61572" y="3222001"/>
            <a:ext cx="366073" cy="6847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6200000">
            <a:off x="357106" y="3561780"/>
            <a:ext cx="651460" cy="369332"/>
          </a:xfrm>
          <a:prstGeom prst="rect">
            <a:avLst/>
          </a:prstGeom>
          <a:noFill/>
        </p:spPr>
        <p:txBody>
          <a:bodyPr wrap="none" rtlCol="0">
            <a:spAutoFit/>
          </a:bodyPr>
          <a:lstStyle/>
          <a:p>
            <a:r>
              <a:rPr lang="en-US" dirty="0">
                <a:solidFill>
                  <a:schemeClr val="bg1"/>
                </a:solidFill>
              </a:rPr>
              <a:t>CT/O</a:t>
            </a:r>
          </a:p>
        </p:txBody>
      </p:sp>
      <p:sp>
        <p:nvSpPr>
          <p:cNvPr id="69" name="Rectangle 68"/>
          <p:cNvSpPr/>
          <p:nvPr/>
        </p:nvSpPr>
        <p:spPr>
          <a:xfrm>
            <a:off x="1266889" y="3139901"/>
            <a:ext cx="676180" cy="2625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355168" y="3076871"/>
            <a:ext cx="425116" cy="369332"/>
          </a:xfrm>
          <a:prstGeom prst="rect">
            <a:avLst/>
          </a:prstGeom>
          <a:noFill/>
        </p:spPr>
        <p:txBody>
          <a:bodyPr wrap="none" rtlCol="0">
            <a:spAutoFit/>
          </a:bodyPr>
          <a:lstStyle/>
          <a:p>
            <a:r>
              <a:rPr lang="en-US" dirty="0">
                <a:solidFill>
                  <a:schemeClr val="bg1"/>
                </a:solidFill>
              </a:rPr>
              <a:t>C2</a:t>
            </a:r>
          </a:p>
        </p:txBody>
      </p:sp>
      <p:sp>
        <p:nvSpPr>
          <p:cNvPr id="72" name="Rectangle 71"/>
          <p:cNvSpPr/>
          <p:nvPr/>
        </p:nvSpPr>
        <p:spPr>
          <a:xfrm rot="10800000">
            <a:off x="1251258" y="3757037"/>
            <a:ext cx="700511" cy="261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366086" y="3708728"/>
            <a:ext cx="470857" cy="369332"/>
          </a:xfrm>
          <a:prstGeom prst="rect">
            <a:avLst/>
          </a:prstGeom>
          <a:noFill/>
        </p:spPr>
        <p:txBody>
          <a:bodyPr wrap="square" rtlCol="0">
            <a:spAutoFit/>
          </a:bodyPr>
          <a:lstStyle/>
          <a:p>
            <a:r>
              <a:rPr lang="en-US" dirty="0">
                <a:solidFill>
                  <a:schemeClr val="bg1"/>
                </a:solidFill>
              </a:rPr>
              <a:t>C3</a:t>
            </a:r>
          </a:p>
        </p:txBody>
      </p:sp>
      <p:sp>
        <p:nvSpPr>
          <p:cNvPr id="74" name="Rectangle 73"/>
          <p:cNvSpPr/>
          <p:nvPr/>
        </p:nvSpPr>
        <p:spPr>
          <a:xfrm rot="16200000">
            <a:off x="2482305" y="3733949"/>
            <a:ext cx="544773" cy="286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544545" y="3704563"/>
            <a:ext cx="409086" cy="369332"/>
          </a:xfrm>
          <a:prstGeom prst="rect">
            <a:avLst/>
          </a:prstGeom>
          <a:noFill/>
        </p:spPr>
        <p:txBody>
          <a:bodyPr wrap="none" rtlCol="0">
            <a:spAutoFit/>
          </a:bodyPr>
          <a:lstStyle/>
          <a:p>
            <a:r>
              <a:rPr lang="en-US" dirty="0">
                <a:solidFill>
                  <a:schemeClr val="bg1"/>
                </a:solidFill>
              </a:rPr>
              <a:t>SP</a:t>
            </a:r>
          </a:p>
        </p:txBody>
      </p:sp>
      <p:sp>
        <p:nvSpPr>
          <p:cNvPr id="76" name="TextBox 75"/>
          <p:cNvSpPr txBox="1"/>
          <p:nvPr/>
        </p:nvSpPr>
        <p:spPr>
          <a:xfrm>
            <a:off x="809594" y="3147164"/>
            <a:ext cx="475964" cy="369332"/>
          </a:xfrm>
          <a:prstGeom prst="rect">
            <a:avLst/>
          </a:prstGeom>
          <a:noFill/>
        </p:spPr>
        <p:txBody>
          <a:bodyPr wrap="square" rtlCol="0">
            <a:spAutoFit/>
          </a:bodyPr>
          <a:lstStyle/>
          <a:p>
            <a:r>
              <a:rPr lang="en-US" dirty="0">
                <a:solidFill>
                  <a:schemeClr val="bg1"/>
                </a:solidFill>
              </a:rPr>
              <a:t>Fry</a:t>
            </a:r>
          </a:p>
        </p:txBody>
      </p:sp>
      <p:sp>
        <p:nvSpPr>
          <p:cNvPr id="79" name="Rectangle 78"/>
          <p:cNvSpPr/>
          <p:nvPr/>
        </p:nvSpPr>
        <p:spPr>
          <a:xfrm rot="10800000">
            <a:off x="1576295" y="4393547"/>
            <a:ext cx="556099" cy="3894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0800000">
            <a:off x="1009183" y="4395271"/>
            <a:ext cx="541002" cy="380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7355" y="4418206"/>
            <a:ext cx="625342" cy="369332"/>
          </a:xfrm>
          <a:prstGeom prst="rect">
            <a:avLst/>
          </a:prstGeom>
          <a:noFill/>
        </p:spPr>
        <p:txBody>
          <a:bodyPr wrap="square" rtlCol="0">
            <a:spAutoFit/>
          </a:bodyPr>
          <a:lstStyle/>
          <a:p>
            <a:r>
              <a:rPr lang="en-US" dirty="0">
                <a:solidFill>
                  <a:schemeClr val="bg1"/>
                </a:solidFill>
              </a:rPr>
              <a:t>R2</a:t>
            </a:r>
          </a:p>
        </p:txBody>
      </p:sp>
      <p:sp>
        <p:nvSpPr>
          <p:cNvPr id="83" name="TextBox 82"/>
          <p:cNvSpPr txBox="1"/>
          <p:nvPr/>
        </p:nvSpPr>
        <p:spPr>
          <a:xfrm>
            <a:off x="1578879" y="4432117"/>
            <a:ext cx="527177" cy="369332"/>
          </a:xfrm>
          <a:prstGeom prst="rect">
            <a:avLst/>
          </a:prstGeom>
          <a:noFill/>
        </p:spPr>
        <p:txBody>
          <a:bodyPr wrap="square" rtlCol="0">
            <a:spAutoFit/>
          </a:bodyPr>
          <a:lstStyle/>
          <a:p>
            <a:r>
              <a:rPr lang="en-US" dirty="0">
                <a:solidFill>
                  <a:schemeClr val="bg1"/>
                </a:solidFill>
              </a:rPr>
              <a:t>F2</a:t>
            </a:r>
          </a:p>
        </p:txBody>
      </p:sp>
      <p:cxnSp>
        <p:nvCxnSpPr>
          <p:cNvPr id="89" name="Straight Connector 88"/>
          <p:cNvCxnSpPr/>
          <p:nvPr/>
        </p:nvCxnSpPr>
        <p:spPr>
          <a:xfrm>
            <a:off x="3813502" y="1621616"/>
            <a:ext cx="6311" cy="171118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332343" y="3035566"/>
            <a:ext cx="17350" cy="67926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568365" y="1753658"/>
            <a:ext cx="1105046" cy="1138773"/>
          </a:xfrm>
          <a:prstGeom prst="rect">
            <a:avLst/>
          </a:prstGeom>
          <a:noFill/>
        </p:spPr>
        <p:txBody>
          <a:bodyPr wrap="none" rtlCol="0">
            <a:spAutoFit/>
          </a:bodyPr>
          <a:lstStyle/>
          <a:p>
            <a:r>
              <a:rPr lang="en-US" dirty="0">
                <a:solidFill>
                  <a:schemeClr val="bg1"/>
                </a:solidFill>
              </a:rPr>
              <a:t>Woman’s </a:t>
            </a:r>
          </a:p>
          <a:p>
            <a:r>
              <a:rPr lang="en-US" dirty="0">
                <a:solidFill>
                  <a:schemeClr val="bg1"/>
                </a:solidFill>
              </a:rPr>
              <a:t>Restroom</a:t>
            </a:r>
          </a:p>
          <a:p>
            <a:r>
              <a:rPr lang="en-US" sz="1600" dirty="0">
                <a:solidFill>
                  <a:schemeClr val="bg1"/>
                </a:solidFill>
              </a:rPr>
              <a:t>1 handicap</a:t>
            </a:r>
          </a:p>
          <a:p>
            <a:r>
              <a:rPr lang="en-US" sz="1600" dirty="0">
                <a:solidFill>
                  <a:schemeClr val="bg1"/>
                </a:solidFill>
              </a:rPr>
              <a:t>1 standard</a:t>
            </a:r>
          </a:p>
        </p:txBody>
      </p:sp>
      <p:cxnSp>
        <p:nvCxnSpPr>
          <p:cNvPr id="110" name="Straight Connector 109"/>
          <p:cNvCxnSpPr/>
          <p:nvPr/>
        </p:nvCxnSpPr>
        <p:spPr>
          <a:xfrm>
            <a:off x="4868288" y="1636855"/>
            <a:ext cx="1240" cy="171280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322825" y="2895909"/>
            <a:ext cx="554391" cy="3172"/>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335074" y="2867424"/>
            <a:ext cx="0" cy="46066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805401" y="1717718"/>
            <a:ext cx="1091837" cy="1138773"/>
          </a:xfrm>
          <a:prstGeom prst="rect">
            <a:avLst/>
          </a:prstGeom>
          <a:noFill/>
        </p:spPr>
        <p:txBody>
          <a:bodyPr wrap="none" rtlCol="0">
            <a:spAutoFit/>
          </a:bodyPr>
          <a:lstStyle/>
          <a:p>
            <a:r>
              <a:rPr lang="en-US" dirty="0">
                <a:solidFill>
                  <a:schemeClr val="bg1"/>
                </a:solidFill>
              </a:rPr>
              <a:t>Men’s </a:t>
            </a:r>
          </a:p>
          <a:p>
            <a:r>
              <a:rPr lang="en-US" dirty="0">
                <a:solidFill>
                  <a:schemeClr val="bg1"/>
                </a:solidFill>
              </a:rPr>
              <a:t>Restroom</a:t>
            </a:r>
          </a:p>
          <a:p>
            <a:r>
              <a:rPr lang="en-US" sz="1600" dirty="0">
                <a:solidFill>
                  <a:schemeClr val="bg1"/>
                </a:solidFill>
              </a:rPr>
              <a:t>1 handicap</a:t>
            </a:r>
          </a:p>
          <a:p>
            <a:r>
              <a:rPr lang="en-US" sz="1600" dirty="0">
                <a:solidFill>
                  <a:schemeClr val="bg1"/>
                </a:solidFill>
              </a:rPr>
              <a:t>1 urinal</a:t>
            </a:r>
          </a:p>
        </p:txBody>
      </p:sp>
      <p:cxnSp>
        <p:nvCxnSpPr>
          <p:cNvPr id="154" name="Straight Connector 153"/>
          <p:cNvCxnSpPr/>
          <p:nvPr/>
        </p:nvCxnSpPr>
        <p:spPr>
          <a:xfrm flipH="1">
            <a:off x="2610734" y="1618009"/>
            <a:ext cx="11635" cy="142956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01149" y="4191305"/>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813502" y="4667108"/>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rot="16200000">
            <a:off x="2447085" y="4313942"/>
            <a:ext cx="615212" cy="2863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2544013" y="4270388"/>
            <a:ext cx="475964" cy="369332"/>
          </a:xfrm>
          <a:prstGeom prst="rect">
            <a:avLst/>
          </a:prstGeom>
          <a:noFill/>
        </p:spPr>
        <p:txBody>
          <a:bodyPr wrap="square" rtlCol="0">
            <a:spAutoFit/>
          </a:bodyPr>
          <a:lstStyle/>
          <a:p>
            <a:r>
              <a:rPr lang="en-US" dirty="0">
                <a:solidFill>
                  <a:schemeClr val="bg1"/>
                </a:solidFill>
              </a:rPr>
              <a:t>H1</a:t>
            </a:r>
          </a:p>
        </p:txBody>
      </p:sp>
      <p:cxnSp>
        <p:nvCxnSpPr>
          <p:cNvPr id="184" name="Straight Connector 183"/>
          <p:cNvCxnSpPr/>
          <p:nvPr/>
        </p:nvCxnSpPr>
        <p:spPr>
          <a:xfrm>
            <a:off x="1941860" y="2646032"/>
            <a:ext cx="2080" cy="46157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rot="16200000">
            <a:off x="4651524" y="1987591"/>
            <a:ext cx="835805" cy="2375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16200000">
            <a:off x="4822326" y="2595152"/>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5400000">
            <a:off x="5571498" y="1701673"/>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5165873" y="2141338"/>
            <a:ext cx="1276600" cy="32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a:off x="7467600" y="1613945"/>
            <a:ext cx="0" cy="85045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rot="16200000">
            <a:off x="5544187" y="2091696"/>
            <a:ext cx="669108" cy="369332"/>
          </a:xfrm>
          <a:prstGeom prst="rect">
            <a:avLst/>
          </a:prstGeom>
          <a:noFill/>
        </p:spPr>
        <p:txBody>
          <a:bodyPr wrap="square" rtlCol="0">
            <a:spAutoFit/>
          </a:bodyPr>
          <a:lstStyle/>
          <a:p>
            <a:r>
              <a:rPr lang="en-US" dirty="0">
                <a:solidFill>
                  <a:schemeClr val="bg1"/>
                </a:solidFill>
              </a:rPr>
              <a:t>Bar</a:t>
            </a:r>
          </a:p>
        </p:txBody>
      </p:sp>
      <p:sp>
        <p:nvSpPr>
          <p:cNvPr id="227" name="TextBox 226"/>
          <p:cNvSpPr txBox="1"/>
          <p:nvPr/>
        </p:nvSpPr>
        <p:spPr>
          <a:xfrm rot="16200000">
            <a:off x="4680247" y="2462153"/>
            <a:ext cx="625342" cy="369332"/>
          </a:xfrm>
          <a:prstGeom prst="rect">
            <a:avLst/>
          </a:prstGeom>
          <a:noFill/>
        </p:spPr>
        <p:txBody>
          <a:bodyPr wrap="square" rtlCol="0">
            <a:spAutoFit/>
          </a:bodyPr>
          <a:lstStyle/>
          <a:p>
            <a:r>
              <a:rPr lang="en-US" dirty="0">
                <a:solidFill>
                  <a:schemeClr val="bg1"/>
                </a:solidFill>
              </a:rPr>
              <a:t>Ice</a:t>
            </a:r>
          </a:p>
        </p:txBody>
      </p:sp>
      <p:sp>
        <p:nvSpPr>
          <p:cNvPr id="228" name="TextBox 227"/>
          <p:cNvSpPr txBox="1"/>
          <p:nvPr/>
        </p:nvSpPr>
        <p:spPr>
          <a:xfrm rot="16200000">
            <a:off x="4757987" y="2091696"/>
            <a:ext cx="475964" cy="369332"/>
          </a:xfrm>
          <a:prstGeom prst="rect">
            <a:avLst/>
          </a:prstGeom>
          <a:noFill/>
        </p:spPr>
        <p:txBody>
          <a:bodyPr wrap="square" rtlCol="0">
            <a:spAutoFit/>
          </a:bodyPr>
          <a:lstStyle/>
          <a:p>
            <a:r>
              <a:rPr lang="en-US" dirty="0">
                <a:solidFill>
                  <a:schemeClr val="bg1"/>
                </a:solidFill>
              </a:rPr>
              <a:t>C6</a:t>
            </a:r>
          </a:p>
        </p:txBody>
      </p:sp>
      <p:sp>
        <p:nvSpPr>
          <p:cNvPr id="229" name="Rectangle 228"/>
          <p:cNvSpPr/>
          <p:nvPr/>
        </p:nvSpPr>
        <p:spPr>
          <a:xfrm rot="5400000">
            <a:off x="7733551" y="1938379"/>
            <a:ext cx="832855" cy="2692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rot="5400000">
            <a:off x="7664727" y="1905048"/>
            <a:ext cx="943030" cy="369332"/>
          </a:xfrm>
          <a:prstGeom prst="rect">
            <a:avLst/>
          </a:prstGeom>
          <a:noFill/>
        </p:spPr>
        <p:txBody>
          <a:bodyPr wrap="square" rtlCol="0">
            <a:spAutoFit/>
          </a:bodyPr>
          <a:lstStyle/>
          <a:p>
            <a:r>
              <a:rPr lang="en-US" dirty="0">
                <a:solidFill>
                  <a:schemeClr val="bg1"/>
                </a:solidFill>
              </a:rPr>
              <a:t>Counter</a:t>
            </a:r>
          </a:p>
        </p:txBody>
      </p:sp>
      <p:sp>
        <p:nvSpPr>
          <p:cNvPr id="235" name="Rectangle 234"/>
          <p:cNvSpPr/>
          <p:nvPr/>
        </p:nvSpPr>
        <p:spPr>
          <a:xfrm>
            <a:off x="5650537" y="1716136"/>
            <a:ext cx="157090" cy="56675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rot="16200000">
            <a:off x="5459799" y="1750578"/>
            <a:ext cx="551192" cy="369332"/>
          </a:xfrm>
          <a:prstGeom prst="rect">
            <a:avLst/>
          </a:prstGeom>
          <a:noFill/>
        </p:spPr>
        <p:txBody>
          <a:bodyPr wrap="square" rtlCol="0">
            <a:spAutoFit/>
          </a:bodyPr>
          <a:lstStyle/>
          <a:p>
            <a:r>
              <a:rPr lang="en-US" dirty="0">
                <a:solidFill>
                  <a:schemeClr val="bg1"/>
                </a:solidFill>
              </a:rPr>
              <a:t>S3</a:t>
            </a:r>
          </a:p>
        </p:txBody>
      </p:sp>
      <p:cxnSp>
        <p:nvCxnSpPr>
          <p:cNvPr id="240" name="Straight Connector 239"/>
          <p:cNvCxnSpPr/>
          <p:nvPr/>
        </p:nvCxnSpPr>
        <p:spPr>
          <a:xfrm flipV="1">
            <a:off x="6576775" y="2920200"/>
            <a:ext cx="890825" cy="110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rot="16200000">
            <a:off x="4815161" y="3018308"/>
            <a:ext cx="451752" cy="2370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rot="16200000">
            <a:off x="4797436" y="2927013"/>
            <a:ext cx="475964" cy="369332"/>
          </a:xfrm>
          <a:prstGeom prst="rect">
            <a:avLst/>
          </a:prstGeom>
          <a:noFill/>
        </p:spPr>
        <p:txBody>
          <a:bodyPr wrap="square" rtlCol="0">
            <a:spAutoFit/>
          </a:bodyPr>
          <a:lstStyle/>
          <a:p>
            <a:r>
              <a:rPr lang="en-US" dirty="0">
                <a:solidFill>
                  <a:schemeClr val="bg1"/>
                </a:solidFill>
              </a:rPr>
              <a:t>C7</a:t>
            </a:r>
          </a:p>
        </p:txBody>
      </p:sp>
      <p:sp>
        <p:nvSpPr>
          <p:cNvPr id="249" name="Right Arrow 248"/>
          <p:cNvSpPr/>
          <p:nvPr/>
        </p:nvSpPr>
        <p:spPr>
          <a:xfrm rot="10800000">
            <a:off x="3677533" y="3955903"/>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50" name="Right Arrow 249"/>
          <p:cNvSpPr/>
          <p:nvPr/>
        </p:nvSpPr>
        <p:spPr>
          <a:xfrm>
            <a:off x="3720518" y="4440760"/>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6200000">
            <a:off x="4566282" y="1980767"/>
            <a:ext cx="835805" cy="2375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86360" y="1923278"/>
            <a:ext cx="1247457" cy="646331"/>
          </a:xfrm>
          <a:prstGeom prst="rect">
            <a:avLst/>
          </a:prstGeom>
          <a:noFill/>
        </p:spPr>
        <p:txBody>
          <a:bodyPr wrap="none" rtlCol="0">
            <a:spAutoFit/>
          </a:bodyPr>
          <a:lstStyle/>
          <a:p>
            <a:r>
              <a:rPr lang="en-US" dirty="0">
                <a:solidFill>
                  <a:schemeClr val="bg1"/>
                </a:solidFill>
              </a:rPr>
              <a:t>Bar 12 X 10</a:t>
            </a:r>
          </a:p>
          <a:p>
            <a:r>
              <a:rPr lang="en-US" dirty="0">
                <a:solidFill>
                  <a:schemeClr val="bg1"/>
                </a:solidFill>
              </a:rPr>
              <a:t>Seating 12</a:t>
            </a:r>
          </a:p>
        </p:txBody>
      </p:sp>
      <p:sp>
        <p:nvSpPr>
          <p:cNvPr id="90" name="TextBox 89"/>
          <p:cNvSpPr txBox="1"/>
          <p:nvPr/>
        </p:nvSpPr>
        <p:spPr>
          <a:xfrm>
            <a:off x="5670092" y="3414711"/>
            <a:ext cx="1944507" cy="923330"/>
          </a:xfrm>
          <a:prstGeom prst="rect">
            <a:avLst/>
          </a:prstGeom>
          <a:noFill/>
        </p:spPr>
        <p:txBody>
          <a:bodyPr wrap="none" rtlCol="0">
            <a:spAutoFit/>
          </a:bodyPr>
          <a:lstStyle/>
          <a:p>
            <a:r>
              <a:rPr lang="en-US" dirty="0">
                <a:solidFill>
                  <a:schemeClr val="bg1"/>
                </a:solidFill>
              </a:rPr>
              <a:t>Restaurant 33 X 15</a:t>
            </a:r>
          </a:p>
          <a:p>
            <a:r>
              <a:rPr lang="en-US" dirty="0">
                <a:solidFill>
                  <a:schemeClr val="bg1"/>
                </a:solidFill>
              </a:rPr>
              <a:t> 11 X 4 &amp; 11 X 6     </a:t>
            </a:r>
          </a:p>
          <a:p>
            <a:r>
              <a:rPr lang="en-US" dirty="0">
                <a:solidFill>
                  <a:schemeClr val="bg1"/>
                </a:solidFill>
              </a:rPr>
              <a:t>       Seating 58</a:t>
            </a:r>
          </a:p>
        </p:txBody>
      </p:sp>
      <p:sp>
        <p:nvSpPr>
          <p:cNvPr id="97" name="TextBox 96"/>
          <p:cNvSpPr txBox="1"/>
          <p:nvPr/>
        </p:nvSpPr>
        <p:spPr>
          <a:xfrm rot="16200000">
            <a:off x="4669225" y="1784566"/>
            <a:ext cx="625342" cy="369332"/>
          </a:xfrm>
          <a:prstGeom prst="rect">
            <a:avLst/>
          </a:prstGeom>
          <a:noFill/>
        </p:spPr>
        <p:txBody>
          <a:bodyPr wrap="square" rtlCol="0">
            <a:spAutoFit/>
          </a:bodyPr>
          <a:lstStyle/>
          <a:p>
            <a:r>
              <a:rPr lang="en-US" dirty="0">
                <a:solidFill>
                  <a:schemeClr val="bg1"/>
                </a:solidFill>
              </a:rPr>
              <a:t>R3</a:t>
            </a:r>
          </a:p>
        </p:txBody>
      </p:sp>
      <p:sp>
        <p:nvSpPr>
          <p:cNvPr id="100" name="TextBox 99"/>
          <p:cNvSpPr txBox="1"/>
          <p:nvPr/>
        </p:nvSpPr>
        <p:spPr>
          <a:xfrm>
            <a:off x="5590142" y="2547637"/>
            <a:ext cx="433020" cy="369332"/>
          </a:xfrm>
          <a:prstGeom prst="rect">
            <a:avLst/>
          </a:prstGeom>
          <a:noFill/>
        </p:spPr>
        <p:txBody>
          <a:bodyPr wrap="square" rtlCol="0">
            <a:spAutoFit/>
          </a:bodyPr>
          <a:lstStyle/>
          <a:p>
            <a:r>
              <a:rPr lang="en-US" dirty="0">
                <a:solidFill>
                  <a:schemeClr val="bg1"/>
                </a:solidFill>
              </a:rPr>
              <a:t>R4</a:t>
            </a:r>
          </a:p>
        </p:txBody>
      </p:sp>
      <p:sp>
        <p:nvSpPr>
          <p:cNvPr id="101" name="TextBox 100"/>
          <p:cNvSpPr txBox="1"/>
          <p:nvPr/>
        </p:nvSpPr>
        <p:spPr>
          <a:xfrm>
            <a:off x="4393564" y="2946407"/>
            <a:ext cx="475964" cy="369332"/>
          </a:xfrm>
          <a:prstGeom prst="rect">
            <a:avLst/>
          </a:prstGeom>
          <a:noFill/>
        </p:spPr>
        <p:txBody>
          <a:bodyPr wrap="square" rtlCol="0">
            <a:spAutoFit/>
          </a:bodyPr>
          <a:lstStyle/>
          <a:p>
            <a:r>
              <a:rPr lang="en-US" dirty="0">
                <a:solidFill>
                  <a:schemeClr val="bg1"/>
                </a:solidFill>
              </a:rPr>
              <a:t>B1</a:t>
            </a:r>
          </a:p>
        </p:txBody>
      </p:sp>
      <p:pic>
        <p:nvPicPr>
          <p:cNvPr id="1028" name="Picture 4" descr="MCj023901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513" y="3439772"/>
            <a:ext cx="683247" cy="84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a:xfrm rot="19605934">
            <a:off x="624973" y="4209087"/>
            <a:ext cx="251563" cy="211264"/>
          </a:xfrm>
          <a:prstGeom prst="rect">
            <a:avLst/>
          </a:prstGeom>
          <a:solidFill>
            <a:schemeClr val="tx1">
              <a:lumMod val="75000"/>
            </a:schemeClr>
          </a:solidFill>
        </p:spPr>
        <p:txBody>
          <a:bodyPr wrap="square" rtlCol="0">
            <a:spAutoFit/>
          </a:bodyPr>
          <a:lstStyle/>
          <a:p>
            <a:endParaRPr lang="en-US" sz="1000" dirty="0">
              <a:solidFill>
                <a:schemeClr val="bg1"/>
              </a:solidFill>
            </a:endParaRPr>
          </a:p>
        </p:txBody>
      </p:sp>
      <p:sp>
        <p:nvSpPr>
          <p:cNvPr id="99" name="Rectangle 98"/>
          <p:cNvSpPr/>
          <p:nvPr/>
        </p:nvSpPr>
        <p:spPr>
          <a:xfrm rot="16200000" flipV="1">
            <a:off x="2241458" y="2283431"/>
            <a:ext cx="452606" cy="2384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3798491" y="3704563"/>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flipV="1">
            <a:off x="2884651" y="2795784"/>
            <a:ext cx="137961" cy="651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614267" y="2936698"/>
            <a:ext cx="673277" cy="338554"/>
          </a:xfrm>
          <a:prstGeom prst="rect">
            <a:avLst/>
          </a:prstGeom>
          <a:noFill/>
        </p:spPr>
        <p:txBody>
          <a:bodyPr wrap="square" rtlCol="0">
            <a:spAutoFit/>
          </a:bodyPr>
          <a:lstStyle/>
          <a:p>
            <a:r>
              <a:rPr lang="en-US" sz="1600" dirty="0" err="1">
                <a:solidFill>
                  <a:schemeClr val="bg1"/>
                </a:solidFill>
              </a:rPr>
              <a:t>Shelv</a:t>
            </a:r>
            <a:r>
              <a:rPr lang="en-US" sz="1600" dirty="0">
                <a:solidFill>
                  <a:schemeClr val="bg1"/>
                </a:solidFill>
              </a:rPr>
              <a:t>.</a:t>
            </a:r>
          </a:p>
        </p:txBody>
      </p:sp>
      <p:sp>
        <p:nvSpPr>
          <p:cNvPr id="108" name="TextBox 107"/>
          <p:cNvSpPr txBox="1"/>
          <p:nvPr/>
        </p:nvSpPr>
        <p:spPr>
          <a:xfrm>
            <a:off x="2272521" y="2221179"/>
            <a:ext cx="551192" cy="369332"/>
          </a:xfrm>
          <a:prstGeom prst="rect">
            <a:avLst/>
          </a:prstGeom>
          <a:noFill/>
        </p:spPr>
        <p:txBody>
          <a:bodyPr wrap="square" rtlCol="0">
            <a:spAutoFit/>
          </a:bodyPr>
          <a:lstStyle/>
          <a:p>
            <a:r>
              <a:rPr lang="en-US" dirty="0">
                <a:solidFill>
                  <a:schemeClr val="bg1"/>
                </a:solidFill>
              </a:rPr>
              <a:t>S2</a:t>
            </a:r>
          </a:p>
        </p:txBody>
      </p:sp>
      <p:sp>
        <p:nvSpPr>
          <p:cNvPr id="109" name="TextBox 108"/>
          <p:cNvSpPr txBox="1"/>
          <p:nvPr/>
        </p:nvSpPr>
        <p:spPr>
          <a:xfrm>
            <a:off x="560367" y="4137059"/>
            <a:ext cx="625342" cy="369332"/>
          </a:xfrm>
          <a:prstGeom prst="rect">
            <a:avLst/>
          </a:prstGeom>
          <a:noFill/>
        </p:spPr>
        <p:txBody>
          <a:bodyPr wrap="square" rtlCol="0">
            <a:spAutoFit/>
          </a:bodyPr>
          <a:lstStyle/>
          <a:p>
            <a:r>
              <a:rPr lang="en-US" dirty="0">
                <a:solidFill>
                  <a:schemeClr val="bg1"/>
                </a:solidFill>
              </a:rPr>
              <a:t>SK</a:t>
            </a:r>
          </a:p>
        </p:txBody>
      </p:sp>
      <p:sp>
        <p:nvSpPr>
          <p:cNvPr id="95" name="TextBox 94"/>
          <p:cNvSpPr txBox="1"/>
          <p:nvPr/>
        </p:nvSpPr>
        <p:spPr>
          <a:xfrm>
            <a:off x="542087" y="5218822"/>
            <a:ext cx="8115865" cy="1477328"/>
          </a:xfrm>
          <a:prstGeom prst="rect">
            <a:avLst/>
          </a:prstGeom>
          <a:solidFill>
            <a:schemeClr val="tx1"/>
          </a:solidFill>
        </p:spPr>
        <p:txBody>
          <a:bodyPr wrap="square" rtlCol="0">
            <a:spAutoFit/>
          </a:bodyPr>
          <a:lstStyle/>
          <a:p>
            <a:r>
              <a:rPr lang="en-US" dirty="0">
                <a:solidFill>
                  <a:schemeClr val="bg2"/>
                </a:solidFill>
              </a:rPr>
              <a:t>B = Beverage Area			     R = Refrigerator (blue walk in 	 </a:t>
            </a:r>
          </a:p>
          <a:p>
            <a:r>
              <a:rPr lang="en-US" dirty="0">
                <a:solidFill>
                  <a:schemeClr val="bg2"/>
                </a:solidFill>
              </a:rPr>
              <a:t>C = Counter 			     S = Sink; S1 Hand; S2 3 Pot; S3 Bar </a:t>
            </a:r>
          </a:p>
          <a:p>
            <a:r>
              <a:rPr lang="en-US" dirty="0">
                <a:solidFill>
                  <a:schemeClr val="bg2"/>
                </a:solidFill>
              </a:rPr>
              <a:t>CT = 4 burner plus flat top over ovens 	     SK= Steam Kettle</a:t>
            </a:r>
          </a:p>
          <a:p>
            <a:r>
              <a:rPr lang="en-US" dirty="0">
                <a:solidFill>
                  <a:schemeClr val="bg2"/>
                </a:solidFill>
              </a:rPr>
              <a:t>DW = Dishwasher 			      SP = Salad/cold Prep table</a:t>
            </a:r>
          </a:p>
          <a:p>
            <a:r>
              <a:rPr lang="en-US" dirty="0">
                <a:solidFill>
                  <a:schemeClr val="bg2"/>
                </a:solidFill>
              </a:rPr>
              <a:t>F = Freezer (blue walk in) 		      H1 = Hot Prep Table with Heat Lamp Shelf</a:t>
            </a:r>
          </a:p>
        </p:txBody>
      </p:sp>
      <p:sp>
        <p:nvSpPr>
          <p:cNvPr id="102" name="TextBox 101"/>
          <p:cNvSpPr txBox="1"/>
          <p:nvPr/>
        </p:nvSpPr>
        <p:spPr>
          <a:xfrm rot="5400000">
            <a:off x="1360037" y="1814267"/>
            <a:ext cx="714426" cy="338554"/>
          </a:xfrm>
          <a:prstGeom prst="rect">
            <a:avLst/>
          </a:prstGeom>
          <a:noFill/>
        </p:spPr>
        <p:txBody>
          <a:bodyPr wrap="none" rtlCol="0">
            <a:spAutoFit/>
          </a:bodyPr>
          <a:lstStyle/>
          <a:p>
            <a:r>
              <a:rPr lang="en-US" sz="1600" dirty="0" err="1">
                <a:solidFill>
                  <a:schemeClr val="bg1"/>
                </a:solidFill>
              </a:rPr>
              <a:t>Shelv</a:t>
            </a:r>
            <a:r>
              <a:rPr lang="en-US" sz="1600" dirty="0">
                <a:solidFill>
                  <a:schemeClr val="bg1"/>
                </a:solidFill>
              </a:rPr>
              <a:t>..</a:t>
            </a:r>
          </a:p>
        </p:txBody>
      </p:sp>
      <p:sp>
        <p:nvSpPr>
          <p:cNvPr id="107" name="TextBox 106"/>
          <p:cNvSpPr txBox="1"/>
          <p:nvPr/>
        </p:nvSpPr>
        <p:spPr>
          <a:xfrm>
            <a:off x="402715" y="2716232"/>
            <a:ext cx="1597873" cy="338554"/>
          </a:xfrm>
          <a:prstGeom prst="rect">
            <a:avLst/>
          </a:prstGeom>
          <a:noFill/>
        </p:spPr>
        <p:txBody>
          <a:bodyPr wrap="none" rtlCol="0">
            <a:spAutoFit/>
          </a:bodyPr>
          <a:lstStyle/>
          <a:p>
            <a:r>
              <a:rPr lang="en-US" sz="1600" dirty="0">
                <a:solidFill>
                  <a:schemeClr val="bg1"/>
                </a:solidFill>
              </a:rPr>
              <a:t>Shelving/Storage</a:t>
            </a:r>
          </a:p>
        </p:txBody>
      </p:sp>
      <p:cxnSp>
        <p:nvCxnSpPr>
          <p:cNvPr id="104" name="Straight Connector 103"/>
          <p:cNvCxnSpPr/>
          <p:nvPr/>
        </p:nvCxnSpPr>
        <p:spPr>
          <a:xfrm flipV="1">
            <a:off x="3331895" y="3693983"/>
            <a:ext cx="1003179" cy="1058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2752" y="4560158"/>
            <a:ext cx="371528" cy="2273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7549" y="4506391"/>
            <a:ext cx="534121" cy="369332"/>
          </a:xfrm>
          <a:prstGeom prst="rect">
            <a:avLst/>
          </a:prstGeom>
          <a:noFill/>
        </p:spPr>
        <p:txBody>
          <a:bodyPr wrap="none" rtlCol="0">
            <a:spAutoFit/>
          </a:bodyPr>
          <a:lstStyle/>
          <a:p>
            <a:r>
              <a:rPr lang="en-US" dirty="0">
                <a:solidFill>
                  <a:schemeClr val="bg1"/>
                </a:solidFill>
              </a:rPr>
              <a:t>WH</a:t>
            </a:r>
          </a:p>
        </p:txBody>
      </p:sp>
      <p:sp>
        <p:nvSpPr>
          <p:cNvPr id="113" name="Rounded Rectangle 112"/>
          <p:cNvSpPr/>
          <p:nvPr/>
        </p:nvSpPr>
        <p:spPr>
          <a:xfrm>
            <a:off x="2165362" y="4625885"/>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085342" y="4456563"/>
            <a:ext cx="551192" cy="548640"/>
          </a:xfrm>
          <a:prstGeom prst="rect">
            <a:avLst/>
          </a:prstGeom>
          <a:noFill/>
        </p:spPr>
        <p:txBody>
          <a:bodyPr wrap="square" rtlCol="0">
            <a:spAutoFit/>
          </a:bodyPr>
          <a:lstStyle/>
          <a:p>
            <a:r>
              <a:rPr lang="en-US" dirty="0">
                <a:solidFill>
                  <a:schemeClr val="bg1"/>
                </a:solidFill>
              </a:rPr>
              <a:t>S1</a:t>
            </a:r>
          </a:p>
        </p:txBody>
      </p:sp>
      <p:sp>
        <p:nvSpPr>
          <p:cNvPr id="115" name="TextBox 114"/>
          <p:cNvSpPr txBox="1"/>
          <p:nvPr/>
        </p:nvSpPr>
        <p:spPr>
          <a:xfrm>
            <a:off x="4785509" y="2172839"/>
            <a:ext cx="475964" cy="369332"/>
          </a:xfrm>
          <a:prstGeom prst="rect">
            <a:avLst/>
          </a:prstGeom>
          <a:noFill/>
        </p:spPr>
        <p:txBody>
          <a:bodyPr wrap="square" rtlCol="0">
            <a:spAutoFit/>
          </a:bodyPr>
          <a:lstStyle/>
          <a:p>
            <a:r>
              <a:rPr lang="en-US" dirty="0">
                <a:solidFill>
                  <a:schemeClr val="bg1"/>
                </a:solidFill>
              </a:rPr>
              <a:t>B2</a:t>
            </a:r>
          </a:p>
        </p:txBody>
      </p:sp>
      <p:cxnSp>
        <p:nvCxnSpPr>
          <p:cNvPr id="8" name="Straight Connector 7"/>
          <p:cNvCxnSpPr/>
          <p:nvPr/>
        </p:nvCxnSpPr>
        <p:spPr>
          <a:xfrm>
            <a:off x="498155" y="1585025"/>
            <a:ext cx="215378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624363" y="1590772"/>
            <a:ext cx="970" cy="145067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6927" y="1555428"/>
            <a:ext cx="17992" cy="325536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805401" y="3673715"/>
            <a:ext cx="11215" cy="109100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346028" y="3015259"/>
            <a:ext cx="18199" cy="73118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2638012" y="3024405"/>
            <a:ext cx="751387" cy="14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346028" y="3693984"/>
            <a:ext cx="467474" cy="2084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32964" y="4785201"/>
            <a:ext cx="3424714" cy="910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914" y="2179661"/>
            <a:ext cx="1308948" cy="584775"/>
          </a:xfrm>
          <a:prstGeom prst="rect">
            <a:avLst/>
          </a:prstGeom>
          <a:noFill/>
        </p:spPr>
        <p:txBody>
          <a:bodyPr wrap="none" rtlCol="0">
            <a:spAutoFit/>
          </a:bodyPr>
          <a:lstStyle/>
          <a:p>
            <a:r>
              <a:rPr lang="en-US" sz="3200" dirty="0">
                <a:solidFill>
                  <a:srgbClr val="00B050"/>
                </a:solidFill>
              </a:rPr>
              <a:t>Zone 2</a:t>
            </a:r>
          </a:p>
        </p:txBody>
      </p:sp>
    </p:spTree>
    <p:custDataLst>
      <p:tags r:id="rId1"/>
    </p:custDataLst>
    <p:extLst>
      <p:ext uri="{BB962C8B-B14F-4D97-AF65-F5344CB8AC3E}">
        <p14:creationId xmlns:p14="http://schemas.microsoft.com/office/powerpoint/2010/main" val="32329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OEM Table Question</a:t>
            </a:r>
          </a:p>
        </p:txBody>
      </p:sp>
      <p:sp>
        <p:nvSpPr>
          <p:cNvPr id="3" name="Content Placeholder 2"/>
          <p:cNvSpPr>
            <a:spLocks noGrp="1"/>
          </p:cNvSpPr>
          <p:nvPr>
            <p:ph idx="1"/>
          </p:nvPr>
        </p:nvSpPr>
        <p:spPr>
          <a:xfrm>
            <a:off x="457200" y="3886200"/>
            <a:ext cx="8229600" cy="1371600"/>
          </a:xfrm>
        </p:spPr>
        <p:txBody>
          <a:bodyPr/>
          <a:lstStyle/>
          <a:p>
            <a:pPr marL="0" indent="0">
              <a:buNone/>
            </a:pPr>
            <a:r>
              <a:rPr lang="en-US" dirty="0">
                <a:solidFill>
                  <a:srgbClr val="FFFF00"/>
                </a:solidFill>
              </a:rPr>
              <a:t>Based on the OEM Table above what is the total load if the system does not have a direct vent? </a:t>
            </a:r>
          </a:p>
        </p:txBody>
      </p:sp>
      <p:sp>
        <p:nvSpPr>
          <p:cNvPr id="7" name="Content Placeholder 2"/>
          <p:cNvSpPr txBox="1">
            <a:spLocks/>
          </p:cNvSpPr>
          <p:nvPr/>
        </p:nvSpPr>
        <p:spPr>
          <a:xfrm>
            <a:off x="485954" y="5231027"/>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13,000 + 5,600 = 18,600 Btuh</a:t>
            </a:r>
          </a:p>
        </p:txBody>
      </p:sp>
      <p:pic>
        <p:nvPicPr>
          <p:cNvPr id="8" name="Picture 7"/>
          <p:cNvPicPr/>
          <p:nvPr/>
        </p:nvPicPr>
        <p:blipFill>
          <a:blip r:embed="rId3"/>
          <a:stretch>
            <a:fillRect/>
          </a:stretch>
        </p:blipFill>
        <p:spPr>
          <a:xfrm>
            <a:off x="990600" y="1405281"/>
            <a:ext cx="6096000" cy="2415329"/>
          </a:xfrm>
          <a:prstGeom prst="rect">
            <a:avLst/>
          </a:prstGeom>
        </p:spPr>
      </p:pic>
    </p:spTree>
    <p:custDataLst>
      <p:tags r:id="rId1"/>
    </p:custDataLst>
    <p:extLst>
      <p:ext uri="{BB962C8B-B14F-4D97-AF65-F5344CB8AC3E}">
        <p14:creationId xmlns:p14="http://schemas.microsoft.com/office/powerpoint/2010/main" val="28920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Sink, Disposal and Grease Trap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14487"/>
            <a:ext cx="3048000" cy="3048000"/>
          </a:xfrm>
          <a:prstGeom prst="rect">
            <a:avLst/>
          </a:prstGeom>
        </p:spPr>
      </p:pic>
      <p:pic>
        <p:nvPicPr>
          <p:cNvPr id="4" name="Picture 3"/>
          <p:cNvPicPr>
            <a:picLocks noChangeAspect="1"/>
          </p:cNvPicPr>
          <p:nvPr/>
        </p:nvPicPr>
        <p:blipFill>
          <a:blip r:embed="rId4"/>
          <a:stretch>
            <a:fillRect/>
          </a:stretch>
        </p:blipFill>
        <p:spPr>
          <a:xfrm>
            <a:off x="3290887" y="2614612"/>
            <a:ext cx="3209925" cy="1047750"/>
          </a:xfrm>
          <a:prstGeom prst="rect">
            <a:avLst/>
          </a:prstGeom>
        </p:spPr>
      </p:pic>
      <p:pic>
        <p:nvPicPr>
          <p:cNvPr id="6" name="Picture 5"/>
          <p:cNvPicPr>
            <a:picLocks noChangeAspect="1"/>
          </p:cNvPicPr>
          <p:nvPr/>
        </p:nvPicPr>
        <p:blipFill>
          <a:blip r:embed="rId5"/>
          <a:stretch>
            <a:fillRect/>
          </a:stretch>
        </p:blipFill>
        <p:spPr>
          <a:xfrm>
            <a:off x="1066800" y="4859337"/>
            <a:ext cx="3829050" cy="1743075"/>
          </a:xfrm>
          <a:prstGeom prst="rect">
            <a:avLst/>
          </a:prstGeom>
        </p:spPr>
      </p:pic>
      <p:sp>
        <p:nvSpPr>
          <p:cNvPr id="7" name="TextBox 6"/>
          <p:cNvSpPr txBox="1"/>
          <p:nvPr/>
        </p:nvSpPr>
        <p:spPr>
          <a:xfrm>
            <a:off x="3886200" y="1828800"/>
            <a:ext cx="3591240" cy="584775"/>
          </a:xfrm>
          <a:prstGeom prst="rect">
            <a:avLst/>
          </a:prstGeom>
          <a:solidFill>
            <a:schemeClr val="tx1"/>
          </a:solidFill>
          <a:ln>
            <a:noFill/>
          </a:ln>
        </p:spPr>
        <p:txBody>
          <a:bodyPr wrap="none" rtlCol="0">
            <a:spAutoFit/>
          </a:bodyPr>
          <a:lstStyle/>
          <a:p>
            <a:r>
              <a:rPr lang="en-US" sz="3200" dirty="0">
                <a:solidFill>
                  <a:srgbClr val="FF0000"/>
                </a:solidFill>
              </a:rPr>
              <a:t>No appreciable Btuh</a:t>
            </a:r>
          </a:p>
        </p:txBody>
      </p:sp>
    </p:spTree>
    <p:custDataLst>
      <p:tags r:id="rId1"/>
    </p:custDataLst>
    <p:extLst>
      <p:ext uri="{BB962C8B-B14F-4D97-AF65-F5344CB8AC3E}">
        <p14:creationId xmlns:p14="http://schemas.microsoft.com/office/powerpoint/2010/main" val="7038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 in Cooler</a:t>
            </a:r>
          </a:p>
        </p:txBody>
      </p:sp>
      <p:pic>
        <p:nvPicPr>
          <p:cNvPr id="6" name="Picture 5"/>
          <p:cNvPicPr>
            <a:picLocks noChangeAspect="1"/>
          </p:cNvPicPr>
          <p:nvPr/>
        </p:nvPicPr>
        <p:blipFill>
          <a:blip r:embed="rId3"/>
          <a:stretch>
            <a:fillRect/>
          </a:stretch>
        </p:blipFill>
        <p:spPr>
          <a:xfrm>
            <a:off x="996461" y="1642202"/>
            <a:ext cx="7713785" cy="5215798"/>
          </a:xfrm>
          <a:prstGeom prst="rect">
            <a:avLst/>
          </a:prstGeom>
        </p:spPr>
      </p:pic>
      <p:pic>
        <p:nvPicPr>
          <p:cNvPr id="7" name="Picture 6"/>
          <p:cNvPicPr>
            <a:picLocks noChangeAspect="1"/>
          </p:cNvPicPr>
          <p:nvPr/>
        </p:nvPicPr>
        <p:blipFill>
          <a:blip r:embed="rId4"/>
          <a:stretch>
            <a:fillRect/>
          </a:stretch>
        </p:blipFill>
        <p:spPr>
          <a:xfrm>
            <a:off x="152400" y="1219200"/>
            <a:ext cx="2914650" cy="2819400"/>
          </a:xfrm>
          <a:prstGeom prst="rect">
            <a:avLst/>
          </a:prstGeom>
        </p:spPr>
      </p:pic>
      <p:pic>
        <p:nvPicPr>
          <p:cNvPr id="8" name="Picture 7"/>
          <p:cNvPicPr>
            <a:picLocks noChangeAspect="1"/>
          </p:cNvPicPr>
          <p:nvPr/>
        </p:nvPicPr>
        <p:blipFill>
          <a:blip r:embed="rId5"/>
          <a:stretch>
            <a:fillRect/>
          </a:stretch>
        </p:blipFill>
        <p:spPr>
          <a:xfrm>
            <a:off x="3542071" y="3962400"/>
            <a:ext cx="5191621" cy="2738438"/>
          </a:xfrm>
          <a:prstGeom prst="rect">
            <a:avLst/>
          </a:prstGeom>
        </p:spPr>
      </p:pic>
      <p:sp>
        <p:nvSpPr>
          <p:cNvPr id="9" name="TextBox 8"/>
          <p:cNvSpPr txBox="1"/>
          <p:nvPr/>
        </p:nvSpPr>
        <p:spPr>
          <a:xfrm>
            <a:off x="3352800" y="2090291"/>
            <a:ext cx="4806059" cy="1077218"/>
          </a:xfrm>
          <a:prstGeom prst="rect">
            <a:avLst/>
          </a:prstGeom>
          <a:solidFill>
            <a:schemeClr val="tx1"/>
          </a:solidFill>
          <a:ln>
            <a:noFill/>
          </a:ln>
        </p:spPr>
        <p:txBody>
          <a:bodyPr wrap="none" rtlCol="0">
            <a:spAutoFit/>
          </a:bodyPr>
          <a:lstStyle/>
          <a:p>
            <a:r>
              <a:rPr lang="en-US" sz="3200" dirty="0">
                <a:solidFill>
                  <a:srgbClr val="FF0000"/>
                </a:solidFill>
              </a:rPr>
              <a:t>Remote Rooftop Condenser</a:t>
            </a:r>
          </a:p>
          <a:p>
            <a:r>
              <a:rPr lang="en-US" sz="3200" dirty="0">
                <a:solidFill>
                  <a:srgbClr val="FF0000"/>
                </a:solidFill>
              </a:rPr>
              <a:t>No appreciable Btuh</a:t>
            </a:r>
          </a:p>
        </p:txBody>
      </p:sp>
      <p:pic>
        <p:nvPicPr>
          <p:cNvPr id="12" name="Picture 11"/>
          <p:cNvPicPr>
            <a:picLocks noChangeAspect="1"/>
          </p:cNvPicPr>
          <p:nvPr/>
        </p:nvPicPr>
        <p:blipFill rotWithShape="1">
          <a:blip r:embed="rId4"/>
          <a:srcRect l="36945" t="19525" r="57826" b="64259"/>
          <a:stretch/>
        </p:blipFill>
        <p:spPr>
          <a:xfrm>
            <a:off x="1219200" y="1624617"/>
            <a:ext cx="152401" cy="457201"/>
          </a:xfrm>
          <a:prstGeom prst="rect">
            <a:avLst/>
          </a:prstGeom>
        </p:spPr>
      </p:pic>
    </p:spTree>
    <p:custDataLst>
      <p:tags r:id="rId1"/>
    </p:custDataLst>
    <p:extLst>
      <p:ext uri="{BB962C8B-B14F-4D97-AF65-F5344CB8AC3E}">
        <p14:creationId xmlns:p14="http://schemas.microsoft.com/office/powerpoint/2010/main" val="34726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 in Freezer</a:t>
            </a:r>
          </a:p>
        </p:txBody>
      </p:sp>
      <p:pic>
        <p:nvPicPr>
          <p:cNvPr id="3" name="Picture 2"/>
          <p:cNvPicPr>
            <a:picLocks noChangeAspect="1"/>
          </p:cNvPicPr>
          <p:nvPr/>
        </p:nvPicPr>
        <p:blipFill>
          <a:blip r:embed="rId3"/>
          <a:stretch>
            <a:fillRect/>
          </a:stretch>
        </p:blipFill>
        <p:spPr>
          <a:xfrm>
            <a:off x="121264" y="1241079"/>
            <a:ext cx="2981325" cy="2838450"/>
          </a:xfrm>
          <a:prstGeom prst="rect">
            <a:avLst/>
          </a:prstGeom>
        </p:spPr>
      </p:pic>
      <p:pic>
        <p:nvPicPr>
          <p:cNvPr id="4" name="Picture 3"/>
          <p:cNvPicPr>
            <a:picLocks noChangeAspect="1"/>
          </p:cNvPicPr>
          <p:nvPr/>
        </p:nvPicPr>
        <p:blipFill>
          <a:blip r:embed="rId4"/>
          <a:stretch>
            <a:fillRect/>
          </a:stretch>
        </p:blipFill>
        <p:spPr>
          <a:xfrm>
            <a:off x="98837" y="4038600"/>
            <a:ext cx="4438650" cy="279182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289" y="1657788"/>
            <a:ext cx="2271518" cy="2039318"/>
          </a:xfrm>
          <a:prstGeom prst="rect">
            <a:avLst/>
          </a:prstGeom>
        </p:spPr>
      </p:pic>
      <p:pic>
        <p:nvPicPr>
          <p:cNvPr id="10" name="Picture 9"/>
          <p:cNvPicPr>
            <a:picLocks noChangeAspect="1"/>
          </p:cNvPicPr>
          <p:nvPr/>
        </p:nvPicPr>
        <p:blipFill>
          <a:blip r:embed="rId6"/>
          <a:stretch>
            <a:fillRect/>
          </a:stretch>
        </p:blipFill>
        <p:spPr>
          <a:xfrm>
            <a:off x="3155343" y="1647243"/>
            <a:ext cx="3329515" cy="2161752"/>
          </a:xfrm>
          <a:prstGeom prst="rect">
            <a:avLst/>
          </a:prstGeom>
        </p:spPr>
      </p:pic>
      <p:pic>
        <p:nvPicPr>
          <p:cNvPr id="13" name="Picture 12"/>
          <p:cNvPicPr>
            <a:picLocks noChangeAspect="1"/>
          </p:cNvPicPr>
          <p:nvPr/>
        </p:nvPicPr>
        <p:blipFill>
          <a:blip r:embed="rId7"/>
          <a:stretch>
            <a:fillRect/>
          </a:stretch>
        </p:blipFill>
        <p:spPr>
          <a:xfrm>
            <a:off x="4343400" y="3754256"/>
            <a:ext cx="4473559" cy="2797275"/>
          </a:xfrm>
          <a:prstGeom prst="rect">
            <a:avLst/>
          </a:prstGeom>
        </p:spPr>
      </p:pic>
      <p:pic>
        <p:nvPicPr>
          <p:cNvPr id="14" name="Picture 13"/>
          <p:cNvPicPr>
            <a:picLocks noChangeAspect="1"/>
          </p:cNvPicPr>
          <p:nvPr/>
        </p:nvPicPr>
        <p:blipFill>
          <a:blip r:embed="rId8"/>
          <a:stretch>
            <a:fillRect/>
          </a:stretch>
        </p:blipFill>
        <p:spPr>
          <a:xfrm>
            <a:off x="4608534" y="5016247"/>
            <a:ext cx="4012885" cy="1674732"/>
          </a:xfrm>
          <a:prstGeom prst="rect">
            <a:avLst/>
          </a:prstGeom>
        </p:spPr>
      </p:pic>
      <p:sp>
        <p:nvSpPr>
          <p:cNvPr id="9" name="TextBox 8"/>
          <p:cNvSpPr txBox="1"/>
          <p:nvPr/>
        </p:nvSpPr>
        <p:spPr>
          <a:xfrm>
            <a:off x="3120174" y="2121695"/>
            <a:ext cx="4806059" cy="1077218"/>
          </a:xfrm>
          <a:prstGeom prst="rect">
            <a:avLst/>
          </a:prstGeom>
          <a:solidFill>
            <a:schemeClr val="tx1"/>
          </a:solidFill>
          <a:ln>
            <a:noFill/>
          </a:ln>
        </p:spPr>
        <p:txBody>
          <a:bodyPr wrap="none" rtlCol="0">
            <a:spAutoFit/>
          </a:bodyPr>
          <a:lstStyle/>
          <a:p>
            <a:r>
              <a:rPr lang="en-US" sz="3200" dirty="0">
                <a:solidFill>
                  <a:srgbClr val="FF0000"/>
                </a:solidFill>
              </a:rPr>
              <a:t>Remote Rooftop Condenser</a:t>
            </a:r>
          </a:p>
          <a:p>
            <a:r>
              <a:rPr lang="en-US" sz="3200" dirty="0">
                <a:solidFill>
                  <a:srgbClr val="FF0000"/>
                </a:solidFill>
              </a:rPr>
              <a:t>No appreciable Btuh</a:t>
            </a:r>
          </a:p>
        </p:txBody>
      </p:sp>
      <p:pic>
        <p:nvPicPr>
          <p:cNvPr id="11" name="Picture 10"/>
          <p:cNvPicPr>
            <a:picLocks noChangeAspect="1"/>
          </p:cNvPicPr>
          <p:nvPr/>
        </p:nvPicPr>
        <p:blipFill rotWithShape="1">
          <a:blip r:embed="rId9"/>
          <a:srcRect l="36945" t="19525" r="57826" b="64259"/>
          <a:stretch/>
        </p:blipFill>
        <p:spPr>
          <a:xfrm>
            <a:off x="1219200" y="1624617"/>
            <a:ext cx="152401" cy="457201"/>
          </a:xfrm>
          <a:prstGeom prst="rect">
            <a:avLst/>
          </a:prstGeom>
        </p:spPr>
      </p:pic>
    </p:spTree>
    <p:custDataLst>
      <p:tags r:id="rId1"/>
    </p:custDataLst>
    <p:extLst>
      <p:ext uri="{BB962C8B-B14F-4D97-AF65-F5344CB8AC3E}">
        <p14:creationId xmlns:p14="http://schemas.microsoft.com/office/powerpoint/2010/main" val="22003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Prep Refrigerator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00" t="10500" r="34000" b="11500"/>
          <a:stretch/>
        </p:blipFill>
        <p:spPr>
          <a:xfrm>
            <a:off x="152400" y="2209800"/>
            <a:ext cx="2971800" cy="3962400"/>
          </a:xfrm>
          <a:prstGeom prst="rect">
            <a:avLst/>
          </a:prstGeom>
        </p:spPr>
      </p:pic>
      <p:pic>
        <p:nvPicPr>
          <p:cNvPr id="5" name="Picture 4"/>
          <p:cNvPicPr>
            <a:picLocks noChangeAspect="1"/>
          </p:cNvPicPr>
          <p:nvPr/>
        </p:nvPicPr>
        <p:blipFill>
          <a:blip r:embed="rId4"/>
          <a:stretch>
            <a:fillRect/>
          </a:stretch>
        </p:blipFill>
        <p:spPr>
          <a:xfrm>
            <a:off x="3159369" y="2555972"/>
            <a:ext cx="5920154" cy="3645536"/>
          </a:xfrm>
          <a:prstGeom prst="rect">
            <a:avLst/>
          </a:prstGeom>
        </p:spPr>
      </p:pic>
      <p:sp>
        <p:nvSpPr>
          <p:cNvPr id="3" name="Rectangle 2"/>
          <p:cNvSpPr/>
          <p:nvPr/>
        </p:nvSpPr>
        <p:spPr>
          <a:xfrm>
            <a:off x="4572000" y="5105400"/>
            <a:ext cx="914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962" t="21000" r="47038" b="77500"/>
          <a:stretch/>
        </p:blipFill>
        <p:spPr>
          <a:xfrm>
            <a:off x="914400" y="2743200"/>
            <a:ext cx="914400" cy="762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4962" t="21000" r="47038" b="77500"/>
          <a:stretch/>
        </p:blipFill>
        <p:spPr>
          <a:xfrm>
            <a:off x="949569" y="2705100"/>
            <a:ext cx="914400" cy="76200"/>
          </a:xfrm>
          <a:prstGeom prst="rect">
            <a:avLst/>
          </a:prstGeom>
        </p:spPr>
      </p:pic>
      <p:sp>
        <p:nvSpPr>
          <p:cNvPr id="9" name="TextBox 8"/>
          <p:cNvSpPr txBox="1"/>
          <p:nvPr/>
        </p:nvSpPr>
        <p:spPr>
          <a:xfrm>
            <a:off x="48951" y="1143000"/>
            <a:ext cx="9096529" cy="2062103"/>
          </a:xfrm>
          <a:prstGeom prst="rect">
            <a:avLst/>
          </a:prstGeom>
          <a:solidFill>
            <a:schemeClr val="tx1"/>
          </a:solidFill>
          <a:ln>
            <a:noFill/>
          </a:ln>
        </p:spPr>
        <p:txBody>
          <a:bodyPr wrap="none" rtlCol="0">
            <a:spAutoFit/>
          </a:bodyPr>
          <a:lstStyle/>
          <a:p>
            <a:r>
              <a:rPr lang="en-US" sz="3200" dirty="0">
                <a:solidFill>
                  <a:srgbClr val="FF0000"/>
                </a:solidFill>
              </a:rPr>
              <a:t>Manual N Table 6E</a:t>
            </a:r>
          </a:p>
          <a:p>
            <a:r>
              <a:rPr lang="en-US" sz="3200" dirty="0">
                <a:solidFill>
                  <a:srgbClr val="FF0000"/>
                </a:solidFill>
              </a:rPr>
              <a:t>Refrigerator 25 to 75 </a:t>
            </a:r>
            <a:r>
              <a:rPr lang="en-US" sz="3200" dirty="0" err="1">
                <a:solidFill>
                  <a:srgbClr val="FF0000"/>
                </a:solidFill>
              </a:rPr>
              <a:t>Cu.ft</a:t>
            </a:r>
            <a:r>
              <a:rPr lang="en-US" sz="3200" dirty="0">
                <a:solidFill>
                  <a:srgbClr val="FF0000"/>
                </a:solidFill>
              </a:rPr>
              <a:t>.: per 10 </a:t>
            </a:r>
            <a:r>
              <a:rPr lang="en-US" sz="3200" dirty="0" err="1">
                <a:solidFill>
                  <a:srgbClr val="FF0000"/>
                </a:solidFill>
              </a:rPr>
              <a:t>Cu.ft</a:t>
            </a:r>
            <a:r>
              <a:rPr lang="en-US" sz="3200" dirty="0">
                <a:solidFill>
                  <a:srgbClr val="FF0000"/>
                </a:solidFill>
              </a:rPr>
              <a:t>. of space 753</a:t>
            </a:r>
          </a:p>
          <a:p>
            <a:r>
              <a:rPr lang="en-US" sz="3200" dirty="0">
                <a:solidFill>
                  <a:srgbClr val="FF0000"/>
                </a:solidFill>
              </a:rPr>
              <a:t>Rated at 49 </a:t>
            </a:r>
            <a:r>
              <a:rPr lang="en-US" sz="3200" dirty="0" err="1">
                <a:solidFill>
                  <a:srgbClr val="FF0000"/>
                </a:solidFill>
              </a:rPr>
              <a:t>Cuft</a:t>
            </a:r>
            <a:r>
              <a:rPr lang="en-US" sz="3200" dirty="0">
                <a:solidFill>
                  <a:srgbClr val="FF0000"/>
                </a:solidFill>
              </a:rPr>
              <a:t>; </a:t>
            </a:r>
          </a:p>
          <a:p>
            <a:r>
              <a:rPr lang="en-US" sz="3200" dirty="0">
                <a:solidFill>
                  <a:srgbClr val="FF0000"/>
                </a:solidFill>
              </a:rPr>
              <a:t>49 ÷ 10 = 4.9 Thus; 4.9 x 753 = 3,690 Btuh</a:t>
            </a:r>
          </a:p>
        </p:txBody>
      </p:sp>
    </p:spTree>
    <p:custDataLst>
      <p:tags r:id="rId1"/>
    </p:custDataLst>
    <p:extLst>
      <p:ext uri="{BB962C8B-B14F-4D97-AF65-F5344CB8AC3E}">
        <p14:creationId xmlns:p14="http://schemas.microsoft.com/office/powerpoint/2010/main" val="36353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Prep Freezer Unit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00" t="10500" r="34000" b="11500"/>
          <a:stretch/>
        </p:blipFill>
        <p:spPr>
          <a:xfrm>
            <a:off x="152400" y="2228086"/>
            <a:ext cx="2971800" cy="3962400"/>
          </a:xfrm>
          <a:prstGeom prst="rect">
            <a:avLst/>
          </a:prstGeom>
        </p:spPr>
      </p:pic>
      <p:pic>
        <p:nvPicPr>
          <p:cNvPr id="5" name="Picture 4"/>
          <p:cNvPicPr>
            <a:picLocks noChangeAspect="1"/>
          </p:cNvPicPr>
          <p:nvPr/>
        </p:nvPicPr>
        <p:blipFill>
          <a:blip r:embed="rId4"/>
          <a:stretch>
            <a:fillRect/>
          </a:stretch>
        </p:blipFill>
        <p:spPr>
          <a:xfrm>
            <a:off x="3194538" y="2672159"/>
            <a:ext cx="5675498" cy="3494881"/>
          </a:xfrm>
          <a:prstGeom prst="rect">
            <a:avLst/>
          </a:prstGeom>
        </p:spPr>
      </p:pic>
      <p:sp>
        <p:nvSpPr>
          <p:cNvPr id="6" name="Rectangle 5"/>
          <p:cNvSpPr/>
          <p:nvPr/>
        </p:nvSpPr>
        <p:spPr>
          <a:xfrm>
            <a:off x="4572000" y="5105400"/>
            <a:ext cx="914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6508" y="4419599"/>
            <a:ext cx="8160632" cy="2062103"/>
          </a:xfrm>
          <a:prstGeom prst="rect">
            <a:avLst/>
          </a:prstGeom>
          <a:solidFill>
            <a:schemeClr val="tx1"/>
          </a:solidFill>
          <a:ln>
            <a:noFill/>
          </a:ln>
        </p:spPr>
        <p:txBody>
          <a:bodyPr wrap="none" rtlCol="0">
            <a:spAutoFit/>
          </a:bodyPr>
          <a:lstStyle/>
          <a:p>
            <a:r>
              <a:rPr lang="en-US" sz="3200" dirty="0">
                <a:solidFill>
                  <a:srgbClr val="FF0000"/>
                </a:solidFill>
              </a:rPr>
              <a:t>Note: Thus, the math in N is verified!</a:t>
            </a:r>
          </a:p>
          <a:p>
            <a:r>
              <a:rPr lang="en-US" sz="3200" dirty="0">
                <a:solidFill>
                  <a:srgbClr val="FF0000"/>
                </a:solidFill>
              </a:rPr>
              <a:t>(3,778 Btuh for the freezer application is slightly</a:t>
            </a:r>
          </a:p>
          <a:p>
            <a:r>
              <a:rPr lang="en-US" sz="3200" dirty="0">
                <a:solidFill>
                  <a:srgbClr val="FF0000"/>
                </a:solidFill>
              </a:rPr>
              <a:t>larger than the 3,690 Btuh for the same unit </a:t>
            </a:r>
          </a:p>
          <a:p>
            <a:r>
              <a:rPr lang="en-US" sz="3200" dirty="0">
                <a:solidFill>
                  <a:srgbClr val="FF0000"/>
                </a:solidFill>
              </a:rPr>
              <a:t>used for a refrigeration application.)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4962" t="21000" r="47038" b="77500"/>
          <a:stretch/>
        </p:blipFill>
        <p:spPr>
          <a:xfrm>
            <a:off x="949569" y="2705100"/>
            <a:ext cx="914400" cy="762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962" t="21000" r="47038" b="77500"/>
          <a:stretch/>
        </p:blipFill>
        <p:spPr>
          <a:xfrm>
            <a:off x="949569" y="2751992"/>
            <a:ext cx="914400" cy="76200"/>
          </a:xfrm>
          <a:prstGeom prst="rect">
            <a:avLst/>
          </a:prstGeom>
        </p:spPr>
      </p:pic>
      <p:sp>
        <p:nvSpPr>
          <p:cNvPr id="11" name="TextBox 10"/>
          <p:cNvSpPr txBox="1"/>
          <p:nvPr/>
        </p:nvSpPr>
        <p:spPr>
          <a:xfrm>
            <a:off x="486508" y="1573838"/>
            <a:ext cx="5220725" cy="2554545"/>
          </a:xfrm>
          <a:prstGeom prst="rect">
            <a:avLst/>
          </a:prstGeom>
          <a:solidFill>
            <a:schemeClr val="tx1"/>
          </a:solidFill>
          <a:ln>
            <a:noFill/>
          </a:ln>
        </p:spPr>
        <p:txBody>
          <a:bodyPr wrap="none" rtlCol="0">
            <a:spAutoFit/>
          </a:bodyPr>
          <a:lstStyle/>
          <a:p>
            <a:r>
              <a:rPr lang="en-US" sz="3200" dirty="0">
                <a:solidFill>
                  <a:srgbClr val="FF0000"/>
                </a:solidFill>
              </a:rPr>
              <a:t>Manual N Table 6E</a:t>
            </a:r>
          </a:p>
          <a:p>
            <a:r>
              <a:rPr lang="en-US" sz="3200" dirty="0">
                <a:solidFill>
                  <a:srgbClr val="FF0000"/>
                </a:solidFill>
              </a:rPr>
              <a:t>Freezer 18 </a:t>
            </a:r>
            <a:r>
              <a:rPr lang="en-US" sz="3200" dirty="0" err="1">
                <a:solidFill>
                  <a:srgbClr val="FF0000"/>
                </a:solidFill>
              </a:rPr>
              <a:t>Cuft</a:t>
            </a:r>
            <a:r>
              <a:rPr lang="en-US" sz="3200" dirty="0">
                <a:solidFill>
                  <a:srgbClr val="FF0000"/>
                </a:solidFill>
              </a:rPr>
              <a:t> 2,760 Btuh</a:t>
            </a:r>
          </a:p>
          <a:p>
            <a:r>
              <a:rPr lang="en-US" sz="3200" dirty="0">
                <a:solidFill>
                  <a:srgbClr val="FF0000"/>
                </a:solidFill>
              </a:rPr>
              <a:t>Freezer 73 </a:t>
            </a:r>
            <a:r>
              <a:rPr lang="en-US" sz="3200" dirty="0" err="1">
                <a:solidFill>
                  <a:srgbClr val="FF0000"/>
                </a:solidFill>
              </a:rPr>
              <a:t>Cuft</a:t>
            </a:r>
            <a:r>
              <a:rPr lang="en-US" sz="3200" dirty="0">
                <a:solidFill>
                  <a:srgbClr val="FF0000"/>
                </a:solidFill>
              </a:rPr>
              <a:t> 4,570 Btuh</a:t>
            </a:r>
          </a:p>
          <a:p>
            <a:r>
              <a:rPr lang="en-US" sz="3200" dirty="0">
                <a:solidFill>
                  <a:srgbClr val="FF0000"/>
                </a:solidFill>
              </a:rPr>
              <a:t>Interpolated value for 49 </a:t>
            </a:r>
            <a:r>
              <a:rPr lang="en-US" sz="3200" dirty="0" err="1">
                <a:solidFill>
                  <a:srgbClr val="FF0000"/>
                </a:solidFill>
              </a:rPr>
              <a:t>Cuft</a:t>
            </a:r>
            <a:r>
              <a:rPr lang="en-US" sz="3200" dirty="0">
                <a:solidFill>
                  <a:srgbClr val="FF0000"/>
                </a:solidFill>
              </a:rPr>
              <a:t>:</a:t>
            </a:r>
          </a:p>
          <a:p>
            <a:r>
              <a:rPr lang="en-US" sz="3200" dirty="0">
                <a:solidFill>
                  <a:srgbClr val="FF0000"/>
                </a:solidFill>
              </a:rPr>
              <a:t>Approximately 3,778 Btuh</a:t>
            </a:r>
          </a:p>
        </p:txBody>
      </p:sp>
    </p:spTree>
    <p:custDataLst>
      <p:tags r:id="rId1"/>
    </p:custDataLst>
    <p:extLst>
      <p:ext uri="{BB962C8B-B14F-4D97-AF65-F5344CB8AC3E}">
        <p14:creationId xmlns:p14="http://schemas.microsoft.com/office/powerpoint/2010/main" val="302627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Tables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000" t="28286" r="31714" b="32857"/>
          <a:stretch/>
        </p:blipFill>
        <p:spPr>
          <a:xfrm>
            <a:off x="4648200" y="1742831"/>
            <a:ext cx="4038600" cy="45770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 y="1750451"/>
            <a:ext cx="4625340" cy="462534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994" t="33583" r="82009" b="64918"/>
          <a:stretch/>
        </p:blipFill>
        <p:spPr>
          <a:xfrm>
            <a:off x="152400" y="3278225"/>
            <a:ext cx="304800" cy="762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1994" t="33583" r="82009" b="64918"/>
          <a:stretch/>
        </p:blipFill>
        <p:spPr>
          <a:xfrm>
            <a:off x="152400" y="3326130"/>
            <a:ext cx="304800" cy="762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1994" t="33583" r="82009" b="64918"/>
          <a:stretch/>
        </p:blipFill>
        <p:spPr>
          <a:xfrm>
            <a:off x="434340" y="3288030"/>
            <a:ext cx="304800" cy="762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1994" t="33583" r="82009" b="64918"/>
          <a:stretch/>
        </p:blipFill>
        <p:spPr>
          <a:xfrm>
            <a:off x="457200" y="3364621"/>
            <a:ext cx="304800" cy="76200"/>
          </a:xfrm>
          <a:prstGeom prst="rect">
            <a:avLst/>
          </a:prstGeom>
        </p:spPr>
      </p:pic>
      <p:sp>
        <p:nvSpPr>
          <p:cNvPr id="13" name="TextBox 12"/>
          <p:cNvSpPr txBox="1"/>
          <p:nvPr/>
        </p:nvSpPr>
        <p:spPr>
          <a:xfrm>
            <a:off x="4908870" y="2438400"/>
            <a:ext cx="3591240" cy="584775"/>
          </a:xfrm>
          <a:prstGeom prst="rect">
            <a:avLst/>
          </a:prstGeom>
          <a:solidFill>
            <a:schemeClr val="tx1"/>
          </a:solidFill>
          <a:ln>
            <a:noFill/>
          </a:ln>
        </p:spPr>
        <p:txBody>
          <a:bodyPr wrap="none" rtlCol="0">
            <a:spAutoFit/>
          </a:bodyPr>
          <a:lstStyle/>
          <a:p>
            <a:r>
              <a:rPr lang="en-US" sz="3200" dirty="0">
                <a:solidFill>
                  <a:srgbClr val="FF0000"/>
                </a:solidFill>
              </a:rPr>
              <a:t>No appreciable Btuh</a:t>
            </a:r>
          </a:p>
        </p:txBody>
      </p:sp>
    </p:spTree>
    <p:custDataLst>
      <p:tags r:id="rId1"/>
    </p:custDataLst>
    <p:extLst>
      <p:ext uri="{BB962C8B-B14F-4D97-AF65-F5344CB8AC3E}">
        <p14:creationId xmlns:p14="http://schemas.microsoft.com/office/powerpoint/2010/main" val="887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577" t="23786" r="66717" b="1276"/>
          <a:stretch/>
        </p:blipFill>
        <p:spPr>
          <a:xfrm>
            <a:off x="5735964" y="1669495"/>
            <a:ext cx="3408036" cy="516229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2" y="1634950"/>
            <a:ext cx="5769914" cy="5186784"/>
          </a:xfrm>
          <a:prstGeom prst="rect">
            <a:avLst/>
          </a:prstGeom>
        </p:spPr>
      </p:pic>
      <p:sp>
        <p:nvSpPr>
          <p:cNvPr id="16" name="TextBox 15"/>
          <p:cNvSpPr txBox="1"/>
          <p:nvPr/>
        </p:nvSpPr>
        <p:spPr>
          <a:xfrm>
            <a:off x="2751322" y="4303988"/>
            <a:ext cx="3470031" cy="2554545"/>
          </a:xfrm>
          <a:prstGeom prst="rect">
            <a:avLst/>
          </a:prstGeom>
          <a:noFill/>
        </p:spPr>
        <p:txBody>
          <a:bodyPr wrap="square" rtlCol="0">
            <a:spAutoFit/>
          </a:bodyPr>
          <a:lstStyle/>
          <a:p>
            <a:r>
              <a:rPr lang="en-US" sz="3200" dirty="0">
                <a:solidFill>
                  <a:schemeClr val="bg1"/>
                </a:solidFill>
              </a:rPr>
              <a:t>Electric Steam Table With 2 800w Heat lamp serving station on pick up shelves over it.</a:t>
            </a:r>
          </a:p>
        </p:txBody>
      </p:sp>
      <p:sp>
        <p:nvSpPr>
          <p:cNvPr id="8" name="Title 1"/>
          <p:cNvSpPr>
            <a:spLocks noGrp="1"/>
          </p:cNvSpPr>
          <p:nvPr>
            <p:ph type="title"/>
          </p:nvPr>
        </p:nvSpPr>
        <p:spPr>
          <a:xfrm>
            <a:off x="457200" y="274638"/>
            <a:ext cx="8229600" cy="1143000"/>
          </a:xfrm>
        </p:spPr>
        <p:txBody>
          <a:bodyPr/>
          <a:lstStyle/>
          <a:p>
            <a:r>
              <a:rPr lang="en-US" dirty="0"/>
              <a:t>Electric Steam Table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0144" y="49618"/>
            <a:ext cx="1683856" cy="16002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6756" t="42207" r="26595" b="55327"/>
          <a:stretch/>
        </p:blipFill>
        <p:spPr>
          <a:xfrm rot="20369645">
            <a:off x="3061912" y="4022801"/>
            <a:ext cx="521045" cy="173681"/>
          </a:xfrm>
          <a:prstGeom prst="rect">
            <a:avLst/>
          </a:prstGeom>
        </p:spPr>
      </p:pic>
      <p:pic>
        <p:nvPicPr>
          <p:cNvPr id="17" name="Picture 16"/>
          <p:cNvPicPr>
            <a:picLocks noChangeAspect="1"/>
          </p:cNvPicPr>
          <p:nvPr/>
        </p:nvPicPr>
        <p:blipFill rotWithShape="1">
          <a:blip r:embed="rId3"/>
          <a:srcRect l="23460" t="61939" r="67039" b="32530"/>
          <a:stretch/>
        </p:blipFill>
        <p:spPr>
          <a:xfrm>
            <a:off x="7047730" y="4495307"/>
            <a:ext cx="914400" cy="381000"/>
          </a:xfrm>
          <a:prstGeom prst="rect">
            <a:avLst/>
          </a:prstGeom>
        </p:spPr>
      </p:pic>
      <p:pic>
        <p:nvPicPr>
          <p:cNvPr id="18" name="Picture 17"/>
          <p:cNvPicPr>
            <a:picLocks noChangeAspect="1"/>
          </p:cNvPicPr>
          <p:nvPr/>
        </p:nvPicPr>
        <p:blipFill rotWithShape="1">
          <a:blip r:embed="rId3"/>
          <a:srcRect l="23460" t="61939" r="67039" b="32530"/>
          <a:stretch/>
        </p:blipFill>
        <p:spPr>
          <a:xfrm>
            <a:off x="6629400" y="4777344"/>
            <a:ext cx="603886" cy="197926"/>
          </a:xfrm>
          <a:prstGeom prst="rect">
            <a:avLst/>
          </a:prstGeom>
        </p:spPr>
      </p:pic>
      <p:sp>
        <p:nvSpPr>
          <p:cNvPr id="19" name="Rectangle 18"/>
          <p:cNvSpPr/>
          <p:nvPr/>
        </p:nvSpPr>
        <p:spPr>
          <a:xfrm>
            <a:off x="6067270" y="6080919"/>
            <a:ext cx="2619530" cy="3315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7577" y="1550509"/>
            <a:ext cx="8786893" cy="1569660"/>
          </a:xfrm>
          <a:prstGeom prst="rect">
            <a:avLst/>
          </a:prstGeom>
          <a:solidFill>
            <a:schemeClr val="tx1"/>
          </a:solidFill>
          <a:ln>
            <a:noFill/>
          </a:ln>
        </p:spPr>
        <p:txBody>
          <a:bodyPr wrap="none" rtlCol="0">
            <a:spAutoFit/>
          </a:bodyPr>
          <a:lstStyle/>
          <a:p>
            <a:r>
              <a:rPr lang="en-US" sz="3200" dirty="0">
                <a:solidFill>
                  <a:srgbClr val="FF0000"/>
                </a:solidFill>
              </a:rPr>
              <a:t>Manual N Table 6E</a:t>
            </a:r>
          </a:p>
          <a:p>
            <a:r>
              <a:rPr lang="en-US" sz="3200" dirty="0">
                <a:solidFill>
                  <a:srgbClr val="FF0000"/>
                </a:solidFill>
              </a:rPr>
              <a:t>Food Warmer; well type, 0.7 to 2.5 </a:t>
            </a:r>
            <a:r>
              <a:rPr lang="en-US" sz="3200" dirty="0" err="1">
                <a:solidFill>
                  <a:srgbClr val="FF0000"/>
                </a:solidFill>
              </a:rPr>
              <a:t>Cuft</a:t>
            </a:r>
            <a:r>
              <a:rPr lang="en-US" sz="3200" dirty="0">
                <a:solidFill>
                  <a:srgbClr val="FF0000"/>
                </a:solidFill>
              </a:rPr>
              <a:t>; 3,620 Btuh</a:t>
            </a:r>
          </a:p>
          <a:p>
            <a:r>
              <a:rPr lang="en-US" sz="3200" dirty="0">
                <a:solidFill>
                  <a:srgbClr val="FF0000"/>
                </a:solidFill>
              </a:rPr>
              <a:t>per </a:t>
            </a:r>
            <a:r>
              <a:rPr lang="en-US" sz="3200" dirty="0" err="1">
                <a:solidFill>
                  <a:srgbClr val="FF0000"/>
                </a:solidFill>
              </a:rPr>
              <a:t>cuft</a:t>
            </a:r>
            <a:r>
              <a:rPr lang="en-US" sz="3200" dirty="0">
                <a:solidFill>
                  <a:srgbClr val="FF0000"/>
                </a:solidFill>
              </a:rPr>
              <a:t> of Capacity: Not a good fit</a:t>
            </a:r>
          </a:p>
        </p:txBody>
      </p:sp>
      <p:sp>
        <p:nvSpPr>
          <p:cNvPr id="22" name="Rectangle 21"/>
          <p:cNvSpPr/>
          <p:nvPr/>
        </p:nvSpPr>
        <p:spPr>
          <a:xfrm>
            <a:off x="6065121" y="5677951"/>
            <a:ext cx="1066800" cy="3315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30437" y="3078292"/>
            <a:ext cx="6508128" cy="2554545"/>
          </a:xfrm>
          <a:prstGeom prst="rect">
            <a:avLst/>
          </a:prstGeom>
          <a:solidFill>
            <a:schemeClr val="tx1"/>
          </a:solidFill>
          <a:ln>
            <a:noFill/>
          </a:ln>
        </p:spPr>
        <p:txBody>
          <a:bodyPr wrap="none" rtlCol="0">
            <a:spAutoFit/>
          </a:bodyPr>
          <a:lstStyle/>
          <a:p>
            <a:r>
              <a:rPr lang="en-US" sz="3200" dirty="0">
                <a:solidFill>
                  <a:srgbClr val="FF0000"/>
                </a:solidFill>
              </a:rPr>
              <a:t>Let’s use watts and include the lamps:</a:t>
            </a:r>
          </a:p>
          <a:p>
            <a:r>
              <a:rPr lang="en-US" sz="3200" dirty="0">
                <a:solidFill>
                  <a:srgbClr val="FF0000"/>
                </a:solidFill>
              </a:rPr>
              <a:t>Unit 1,920 Watts, Lamp 800 Watts </a:t>
            </a:r>
          </a:p>
          <a:p>
            <a:r>
              <a:rPr lang="en-US" sz="3200" dirty="0">
                <a:solidFill>
                  <a:srgbClr val="FF0000"/>
                </a:solidFill>
              </a:rPr>
              <a:t>1,920 + 800 + 800 = 3,520 Watts</a:t>
            </a:r>
          </a:p>
          <a:p>
            <a:r>
              <a:rPr lang="en-US" sz="3200" dirty="0">
                <a:solidFill>
                  <a:srgbClr val="FF0000"/>
                </a:solidFill>
              </a:rPr>
              <a:t>1 Watt = 3.412 Btu, Thus:</a:t>
            </a:r>
          </a:p>
          <a:p>
            <a:r>
              <a:rPr lang="en-US" sz="3200" dirty="0">
                <a:solidFill>
                  <a:srgbClr val="FF0000"/>
                </a:solidFill>
              </a:rPr>
              <a:t>3.412 X 3,520 = 12,010 Btuh</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319"/>
            <a:ext cx="1752600" cy="1665529"/>
          </a:xfrm>
          <a:prstGeom prst="rect">
            <a:avLst/>
          </a:prstGeom>
        </p:spPr>
      </p:pic>
    </p:spTree>
    <p:custDataLst>
      <p:tags r:id="rId1"/>
    </p:custDataLst>
    <p:extLst>
      <p:ext uri="{BB962C8B-B14F-4D97-AF65-F5344CB8AC3E}">
        <p14:creationId xmlns:p14="http://schemas.microsoft.com/office/powerpoint/2010/main" val="14515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Kitchen &amp; Dish Area Equipment</a:t>
            </a:r>
          </a:p>
        </p:txBody>
      </p:sp>
      <p:sp>
        <p:nvSpPr>
          <p:cNvPr id="3" name="TextBox 2"/>
          <p:cNvSpPr txBox="1"/>
          <p:nvPr/>
        </p:nvSpPr>
        <p:spPr>
          <a:xfrm>
            <a:off x="152400" y="1676400"/>
            <a:ext cx="8955850" cy="4401205"/>
          </a:xfrm>
          <a:prstGeom prst="rect">
            <a:avLst/>
          </a:prstGeom>
          <a:noFill/>
        </p:spPr>
        <p:txBody>
          <a:bodyPr wrap="none" rtlCol="0">
            <a:spAutoFit/>
          </a:bodyPr>
          <a:lstStyle/>
          <a:p>
            <a:r>
              <a:rPr lang="en-US" sz="3200" dirty="0">
                <a:solidFill>
                  <a:srgbClr val="FFFF00"/>
                </a:solidFill>
              </a:rPr>
              <a:t>Manual N Table 6E, All without hood in Btuh:</a:t>
            </a:r>
          </a:p>
          <a:p>
            <a:r>
              <a:rPr lang="en-US" sz="2400" dirty="0">
                <a:solidFill>
                  <a:srgbClr val="FFFF00"/>
                </a:solidFill>
              </a:rPr>
              <a:t>(sensible + latent where applicable)</a:t>
            </a:r>
          </a:p>
          <a:p>
            <a:pPr marL="457200" indent="-457200">
              <a:buFont typeface="Arial" panose="020B0604020202020204" pitchFamily="34" charset="0"/>
              <a:buChar char="•"/>
            </a:pPr>
            <a:r>
              <a:rPr lang="en-US" sz="3200" dirty="0">
                <a:solidFill>
                  <a:srgbClr val="FFFF00"/>
                </a:solidFill>
              </a:rPr>
              <a:t>Toaster small conveyor = 1,900 + 1,600 = 3,500 </a:t>
            </a:r>
          </a:p>
          <a:p>
            <a:pPr marL="457200" indent="-457200">
              <a:buFont typeface="Arial" panose="020B0604020202020204" pitchFamily="34" charset="0"/>
              <a:buChar char="•"/>
            </a:pPr>
            <a:r>
              <a:rPr lang="en-US" sz="3200" dirty="0">
                <a:solidFill>
                  <a:srgbClr val="FFFF00"/>
                </a:solidFill>
              </a:rPr>
              <a:t>Blender 1-4 </a:t>
            </a:r>
            <a:r>
              <a:rPr lang="en-US" sz="3200" dirty="0" err="1">
                <a:solidFill>
                  <a:srgbClr val="FFFF00"/>
                </a:solidFill>
              </a:rPr>
              <a:t>Qt</a:t>
            </a:r>
            <a:r>
              <a:rPr lang="en-US" sz="3200" dirty="0">
                <a:solidFill>
                  <a:srgbClr val="FFFF00"/>
                </a:solidFill>
              </a:rPr>
              <a:t> =  1,000 + 520 =  1,520</a:t>
            </a:r>
          </a:p>
          <a:p>
            <a:pPr marL="457200" indent="-457200">
              <a:buFont typeface="Arial" panose="020B0604020202020204" pitchFamily="34" charset="0"/>
              <a:buChar char="•"/>
            </a:pPr>
            <a:r>
              <a:rPr lang="en-US" sz="3200" dirty="0">
                <a:solidFill>
                  <a:srgbClr val="FFFF00"/>
                </a:solidFill>
              </a:rPr>
              <a:t>Can Opener = 580</a:t>
            </a:r>
          </a:p>
          <a:p>
            <a:pPr marL="457200" indent="-457200">
              <a:buFont typeface="Arial" panose="020B0604020202020204" pitchFamily="34" charset="0"/>
              <a:buChar char="•"/>
            </a:pPr>
            <a:r>
              <a:rPr lang="en-US" sz="3200" dirty="0">
                <a:solidFill>
                  <a:srgbClr val="FFFF00"/>
                </a:solidFill>
              </a:rPr>
              <a:t>Food Processor 2-3 </a:t>
            </a:r>
            <a:r>
              <a:rPr lang="en-US" sz="3200" dirty="0" err="1">
                <a:solidFill>
                  <a:srgbClr val="FFFF00"/>
                </a:solidFill>
              </a:rPr>
              <a:t>Qt</a:t>
            </a:r>
            <a:r>
              <a:rPr lang="en-US" sz="3200" dirty="0">
                <a:solidFill>
                  <a:srgbClr val="FFFF00"/>
                </a:solidFill>
              </a:rPr>
              <a:t> = 1,770 Btuh</a:t>
            </a:r>
          </a:p>
          <a:p>
            <a:pPr marL="457200" indent="-457200">
              <a:buFont typeface="Arial" panose="020B0604020202020204" pitchFamily="34" charset="0"/>
              <a:buChar char="•"/>
            </a:pPr>
            <a:r>
              <a:rPr lang="en-US" sz="3200" dirty="0">
                <a:solidFill>
                  <a:srgbClr val="FFFF00"/>
                </a:solidFill>
              </a:rPr>
              <a:t>Mixer Small per </a:t>
            </a:r>
            <a:r>
              <a:rPr lang="en-US" sz="3200" dirty="0" err="1">
                <a:solidFill>
                  <a:srgbClr val="FFFF00"/>
                </a:solidFill>
              </a:rPr>
              <a:t>Qt</a:t>
            </a:r>
            <a:r>
              <a:rPr lang="en-US" sz="3200" dirty="0">
                <a:solidFill>
                  <a:srgbClr val="FFFF00"/>
                </a:solidFill>
              </a:rPr>
              <a:t> Capacity 8 </a:t>
            </a:r>
            <a:r>
              <a:rPr lang="en-US" sz="3200" dirty="0" err="1">
                <a:solidFill>
                  <a:srgbClr val="FFFF00"/>
                </a:solidFill>
              </a:rPr>
              <a:t>Qt</a:t>
            </a:r>
            <a:r>
              <a:rPr lang="en-US" sz="3200" dirty="0">
                <a:solidFill>
                  <a:srgbClr val="FFFF00"/>
                </a:solidFill>
              </a:rPr>
              <a:t> @ 48 = 384 Btuh</a:t>
            </a:r>
          </a:p>
          <a:p>
            <a:pPr marL="457200" indent="-457200">
              <a:buFont typeface="Arial" panose="020B0604020202020204" pitchFamily="34" charset="0"/>
              <a:buChar char="•"/>
            </a:pPr>
            <a:endParaRPr lang="en-US" sz="3200" dirty="0">
              <a:solidFill>
                <a:srgbClr val="FFFF00"/>
              </a:solidFill>
            </a:endParaRPr>
          </a:p>
          <a:p>
            <a:r>
              <a:rPr lang="en-US" sz="3200" dirty="0">
                <a:solidFill>
                  <a:srgbClr val="FFFF00"/>
                </a:solidFill>
              </a:rPr>
              <a:t>Total Small Appliance in Kitchen Load = 7,754 Btuh</a:t>
            </a:r>
          </a:p>
        </p:txBody>
      </p:sp>
    </p:spTree>
    <p:custDataLst>
      <p:tags r:id="rId1"/>
    </p:custDataLst>
    <p:extLst>
      <p:ext uri="{BB962C8B-B14F-4D97-AF65-F5344CB8AC3E}">
        <p14:creationId xmlns:p14="http://schemas.microsoft.com/office/powerpoint/2010/main" val="225574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Kitchen Area Equipment Cooling Load</a:t>
            </a:r>
            <a:br>
              <a:rPr lang="en-US" dirty="0"/>
            </a:br>
            <a:r>
              <a:rPr lang="en-US" sz="2800" dirty="0"/>
              <a:t>(Sensible + Latent where applicable)</a:t>
            </a:r>
            <a:endParaRPr lang="en-US" dirty="0"/>
          </a:p>
        </p:txBody>
      </p:sp>
      <p:sp>
        <p:nvSpPr>
          <p:cNvPr id="3" name="Content Placeholder 2"/>
          <p:cNvSpPr>
            <a:spLocks noGrp="1"/>
          </p:cNvSpPr>
          <p:nvPr>
            <p:ph idx="1"/>
          </p:nvPr>
        </p:nvSpPr>
        <p:spPr>
          <a:xfrm>
            <a:off x="457200" y="1600200"/>
            <a:ext cx="8458200" cy="4953000"/>
          </a:xfrm>
        </p:spPr>
        <p:txBody>
          <a:bodyPr>
            <a:normAutofit fontScale="85000" lnSpcReduction="20000"/>
          </a:bodyPr>
          <a:lstStyle/>
          <a:p>
            <a:pPr marL="0" indent="0">
              <a:buNone/>
            </a:pPr>
            <a:r>
              <a:rPr lang="en-US" dirty="0">
                <a:solidFill>
                  <a:srgbClr val="FFFF00"/>
                </a:solidFill>
              </a:rPr>
              <a:t>Refrigeration/Freezer: 3,690 + 3,778              7,468 Btuh </a:t>
            </a:r>
          </a:p>
          <a:p>
            <a:pPr marL="0" indent="0">
              <a:buNone/>
            </a:pPr>
            <a:r>
              <a:rPr lang="en-US" dirty="0">
                <a:solidFill>
                  <a:srgbClr val="FFFF00"/>
                </a:solidFill>
              </a:rPr>
              <a:t>Dish Washer: 4,600 + 6,000		      10,600 Btuh</a:t>
            </a:r>
          </a:p>
          <a:p>
            <a:pPr marL="0" indent="0">
              <a:buNone/>
            </a:pPr>
            <a:r>
              <a:rPr lang="en-US" dirty="0">
                <a:solidFill>
                  <a:srgbClr val="FFFF00"/>
                </a:solidFill>
              </a:rPr>
              <a:t>Steam Kettle: 1,280 + 1,280		         2,560 Btuh</a:t>
            </a:r>
          </a:p>
          <a:p>
            <a:pPr marL="0" indent="0">
              <a:buNone/>
            </a:pPr>
            <a:r>
              <a:rPr lang="en-US" dirty="0">
                <a:solidFill>
                  <a:srgbClr val="FFFF00"/>
                </a:solidFill>
              </a:rPr>
              <a:t>Two Cook Tops:   	                  		      16,100 Btuh</a:t>
            </a:r>
          </a:p>
          <a:p>
            <a:pPr marL="0" indent="0">
              <a:buNone/>
            </a:pPr>
            <a:r>
              <a:rPr lang="en-US" dirty="0">
                <a:solidFill>
                  <a:srgbClr val="FFFF00"/>
                </a:solidFill>
              </a:rPr>
              <a:t>Convection Ovens: 		                              11,400 Btuh</a:t>
            </a:r>
          </a:p>
          <a:p>
            <a:pPr marL="0" indent="0">
              <a:buNone/>
            </a:pPr>
            <a:r>
              <a:rPr lang="en-US" dirty="0">
                <a:solidFill>
                  <a:srgbClr val="FFFF00"/>
                </a:solidFill>
              </a:rPr>
              <a:t>Fryers:     					         3,800 Btuh</a:t>
            </a:r>
          </a:p>
          <a:p>
            <a:pPr marL="0" indent="0">
              <a:buNone/>
            </a:pPr>
            <a:r>
              <a:rPr lang="en-US" dirty="0">
                <a:solidFill>
                  <a:srgbClr val="FFFF00"/>
                </a:solidFill>
              </a:rPr>
              <a:t>Salad Prep Refrigeration: 814 +814                 1,628 Btuh</a:t>
            </a:r>
          </a:p>
          <a:p>
            <a:pPr marL="0" indent="0">
              <a:buNone/>
            </a:pPr>
            <a:r>
              <a:rPr lang="en-US" dirty="0">
                <a:solidFill>
                  <a:srgbClr val="FFFF00"/>
                </a:solidFill>
              </a:rPr>
              <a:t>Hot Serve Table: 9,704 + 2,306    	                  12,010 Btuh</a:t>
            </a:r>
          </a:p>
          <a:p>
            <a:pPr marL="0" indent="0">
              <a:buNone/>
            </a:pPr>
            <a:r>
              <a:rPr lang="en-US" dirty="0">
                <a:solidFill>
                  <a:srgbClr val="FFFF00"/>
                </a:solidFill>
              </a:rPr>
              <a:t>Small Appliances: 5,634 +2,120: 		        7,754 Btuh</a:t>
            </a:r>
          </a:p>
          <a:p>
            <a:pPr marL="0" indent="0">
              <a:buNone/>
            </a:pPr>
            <a:r>
              <a:rPr lang="en-US" dirty="0">
                <a:solidFill>
                  <a:srgbClr val="FFFF00"/>
                </a:solidFill>
              </a:rPr>
              <a:t>Kitchen Equipment Total:		                   73,320 Btuh</a:t>
            </a:r>
          </a:p>
          <a:p>
            <a:pPr marL="0" indent="0">
              <a:buNone/>
            </a:pPr>
            <a:r>
              <a:rPr lang="en-US" dirty="0">
                <a:solidFill>
                  <a:srgbClr val="FFFF00"/>
                </a:solidFill>
              </a:rPr>
              <a:t>Total Latent Load:				       16,298 Btuh</a:t>
            </a: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341490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 and Dish Area Equipment</a:t>
            </a:r>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For Maria’s Restaurant, the kitchen area equipment’s total Btuh value is: 57,732 Btuh</a:t>
            </a:r>
          </a:p>
          <a:p>
            <a:pPr marL="0" indent="0">
              <a:buNone/>
            </a:pPr>
            <a:endParaRPr lang="en-US" dirty="0">
              <a:solidFill>
                <a:srgbClr val="FFFF00"/>
              </a:solidFill>
            </a:endParaRPr>
          </a:p>
          <a:p>
            <a:pPr marL="0" indent="0">
              <a:buNone/>
            </a:pPr>
            <a:r>
              <a:rPr lang="en-US" dirty="0">
                <a:solidFill>
                  <a:srgbClr val="FFFF00"/>
                </a:solidFill>
              </a:rPr>
              <a:t>The following presentation shows how the total Btuh was calculated for each piece of equipment shown on the drawing, and then added to some small appliances not shown on the drawing Maria has specified electrical circuits for. </a:t>
            </a:r>
          </a:p>
        </p:txBody>
      </p:sp>
    </p:spTree>
    <p:custDataLst>
      <p:tags r:id="rId1"/>
    </p:custDataLst>
    <p:extLst>
      <p:ext uri="{BB962C8B-B14F-4D97-AF65-F5344CB8AC3E}">
        <p14:creationId xmlns:p14="http://schemas.microsoft.com/office/powerpoint/2010/main" val="943771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2 </a:t>
            </a:r>
            <a:r>
              <a:rPr lang="en-US" dirty="0" err="1"/>
              <a:t>Speedsheet</a:t>
            </a:r>
            <a:endParaRPr lang="en-US" dirty="0"/>
          </a:p>
        </p:txBody>
      </p:sp>
      <p:pic>
        <p:nvPicPr>
          <p:cNvPr id="3" name="Picture 2"/>
          <p:cNvPicPr>
            <a:picLocks noChangeAspect="1"/>
          </p:cNvPicPr>
          <p:nvPr/>
        </p:nvPicPr>
        <p:blipFill>
          <a:blip r:embed="rId3"/>
          <a:stretch>
            <a:fillRect/>
          </a:stretch>
        </p:blipFill>
        <p:spPr>
          <a:xfrm>
            <a:off x="685800" y="1394192"/>
            <a:ext cx="7389979" cy="5305425"/>
          </a:xfrm>
          <a:prstGeom prst="rect">
            <a:avLst/>
          </a:prstGeom>
        </p:spPr>
      </p:pic>
    </p:spTree>
    <p:custDataLst>
      <p:tags r:id="rId1"/>
    </p:custDataLst>
    <p:extLst>
      <p:ext uri="{BB962C8B-B14F-4D97-AF65-F5344CB8AC3E}">
        <p14:creationId xmlns:p14="http://schemas.microsoft.com/office/powerpoint/2010/main" val="364340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33400"/>
            <a:ext cx="2628900" cy="6124575"/>
          </a:xfrm>
          <a:prstGeom prst="rect">
            <a:avLst/>
          </a:prstGeom>
        </p:spPr>
      </p:pic>
      <p:pic>
        <p:nvPicPr>
          <p:cNvPr id="4" name="Picture 3"/>
          <p:cNvPicPr>
            <a:picLocks noChangeAspect="1"/>
          </p:cNvPicPr>
          <p:nvPr/>
        </p:nvPicPr>
        <p:blipFill rotWithShape="1">
          <a:blip r:embed="rId3"/>
          <a:srcRect t="48523"/>
          <a:stretch/>
        </p:blipFill>
        <p:spPr>
          <a:xfrm>
            <a:off x="3542052" y="1501775"/>
            <a:ext cx="4434449" cy="5318125"/>
          </a:xfrm>
          <a:prstGeom prst="rect">
            <a:avLst/>
          </a:prstGeom>
        </p:spPr>
      </p:pic>
      <p:cxnSp>
        <p:nvCxnSpPr>
          <p:cNvPr id="6" name="Straight Connector 5"/>
          <p:cNvCxnSpPr/>
          <p:nvPr/>
        </p:nvCxnSpPr>
        <p:spPr>
          <a:xfrm>
            <a:off x="38100" y="2514600"/>
            <a:ext cx="24765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8100" y="2514600"/>
            <a:ext cx="25146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42051" y="1527175"/>
            <a:ext cx="4421750" cy="5318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1" y="3505200"/>
            <a:ext cx="2590800" cy="31527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124026" y="152400"/>
            <a:ext cx="5257800" cy="1143000"/>
          </a:xfrm>
        </p:spPr>
        <p:txBody>
          <a:bodyPr>
            <a:normAutofit fontScale="90000"/>
          </a:bodyPr>
          <a:lstStyle/>
          <a:p>
            <a:r>
              <a:rPr lang="en-US" dirty="0"/>
              <a:t>Internal Loads </a:t>
            </a:r>
            <a:br>
              <a:rPr lang="en-US" dirty="0"/>
            </a:br>
            <a:r>
              <a:rPr lang="en-US" dirty="0"/>
              <a:t>Equipment</a:t>
            </a:r>
          </a:p>
        </p:txBody>
      </p:sp>
      <p:sp>
        <p:nvSpPr>
          <p:cNvPr id="14" name="Oval 13"/>
          <p:cNvSpPr/>
          <p:nvPr/>
        </p:nvSpPr>
        <p:spPr>
          <a:xfrm>
            <a:off x="7162800" y="2209800"/>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4506685"/>
            <a:ext cx="6205139" cy="1569660"/>
          </a:xfrm>
          <a:prstGeom prst="rect">
            <a:avLst/>
          </a:prstGeom>
          <a:solidFill>
            <a:schemeClr val="accent1">
              <a:lumMod val="75000"/>
            </a:schemeClr>
          </a:solidFill>
        </p:spPr>
        <p:txBody>
          <a:bodyPr wrap="square" rtlCol="0">
            <a:spAutoFit/>
          </a:bodyPr>
          <a:lstStyle/>
          <a:p>
            <a:r>
              <a:rPr lang="en-US" sz="3200" b="1" dirty="0">
                <a:solidFill>
                  <a:srgbClr val="FF0000"/>
                </a:solidFill>
              </a:rPr>
              <a:t>  Diversity Factor:</a:t>
            </a:r>
          </a:p>
          <a:p>
            <a:r>
              <a:rPr lang="en-US" sz="3200" i="1" dirty="0">
                <a:solidFill>
                  <a:srgbClr val="FF0000"/>
                </a:solidFill>
              </a:rPr>
              <a:t>  Fraction of active or powered units</a:t>
            </a:r>
          </a:p>
          <a:p>
            <a:r>
              <a:rPr lang="en-US" sz="3200" i="1" dirty="0">
                <a:solidFill>
                  <a:srgbClr val="FF0000"/>
                </a:solidFill>
              </a:rPr>
              <a:t>  For internal gains.</a:t>
            </a:r>
          </a:p>
        </p:txBody>
      </p:sp>
    </p:spTree>
    <p:custDataLst>
      <p:tags r:id="rId1"/>
    </p:custDataLst>
    <p:extLst>
      <p:ext uri="{BB962C8B-B14F-4D97-AF65-F5344CB8AC3E}">
        <p14:creationId xmlns:p14="http://schemas.microsoft.com/office/powerpoint/2010/main" val="20845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Service Equipment Internal Load</a:t>
            </a:r>
          </a:p>
        </p:txBody>
      </p:sp>
      <p:sp>
        <p:nvSpPr>
          <p:cNvPr id="3" name="Content Placeholder 2"/>
          <p:cNvSpPr>
            <a:spLocks noGrp="1"/>
          </p:cNvSpPr>
          <p:nvPr>
            <p:ph idx="1"/>
          </p:nvPr>
        </p:nvSpPr>
        <p:spPr>
          <a:xfrm>
            <a:off x="106659" y="3429000"/>
            <a:ext cx="8808741" cy="1371599"/>
          </a:xfrm>
        </p:spPr>
        <p:txBody>
          <a:bodyPr>
            <a:normAutofit/>
          </a:bodyPr>
          <a:lstStyle/>
          <a:p>
            <a:pPr marL="0" indent="0">
              <a:buNone/>
            </a:pPr>
            <a:r>
              <a:rPr lang="en-US" dirty="0">
                <a:solidFill>
                  <a:srgbClr val="FFFF00"/>
                </a:solidFill>
              </a:rPr>
              <a:t>Food Service Equipment Load = </a:t>
            </a:r>
          </a:p>
          <a:p>
            <a:pPr marL="0" indent="0">
              <a:buNone/>
            </a:pPr>
            <a:r>
              <a:rPr lang="en-US" dirty="0">
                <a:solidFill>
                  <a:srgbClr val="FFFF00"/>
                </a:solidFill>
              </a:rPr>
              <a:t>73,320 + 16,298 = 89,618 Btuh</a:t>
            </a:r>
          </a:p>
        </p:txBody>
      </p:sp>
      <p:pic>
        <p:nvPicPr>
          <p:cNvPr id="4" name="Picture 3"/>
          <p:cNvPicPr>
            <a:picLocks noChangeAspect="1"/>
          </p:cNvPicPr>
          <p:nvPr/>
        </p:nvPicPr>
        <p:blipFill rotWithShape="1">
          <a:blip r:embed="rId3"/>
          <a:srcRect t="48523" r="1021" b="35988"/>
          <a:stretch/>
        </p:blipFill>
        <p:spPr>
          <a:xfrm>
            <a:off x="151967" y="1623219"/>
            <a:ext cx="4389141" cy="1600200"/>
          </a:xfrm>
          <a:prstGeom prst="rect">
            <a:avLst/>
          </a:prstGeom>
        </p:spPr>
      </p:pic>
      <p:sp>
        <p:nvSpPr>
          <p:cNvPr id="5" name="Oval 4"/>
          <p:cNvSpPr/>
          <p:nvPr/>
        </p:nvSpPr>
        <p:spPr>
          <a:xfrm>
            <a:off x="3733800" y="2309019"/>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51967" y="4587080"/>
            <a:ext cx="8808741" cy="1889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FFFF00"/>
                </a:solidFill>
              </a:rPr>
              <a:t>Total Internal Load = DF × 89,618 Btuh</a:t>
            </a:r>
          </a:p>
          <a:p>
            <a:pPr marL="0" indent="0">
              <a:buNone/>
            </a:pPr>
            <a:r>
              <a:rPr lang="en-US" dirty="0">
                <a:solidFill>
                  <a:srgbClr val="FFFF00"/>
                </a:solidFill>
              </a:rPr>
              <a:t>Total Internal Load = 0.5 × 89,618 = 44,809 Btuh</a:t>
            </a: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28966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Diversity Factor Question</a:t>
            </a:r>
          </a:p>
        </p:txBody>
      </p:sp>
      <p:sp>
        <p:nvSpPr>
          <p:cNvPr id="3" name="Content Placeholder 2"/>
          <p:cNvSpPr>
            <a:spLocks noGrp="1"/>
          </p:cNvSpPr>
          <p:nvPr>
            <p:ph idx="1"/>
          </p:nvPr>
        </p:nvSpPr>
        <p:spPr>
          <a:xfrm>
            <a:off x="106659" y="3429000"/>
            <a:ext cx="8808741" cy="1371599"/>
          </a:xfrm>
        </p:spPr>
        <p:txBody>
          <a:bodyPr>
            <a:normAutofit/>
          </a:bodyPr>
          <a:lstStyle/>
          <a:p>
            <a:pPr marL="0" indent="0">
              <a:buNone/>
            </a:pPr>
            <a:r>
              <a:rPr lang="en-US" dirty="0">
                <a:solidFill>
                  <a:srgbClr val="FFFF00"/>
                </a:solidFill>
              </a:rPr>
              <a:t>Food Service Equipment Load = </a:t>
            </a:r>
          </a:p>
          <a:p>
            <a:pPr marL="0" indent="0">
              <a:buNone/>
            </a:pPr>
            <a:r>
              <a:rPr lang="en-US" dirty="0">
                <a:solidFill>
                  <a:srgbClr val="FFFF00"/>
                </a:solidFill>
              </a:rPr>
              <a:t>73,320 + 16,298 = 89,618 Btuh</a:t>
            </a:r>
          </a:p>
        </p:txBody>
      </p:sp>
      <p:pic>
        <p:nvPicPr>
          <p:cNvPr id="4" name="Picture 3"/>
          <p:cNvPicPr>
            <a:picLocks noChangeAspect="1"/>
          </p:cNvPicPr>
          <p:nvPr/>
        </p:nvPicPr>
        <p:blipFill rotWithShape="1">
          <a:blip r:embed="rId3"/>
          <a:srcRect t="48523" r="1021" b="35988"/>
          <a:stretch/>
        </p:blipFill>
        <p:spPr>
          <a:xfrm>
            <a:off x="151967" y="1623219"/>
            <a:ext cx="4389141" cy="1600200"/>
          </a:xfrm>
          <a:prstGeom prst="rect">
            <a:avLst/>
          </a:prstGeom>
        </p:spPr>
      </p:pic>
      <p:sp>
        <p:nvSpPr>
          <p:cNvPr id="5" name="Oval 4"/>
          <p:cNvSpPr/>
          <p:nvPr/>
        </p:nvSpPr>
        <p:spPr>
          <a:xfrm>
            <a:off x="3733800" y="2309019"/>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51967" y="4587080"/>
            <a:ext cx="8808741" cy="14327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FFFF00"/>
                </a:solidFill>
              </a:rPr>
              <a:t>Total Internal Load = DF × 89,618 Btuh</a:t>
            </a: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p:txBody>
      </p:sp>
      <p:sp>
        <p:nvSpPr>
          <p:cNvPr id="7" name="Content Placeholder 2"/>
          <p:cNvSpPr txBox="1">
            <a:spLocks/>
          </p:cNvSpPr>
          <p:nvPr/>
        </p:nvSpPr>
        <p:spPr>
          <a:xfrm>
            <a:off x="197275" y="5234781"/>
            <a:ext cx="8808741" cy="785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FF00"/>
                </a:solidFill>
              </a:rPr>
              <a:t>What would the total load be if the DF was 0.66?</a:t>
            </a: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p:txBody>
      </p:sp>
      <p:sp>
        <p:nvSpPr>
          <p:cNvPr id="8" name="Content Placeholder 2"/>
          <p:cNvSpPr txBox="1">
            <a:spLocks/>
          </p:cNvSpPr>
          <p:nvPr/>
        </p:nvSpPr>
        <p:spPr>
          <a:xfrm>
            <a:off x="250821" y="5951141"/>
            <a:ext cx="8808741" cy="716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FFFF00"/>
                </a:solidFill>
              </a:rPr>
              <a:t>Total Internal Load = 0.66 × 89,618 = 59148 Btuh</a:t>
            </a: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a:p>
            <a:pPr marL="0" indent="0">
              <a:buFont typeface="Arial" pitchFamily="34" charse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15961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2 Manual N Summary</a:t>
            </a:r>
          </a:p>
        </p:txBody>
      </p:sp>
      <p:pic>
        <p:nvPicPr>
          <p:cNvPr id="5" name="Picture 4"/>
          <p:cNvPicPr>
            <a:picLocks noChangeAspect="1"/>
          </p:cNvPicPr>
          <p:nvPr/>
        </p:nvPicPr>
        <p:blipFill>
          <a:blip r:embed="rId3"/>
          <a:stretch>
            <a:fillRect/>
          </a:stretch>
        </p:blipFill>
        <p:spPr>
          <a:xfrm>
            <a:off x="1295400" y="1408673"/>
            <a:ext cx="6629400" cy="5259254"/>
          </a:xfrm>
          <a:prstGeom prst="rect">
            <a:avLst/>
          </a:prstGeom>
        </p:spPr>
      </p:pic>
      <p:pic>
        <p:nvPicPr>
          <p:cNvPr id="3" name="Picture 2"/>
          <p:cNvPicPr>
            <a:picLocks noChangeAspect="1"/>
          </p:cNvPicPr>
          <p:nvPr/>
        </p:nvPicPr>
        <p:blipFill>
          <a:blip r:embed="rId4"/>
          <a:stretch>
            <a:fillRect/>
          </a:stretch>
        </p:blipFill>
        <p:spPr>
          <a:xfrm>
            <a:off x="1371600" y="1752599"/>
            <a:ext cx="685800" cy="435429"/>
          </a:xfrm>
          <a:prstGeom prst="rect">
            <a:avLst/>
          </a:prstGeom>
        </p:spPr>
      </p:pic>
    </p:spTree>
    <p:custDataLst>
      <p:tags r:id="rId1"/>
    </p:custDataLst>
    <p:extLst>
      <p:ext uri="{BB962C8B-B14F-4D97-AF65-F5344CB8AC3E}">
        <p14:creationId xmlns:p14="http://schemas.microsoft.com/office/powerpoint/2010/main" val="4264607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Field Notes</a:t>
            </a:r>
            <a:endParaRPr lang="en-US" dirty="0">
              <a:solidFill>
                <a:srgbClr val="FFFF00"/>
              </a:solidFill>
            </a:endParaRPr>
          </a:p>
        </p:txBody>
      </p:sp>
      <p:sp>
        <p:nvSpPr>
          <p:cNvPr id="3" name="Content Placeholder 2"/>
          <p:cNvSpPr>
            <a:spLocks noGrp="1"/>
          </p:cNvSpPr>
          <p:nvPr>
            <p:ph idx="1"/>
          </p:nvPr>
        </p:nvSpPr>
        <p:spPr>
          <a:xfrm>
            <a:off x="152400" y="1600200"/>
            <a:ext cx="8763000" cy="5029200"/>
          </a:xfrm>
        </p:spPr>
        <p:txBody>
          <a:bodyPr>
            <a:normAutofit fontScale="85000" lnSpcReduction="20000"/>
          </a:bodyPr>
          <a:lstStyle/>
          <a:p>
            <a:pPr marL="0" indent="0">
              <a:buNone/>
            </a:pPr>
            <a:r>
              <a:rPr lang="en-US" dirty="0">
                <a:solidFill>
                  <a:srgbClr val="FFFF00"/>
                </a:solidFill>
              </a:rPr>
              <a:t>A kitchen was always hot and humid. The technician was called to check the HVAC system.  While there, the technician noticed the exhaust venting over the dishwasher didn’t seem to be removing moisture and heat intermittently. After making sure the HVAC system was operating as designed, the technician checked the exhaust fan for the dishwasher vent and found the single-phase exhaust motor was running at high amps (at the correct voltage) and was going off on an internal overload intermittently.  Thus, it was determined the motor was undersized.  The ¾ HP motor was replace with a 1 HP motor and the hood stayed on. This resolved the cooling issue in the kitchen.  Note: the calculated heat load increase from the vented to the unvented dishwasher example shown in this lesson could be calculated as 18,600 – 10,600 = 8,000 Btuh, and all of that increase is in latent heat. </a:t>
            </a:r>
          </a:p>
          <a:p>
            <a:pPr marL="0" indent="0">
              <a:buNone/>
            </a:pPr>
            <a:endParaRPr lang="en-US" dirty="0"/>
          </a:p>
        </p:txBody>
      </p:sp>
    </p:spTree>
    <p:custDataLst>
      <p:tags r:id="rId1"/>
    </p:custDataLst>
    <p:extLst>
      <p:ext uri="{BB962C8B-B14F-4D97-AF65-F5344CB8AC3E}">
        <p14:creationId xmlns:p14="http://schemas.microsoft.com/office/powerpoint/2010/main" val="301387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Restaurant</a:t>
            </a:r>
            <a:br>
              <a:rPr lang="en-US" dirty="0"/>
            </a:br>
            <a:r>
              <a:rPr lang="en-US" dirty="0"/>
              <a:t>Sandwich/Salad Prep Refrigerator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94" b="20000"/>
          <a:stretch/>
        </p:blipFill>
        <p:spPr>
          <a:xfrm>
            <a:off x="769397" y="3124200"/>
            <a:ext cx="3802603" cy="304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48000"/>
            <a:ext cx="3810000" cy="3810000"/>
          </a:xfrm>
          <a:prstGeom prst="rect">
            <a:avLst/>
          </a:prstGeom>
        </p:spPr>
      </p:pic>
      <p:pic>
        <p:nvPicPr>
          <p:cNvPr id="9" name="Picture 8"/>
          <p:cNvPicPr>
            <a:picLocks noChangeAspect="1"/>
          </p:cNvPicPr>
          <p:nvPr/>
        </p:nvPicPr>
        <p:blipFill>
          <a:blip r:embed="rId5"/>
          <a:stretch>
            <a:fillRect/>
          </a:stretch>
        </p:blipFill>
        <p:spPr>
          <a:xfrm>
            <a:off x="239719" y="1524000"/>
            <a:ext cx="8664562" cy="2667000"/>
          </a:xfrm>
          <a:prstGeom prst="rect">
            <a:avLst/>
          </a:prstGeom>
        </p:spPr>
      </p:pic>
      <p:sp>
        <p:nvSpPr>
          <p:cNvPr id="10" name="Rectangle 9"/>
          <p:cNvSpPr/>
          <p:nvPr/>
        </p:nvSpPr>
        <p:spPr>
          <a:xfrm>
            <a:off x="1676400" y="3352800"/>
            <a:ext cx="962993"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45441" y="3619500"/>
            <a:ext cx="5892126" cy="3046988"/>
          </a:xfrm>
          <a:prstGeom prst="rect">
            <a:avLst/>
          </a:prstGeom>
          <a:solidFill>
            <a:schemeClr val="tx1"/>
          </a:solidFill>
          <a:ln>
            <a:noFill/>
          </a:ln>
        </p:spPr>
        <p:txBody>
          <a:bodyPr wrap="none" rtlCol="0">
            <a:spAutoFit/>
          </a:bodyPr>
          <a:lstStyle/>
          <a:p>
            <a:r>
              <a:rPr lang="en-US" sz="3200" dirty="0">
                <a:solidFill>
                  <a:srgbClr val="FF0000"/>
                </a:solidFill>
              </a:rPr>
              <a:t>Manual N Table 6E </a:t>
            </a:r>
          </a:p>
          <a:p>
            <a:r>
              <a:rPr lang="en-US" sz="3200" dirty="0">
                <a:solidFill>
                  <a:srgbClr val="FF0000"/>
                </a:solidFill>
              </a:rPr>
              <a:t>Cold Storage Equipment</a:t>
            </a:r>
          </a:p>
          <a:p>
            <a:r>
              <a:rPr lang="en-US" sz="3200" dirty="0">
                <a:solidFill>
                  <a:srgbClr val="FF0000"/>
                </a:solidFill>
              </a:rPr>
              <a:t>Refrigerator, 5 to 25 </a:t>
            </a:r>
            <a:r>
              <a:rPr lang="en-US" sz="3200" dirty="0" err="1">
                <a:solidFill>
                  <a:srgbClr val="FF0000"/>
                </a:solidFill>
              </a:rPr>
              <a:t>CuFt</a:t>
            </a:r>
            <a:endParaRPr lang="en-US" sz="3200" dirty="0">
              <a:solidFill>
                <a:srgbClr val="FF0000"/>
              </a:solidFill>
            </a:endParaRPr>
          </a:p>
          <a:p>
            <a:r>
              <a:rPr lang="en-US" sz="3200" dirty="0">
                <a:solidFill>
                  <a:srgbClr val="FF0000"/>
                </a:solidFill>
              </a:rPr>
              <a:t>Rated Capacity Default Value</a:t>
            </a:r>
          </a:p>
          <a:p>
            <a:r>
              <a:rPr lang="en-US" sz="3200" dirty="0">
                <a:solidFill>
                  <a:srgbClr val="FF0000"/>
                </a:solidFill>
              </a:rPr>
              <a:t>1,670 Btuh per 10 Cu Ft (no Hood)</a:t>
            </a:r>
          </a:p>
          <a:p>
            <a:r>
              <a:rPr lang="en-US" sz="3200" dirty="0">
                <a:solidFill>
                  <a:srgbClr val="FF0000"/>
                </a:solidFill>
              </a:rPr>
              <a:t>9.75 ÷ 10 x 1,670 = 1,628 Btuh</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4558" t="34000" r="65442" b="64000"/>
          <a:stretch/>
        </p:blipFill>
        <p:spPr>
          <a:xfrm>
            <a:off x="1485899" y="4431047"/>
            <a:ext cx="381001" cy="76200"/>
          </a:xfrm>
          <a:prstGeom prst="rect">
            <a:avLst/>
          </a:prstGeom>
        </p:spPr>
      </p:pic>
    </p:spTree>
    <p:custDataLst>
      <p:tags r:id="rId1"/>
    </p:custDataLst>
    <p:extLst>
      <p:ext uri="{BB962C8B-B14F-4D97-AF65-F5344CB8AC3E}">
        <p14:creationId xmlns:p14="http://schemas.microsoft.com/office/powerpoint/2010/main" val="39361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04" y="1981200"/>
            <a:ext cx="4572000" cy="4572000"/>
          </a:xfrm>
          <a:prstGeom prst="rect">
            <a:avLst/>
          </a:prstGeom>
        </p:spPr>
      </p:pic>
      <p:sp>
        <p:nvSpPr>
          <p:cNvPr id="2" name="Rectangle 1"/>
          <p:cNvSpPr/>
          <p:nvPr/>
        </p:nvSpPr>
        <p:spPr>
          <a:xfrm>
            <a:off x="2057400" y="304800"/>
            <a:ext cx="4499180" cy="769441"/>
          </a:xfrm>
          <a:prstGeom prst="rect">
            <a:avLst/>
          </a:prstGeom>
        </p:spPr>
        <p:txBody>
          <a:bodyPr wrap="none">
            <a:spAutoFit/>
          </a:bodyPr>
          <a:lstStyle/>
          <a:p>
            <a:r>
              <a:rPr lang="en-US" sz="4400" dirty="0"/>
              <a:t>2 Hand Wash Sinks</a:t>
            </a:r>
          </a:p>
        </p:txBody>
      </p:sp>
      <p:sp>
        <p:nvSpPr>
          <p:cNvPr id="4" name="TextBox 3"/>
          <p:cNvSpPr txBox="1"/>
          <p:nvPr/>
        </p:nvSpPr>
        <p:spPr>
          <a:xfrm>
            <a:off x="4800600" y="2133600"/>
            <a:ext cx="3591240" cy="584775"/>
          </a:xfrm>
          <a:prstGeom prst="rect">
            <a:avLst/>
          </a:prstGeom>
          <a:solidFill>
            <a:schemeClr val="tx1"/>
          </a:solidFill>
          <a:ln>
            <a:noFill/>
          </a:ln>
        </p:spPr>
        <p:txBody>
          <a:bodyPr wrap="none" rtlCol="0">
            <a:spAutoFit/>
          </a:bodyPr>
          <a:lstStyle/>
          <a:p>
            <a:r>
              <a:rPr lang="en-US" sz="3200" dirty="0">
                <a:solidFill>
                  <a:srgbClr val="FF0000"/>
                </a:solidFill>
              </a:rPr>
              <a:t>No appreciable Btuh</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000" t="24497" r="33333" b="72169"/>
          <a:stretch/>
        </p:blipFill>
        <p:spPr>
          <a:xfrm rot="277103">
            <a:off x="1960869" y="2989997"/>
            <a:ext cx="460427" cy="20841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247" t="21667" r="61667" b="75000"/>
          <a:stretch/>
        </p:blipFill>
        <p:spPr>
          <a:xfrm>
            <a:off x="1864293" y="2971799"/>
            <a:ext cx="64714" cy="19860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7247" t="21667" r="61667" b="75000"/>
          <a:stretch/>
        </p:blipFill>
        <p:spPr>
          <a:xfrm>
            <a:off x="1908486" y="2971799"/>
            <a:ext cx="64714" cy="198606"/>
          </a:xfrm>
          <a:prstGeom prst="rect">
            <a:avLst/>
          </a:prstGeom>
        </p:spPr>
      </p:pic>
    </p:spTree>
    <p:custDataLst>
      <p:tags r:id="rId1"/>
    </p:custDataLst>
    <p:extLst>
      <p:ext uri="{BB962C8B-B14F-4D97-AF65-F5344CB8AC3E}">
        <p14:creationId xmlns:p14="http://schemas.microsoft.com/office/powerpoint/2010/main" val="31103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Tankless</a:t>
            </a:r>
            <a:r>
              <a:rPr lang="en-US" dirty="0"/>
              <a:t> Hot Water Heater</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326" b="1348"/>
          <a:stretch/>
        </p:blipFill>
        <p:spPr>
          <a:xfrm>
            <a:off x="533400" y="1190625"/>
            <a:ext cx="3581400" cy="563880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143" t="20497" r="33868" b="64838"/>
          <a:stretch/>
        </p:blipFill>
        <p:spPr>
          <a:xfrm>
            <a:off x="762000" y="2352675"/>
            <a:ext cx="1524000" cy="83820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4143" t="20497" r="33868" b="64838"/>
          <a:stretch/>
        </p:blipFill>
        <p:spPr>
          <a:xfrm>
            <a:off x="2286000" y="2352675"/>
            <a:ext cx="1524000" cy="838201"/>
          </a:xfrm>
          <a:prstGeom prst="rect">
            <a:avLst/>
          </a:prstGeom>
        </p:spPr>
      </p:pic>
      <p:pic>
        <p:nvPicPr>
          <p:cNvPr id="13" name="Picture 12"/>
          <p:cNvPicPr>
            <a:picLocks noChangeAspect="1"/>
          </p:cNvPicPr>
          <p:nvPr/>
        </p:nvPicPr>
        <p:blipFill>
          <a:blip r:embed="rId4"/>
          <a:stretch>
            <a:fillRect/>
          </a:stretch>
        </p:blipFill>
        <p:spPr>
          <a:xfrm>
            <a:off x="9525" y="3276600"/>
            <a:ext cx="9067800" cy="1440064"/>
          </a:xfrm>
          <a:prstGeom prst="rect">
            <a:avLst/>
          </a:prstGeom>
        </p:spPr>
      </p:pic>
      <p:pic>
        <p:nvPicPr>
          <p:cNvPr id="14" name="Picture 13"/>
          <p:cNvPicPr>
            <a:picLocks noChangeAspect="1"/>
          </p:cNvPicPr>
          <p:nvPr/>
        </p:nvPicPr>
        <p:blipFill rotWithShape="1">
          <a:blip r:embed="rId4"/>
          <a:srcRect l="44433" t="42332" r="1786" b="47085"/>
          <a:stretch/>
        </p:blipFill>
        <p:spPr>
          <a:xfrm>
            <a:off x="47625" y="3844232"/>
            <a:ext cx="6219776" cy="194368"/>
          </a:xfrm>
          <a:prstGeom prst="rect">
            <a:avLst/>
          </a:prstGeom>
        </p:spPr>
      </p:pic>
      <p:sp>
        <p:nvSpPr>
          <p:cNvPr id="16" name="TextBox 15"/>
          <p:cNvSpPr txBox="1"/>
          <p:nvPr/>
        </p:nvSpPr>
        <p:spPr>
          <a:xfrm>
            <a:off x="4191000" y="2054731"/>
            <a:ext cx="3591240" cy="584775"/>
          </a:xfrm>
          <a:prstGeom prst="rect">
            <a:avLst/>
          </a:prstGeom>
          <a:solidFill>
            <a:schemeClr val="tx1"/>
          </a:solidFill>
          <a:ln>
            <a:noFill/>
          </a:ln>
        </p:spPr>
        <p:txBody>
          <a:bodyPr wrap="none" rtlCol="0">
            <a:spAutoFit/>
          </a:bodyPr>
          <a:lstStyle/>
          <a:p>
            <a:r>
              <a:rPr lang="en-US" sz="3200" dirty="0">
                <a:solidFill>
                  <a:srgbClr val="FF0000"/>
                </a:solidFill>
              </a:rPr>
              <a:t>No appreciable Btuh</a:t>
            </a:r>
          </a:p>
        </p:txBody>
      </p:sp>
    </p:spTree>
    <p:custDataLst>
      <p:tags r:id="rId1"/>
    </p:custDataLst>
    <p:extLst>
      <p:ext uri="{BB962C8B-B14F-4D97-AF65-F5344CB8AC3E}">
        <p14:creationId xmlns:p14="http://schemas.microsoft.com/office/powerpoint/2010/main" val="394380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
            <a:ext cx="2436821" cy="769441"/>
          </a:xfrm>
          <a:prstGeom prst="rect">
            <a:avLst/>
          </a:prstGeom>
        </p:spPr>
        <p:txBody>
          <a:bodyPr wrap="none">
            <a:spAutoFit/>
          </a:bodyPr>
          <a:lstStyle/>
          <a:p>
            <a:r>
              <a:rPr lang="en-US" sz="4400" dirty="0"/>
              <a:t>3 Pot Sink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47800"/>
            <a:ext cx="4206240" cy="4206240"/>
          </a:xfrm>
          <a:prstGeom prst="rect">
            <a:avLst/>
          </a:prstGeom>
        </p:spPr>
      </p:pic>
      <p:pic>
        <p:nvPicPr>
          <p:cNvPr id="5" name="Picture 4"/>
          <p:cNvPicPr>
            <a:picLocks noChangeAspect="1"/>
          </p:cNvPicPr>
          <p:nvPr/>
        </p:nvPicPr>
        <p:blipFill>
          <a:blip r:embed="rId4"/>
          <a:stretch>
            <a:fillRect/>
          </a:stretch>
        </p:blipFill>
        <p:spPr>
          <a:xfrm>
            <a:off x="2438400" y="4114800"/>
            <a:ext cx="4581525" cy="1466850"/>
          </a:xfrm>
          <a:prstGeom prst="rect">
            <a:avLst/>
          </a:prstGeom>
        </p:spPr>
      </p:pic>
      <p:sp>
        <p:nvSpPr>
          <p:cNvPr id="6" name="TextBox 5"/>
          <p:cNvSpPr txBox="1"/>
          <p:nvPr/>
        </p:nvSpPr>
        <p:spPr>
          <a:xfrm>
            <a:off x="4729162" y="2438400"/>
            <a:ext cx="3591240" cy="584775"/>
          </a:xfrm>
          <a:prstGeom prst="rect">
            <a:avLst/>
          </a:prstGeom>
          <a:solidFill>
            <a:schemeClr val="tx1"/>
          </a:solidFill>
          <a:ln>
            <a:noFill/>
          </a:ln>
        </p:spPr>
        <p:txBody>
          <a:bodyPr wrap="none" rtlCol="0">
            <a:spAutoFit/>
          </a:bodyPr>
          <a:lstStyle/>
          <a:p>
            <a:r>
              <a:rPr lang="en-US" sz="3200" dirty="0">
                <a:solidFill>
                  <a:srgbClr val="FF0000"/>
                </a:solidFill>
              </a:rPr>
              <a:t>No appreciable Btuh</a:t>
            </a:r>
          </a:p>
        </p:txBody>
      </p:sp>
    </p:spTree>
    <p:custDataLst>
      <p:tags r:id="rId1"/>
    </p:custDataLst>
    <p:extLst>
      <p:ext uri="{BB962C8B-B14F-4D97-AF65-F5344CB8AC3E}">
        <p14:creationId xmlns:p14="http://schemas.microsoft.com/office/powerpoint/2010/main" val="16664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
            <a:ext cx="4075090" cy="769441"/>
          </a:xfrm>
          <a:prstGeom prst="rect">
            <a:avLst/>
          </a:prstGeom>
        </p:spPr>
        <p:txBody>
          <a:bodyPr wrap="none">
            <a:spAutoFit/>
          </a:bodyPr>
          <a:lstStyle/>
          <a:p>
            <a:r>
              <a:rPr lang="en-US" sz="4400" dirty="0"/>
              <a:t>Gas Steam Kettle</a:t>
            </a:r>
          </a:p>
        </p:txBody>
      </p:sp>
      <p:pic>
        <p:nvPicPr>
          <p:cNvPr id="13" name="Picture 12"/>
          <p:cNvPicPr>
            <a:picLocks noChangeAspect="1"/>
          </p:cNvPicPr>
          <p:nvPr/>
        </p:nvPicPr>
        <p:blipFill rotWithShape="1">
          <a:blip r:embed="rId3"/>
          <a:srcRect l="2074" t="2229" r="1119" b="1949"/>
          <a:stretch/>
        </p:blipFill>
        <p:spPr>
          <a:xfrm>
            <a:off x="1676400" y="1988882"/>
            <a:ext cx="7467600" cy="4459817"/>
          </a:xfrm>
          <a:prstGeom prst="rect">
            <a:avLst/>
          </a:prstGeom>
        </p:spPr>
      </p:pic>
      <p:sp>
        <p:nvSpPr>
          <p:cNvPr id="16" name="TextBox 15"/>
          <p:cNvSpPr txBox="1"/>
          <p:nvPr/>
        </p:nvSpPr>
        <p:spPr>
          <a:xfrm>
            <a:off x="2839811" y="1258648"/>
            <a:ext cx="3464346" cy="830997"/>
          </a:xfrm>
          <a:prstGeom prst="rect">
            <a:avLst/>
          </a:prstGeom>
          <a:solidFill>
            <a:schemeClr val="tx1"/>
          </a:solidFill>
        </p:spPr>
        <p:txBody>
          <a:bodyPr wrap="none" rtlCol="0">
            <a:spAutoFit/>
          </a:bodyPr>
          <a:lstStyle/>
          <a:p>
            <a:r>
              <a:rPr lang="en-US" sz="2400" dirty="0">
                <a:solidFill>
                  <a:schemeClr val="bg1"/>
                </a:solidFill>
              </a:rPr>
              <a:t>100,000 BTU/</a:t>
            </a:r>
            <a:r>
              <a:rPr lang="en-US" sz="2400" dirty="0" err="1">
                <a:solidFill>
                  <a:schemeClr val="bg1"/>
                </a:solidFill>
              </a:rPr>
              <a:t>hr</a:t>
            </a:r>
            <a:r>
              <a:rPr lang="en-US" sz="2400" dirty="0">
                <a:solidFill>
                  <a:schemeClr val="bg1"/>
                </a:solidFill>
              </a:rPr>
              <a:t>, 20 Gallon</a:t>
            </a:r>
          </a:p>
          <a:p>
            <a:pPr algn="ctr"/>
            <a:r>
              <a:rPr lang="en-US" sz="2400" dirty="0">
                <a:solidFill>
                  <a:schemeClr val="bg1"/>
                </a:solidFill>
              </a:rPr>
              <a:t>32.7” wide</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5" y="1249123"/>
            <a:ext cx="2828925" cy="2969668"/>
          </a:xfrm>
          <a:prstGeom prst="rect">
            <a:avLst/>
          </a:prstGeom>
        </p:spPr>
      </p:pic>
      <p:sp>
        <p:nvSpPr>
          <p:cNvPr id="23" name="Rectangle 22"/>
          <p:cNvSpPr/>
          <p:nvPr/>
        </p:nvSpPr>
        <p:spPr>
          <a:xfrm>
            <a:off x="2909820" y="1271436"/>
            <a:ext cx="3394337" cy="7174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43400" y="5715000"/>
            <a:ext cx="455799" cy="6412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68133" t="18460" r="29173" b="66144"/>
          <a:stretch/>
        </p:blipFill>
        <p:spPr>
          <a:xfrm>
            <a:off x="2042474" y="1727010"/>
            <a:ext cx="365760" cy="100372"/>
          </a:xfrm>
          <a:prstGeom prst="rect">
            <a:avLst/>
          </a:prstGeom>
        </p:spPr>
      </p:pic>
      <p:sp>
        <p:nvSpPr>
          <p:cNvPr id="27" name="Rectangle 26"/>
          <p:cNvSpPr/>
          <p:nvPr/>
        </p:nvSpPr>
        <p:spPr>
          <a:xfrm>
            <a:off x="4224337" y="2089645"/>
            <a:ext cx="238125" cy="1844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17425" y="1258648"/>
            <a:ext cx="5105400" cy="3046988"/>
          </a:xfrm>
          <a:prstGeom prst="rect">
            <a:avLst/>
          </a:prstGeom>
          <a:solidFill>
            <a:schemeClr val="tx1"/>
          </a:solidFill>
          <a:ln>
            <a:noFill/>
          </a:ln>
        </p:spPr>
        <p:txBody>
          <a:bodyPr wrap="square" rtlCol="0">
            <a:spAutoFit/>
          </a:bodyPr>
          <a:lstStyle/>
          <a:p>
            <a:r>
              <a:rPr lang="en-US" sz="3200" dirty="0">
                <a:solidFill>
                  <a:srgbClr val="FF0000"/>
                </a:solidFill>
              </a:rPr>
              <a:t>Manual N Table 6E</a:t>
            </a:r>
          </a:p>
          <a:p>
            <a:r>
              <a:rPr lang="en-US" sz="3200" dirty="0">
                <a:solidFill>
                  <a:srgbClr val="FF0000"/>
                </a:solidFill>
              </a:rPr>
              <a:t>Steam Kettle, large (80 to 320 quarts); With Hood: 32 Btuh per quart</a:t>
            </a:r>
          </a:p>
          <a:p>
            <a:r>
              <a:rPr lang="en-US" sz="3200" dirty="0">
                <a:solidFill>
                  <a:srgbClr val="FF0000"/>
                </a:solidFill>
              </a:rPr>
              <a:t>20 x 4 = 80 </a:t>
            </a:r>
            <a:r>
              <a:rPr lang="en-US" sz="3200" dirty="0" err="1">
                <a:solidFill>
                  <a:srgbClr val="FF0000"/>
                </a:solidFill>
              </a:rPr>
              <a:t>Qt</a:t>
            </a:r>
            <a:endParaRPr lang="en-US" sz="3200" dirty="0">
              <a:solidFill>
                <a:srgbClr val="FF0000"/>
              </a:solidFill>
            </a:endParaRPr>
          </a:p>
          <a:p>
            <a:r>
              <a:rPr lang="en-US" sz="3200" dirty="0">
                <a:solidFill>
                  <a:srgbClr val="FF0000"/>
                </a:solidFill>
              </a:rPr>
              <a:t>80 x 32 = 2,560 Btuh</a:t>
            </a:r>
          </a:p>
        </p:txBody>
      </p:sp>
    </p:spTree>
    <p:custDataLst>
      <p:tags r:id="rId1"/>
    </p:custDataLst>
    <p:extLst>
      <p:ext uri="{BB962C8B-B14F-4D97-AF65-F5344CB8AC3E}">
        <p14:creationId xmlns:p14="http://schemas.microsoft.com/office/powerpoint/2010/main" val="56650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Steam Kettle Question</a:t>
            </a:r>
          </a:p>
        </p:txBody>
      </p:sp>
      <p:sp>
        <p:nvSpPr>
          <p:cNvPr id="3" name="Content Placeholder 2"/>
          <p:cNvSpPr>
            <a:spLocks noGrp="1"/>
          </p:cNvSpPr>
          <p:nvPr>
            <p:ph idx="1"/>
          </p:nvPr>
        </p:nvSpPr>
        <p:spPr>
          <a:xfrm>
            <a:off x="457200" y="1600201"/>
            <a:ext cx="8229600" cy="2590800"/>
          </a:xfrm>
        </p:spPr>
        <p:txBody>
          <a:bodyPr/>
          <a:lstStyle/>
          <a:p>
            <a:pPr marL="0" indent="0">
              <a:buNone/>
            </a:pPr>
            <a:r>
              <a:rPr lang="en-US" dirty="0">
                <a:solidFill>
                  <a:srgbClr val="FFFF00"/>
                </a:solidFill>
              </a:rPr>
              <a:t>Based on Manual N Table 6E that states: steam table 80 to 320 quarts with hood 32 Btuh per quart.</a:t>
            </a:r>
          </a:p>
          <a:p>
            <a:pPr marL="0" indent="0">
              <a:buNone/>
            </a:pPr>
            <a:r>
              <a:rPr lang="en-US" dirty="0">
                <a:solidFill>
                  <a:srgbClr val="FFFF00"/>
                </a:solidFill>
              </a:rPr>
              <a:t>Find Btuh for a 300 quart steam kettle.</a:t>
            </a:r>
          </a:p>
          <a:p>
            <a:endParaRPr lang="en-US" dirty="0"/>
          </a:p>
        </p:txBody>
      </p:sp>
      <p:sp>
        <p:nvSpPr>
          <p:cNvPr id="4" name="Content Placeholder 2"/>
          <p:cNvSpPr txBox="1">
            <a:spLocks/>
          </p:cNvSpPr>
          <p:nvPr/>
        </p:nvSpPr>
        <p:spPr>
          <a:xfrm>
            <a:off x="457200" y="3810000"/>
            <a:ext cx="8229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FF00"/>
                </a:solidFill>
              </a:rPr>
              <a:t>300 × 32 = 9,600 Btuh</a:t>
            </a:r>
          </a:p>
          <a:p>
            <a:endParaRPr lang="en-US" dirty="0"/>
          </a:p>
        </p:txBody>
      </p:sp>
    </p:spTree>
    <p:custDataLst>
      <p:tags r:id="rId1"/>
    </p:custDataLst>
    <p:extLst>
      <p:ext uri="{BB962C8B-B14F-4D97-AF65-F5344CB8AC3E}">
        <p14:creationId xmlns:p14="http://schemas.microsoft.com/office/powerpoint/2010/main" val="36249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Conduction, and leakage losses and pressure effects"/>
  <p:tag name="ARTICULATE_META_COURSE_ID" val="2_1_Why_Balance_a_House"/>
  <p:tag name="ARTICULATE_META_NAME_SET" val="True"/>
  <p:tag name="TAG_BACKING_FORM_KEY" val="2294628-c:\users\don\desktop\power points\1.1 energy losses.pptx"/>
  <p:tag name="ARTICULATE_PRESENTER_VERSION" val="7"/>
  <p:tag name="ARTICULATE_USED_PAGE_ORIENTATION" val="1"/>
  <p:tag name="ARTICULATE_USED_PAGE_SIZE" val="1"/>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USED_LAYOUT" val="2"/>
  <p:tag name="AUDIO_ID" val="453"/>
  <p:tag name="ARTICULATE_AUDIO_RECORDED" val="1"/>
  <p:tag name="ELAPSEDTIME" val="28"/>
  <p:tag name="ANNOTATION_COUNT"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USED_LAYOUT" val="2"/>
  <p:tag name="AUDIO_ID" val="454"/>
  <p:tag name="ARTICULATE_AUDIO_RECORDED" val="1"/>
  <p:tag name="ELAPSEDTIME" val="8"/>
  <p:tag name="ANNOTATION_COUNT"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USED_LAYOUT" val="2"/>
  <p:tag name="AUDIO_ID" val="455"/>
  <p:tag name="ARTICULATE_AUDIO_RECORDED" val="1"/>
  <p:tag name="ELAPSEDTIME" val="10"/>
  <p:tag name="ANNOTATION_COUNT"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20.1"/>
  <p:tag name="ANNOTATION_COUNT" val="0"/>
  <p:tag name="ARTICULATE_NAV_LEVEL" val="1"/>
  <p:tag name="ARTICULATE_SLIDE_PRESENTER_GUID" val="98bb69f2-8d08-4a0f-b3bb-0c4b682557b7"/>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3980</TotalTime>
  <Words>1392</Words>
  <Application>Microsoft Office PowerPoint</Application>
  <PresentationFormat>On-screen Show (4:3)</PresentationFormat>
  <Paragraphs>239</Paragraphs>
  <Slides>35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 Maria’s Restaurant Lesson 18  Appendix A Zone 2 Equipment Loads </vt:lpstr>
      <vt:lpstr>PowerPoint Presentation</vt:lpstr>
      <vt:lpstr>Kitchen and Dish Area Equipment</vt:lpstr>
      <vt:lpstr>Restaurant Sandwich/Salad Prep Refrigerator</vt:lpstr>
      <vt:lpstr>PowerPoint Presentation</vt:lpstr>
      <vt:lpstr>Tankless Hot Water Heater</vt:lpstr>
      <vt:lpstr>PowerPoint Presentation</vt:lpstr>
      <vt:lpstr>PowerPoint Presentation</vt:lpstr>
      <vt:lpstr>Steam Kettle Question</vt:lpstr>
      <vt:lpstr>Gas Range Griddle-Oven</vt:lpstr>
      <vt:lpstr>Gas Range Griddle-Oven</vt:lpstr>
      <vt:lpstr>Gas Range Griddle-Oven</vt:lpstr>
      <vt:lpstr>2 Gas Deep Fat Fryers</vt:lpstr>
      <vt:lpstr>Find The Total Load For The Following: </vt:lpstr>
      <vt:lpstr>Find The Total Load For The Following: </vt:lpstr>
      <vt:lpstr>Find The Total Load For The Following: </vt:lpstr>
      <vt:lpstr>Find The Total Load For The Following: </vt:lpstr>
      <vt:lpstr>Exhaust Hood</vt:lpstr>
      <vt:lpstr>Dishwasher</vt:lpstr>
      <vt:lpstr>OEM Table Question</vt:lpstr>
      <vt:lpstr>Sink, Disposal and Grease Trap</vt:lpstr>
      <vt:lpstr>Walk in Cooler</vt:lpstr>
      <vt:lpstr>Walk in Freezer</vt:lpstr>
      <vt:lpstr>1 Prep Refrigerator</vt:lpstr>
      <vt:lpstr>1 Prep Freezer Unit</vt:lpstr>
      <vt:lpstr>Prep Tables</vt:lpstr>
      <vt:lpstr>Electric Steam Table</vt:lpstr>
      <vt:lpstr>Small Kitchen &amp; Dish Area Equipment</vt:lpstr>
      <vt:lpstr>Kitchen Area Equipment Cooling Load (Sensible + Latent where applicable)</vt:lpstr>
      <vt:lpstr>Zone 2 Speedsheet</vt:lpstr>
      <vt:lpstr>Internal Loads  Equipment</vt:lpstr>
      <vt:lpstr>Food Service Equipment Internal Load</vt:lpstr>
      <vt:lpstr>Diversity Factor Question</vt:lpstr>
      <vt:lpstr>Zone 2 Manual N Summary</vt:lpstr>
      <vt:lpstr>Field Notes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481</cp:revision>
  <dcterms:created xsi:type="dcterms:W3CDTF">2013-05-23T13:04:32Z</dcterms:created>
  <dcterms:modified xsi:type="dcterms:W3CDTF">2019-06-07T16:28:50Z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9C7B0BA6-FB40-41B0-BED8-A9ED518FAD2F</vt:lpwstr>
  </property>
  <property fmtid="{D5CDD505-2E9C-101B-9397-08002B2CF9AE}" pid="6" name="ArticulateProjectFull">
    <vt:lpwstr>C:\Users\Don\Desktop\Maria's Restaurant\RestEquip.ppta</vt:lpwstr>
  </property>
</Properties>
</file>