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16" r:id="rId2"/>
    <p:sldId id="323" r:id="rId3"/>
    <p:sldId id="364" r:id="rId4"/>
    <p:sldId id="363" r:id="rId5"/>
    <p:sldId id="350" r:id="rId6"/>
    <p:sldId id="365" r:id="rId7"/>
    <p:sldId id="368" r:id="rId8"/>
    <p:sldId id="351" r:id="rId9"/>
    <p:sldId id="366" r:id="rId10"/>
    <p:sldId id="352" r:id="rId11"/>
    <p:sldId id="354" r:id="rId12"/>
    <p:sldId id="356" r:id="rId13"/>
    <p:sldId id="360" r:id="rId14"/>
    <p:sldId id="361" r:id="rId15"/>
    <p:sldId id="34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3F3F3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5" autoAdjust="0"/>
    <p:restoredTop sz="94660"/>
  </p:normalViewPr>
  <p:slideViewPr>
    <p:cSldViewPr>
      <p:cViewPr varScale="1">
        <p:scale>
          <a:sx n="72" d="100"/>
          <a:sy n="72" d="100"/>
        </p:scale>
        <p:origin x="4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3A6E7-60DE-4005-B552-9C8674E4BA6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46B63-F3D0-4FCB-B9C7-2DF26E8B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2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52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76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64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48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8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1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57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4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0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5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8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4F02-61AA-4C81-BD1C-511DDA14D5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>
                <a:solidFill>
                  <a:srgbClr val="FF00FF"/>
                </a:solidFill>
              </a:rPr>
              <a:t/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 smtClean="0"/>
              <a:t>Technician’s Guide &amp; Workbook for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/>
              <a:t>Duct Diagnostics and Repair</a:t>
            </a:r>
            <a:r>
              <a:rPr lang="en-US" dirty="0">
                <a:solidFill>
                  <a:srgbClr val="FF00FF"/>
                </a:solidFill>
              </a:rPr>
              <a:t/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14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3"/>
    </mc:Choice>
    <mc:Fallback xmlns="">
      <p:transition spd="slow" advTm="214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Grid Method</a:t>
            </a:r>
            <a:endParaRPr lang="en-US" dirty="0"/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08657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96" y="1752600"/>
            <a:ext cx="346607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8" t="76953" r="19473" b="21889"/>
          <a:stretch/>
        </p:blipFill>
        <p:spPr bwMode="auto">
          <a:xfrm>
            <a:off x="4038600" y="4953000"/>
            <a:ext cx="342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8" t="76953" r="19473" b="21889"/>
          <a:stretch/>
        </p:blipFill>
        <p:spPr bwMode="auto">
          <a:xfrm rot="2856167">
            <a:off x="7467908" y="5079879"/>
            <a:ext cx="342900" cy="1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90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Rise Method</a:t>
            </a:r>
            <a:endParaRPr lang="en-US" dirty="0"/>
          </a:p>
        </p:txBody>
      </p:sp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20512" r="11667" b="12535"/>
          <a:stretch>
            <a:fillRect/>
          </a:stretch>
        </p:blipFill>
        <p:spPr bwMode="auto">
          <a:xfrm>
            <a:off x="152400" y="1600200"/>
            <a:ext cx="88369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981200"/>
            <a:ext cx="2820003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Heat Exchanger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2826" y="2273587"/>
            <a:ext cx="2820003" cy="156966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Airflow Across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The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Heat Exchanger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9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Deciding What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The final step in the procedure is to develop a course of action to propose to your customer. There are </a:t>
            </a:r>
            <a:r>
              <a:rPr lang="en-US" dirty="0" smtClean="0">
                <a:solidFill>
                  <a:srgbClr val="FFFF00"/>
                </a:solidFill>
              </a:rPr>
              <a:t>two </a:t>
            </a:r>
            <a:r>
              <a:rPr lang="en-US" dirty="0">
                <a:solidFill>
                  <a:srgbClr val="FFFF00"/>
                </a:solidFill>
              </a:rPr>
              <a:t>general approaches to making this decision: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ANSI/ACCA 5 QI-2015 </a:t>
            </a:r>
            <a:r>
              <a:rPr lang="en-US" i="1" dirty="0">
                <a:solidFill>
                  <a:srgbClr val="FFFF00"/>
                </a:solidFill>
              </a:rPr>
              <a:t>HVAC Quality Installation Specification</a:t>
            </a:r>
            <a:r>
              <a:rPr lang="en-US" dirty="0">
                <a:solidFill>
                  <a:srgbClr val="FFFF00"/>
                </a:solidFill>
              </a:rPr>
              <a:t> minimum requirements;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Program </a:t>
            </a:r>
            <a:r>
              <a:rPr lang="en-US" dirty="0" smtClean="0">
                <a:solidFill>
                  <a:srgbClr val="FFFF00"/>
                </a:solidFill>
              </a:rPr>
              <a:t>Guidelines</a:t>
            </a:r>
            <a:endParaRPr lang="en-US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3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 Leakage ANSI/ACCA </a:t>
            </a:r>
            <a:r>
              <a:rPr lang="en-US" dirty="0"/>
              <a:t>5 QI-2015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19600" y="2133599"/>
            <a:ext cx="16490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350" y="1219200"/>
            <a:ext cx="88773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lphaLcPeriod"/>
            </a:pPr>
            <a:r>
              <a:rPr lang="en-US" sz="3200" dirty="0" smtClean="0">
                <a:solidFill>
                  <a:srgbClr val="FFFF00"/>
                </a:solidFill>
              </a:rPr>
              <a:t>For </a:t>
            </a:r>
            <a:r>
              <a:rPr lang="en-US" sz="3200" cap="small" dirty="0">
                <a:solidFill>
                  <a:srgbClr val="FFFF00"/>
                </a:solidFill>
              </a:rPr>
              <a:t>new construction</a:t>
            </a:r>
            <a:r>
              <a:rPr lang="en-US" sz="3200" dirty="0">
                <a:solidFill>
                  <a:srgbClr val="FFFF00"/>
                </a:solidFill>
              </a:rPr>
              <a:t>, test using any one of the three options</a:t>
            </a:r>
            <a:r>
              <a:rPr lang="en-US" sz="3200" dirty="0" smtClean="0">
                <a:solidFill>
                  <a:srgbClr val="FFFF00"/>
                </a:solidFill>
              </a:rPr>
              <a:t>:</a:t>
            </a:r>
          </a:p>
          <a:p>
            <a:pPr marL="514350" lvl="0" indent="-514350">
              <a:buFont typeface="+mj-lt"/>
              <a:buAutoNum type="alphaLcPeriod"/>
            </a:pPr>
            <a:endParaRPr lang="en-US" sz="900" dirty="0">
              <a:solidFill>
                <a:srgbClr val="FFFF00"/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US" sz="3200" dirty="0">
                <a:solidFill>
                  <a:srgbClr val="FFFF00"/>
                </a:solidFill>
              </a:rPr>
              <a:t>Ducts (100%) located inside the thermal envelope have no more than 10% total duct leakage (airflow in CFM</a:t>
            </a:r>
            <a:r>
              <a:rPr lang="en-US" sz="3200" cap="small" dirty="0">
                <a:solidFill>
                  <a:srgbClr val="FFFF00"/>
                </a:solidFill>
              </a:rPr>
              <a:t>)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</a:p>
          <a:p>
            <a:pPr lvl="0"/>
            <a:r>
              <a:rPr lang="en-US" sz="3200" dirty="0">
                <a:solidFill>
                  <a:srgbClr val="FF00FF"/>
                </a:solidFill>
              </a:rPr>
              <a:t>	</a:t>
            </a:r>
            <a:r>
              <a:rPr lang="en-US" sz="3200" dirty="0">
                <a:solidFill>
                  <a:srgbClr val="FFFF00"/>
                </a:solidFill>
              </a:rPr>
              <a:t>or</a:t>
            </a:r>
          </a:p>
          <a:p>
            <a:pPr lvl="0"/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 ii</a:t>
            </a:r>
            <a:r>
              <a:rPr lang="en-US" sz="3200" dirty="0">
                <a:solidFill>
                  <a:srgbClr val="FFFF00"/>
                </a:solidFill>
              </a:rPr>
              <a:t>.   Ducts (any portion) located outside </a:t>
            </a:r>
            <a:r>
              <a:rPr lang="en-US" sz="3200" dirty="0" smtClean="0">
                <a:solidFill>
                  <a:srgbClr val="FFFF00"/>
                </a:solidFill>
              </a:rPr>
              <a:t>the     </a:t>
            </a:r>
            <a:r>
              <a:rPr lang="en-US" sz="3200" dirty="0" smtClean="0">
                <a:solidFill>
                  <a:srgbClr val="FF00FF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00FF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thermal envelope </a:t>
            </a:r>
            <a:r>
              <a:rPr lang="en-US" sz="3200" dirty="0">
                <a:solidFill>
                  <a:srgbClr val="FFFF00"/>
                </a:solidFill>
              </a:rPr>
              <a:t>have no more than 6% total </a:t>
            </a:r>
            <a:r>
              <a:rPr lang="en-US" sz="3200" dirty="0" smtClean="0">
                <a:solidFill>
                  <a:srgbClr val="FF00FF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duct </a:t>
            </a:r>
            <a:r>
              <a:rPr lang="en-US" sz="3200" dirty="0">
                <a:solidFill>
                  <a:srgbClr val="FFFF00"/>
                </a:solidFill>
              </a:rPr>
              <a:t>leakage (airflow in CFM),</a:t>
            </a:r>
          </a:p>
          <a:p>
            <a:pPr lvl="0"/>
            <a:r>
              <a:rPr lang="en-US" sz="3200" dirty="0">
                <a:solidFill>
                  <a:srgbClr val="FF00FF"/>
                </a:solidFill>
              </a:rPr>
              <a:t>	</a:t>
            </a:r>
            <a:r>
              <a:rPr lang="en-US" sz="3200" dirty="0">
                <a:solidFill>
                  <a:srgbClr val="FFFF00"/>
                </a:solidFill>
              </a:rPr>
              <a:t>or</a:t>
            </a:r>
          </a:p>
          <a:p>
            <a:pPr lvl="0"/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 iii</a:t>
            </a:r>
            <a:r>
              <a:rPr lang="en-US" sz="3200" dirty="0">
                <a:solidFill>
                  <a:srgbClr val="FFFF00"/>
                </a:solidFill>
              </a:rPr>
              <a:t>.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cap="small" dirty="0" smtClean="0">
                <a:solidFill>
                  <a:srgbClr val="FFFF00"/>
                </a:solidFill>
              </a:rPr>
              <a:t>P</a:t>
            </a:r>
            <a:r>
              <a:rPr lang="en-US" sz="3200" dirty="0" smtClean="0">
                <a:solidFill>
                  <a:srgbClr val="FFFF00"/>
                </a:solidFill>
              </a:rPr>
              <a:t>er </a:t>
            </a:r>
            <a:r>
              <a:rPr lang="en-US" sz="3200" dirty="0">
                <a:solidFill>
                  <a:srgbClr val="FFFF00"/>
                </a:solidFill>
              </a:rPr>
              <a:t>local code or the AHJ.</a:t>
            </a:r>
          </a:p>
          <a:p>
            <a:pPr marL="514350" lvl="0" indent="-514350">
              <a:buFont typeface="+mj-lt"/>
              <a:buAutoNum type="alphaLcPeriod"/>
            </a:pPr>
            <a:endParaRPr lang="en-US" sz="3200" dirty="0" smtClean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5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ANSI/ACCA 5 QI-2015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19600" y="2133599"/>
            <a:ext cx="16490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417638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FFFF00"/>
                </a:solidFill>
              </a:rPr>
              <a:t>     b. For </a:t>
            </a:r>
            <a:r>
              <a:rPr lang="en-US" sz="3200" cap="small" dirty="0">
                <a:solidFill>
                  <a:srgbClr val="FFFF00"/>
                </a:solidFill>
              </a:rPr>
              <a:t>existing construction</a:t>
            </a:r>
            <a:r>
              <a:rPr lang="en-US" sz="3200" dirty="0">
                <a:solidFill>
                  <a:srgbClr val="FFFF00"/>
                </a:solidFill>
              </a:rPr>
              <a:t>, test using any one </a:t>
            </a:r>
            <a:r>
              <a:rPr lang="en-US" sz="3200" dirty="0" smtClean="0">
                <a:solidFill>
                  <a:srgbClr val="FFFF00"/>
                </a:solidFill>
              </a:rPr>
              <a:t>of    </a:t>
            </a:r>
            <a:r>
              <a:rPr lang="en-US" sz="3200" dirty="0" smtClean="0">
                <a:solidFill>
                  <a:srgbClr val="FF00FF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the </a:t>
            </a:r>
            <a:r>
              <a:rPr lang="en-US" sz="3200" dirty="0">
                <a:solidFill>
                  <a:srgbClr val="FFFF00"/>
                </a:solidFill>
              </a:rPr>
              <a:t>three options</a:t>
            </a:r>
            <a:r>
              <a:rPr lang="en-US" sz="3200" dirty="0" smtClean="0">
                <a:solidFill>
                  <a:srgbClr val="FFFF00"/>
                </a:solidFill>
              </a:rPr>
              <a:t>:</a:t>
            </a:r>
          </a:p>
          <a:p>
            <a:pPr lvl="0"/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sz="3200" dirty="0" err="1" smtClean="0">
                <a:solidFill>
                  <a:srgbClr val="FFFF00"/>
                </a:solidFill>
              </a:rPr>
              <a:t>i</a:t>
            </a:r>
            <a:r>
              <a:rPr lang="en-US" sz="3200" dirty="0" smtClean="0">
                <a:solidFill>
                  <a:srgbClr val="FFFF00"/>
                </a:solidFill>
              </a:rPr>
              <a:t>. </a:t>
            </a:r>
            <a:r>
              <a:rPr lang="en-US" sz="3200" cap="small" dirty="0" smtClean="0">
                <a:solidFill>
                  <a:srgbClr val="FFFF00"/>
                </a:solidFill>
              </a:rPr>
              <a:t>N</a:t>
            </a:r>
            <a:r>
              <a:rPr lang="en-US" sz="3200" dirty="0" smtClean="0">
                <a:solidFill>
                  <a:srgbClr val="FFFF00"/>
                </a:solidFill>
              </a:rPr>
              <a:t>o </a:t>
            </a:r>
            <a:r>
              <a:rPr lang="en-US" sz="3200" dirty="0">
                <a:solidFill>
                  <a:srgbClr val="FFFF00"/>
                </a:solidFill>
              </a:rPr>
              <a:t>more than 20% total duct leakage (airflow in CFM), </a:t>
            </a:r>
          </a:p>
          <a:p>
            <a:r>
              <a:rPr lang="en-US" sz="3200" i="1" dirty="0" smtClean="0">
                <a:solidFill>
                  <a:srgbClr val="FF00FF"/>
                </a:solidFill>
              </a:rPr>
              <a:t>	</a:t>
            </a:r>
            <a:r>
              <a:rPr lang="en-US" sz="3200" i="1" dirty="0" smtClean="0">
                <a:solidFill>
                  <a:srgbClr val="FFFF00"/>
                </a:solidFill>
              </a:rPr>
              <a:t>or</a:t>
            </a:r>
            <a:endParaRPr lang="en-US" sz="3200" dirty="0">
              <a:solidFill>
                <a:srgbClr val="FFFF00"/>
              </a:solidFill>
            </a:endParaRPr>
          </a:p>
          <a:p>
            <a:pPr lvl="2"/>
            <a:r>
              <a:rPr lang="en-US" sz="3200" dirty="0" smtClean="0">
                <a:solidFill>
                  <a:srgbClr val="FFFF00"/>
                </a:solidFill>
              </a:rPr>
              <a:t>ii. 50</a:t>
            </a:r>
            <a:r>
              <a:rPr lang="en-US" sz="3200" dirty="0">
                <a:solidFill>
                  <a:srgbClr val="FFFF00"/>
                </a:solidFill>
              </a:rPr>
              <a:t>% improvement on existing leakage rate, or until 5.1.1.b.i. is achieved, </a:t>
            </a:r>
          </a:p>
          <a:p>
            <a:r>
              <a:rPr lang="en-US" sz="3200" i="1" dirty="0" smtClean="0">
                <a:solidFill>
                  <a:srgbClr val="FF00FF"/>
                </a:solidFill>
              </a:rPr>
              <a:t>	</a:t>
            </a:r>
            <a:r>
              <a:rPr lang="en-US" sz="3200" i="1" dirty="0" smtClean="0">
                <a:solidFill>
                  <a:srgbClr val="FFFF00"/>
                </a:solidFill>
              </a:rPr>
              <a:t>or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00FF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iii</a:t>
            </a:r>
            <a:r>
              <a:rPr lang="en-US" sz="3200" dirty="0">
                <a:solidFill>
                  <a:srgbClr val="FFFF00"/>
                </a:solidFill>
              </a:rPr>
              <a:t>. </a:t>
            </a:r>
            <a:r>
              <a:rPr lang="en-US" sz="3200" cap="small" dirty="0" smtClean="0">
                <a:solidFill>
                  <a:srgbClr val="FFFF00"/>
                </a:solidFill>
              </a:rPr>
              <a:t>P</a:t>
            </a:r>
            <a:r>
              <a:rPr lang="en-US" sz="3200" dirty="0" smtClean="0">
                <a:solidFill>
                  <a:srgbClr val="FFFF00"/>
                </a:solidFill>
              </a:rPr>
              <a:t>er </a:t>
            </a:r>
            <a:r>
              <a:rPr lang="en-US" sz="3200" dirty="0">
                <a:solidFill>
                  <a:srgbClr val="FFFF00"/>
                </a:solidFill>
              </a:rPr>
              <a:t>local code or the AHJ.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4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417638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You should now be able to explain why the final test after repairs should be to verify </a:t>
            </a:r>
            <a:r>
              <a:rPr lang="en-US" dirty="0" smtClean="0">
                <a:solidFill>
                  <a:srgbClr val="FFFF00"/>
                </a:solidFill>
              </a:rPr>
              <a:t>that the </a:t>
            </a:r>
            <a:r>
              <a:rPr lang="en-US" dirty="0" smtClean="0">
                <a:solidFill>
                  <a:srgbClr val="FFFF00"/>
                </a:solidFill>
              </a:rPr>
              <a:t>required airflow </a:t>
            </a:r>
            <a:r>
              <a:rPr lang="en-US" dirty="0" smtClean="0">
                <a:solidFill>
                  <a:srgbClr val="FFFF00"/>
                </a:solidFill>
              </a:rPr>
              <a:t>is passing through </a:t>
            </a:r>
            <a:r>
              <a:rPr lang="en-US" dirty="0" smtClean="0">
                <a:solidFill>
                  <a:srgbClr val="FFFF00"/>
                </a:solidFill>
              </a:rPr>
              <a:t>the equipment.</a:t>
            </a:r>
          </a:p>
          <a:p>
            <a:pPr marL="0" indent="0">
              <a:buNone/>
            </a:pPr>
            <a:endParaRPr lang="en-US" sz="1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You should now be able to name several methods for proving </a:t>
            </a:r>
            <a:r>
              <a:rPr lang="en-US" dirty="0" smtClean="0">
                <a:solidFill>
                  <a:srgbClr val="FFFF00"/>
                </a:solidFill>
              </a:rPr>
              <a:t>that the airflow </a:t>
            </a:r>
            <a:r>
              <a:rPr lang="en-US" dirty="0" smtClean="0">
                <a:solidFill>
                  <a:srgbClr val="FFFF00"/>
                </a:solidFill>
              </a:rPr>
              <a:t>through the HVAC system is correct.</a:t>
            </a:r>
            <a:endParaRPr lang="en-US" sz="11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You should be able to verify airflow meets ANSI/ACCA 5 QI-2015 requirements.  </a:t>
            </a:r>
            <a:endParaRPr lang="en-US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4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>
                <a:solidFill>
                  <a:srgbClr val="FF00FF"/>
                </a:solidFill>
              </a:rPr>
              <a:t/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 smtClean="0"/>
              <a:t>Section 4.3: System Verification</a:t>
            </a:r>
            <a:r>
              <a:rPr lang="en-US" dirty="0">
                <a:solidFill>
                  <a:srgbClr val="FF00FF"/>
                </a:solidFill>
              </a:rPr>
              <a:t/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2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3"/>
    </mc:Choice>
    <mc:Fallback xmlns="">
      <p:transition spd="slow" advTm="2145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System Fan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63" y="1417638"/>
            <a:ext cx="8229600" cy="52117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A variety of methods have been used to measure airflow in ducts.  Methods accepted by the HVAC industry in ANSI/ACCA 5 QI-2015 include the following: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CFM/Static Pressure (using equipment manufacturer’s tables )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Traversing the duct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Flow Grid Measurement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Pressure Matching Method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Temperature Rise Method (for heating only applications)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3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40652"/>
            <a:ext cx="8229600" cy="1143000"/>
          </a:xfrm>
        </p:spPr>
        <p:txBody>
          <a:bodyPr/>
          <a:lstStyle/>
          <a:p>
            <a:r>
              <a:rPr lang="en-US" dirty="0"/>
              <a:t>AMD Airflow Measurement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914400"/>
            <a:ext cx="4724400" cy="5794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39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ESP Measurements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14" t="1770" r="2876" b="2147"/>
          <a:stretch/>
        </p:blipFill>
        <p:spPr>
          <a:xfrm>
            <a:off x="-3" y="2190565"/>
            <a:ext cx="3114677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1297" b="2813"/>
          <a:stretch/>
        </p:blipFill>
        <p:spPr>
          <a:xfrm>
            <a:off x="3047447" y="2190565"/>
            <a:ext cx="3128113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3986" y="3428999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+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560" y="2190565"/>
            <a:ext cx="2948562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38663" y="3428999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=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156198" y="1905000"/>
            <a:ext cx="914400" cy="914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98998" y="4850939"/>
            <a:ext cx="914400" cy="914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3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CFM Using ESP Measurements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64268"/>
              </p:ext>
            </p:extLst>
          </p:nvPr>
        </p:nvGraphicFramePr>
        <p:xfrm>
          <a:off x="76201" y="1752600"/>
          <a:ext cx="8991598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418"/>
                <a:gridCol w="817418"/>
                <a:gridCol w="817418"/>
                <a:gridCol w="817418"/>
                <a:gridCol w="817418"/>
                <a:gridCol w="817418"/>
                <a:gridCol w="817418"/>
                <a:gridCol w="817418"/>
                <a:gridCol w="817418"/>
                <a:gridCol w="817418"/>
                <a:gridCol w="817418"/>
              </a:tblGrid>
              <a:tr h="0"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External Static Pressure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Air Volume and Motor Watts at Specific Blower Taps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Low Speed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Medium Speed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 Speed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In. wg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Cfm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L/s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Watts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Cfm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L/s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Watts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Cfm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L/s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Watts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.20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-----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28600" y="4038600"/>
            <a:ext cx="609600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1828800"/>
            <a:ext cx="1905000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4038600"/>
            <a:ext cx="609600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17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Duct</a:t>
            </a:r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9" t="1080"/>
          <a:stretch>
            <a:fillRect/>
          </a:stretch>
        </p:blipFill>
        <p:spPr bwMode="auto">
          <a:xfrm>
            <a:off x="2438399" y="1295400"/>
            <a:ext cx="405684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45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</a:t>
            </a:r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2223" r="8118"/>
          <a:stretch>
            <a:fillRect/>
          </a:stretch>
        </p:blipFill>
        <p:spPr bwMode="auto">
          <a:xfrm>
            <a:off x="609600" y="1600200"/>
            <a:ext cx="759339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6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Matching </a:t>
            </a:r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7" t="1425" r="15477" b="6837"/>
          <a:stretch>
            <a:fillRect/>
          </a:stretch>
        </p:blipFill>
        <p:spPr bwMode="auto">
          <a:xfrm>
            <a:off x="2362200" y="1295400"/>
            <a:ext cx="4186237" cy="542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5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GO" val="ComfortU_Logo.jpg"/>
  <p:tag name="ARTICULATE_PRESENTER" val="Donald Prather"/>
  <p:tag name="ARTICULATE_PRESENTER_GUID" val="0067420A16B5"/>
  <p:tag name="ARTICULATE_LMS" val="0"/>
  <p:tag name="ARTICULATE_TEMPLATE" val="Corporate Communications"/>
  <p:tag name="ARTICULATE_TEMPLATE_GUID" val="1a000000-6000-0000-b000-000000000001"/>
  <p:tag name="PRESENTER_PREVIEW_MODE" val="0"/>
  <p:tag name="PRESENTER_PREVIEW_START" val="1"/>
  <p:tag name="PLAYERLOGOHEIGHT" val="162"/>
  <p:tag name="PLAYERLOGOWIDTH" val="351"/>
  <p:tag name="LAUNCHINNEWWINDOW" val="0"/>
  <p:tag name="LASTPUBLISHED" val="C:\Users\Craig\Documents\My Articulate Projects\2.1 Why Balance a House\player.html"/>
  <p:tag name="ARTICULATE_META_COURSE_VERSION" val="1.0"/>
  <p:tag name="ARTICULATE_META_COURSE_VERSION_SET" val="True"/>
  <p:tag name="ARTICULATE_PROJECT_OPEN" val="1"/>
  <p:tag name="ARTICULATE_SLIDE_COUNT" val="15"/>
  <p:tag name="TAG_BACKING_FORM_KEY" val="1707002-c:\users\don\desktop\power points\4.3 verifying system fan flow .pptx"/>
  <p:tag name="ARTICULATE_PRESENTER_VERSION" val="7"/>
  <p:tag name="ARTICULATE_USED_PAGE_ORIENTATION" val="1"/>
  <p:tag name="ARTICULATE_USED_PAGE_SIZE" val="1"/>
  <p:tag name="ARTICULATE_REFERENCE_ID" val="910a15ea-44ee-470a-a3c9-f45353bc25b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META_DESCRIPTION" val="Requirements for airflow testing and for Duct Testing"/>
  <p:tag name="ARTICULATE_META_COURSE_ID" val="2_1_Why_Balance_a_House"/>
  <p:tag name="ARTICULATE_META_NAME_SE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8"/>
  <p:tag name="ARTICULATE_AUDIO_RECORDED" val="1"/>
  <p:tag name="ELAPSEDTIME" val="45.3"/>
  <p:tag name="ANNOTATION_COUNT" val="0"/>
  <p:tag name="ARTICULATE_USED_LAYOUT" val="2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1"/>
  <p:tag name="ARTICULATE_AUDIO_RECORDED" val="1"/>
  <p:tag name="ELAPSEDTIME" val="54.2"/>
  <p:tag name="ANNOTATION_COUNT" val="0"/>
  <p:tag name="ARTICULATE_USED_LAYOUT" val="2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6"/>
  <p:tag name="ARTICULATE_AUDIO_RECORDED" val="1"/>
  <p:tag name="ELAPSEDTIME" val="91"/>
  <p:tag name="ANNOTATION_COUNT" val="0"/>
  <p:tag name="ARTICULATE_USED_LAYOUT" val="2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2"/>
  <p:tag name="ARTICULATE_AUDIO_RECORDED" val="1"/>
  <p:tag name="ELAPSEDTIME" val="26"/>
  <p:tag name="ANNOTATION_COUNT" val="0"/>
  <p:tag name="ARTICULATE_USED_LAYOUT" val="2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4"/>
  <p:tag name="ARTICULATE_AUDIO_RECORDED" val="1"/>
  <p:tag name="ELAPSEDTIME" val="41.5"/>
  <p:tag name="ANNOTATION_COUNT" val="0"/>
  <p:tag name="ARTICULATE_USED_LAYOUT" val="2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6"/>
  <p:tag name="ARTICULATE_AUDIO_RECORDED" val="1"/>
  <p:tag name="ELAPSEDTIME" val="45.6"/>
  <p:tag name="ANNOTATION_COUNT" val="0"/>
  <p:tag name="ARTICULATE_USED_LAYOUT" val="2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AUDIO_RECORDED" val="1"/>
  <p:tag name="ELAPSEDTIME" val="25.4"/>
  <p:tag name="ANNOTATION_COUNT" val="0"/>
  <p:tag name="ARTICULATE_USED_LAYOUT" val="2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1"/>
  <p:tag name="ARTICULATE_AUDIO_RECORDED" val="1"/>
  <p:tag name="ELAPSEDTIME" val="55.4"/>
  <p:tag name="ANNOTATION_COUNT" val="0"/>
  <p:tag name="ARTICULATE_USED_LAYOUT" val="2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4"/>
  <p:tag name="ARTICULATE_AUDIO_RECORDED" val="1"/>
  <p:tag name="ELAPSEDTIME" val="22.5"/>
  <p:tag name="ANNOTATION_COUNT" val="0"/>
  <p:tag name="ARTICULATE_USED_LAYOUT" val="2"/>
  <p:tag name="ARTICULATE_SLIDE_THUMBNAIL_REFRESH" val="1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1"/>
  <p:tag name="ARTICULATE_SLIDE_GUID" val="6aac7893-bf6d-4d34-9e8a-5d85bbcdb0ad"/>
  <p:tag name="AUDIO_ID" val="316"/>
  <p:tag name="ARTICULATE_AUDIO_RECORDED" val="1"/>
  <p:tag name="ELAPSEDTIME" val="5.5"/>
  <p:tag name="ANNOTATION_COUNT" val="0"/>
  <p:tag name="ARTICULATE_USED_LAYOUT" val="1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tODGD1uj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1"/>
  <p:tag name="ARTICULATE_SLIDE_GUID" val="6aac7893-bf6d-4d34-9e8a-5d85bbcdb0ad"/>
  <p:tag name="AUDIO_ID" val="323"/>
  <p:tag name="ARTICULATE_AUDIO_RECORDED" val="1"/>
  <p:tag name="ELAPSEDTIME" val="3.4"/>
  <p:tag name="ANNOTATION_COUNT" val="0"/>
  <p:tag name="ARTICULATE_USED_LAYOUT" val="1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tODGD1uj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4"/>
  <p:tag name="ARTICULATE_AUDIO_RECORDED" val="1"/>
  <p:tag name="ELAPSEDTIME" val="51.9"/>
  <p:tag name="ANNOTATION_COUNT" val="0"/>
  <p:tag name="ARTICULATE_USED_LAYOUT" val="2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3"/>
  <p:tag name="ARTICULATE_AUDIO_RECORDED" val="1"/>
  <p:tag name="ELAPSEDTIME" val="17.9"/>
  <p:tag name="ANNOTATION_COUNT" val="0"/>
  <p:tag name="ARTICULATE_USED_LAYOUT" val="2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0"/>
  <p:tag name="ARTICULATE_AUDIO_RECORDED" val="1"/>
  <p:tag name="TIMELINE" val="1.6/13.6/27.4/28.6/30.1/68.6"/>
  <p:tag name="ELAPSEDTIME" val="78.5"/>
  <p:tag name="ANNOTATION_COUNT" val="0"/>
  <p:tag name="ARTICULATE_USED_LAYOUT" val="2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5"/>
  <p:tag name="ARTICULATE_AUDIO_RECORDED" val="1"/>
  <p:tag name="TIMELINE" val="3.9/14.2/15.4"/>
  <p:tag name="ELAPSEDTIME" val="51.8"/>
  <p:tag name="ANNOTATION_COUNT" val="0"/>
  <p:tag name="ARTICULATE_USED_LAYOUT" val="2"/>
  <p:tag name="ARTICULATE_NAV_LEVEL" val="1"/>
  <p:tag name="ARTICULATE_SLIDE_PRESENTER_GUID" val="1453dd37-3702-445b-b50a-02a6119972d6"/>
  <p:tag name="ARTICULATE_SLIDE_PAUSE" val="0"/>
  <p:tag name="ARTICULATE_LOCK_SLIDE" val="0"/>
  <p:tag name="ARTICULATE_HIDE_SLIDE" val="0"/>
  <p:tag name="ARTICULATE_PLAYER_CONTROL_PREVIOUS" val="True"/>
  <p:tag name="ARTICULATE_PLAYER_CONTROL_NEXT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444</Words>
  <Application>Microsoft Office PowerPoint</Application>
  <PresentationFormat>On-screen Show (4:3)</PresentationFormat>
  <Paragraphs>212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  Technician’s Guide &amp; Workbook for Duct Diagnostics and Repair  </vt:lpstr>
      <vt:lpstr>  Section 4.3: System Verification  </vt:lpstr>
      <vt:lpstr>Verifying System Fan Flow</vt:lpstr>
      <vt:lpstr>AMD Airflow Measurement</vt:lpstr>
      <vt:lpstr>ESP Measurements</vt:lpstr>
      <vt:lpstr>Finding CFM Using ESP Measurements</vt:lpstr>
      <vt:lpstr>Traversing Duct</vt:lpstr>
      <vt:lpstr>Traversing Tools</vt:lpstr>
      <vt:lpstr>Pressure Matching </vt:lpstr>
      <vt:lpstr>Flow Grid Method</vt:lpstr>
      <vt:lpstr>Temperature Rise Method</vt:lpstr>
      <vt:lpstr>Step 4 Deciding What To Do</vt:lpstr>
      <vt:lpstr>Duct Leakage ANSI/ACCA 5 QI-2015</vt:lpstr>
      <vt:lpstr>ANSI/ACCA 5 QI-2015</vt:lpstr>
      <vt:lpstr>Lessons Learned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</cp:lastModifiedBy>
  <cp:revision>251</cp:revision>
  <dcterms:created xsi:type="dcterms:W3CDTF">2013-05-23T13:04:32Z</dcterms:created>
  <dcterms:modified xsi:type="dcterms:W3CDTF">2016-07-21T20:09:21Z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2.1 Why Balance a House  </vt:lpwstr>
  </property>
  <property fmtid="{D5CDD505-2E9C-101B-9397-08002B2CF9AE}" pid="4" name="ArticulateProjectVersion">
    <vt:lpwstr>7</vt:lpwstr>
  </property>
  <property fmtid="{D5CDD505-2E9C-101B-9397-08002B2CF9AE}" pid="5" name="ArticulateGUID">
    <vt:lpwstr>B9E33B11-45FB-41A4-95A9-BC5A004ACCB6</vt:lpwstr>
  </property>
  <property fmtid="{D5CDD505-2E9C-101B-9397-08002B2CF9AE}" pid="6" name="ArticulateProjectFull">
    <vt:lpwstr>C:\Users\Don\Desktop\Power Points\4.3 Verifying System Fan Flow .ppta</vt:lpwstr>
  </property>
</Properties>
</file>