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2.xml" ContentType="application/vnd.openxmlformats-officedocument.presentationml.notesSlide+xml"/>
  <Override PartName="/ppt/tags/tag19.xml" ContentType="application/vnd.openxmlformats-officedocument.presentationml.tags+xml"/>
  <Override PartName="/ppt/notesSlides/notesSlide3.xml" ContentType="application/vnd.openxmlformats-officedocument.presentationml.notesSlide+xml"/>
  <Override PartName="/ppt/tags/tag20.xml" ContentType="application/vnd.openxmlformats-officedocument.presentationml.tags+xml"/>
  <Override PartName="/ppt/notesSlides/notesSlide4.xml" ContentType="application/vnd.openxmlformats-officedocument.presentationml.notesSlide+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84" r:id="rId1"/>
  </p:sldMasterIdLst>
  <p:notesMasterIdLst>
    <p:notesMasterId r:id="rId21"/>
  </p:notesMasterIdLst>
  <p:sldIdLst>
    <p:sldId id="496" r:id="rId2"/>
    <p:sldId id="513" r:id="rId3"/>
    <p:sldId id="512" r:id="rId4"/>
    <p:sldId id="518" r:id="rId5"/>
    <p:sldId id="515" r:id="rId6"/>
    <p:sldId id="517" r:id="rId7"/>
    <p:sldId id="519" r:id="rId8"/>
    <p:sldId id="520" r:id="rId9"/>
    <p:sldId id="525" r:id="rId10"/>
    <p:sldId id="521" r:id="rId11"/>
    <p:sldId id="524" r:id="rId12"/>
    <p:sldId id="527" r:id="rId13"/>
    <p:sldId id="528" r:id="rId14"/>
    <p:sldId id="529" r:id="rId15"/>
    <p:sldId id="530" r:id="rId16"/>
    <p:sldId id="540" r:id="rId17"/>
    <p:sldId id="539" r:id="rId18"/>
    <p:sldId id="538" r:id="rId19"/>
    <p:sldId id="533" r:id="rId20"/>
  </p:sldIdLst>
  <p:sldSz cx="9144000" cy="6858000" type="screen4x3"/>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B33E"/>
    <a:srgbClr val="3F3F3F"/>
    <a:srgbClr val="CC9900"/>
    <a:srgbClr val="D6367B"/>
    <a:srgbClr val="4545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30" autoAdjust="0"/>
    <p:restoredTop sz="94660"/>
  </p:normalViewPr>
  <p:slideViewPr>
    <p:cSldViewPr>
      <p:cViewPr varScale="1">
        <p:scale>
          <a:sx n="98" d="100"/>
          <a:sy n="98" d="100"/>
        </p:scale>
        <p:origin x="318" y="72"/>
      </p:cViewPr>
      <p:guideLst>
        <p:guide orient="horz" pos="2160"/>
        <p:guide pos="2880"/>
      </p:guideLst>
    </p:cSldViewPr>
  </p:slideViewPr>
  <p:notesTextViewPr>
    <p:cViewPr>
      <p:scale>
        <a:sx n="1" d="1"/>
        <a:sy n="1" d="1"/>
      </p:scale>
      <p:origin x="0" y="0"/>
    </p:cViewPr>
  </p:notesTextViewPr>
  <p:sorterViewPr>
    <p:cViewPr>
      <p:scale>
        <a:sx n="100" d="100"/>
        <a:sy n="100" d="100"/>
      </p:scale>
      <p:origin x="0" y="54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83A6E7-60DE-4005-B552-9C8674E4BA66}" type="datetimeFigureOut">
              <a:rPr lang="en-US" smtClean="0"/>
              <a:t>7/24/2017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C46B63-F3D0-4FCB-B9C7-2DF26E8BCAD2}" type="slidenum">
              <a:rPr lang="en-US" smtClean="0"/>
              <a:t>‹#›</a:t>
            </a:fld>
            <a:endParaRPr lang="en-US"/>
          </a:p>
        </p:txBody>
      </p:sp>
    </p:spTree>
    <p:extLst>
      <p:ext uri="{BB962C8B-B14F-4D97-AF65-F5344CB8AC3E}">
        <p14:creationId xmlns:p14="http://schemas.microsoft.com/office/powerpoint/2010/main" val="4148039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1</a:t>
            </a:fld>
            <a:endParaRPr lang="en-US"/>
          </a:p>
        </p:txBody>
      </p:sp>
    </p:spTree>
    <p:extLst>
      <p:ext uri="{BB962C8B-B14F-4D97-AF65-F5344CB8AC3E}">
        <p14:creationId xmlns:p14="http://schemas.microsoft.com/office/powerpoint/2010/main" val="1662366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16</a:t>
            </a:fld>
            <a:endParaRPr lang="en-US"/>
          </a:p>
        </p:txBody>
      </p:sp>
    </p:spTree>
    <p:extLst>
      <p:ext uri="{BB962C8B-B14F-4D97-AF65-F5344CB8AC3E}">
        <p14:creationId xmlns:p14="http://schemas.microsoft.com/office/powerpoint/2010/main" val="243800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17</a:t>
            </a:fld>
            <a:endParaRPr lang="en-US"/>
          </a:p>
        </p:txBody>
      </p:sp>
    </p:spTree>
    <p:extLst>
      <p:ext uri="{BB962C8B-B14F-4D97-AF65-F5344CB8AC3E}">
        <p14:creationId xmlns:p14="http://schemas.microsoft.com/office/powerpoint/2010/main" val="1753708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18</a:t>
            </a:fld>
            <a:endParaRPr lang="en-US"/>
          </a:p>
        </p:txBody>
      </p:sp>
    </p:spTree>
    <p:extLst>
      <p:ext uri="{BB962C8B-B14F-4D97-AF65-F5344CB8AC3E}">
        <p14:creationId xmlns:p14="http://schemas.microsoft.com/office/powerpoint/2010/main" val="757732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AA4F02-61AA-4C81-BD1C-511DDA14D550}" type="datetimeFigureOut">
              <a:rPr lang="en-US" smtClean="0"/>
              <a:t>7/24/2017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35846095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AA4F02-61AA-4C81-BD1C-511DDA14D550}" type="datetimeFigureOut">
              <a:rPr lang="en-US" smtClean="0"/>
              <a:t>7/24/2017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471722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AA4F02-61AA-4C81-BD1C-511DDA14D550}" type="datetimeFigureOut">
              <a:rPr lang="en-US" smtClean="0"/>
              <a:t>7/24/2017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973345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AA4F02-61AA-4C81-BD1C-511DDA14D550}" type="datetimeFigureOut">
              <a:rPr lang="en-US" smtClean="0"/>
              <a:t>7/24/2017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6583231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AA4F02-61AA-4C81-BD1C-511DDA14D550}" type="datetimeFigureOut">
              <a:rPr lang="en-US" smtClean="0"/>
              <a:t>7/24/2017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258752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AA4F02-61AA-4C81-BD1C-511DDA14D550}" type="datetimeFigureOut">
              <a:rPr lang="en-US" smtClean="0"/>
              <a:t>7/24/2017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528733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AA4F02-61AA-4C81-BD1C-511DDA14D550}" type="datetimeFigureOut">
              <a:rPr lang="en-US" smtClean="0"/>
              <a:t>7/24/2017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2060392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AA4F02-61AA-4C81-BD1C-511DDA14D550}" type="datetimeFigureOut">
              <a:rPr lang="en-US" smtClean="0"/>
              <a:t>7/24/2017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4066351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AA4F02-61AA-4C81-BD1C-511DDA14D550}" type="datetimeFigureOut">
              <a:rPr lang="en-US" smtClean="0"/>
              <a:t>7/24/2017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224941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AA4F02-61AA-4C81-BD1C-511DDA14D550}" type="datetimeFigureOut">
              <a:rPr lang="en-US" smtClean="0"/>
              <a:t>7/24/2017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879093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AA4F02-61AA-4C81-BD1C-511DDA14D550}" type="datetimeFigureOut">
              <a:rPr lang="en-US" smtClean="0"/>
              <a:t>7/24/2017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527501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AA4F02-61AA-4C81-BD1C-511DDA14D550}" type="datetimeFigureOut">
              <a:rPr lang="en-US" smtClean="0"/>
              <a:t>7/24/2017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8CEC8-CAE7-4B68-B1B1-EDF19F9D4EC2}" type="slidenum">
              <a:rPr lang="en-US" smtClean="0"/>
              <a:t>‹#›</a:t>
            </a:fld>
            <a:endParaRPr lang="en-US"/>
          </a:p>
        </p:txBody>
      </p:sp>
    </p:spTree>
    <p:extLst>
      <p:ext uri="{BB962C8B-B14F-4D97-AF65-F5344CB8AC3E}">
        <p14:creationId xmlns:p14="http://schemas.microsoft.com/office/powerpoint/2010/main" val="3755829383"/>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Layout" Target="../slideLayouts/slideLayout2.xml"/><Relationship Id="rId1" Type="http://schemas.openxmlformats.org/officeDocument/2006/relationships/tags" Target="../tags/tag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105400"/>
            <a:ext cx="9144000" cy="609600"/>
          </a:xfrm>
        </p:spPr>
        <p:txBody>
          <a:bodyPr>
            <a:normAutofit fontScale="90000"/>
          </a:bodyPr>
          <a:lstStyle/>
          <a:p>
            <a:r>
              <a:rPr lang="en-US" dirty="0" smtClean="0">
                <a:solidFill>
                  <a:srgbClr val="FF00FF"/>
                </a:solidFill>
              </a:rPr>
              <a:t/>
            </a:r>
            <a:br>
              <a:rPr lang="en-US" dirty="0" smtClean="0">
                <a:solidFill>
                  <a:srgbClr val="FF00FF"/>
                </a:solidFill>
              </a:rPr>
            </a:br>
            <a:r>
              <a:rPr lang="en-US" dirty="0">
                <a:solidFill>
                  <a:srgbClr val="FFFF00"/>
                </a:solidFill>
              </a:rPr>
              <a:t>Maria’s </a:t>
            </a:r>
            <a:r>
              <a:rPr lang="en-US" dirty="0" smtClean="0">
                <a:solidFill>
                  <a:srgbClr val="FFFF00"/>
                </a:solidFill>
              </a:rPr>
              <a:t>Restaurant</a:t>
            </a:r>
            <a:br>
              <a:rPr lang="en-US" dirty="0" smtClean="0">
                <a:solidFill>
                  <a:srgbClr val="FFFF00"/>
                </a:solidFill>
              </a:rPr>
            </a:br>
            <a:r>
              <a:rPr lang="en-US" dirty="0" smtClean="0">
                <a:solidFill>
                  <a:srgbClr val="FFFF00"/>
                </a:solidFill>
              </a:rPr>
              <a:t>Chapter </a:t>
            </a:r>
            <a:r>
              <a:rPr lang="en-US" smtClean="0">
                <a:solidFill>
                  <a:srgbClr val="FFFF00"/>
                </a:solidFill>
              </a:rPr>
              <a:t>3 Section </a:t>
            </a:r>
            <a:r>
              <a:rPr lang="en-US" dirty="0" smtClean="0">
                <a:solidFill>
                  <a:srgbClr val="FFFF00"/>
                </a:solidFill>
              </a:rPr>
              <a:t>11</a:t>
            </a:r>
            <a:r>
              <a:rPr lang="en-US" dirty="0">
                <a:solidFill>
                  <a:srgbClr val="FFFF00"/>
                </a:solidFill>
              </a:rPr>
              <a:t/>
            </a:r>
            <a:br>
              <a:rPr lang="en-US" dirty="0">
                <a:solidFill>
                  <a:srgbClr val="FFFF00"/>
                </a:solidFill>
              </a:rPr>
            </a:br>
            <a:r>
              <a:rPr lang="en-US" dirty="0" smtClean="0">
                <a:solidFill>
                  <a:srgbClr val="FF00FF"/>
                </a:solidFill>
              </a:rPr>
              <a:t/>
            </a:r>
            <a:br>
              <a:rPr lang="en-US" dirty="0" smtClean="0">
                <a:solidFill>
                  <a:srgbClr val="FF00FF"/>
                </a:solidFill>
              </a:rPr>
            </a:br>
            <a:endParaRPr lang="en-US" dirty="0">
              <a:solidFill>
                <a:srgbClr val="FF00FF"/>
              </a:solidFill>
            </a:endParaRPr>
          </a:p>
        </p:txBody>
      </p:sp>
      <p:sp>
        <p:nvSpPr>
          <p:cNvPr id="56" name="TextBox 55"/>
          <p:cNvSpPr txBox="1"/>
          <p:nvPr/>
        </p:nvSpPr>
        <p:spPr>
          <a:xfrm>
            <a:off x="1676400" y="2743200"/>
            <a:ext cx="5181600" cy="523220"/>
          </a:xfrm>
          <a:prstGeom prst="rect">
            <a:avLst/>
          </a:prstGeom>
          <a:noFill/>
        </p:spPr>
        <p:txBody>
          <a:bodyPr wrap="square" rtlCol="0">
            <a:spAutoFit/>
          </a:bodyPr>
          <a:lstStyle/>
          <a:p>
            <a:endParaRPr lang="en-US" sz="2800" dirty="0"/>
          </a:p>
        </p:txBody>
      </p:sp>
      <p:pic>
        <p:nvPicPr>
          <p:cNvPr id="1029" name="Picture 5" descr="H:\IMAGES\ACCALogoSolidBlack.pn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447800" y="152400"/>
            <a:ext cx="6682154" cy="4343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93881411"/>
      </p:ext>
    </p:extLst>
  </p:cSld>
  <p:clrMapOvr>
    <a:masterClrMapping/>
  </p:clrMapOvr>
  <mc:AlternateContent xmlns:mc="http://schemas.openxmlformats.org/markup-compatibility/2006" xmlns:p14="http://schemas.microsoft.com/office/powerpoint/2010/main">
    <mc:Choice Requires="p14">
      <p:transition spd="slow" p14:dur="2000" advTm="21453"/>
    </mc:Choice>
    <mc:Fallback xmlns="">
      <p:transition spd="slow" advTm="21453"/>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Return </a:t>
            </a:r>
            <a:r>
              <a:rPr lang="en-US" dirty="0"/>
              <a:t>Duct </a:t>
            </a:r>
            <a:r>
              <a:rPr lang="en-US" dirty="0" smtClean="0"/>
              <a:t>Airflow FPM Both </a:t>
            </a:r>
            <a:r>
              <a:rPr lang="en-US" dirty="0"/>
              <a:t>Zones </a:t>
            </a:r>
          </a:p>
        </p:txBody>
      </p:sp>
      <p:pic>
        <p:nvPicPr>
          <p:cNvPr id="4" name="Picture 3"/>
          <p:cNvPicPr>
            <a:picLocks noChangeAspect="1"/>
          </p:cNvPicPr>
          <p:nvPr/>
        </p:nvPicPr>
        <p:blipFill rotWithShape="1">
          <a:blip r:embed="rId3"/>
          <a:srcRect l="17196" t="-1626" r="-882" b="33392"/>
          <a:stretch/>
        </p:blipFill>
        <p:spPr>
          <a:xfrm>
            <a:off x="0" y="1926877"/>
            <a:ext cx="7756018" cy="4993600"/>
          </a:xfrm>
          <a:prstGeom prst="rect">
            <a:avLst/>
          </a:prstGeom>
        </p:spPr>
      </p:pic>
      <p:sp>
        <p:nvSpPr>
          <p:cNvPr id="5" name="TextBox 4"/>
          <p:cNvSpPr txBox="1"/>
          <p:nvPr/>
        </p:nvSpPr>
        <p:spPr>
          <a:xfrm>
            <a:off x="1524000" y="1260618"/>
            <a:ext cx="6451130" cy="584775"/>
          </a:xfrm>
          <a:prstGeom prst="rect">
            <a:avLst/>
          </a:prstGeom>
          <a:solidFill>
            <a:schemeClr val="accent1">
              <a:lumMod val="75000"/>
            </a:schemeClr>
          </a:solidFill>
        </p:spPr>
        <p:txBody>
          <a:bodyPr wrap="square" rtlCol="0">
            <a:spAutoFit/>
          </a:bodyPr>
          <a:lstStyle/>
          <a:p>
            <a:r>
              <a:rPr lang="en-US" sz="3200" dirty="0" smtClean="0">
                <a:solidFill>
                  <a:srgbClr val="FFFF00"/>
                </a:solidFill>
              </a:rPr>
              <a:t>Area of OEM Opening in ft</a:t>
            </a:r>
            <a:r>
              <a:rPr lang="en-US" sz="3200" baseline="30000" dirty="0" smtClean="0">
                <a:solidFill>
                  <a:srgbClr val="FFFF00"/>
                </a:solidFill>
              </a:rPr>
              <a:t>2 </a:t>
            </a:r>
            <a:r>
              <a:rPr lang="en-US" sz="3200" dirty="0" smtClean="0">
                <a:solidFill>
                  <a:srgbClr val="FFFF00"/>
                </a:solidFill>
              </a:rPr>
              <a:t>= ?</a:t>
            </a:r>
            <a:endParaRPr lang="en-US" sz="3200" dirty="0">
              <a:solidFill>
                <a:srgbClr val="FFFF00"/>
              </a:solidFill>
            </a:endParaRPr>
          </a:p>
        </p:txBody>
      </p:sp>
      <p:sp>
        <p:nvSpPr>
          <p:cNvPr id="6" name="TextBox 5"/>
          <p:cNvSpPr txBox="1"/>
          <p:nvPr/>
        </p:nvSpPr>
        <p:spPr>
          <a:xfrm>
            <a:off x="1474839" y="1786888"/>
            <a:ext cx="6451130" cy="584775"/>
          </a:xfrm>
          <a:prstGeom prst="rect">
            <a:avLst/>
          </a:prstGeom>
          <a:solidFill>
            <a:schemeClr val="accent1">
              <a:lumMod val="75000"/>
            </a:schemeClr>
          </a:solidFill>
        </p:spPr>
        <p:txBody>
          <a:bodyPr wrap="square" rtlCol="0">
            <a:spAutoFit/>
          </a:bodyPr>
          <a:lstStyle/>
          <a:p>
            <a:r>
              <a:rPr lang="en-US" sz="3200" dirty="0" smtClean="0">
                <a:solidFill>
                  <a:srgbClr val="FFFF00"/>
                </a:solidFill>
              </a:rPr>
              <a:t>FPM </a:t>
            </a:r>
            <a:r>
              <a:rPr lang="en-US" sz="3200" baseline="30000" dirty="0" smtClean="0">
                <a:solidFill>
                  <a:srgbClr val="FFFF00"/>
                </a:solidFill>
              </a:rPr>
              <a:t> </a:t>
            </a:r>
            <a:r>
              <a:rPr lang="en-US" sz="3200" dirty="0" smtClean="0">
                <a:solidFill>
                  <a:srgbClr val="FFFF00"/>
                </a:solidFill>
              </a:rPr>
              <a:t>= CFM</a:t>
            </a:r>
            <a:r>
              <a:rPr lang="en-US" sz="3200" baseline="30000" dirty="0" smtClean="0">
                <a:solidFill>
                  <a:srgbClr val="FFFF00"/>
                </a:solidFill>
              </a:rPr>
              <a:t> </a:t>
            </a:r>
            <a:r>
              <a:rPr lang="en-US" sz="3200" dirty="0" smtClean="0">
                <a:solidFill>
                  <a:srgbClr val="FFFF00"/>
                </a:solidFill>
              </a:rPr>
              <a:t>÷ ft</a:t>
            </a:r>
            <a:r>
              <a:rPr lang="en-US" sz="3200" baseline="30000" dirty="0" smtClean="0">
                <a:solidFill>
                  <a:srgbClr val="FFFF00"/>
                </a:solidFill>
              </a:rPr>
              <a:t>2</a:t>
            </a:r>
            <a:endParaRPr lang="en-US" sz="3200" dirty="0">
              <a:solidFill>
                <a:srgbClr val="FFFF00"/>
              </a:solidFill>
            </a:endParaRPr>
          </a:p>
        </p:txBody>
      </p:sp>
      <p:sp>
        <p:nvSpPr>
          <p:cNvPr id="7" name="TextBox 6"/>
          <p:cNvSpPr txBox="1"/>
          <p:nvPr/>
        </p:nvSpPr>
        <p:spPr>
          <a:xfrm>
            <a:off x="914400" y="2880902"/>
            <a:ext cx="6451130" cy="1077218"/>
          </a:xfrm>
          <a:prstGeom prst="rect">
            <a:avLst/>
          </a:prstGeom>
          <a:solidFill>
            <a:schemeClr val="accent1">
              <a:lumMod val="75000"/>
            </a:schemeClr>
          </a:solidFill>
        </p:spPr>
        <p:txBody>
          <a:bodyPr wrap="square" rtlCol="0">
            <a:spAutoFit/>
          </a:bodyPr>
          <a:lstStyle/>
          <a:p>
            <a:r>
              <a:rPr lang="en-US" sz="3200" dirty="0" smtClean="0">
                <a:solidFill>
                  <a:srgbClr val="FFFF00"/>
                </a:solidFill>
              </a:rPr>
              <a:t>Zone 1:</a:t>
            </a:r>
          </a:p>
          <a:p>
            <a:r>
              <a:rPr lang="en-US" sz="3200" dirty="0" smtClean="0">
                <a:solidFill>
                  <a:srgbClr val="FFFF00"/>
                </a:solidFill>
              </a:rPr>
              <a:t>FPM </a:t>
            </a:r>
            <a:r>
              <a:rPr lang="en-US" sz="3200" baseline="30000" dirty="0" smtClean="0">
                <a:solidFill>
                  <a:srgbClr val="FFFF00"/>
                </a:solidFill>
              </a:rPr>
              <a:t> </a:t>
            </a:r>
            <a:r>
              <a:rPr lang="en-US" sz="3200" dirty="0" smtClean="0">
                <a:solidFill>
                  <a:srgbClr val="FFFF00"/>
                </a:solidFill>
              </a:rPr>
              <a:t>= 2,400</a:t>
            </a:r>
            <a:r>
              <a:rPr lang="en-US" sz="3200" baseline="30000" dirty="0" smtClean="0">
                <a:solidFill>
                  <a:srgbClr val="FFFF00"/>
                </a:solidFill>
              </a:rPr>
              <a:t> </a:t>
            </a:r>
            <a:r>
              <a:rPr lang="en-US" sz="3200" dirty="0" smtClean="0">
                <a:solidFill>
                  <a:srgbClr val="FFFF00"/>
                </a:solidFill>
              </a:rPr>
              <a:t>÷ 4.5 = 533 FPM</a:t>
            </a:r>
            <a:endParaRPr lang="en-US" sz="3200" dirty="0">
              <a:solidFill>
                <a:srgbClr val="FFFF00"/>
              </a:solidFill>
            </a:endParaRPr>
          </a:p>
        </p:txBody>
      </p:sp>
      <p:sp>
        <p:nvSpPr>
          <p:cNvPr id="8" name="TextBox 7"/>
          <p:cNvSpPr txBox="1"/>
          <p:nvPr/>
        </p:nvSpPr>
        <p:spPr>
          <a:xfrm>
            <a:off x="914400" y="3928750"/>
            <a:ext cx="6451130" cy="1077218"/>
          </a:xfrm>
          <a:prstGeom prst="rect">
            <a:avLst/>
          </a:prstGeom>
          <a:solidFill>
            <a:schemeClr val="accent1">
              <a:lumMod val="75000"/>
            </a:schemeClr>
          </a:solidFill>
        </p:spPr>
        <p:txBody>
          <a:bodyPr wrap="square" rtlCol="0">
            <a:spAutoFit/>
          </a:bodyPr>
          <a:lstStyle/>
          <a:p>
            <a:r>
              <a:rPr lang="en-US" sz="3200" dirty="0" smtClean="0">
                <a:solidFill>
                  <a:srgbClr val="FFFF00"/>
                </a:solidFill>
              </a:rPr>
              <a:t>Zone 2:</a:t>
            </a:r>
          </a:p>
          <a:p>
            <a:r>
              <a:rPr lang="en-US" sz="3200" dirty="0" smtClean="0">
                <a:solidFill>
                  <a:srgbClr val="FFFF00"/>
                </a:solidFill>
              </a:rPr>
              <a:t>FPM </a:t>
            </a:r>
            <a:r>
              <a:rPr lang="en-US" sz="3200" baseline="30000" dirty="0" smtClean="0">
                <a:solidFill>
                  <a:srgbClr val="FFFF00"/>
                </a:solidFill>
              </a:rPr>
              <a:t> </a:t>
            </a:r>
            <a:r>
              <a:rPr lang="en-US" sz="3200" dirty="0" smtClean="0">
                <a:solidFill>
                  <a:srgbClr val="FFFF00"/>
                </a:solidFill>
              </a:rPr>
              <a:t>= 3,200</a:t>
            </a:r>
            <a:r>
              <a:rPr lang="en-US" sz="3200" baseline="30000" dirty="0" smtClean="0">
                <a:solidFill>
                  <a:srgbClr val="FFFF00"/>
                </a:solidFill>
              </a:rPr>
              <a:t> </a:t>
            </a:r>
            <a:r>
              <a:rPr lang="en-US" sz="3200" dirty="0" smtClean="0">
                <a:solidFill>
                  <a:srgbClr val="FFFF00"/>
                </a:solidFill>
              </a:rPr>
              <a:t>÷ 4.5 = 711 FPM</a:t>
            </a:r>
            <a:endParaRPr lang="en-US" sz="3200" dirty="0">
              <a:solidFill>
                <a:srgbClr val="FFFF00"/>
              </a:solidFill>
            </a:endParaRPr>
          </a:p>
        </p:txBody>
      </p:sp>
    </p:spTree>
    <p:custDataLst>
      <p:tags r:id="rId1"/>
    </p:custDataLst>
    <p:extLst>
      <p:ext uri="{BB962C8B-B14F-4D97-AF65-F5344CB8AC3E}">
        <p14:creationId xmlns:p14="http://schemas.microsoft.com/office/powerpoint/2010/main" val="414545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Return </a:t>
            </a:r>
            <a:r>
              <a:rPr lang="en-US" dirty="0"/>
              <a:t>Duct Opening Size Both Zones </a:t>
            </a:r>
          </a:p>
        </p:txBody>
      </p:sp>
      <p:pic>
        <p:nvPicPr>
          <p:cNvPr id="4" name="Picture 3"/>
          <p:cNvPicPr>
            <a:picLocks noChangeAspect="1"/>
          </p:cNvPicPr>
          <p:nvPr/>
        </p:nvPicPr>
        <p:blipFill rotWithShape="1">
          <a:blip r:embed="rId3"/>
          <a:srcRect l="17196" t="-1626" r="-882" b="33392"/>
          <a:stretch/>
        </p:blipFill>
        <p:spPr>
          <a:xfrm>
            <a:off x="457200" y="1717219"/>
            <a:ext cx="7984618" cy="5140781"/>
          </a:xfrm>
          <a:prstGeom prst="rect">
            <a:avLst/>
          </a:prstGeom>
        </p:spPr>
      </p:pic>
      <p:sp>
        <p:nvSpPr>
          <p:cNvPr id="6" name="TextBox 5"/>
          <p:cNvSpPr txBox="1"/>
          <p:nvPr/>
        </p:nvSpPr>
        <p:spPr>
          <a:xfrm>
            <a:off x="1346435" y="1417638"/>
            <a:ext cx="6451130" cy="1569660"/>
          </a:xfrm>
          <a:prstGeom prst="rect">
            <a:avLst/>
          </a:prstGeom>
          <a:solidFill>
            <a:schemeClr val="accent1">
              <a:lumMod val="75000"/>
            </a:schemeClr>
          </a:solidFill>
        </p:spPr>
        <p:txBody>
          <a:bodyPr wrap="square" rtlCol="0">
            <a:spAutoFit/>
          </a:bodyPr>
          <a:lstStyle/>
          <a:p>
            <a:r>
              <a:rPr lang="en-US" sz="3200" dirty="0">
                <a:solidFill>
                  <a:srgbClr val="FFFF00"/>
                </a:solidFill>
              </a:rPr>
              <a:t>F</a:t>
            </a:r>
            <a:r>
              <a:rPr lang="en-US" sz="3200" dirty="0" smtClean="0">
                <a:solidFill>
                  <a:srgbClr val="FFFF00"/>
                </a:solidFill>
              </a:rPr>
              <a:t>ind </a:t>
            </a:r>
            <a:r>
              <a:rPr lang="en-US" sz="3200" dirty="0">
                <a:solidFill>
                  <a:srgbClr val="FFFF00"/>
                </a:solidFill>
              </a:rPr>
              <a:t>the FPM for Zone 1 and 2 </a:t>
            </a:r>
            <a:r>
              <a:rPr lang="en-US" sz="3200" dirty="0" smtClean="0">
                <a:solidFill>
                  <a:srgbClr val="FFFF00"/>
                </a:solidFill>
              </a:rPr>
              <a:t>Return </a:t>
            </a:r>
            <a:r>
              <a:rPr lang="en-US" sz="3200" dirty="0">
                <a:solidFill>
                  <a:srgbClr val="FFFF00"/>
                </a:solidFill>
              </a:rPr>
              <a:t>airflow if the duct size was changed to </a:t>
            </a:r>
            <a:r>
              <a:rPr lang="en-US" sz="3200" dirty="0" smtClean="0">
                <a:solidFill>
                  <a:srgbClr val="FFFF00"/>
                </a:solidFill>
              </a:rPr>
              <a:t>25” </a:t>
            </a:r>
            <a:r>
              <a:rPr lang="en-US" sz="3200" dirty="0">
                <a:solidFill>
                  <a:srgbClr val="FFFF00"/>
                </a:solidFill>
              </a:rPr>
              <a:t>× </a:t>
            </a:r>
            <a:r>
              <a:rPr lang="en-US" sz="3200" dirty="0" smtClean="0">
                <a:solidFill>
                  <a:srgbClr val="FFFF00"/>
                </a:solidFill>
              </a:rPr>
              <a:t>25”.</a:t>
            </a:r>
            <a:endParaRPr lang="en-US" sz="3200" dirty="0">
              <a:solidFill>
                <a:srgbClr val="FFFF00"/>
              </a:solidFill>
            </a:endParaRPr>
          </a:p>
        </p:txBody>
      </p:sp>
      <p:sp>
        <p:nvSpPr>
          <p:cNvPr id="7" name="TextBox 6"/>
          <p:cNvSpPr txBox="1"/>
          <p:nvPr/>
        </p:nvSpPr>
        <p:spPr>
          <a:xfrm>
            <a:off x="995344" y="2906713"/>
            <a:ext cx="6908330" cy="4031873"/>
          </a:xfrm>
          <a:prstGeom prst="rect">
            <a:avLst/>
          </a:prstGeom>
          <a:solidFill>
            <a:schemeClr val="accent1">
              <a:lumMod val="75000"/>
            </a:schemeClr>
          </a:solidFill>
        </p:spPr>
        <p:txBody>
          <a:bodyPr wrap="square" rtlCol="0">
            <a:spAutoFit/>
          </a:bodyPr>
          <a:lstStyle/>
          <a:p>
            <a:r>
              <a:rPr lang="en-US" sz="3200" dirty="0">
                <a:solidFill>
                  <a:srgbClr val="FFFF00"/>
                </a:solidFill>
              </a:rPr>
              <a:t>Zone 1: </a:t>
            </a:r>
            <a:endParaRPr lang="en-US" sz="3200" dirty="0" smtClean="0">
              <a:solidFill>
                <a:srgbClr val="FFFF00"/>
              </a:solidFill>
            </a:endParaRPr>
          </a:p>
          <a:p>
            <a:r>
              <a:rPr lang="en-US" sz="3200" dirty="0" smtClean="0">
                <a:solidFill>
                  <a:srgbClr val="FFFF00"/>
                </a:solidFill>
              </a:rPr>
              <a:t>(25 </a:t>
            </a:r>
            <a:r>
              <a:rPr lang="en-US" sz="3200" dirty="0">
                <a:solidFill>
                  <a:srgbClr val="FFFF00"/>
                </a:solidFill>
              </a:rPr>
              <a:t>× </a:t>
            </a:r>
            <a:r>
              <a:rPr lang="en-US" sz="3200" dirty="0" smtClean="0">
                <a:solidFill>
                  <a:srgbClr val="FFFF00"/>
                </a:solidFill>
              </a:rPr>
              <a:t>25) </a:t>
            </a:r>
            <a:r>
              <a:rPr lang="en-US" sz="3200" dirty="0">
                <a:solidFill>
                  <a:srgbClr val="FFFF00"/>
                </a:solidFill>
              </a:rPr>
              <a:t>÷ 144 = </a:t>
            </a:r>
            <a:r>
              <a:rPr lang="en-US" sz="3200" dirty="0" smtClean="0">
                <a:solidFill>
                  <a:srgbClr val="FFFF00"/>
                </a:solidFill>
              </a:rPr>
              <a:t>4.34 </a:t>
            </a:r>
            <a:r>
              <a:rPr lang="en-US" sz="3200" dirty="0">
                <a:solidFill>
                  <a:srgbClr val="FFFF00"/>
                </a:solidFill>
              </a:rPr>
              <a:t>and 2,400 CFM ÷ </a:t>
            </a:r>
            <a:r>
              <a:rPr lang="en-US" sz="3200" dirty="0" smtClean="0">
                <a:solidFill>
                  <a:srgbClr val="FFFF00"/>
                </a:solidFill>
              </a:rPr>
              <a:t>4.34 </a:t>
            </a:r>
            <a:r>
              <a:rPr lang="en-US" sz="3200" dirty="0">
                <a:solidFill>
                  <a:srgbClr val="FFFF00"/>
                </a:solidFill>
              </a:rPr>
              <a:t>= </a:t>
            </a:r>
            <a:r>
              <a:rPr lang="en-US" sz="3200" dirty="0" smtClean="0">
                <a:solidFill>
                  <a:srgbClr val="FFFF00"/>
                </a:solidFill>
              </a:rPr>
              <a:t>553 FPM</a:t>
            </a:r>
          </a:p>
          <a:p>
            <a:endParaRPr lang="en-US" sz="3200" dirty="0">
              <a:solidFill>
                <a:srgbClr val="FFFF00"/>
              </a:solidFill>
            </a:endParaRPr>
          </a:p>
          <a:p>
            <a:r>
              <a:rPr lang="en-US" sz="3200" dirty="0">
                <a:solidFill>
                  <a:srgbClr val="FFFF00"/>
                </a:solidFill>
              </a:rPr>
              <a:t>Zone 2: </a:t>
            </a:r>
            <a:endParaRPr lang="en-US" sz="3200" dirty="0" smtClean="0">
              <a:solidFill>
                <a:srgbClr val="FFFF00"/>
              </a:solidFill>
            </a:endParaRPr>
          </a:p>
          <a:p>
            <a:r>
              <a:rPr lang="en-US" sz="3200" dirty="0" smtClean="0">
                <a:solidFill>
                  <a:srgbClr val="FFFF00"/>
                </a:solidFill>
              </a:rPr>
              <a:t>(25 </a:t>
            </a:r>
            <a:r>
              <a:rPr lang="en-US" sz="3200" dirty="0">
                <a:solidFill>
                  <a:srgbClr val="FFFF00"/>
                </a:solidFill>
              </a:rPr>
              <a:t>× </a:t>
            </a:r>
            <a:r>
              <a:rPr lang="en-US" sz="3200" dirty="0" smtClean="0">
                <a:solidFill>
                  <a:srgbClr val="FFFF00"/>
                </a:solidFill>
              </a:rPr>
              <a:t>25) </a:t>
            </a:r>
            <a:r>
              <a:rPr lang="en-US" sz="3200" dirty="0">
                <a:solidFill>
                  <a:srgbClr val="FFFF00"/>
                </a:solidFill>
              </a:rPr>
              <a:t>÷ 144 = </a:t>
            </a:r>
            <a:r>
              <a:rPr lang="en-US" sz="3200" dirty="0" smtClean="0">
                <a:solidFill>
                  <a:srgbClr val="FFFF00"/>
                </a:solidFill>
              </a:rPr>
              <a:t>4.34 </a:t>
            </a:r>
            <a:r>
              <a:rPr lang="en-US" sz="3200" dirty="0">
                <a:solidFill>
                  <a:srgbClr val="FFFF00"/>
                </a:solidFill>
              </a:rPr>
              <a:t>and 3,200 CFM </a:t>
            </a:r>
            <a:r>
              <a:rPr lang="en-US" sz="3200">
                <a:solidFill>
                  <a:srgbClr val="FFFF00"/>
                </a:solidFill>
              </a:rPr>
              <a:t>÷ </a:t>
            </a:r>
            <a:r>
              <a:rPr lang="en-US" sz="3200" smtClean="0">
                <a:solidFill>
                  <a:srgbClr val="FFFF00"/>
                </a:solidFill>
              </a:rPr>
              <a:t>4.34 </a:t>
            </a:r>
            <a:r>
              <a:rPr lang="en-US" sz="3200" dirty="0">
                <a:solidFill>
                  <a:srgbClr val="FFFF00"/>
                </a:solidFill>
              </a:rPr>
              <a:t>= </a:t>
            </a:r>
            <a:r>
              <a:rPr lang="en-US" sz="3200" dirty="0" smtClean="0">
                <a:solidFill>
                  <a:srgbClr val="FFFF00"/>
                </a:solidFill>
              </a:rPr>
              <a:t>737 </a:t>
            </a:r>
            <a:r>
              <a:rPr lang="en-US" sz="3200" dirty="0">
                <a:solidFill>
                  <a:srgbClr val="FFFF00"/>
                </a:solidFill>
              </a:rPr>
              <a:t>FPM</a:t>
            </a:r>
          </a:p>
          <a:p>
            <a:endParaRPr lang="en-US" sz="3200" dirty="0">
              <a:solidFill>
                <a:srgbClr val="FFFF00"/>
              </a:solidFill>
            </a:endParaRPr>
          </a:p>
        </p:txBody>
      </p:sp>
    </p:spTree>
    <p:custDataLst>
      <p:tags r:id="rId1"/>
    </p:custDataLst>
    <p:extLst>
      <p:ext uri="{BB962C8B-B14F-4D97-AF65-F5344CB8AC3E}">
        <p14:creationId xmlns:p14="http://schemas.microsoft.com/office/powerpoint/2010/main" val="186959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Friction Rate Calculation</a:t>
            </a:r>
            <a:endParaRPr lang="en-US" dirty="0"/>
          </a:p>
        </p:txBody>
      </p:sp>
      <p:sp>
        <p:nvSpPr>
          <p:cNvPr id="3" name="Content Placeholder 2"/>
          <p:cNvSpPr>
            <a:spLocks noGrp="1"/>
          </p:cNvSpPr>
          <p:nvPr>
            <p:ph idx="1"/>
          </p:nvPr>
        </p:nvSpPr>
        <p:spPr>
          <a:xfrm>
            <a:off x="609600" y="1833888"/>
            <a:ext cx="3962400" cy="4525963"/>
          </a:xfrm>
        </p:spPr>
        <p:txBody>
          <a:bodyPr/>
          <a:lstStyle/>
          <a:p>
            <a:pPr marL="0" indent="0">
              <a:buNone/>
            </a:pPr>
            <a:r>
              <a:rPr lang="en-US" dirty="0">
                <a:solidFill>
                  <a:srgbClr val="FFFF00"/>
                </a:solidFill>
              </a:rPr>
              <a:t>ACCA’s Duct Slide Rule User’s Manual recommends using FR values between 0.08 and 0.20 for the commercial duct sizing procedure.</a:t>
            </a:r>
          </a:p>
        </p:txBody>
      </p:sp>
      <p:pic>
        <p:nvPicPr>
          <p:cNvPr id="4" name="Picture 3"/>
          <p:cNvPicPr>
            <a:picLocks noChangeAspect="1"/>
          </p:cNvPicPr>
          <p:nvPr/>
        </p:nvPicPr>
        <p:blipFill>
          <a:blip r:embed="rId3"/>
          <a:stretch>
            <a:fillRect/>
          </a:stretch>
        </p:blipFill>
        <p:spPr>
          <a:xfrm>
            <a:off x="4876801" y="1335741"/>
            <a:ext cx="4267200" cy="5522259"/>
          </a:xfrm>
          <a:prstGeom prst="rect">
            <a:avLst/>
          </a:prstGeom>
        </p:spPr>
      </p:pic>
    </p:spTree>
    <p:custDataLst>
      <p:tags r:id="rId1"/>
    </p:custDataLst>
    <p:extLst>
      <p:ext uri="{BB962C8B-B14F-4D97-AF65-F5344CB8AC3E}">
        <p14:creationId xmlns:p14="http://schemas.microsoft.com/office/powerpoint/2010/main" val="5516256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Friction Rate Calculation</a:t>
            </a:r>
            <a:endParaRPr lang="en-US" dirty="0"/>
          </a:p>
        </p:txBody>
      </p:sp>
      <p:pic>
        <p:nvPicPr>
          <p:cNvPr id="6" name="Picture 5"/>
          <p:cNvPicPr/>
          <p:nvPr/>
        </p:nvPicPr>
        <p:blipFill>
          <a:blip r:embed="rId3"/>
          <a:stretch>
            <a:fillRect/>
          </a:stretch>
        </p:blipFill>
        <p:spPr>
          <a:xfrm>
            <a:off x="-181896" y="1520877"/>
            <a:ext cx="9141542" cy="5342039"/>
          </a:xfrm>
          <a:prstGeom prst="rect">
            <a:avLst/>
          </a:prstGeom>
        </p:spPr>
      </p:pic>
      <p:sp>
        <p:nvSpPr>
          <p:cNvPr id="7" name="TextBox 6"/>
          <p:cNvSpPr txBox="1"/>
          <p:nvPr/>
        </p:nvSpPr>
        <p:spPr>
          <a:xfrm>
            <a:off x="0" y="4795897"/>
            <a:ext cx="6451130" cy="2062103"/>
          </a:xfrm>
          <a:prstGeom prst="rect">
            <a:avLst/>
          </a:prstGeom>
          <a:solidFill>
            <a:schemeClr val="accent1">
              <a:lumMod val="75000"/>
            </a:schemeClr>
          </a:solidFill>
        </p:spPr>
        <p:txBody>
          <a:bodyPr wrap="square" rtlCol="0">
            <a:spAutoFit/>
          </a:bodyPr>
          <a:lstStyle/>
          <a:p>
            <a:r>
              <a:rPr lang="en-US" sz="3200" dirty="0">
                <a:solidFill>
                  <a:srgbClr val="FFFF00"/>
                </a:solidFill>
              </a:rPr>
              <a:t>F</a:t>
            </a:r>
            <a:r>
              <a:rPr lang="en-US" sz="3200" dirty="0" smtClean="0">
                <a:solidFill>
                  <a:srgbClr val="FFFF00"/>
                </a:solidFill>
              </a:rPr>
              <a:t>riction </a:t>
            </a:r>
            <a:r>
              <a:rPr lang="en-US" sz="3200" dirty="0">
                <a:solidFill>
                  <a:srgbClr val="FFFF00"/>
                </a:solidFill>
              </a:rPr>
              <a:t>rate (FR) for 0.2 is translated into CFM for galvanized duct (565 CFM) and Duct Board (410 CFM) duct sizing.</a:t>
            </a:r>
          </a:p>
        </p:txBody>
      </p:sp>
    </p:spTree>
    <p:custDataLst>
      <p:tags r:id="rId1"/>
    </p:custDataLst>
    <p:extLst>
      <p:ext uri="{BB962C8B-B14F-4D97-AF65-F5344CB8AC3E}">
        <p14:creationId xmlns:p14="http://schemas.microsoft.com/office/powerpoint/2010/main" val="141486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Friction Rate Calculation 1</a:t>
            </a:r>
            <a:endParaRPr lang="en-US" dirty="0"/>
          </a:p>
        </p:txBody>
      </p:sp>
      <p:pic>
        <p:nvPicPr>
          <p:cNvPr id="6" name="Picture 5"/>
          <p:cNvPicPr/>
          <p:nvPr/>
        </p:nvPicPr>
        <p:blipFill>
          <a:blip r:embed="rId3"/>
          <a:stretch>
            <a:fillRect/>
          </a:stretch>
        </p:blipFill>
        <p:spPr>
          <a:xfrm>
            <a:off x="2458" y="1515961"/>
            <a:ext cx="9141542" cy="5342039"/>
          </a:xfrm>
          <a:prstGeom prst="rect">
            <a:avLst/>
          </a:prstGeom>
        </p:spPr>
      </p:pic>
      <p:sp>
        <p:nvSpPr>
          <p:cNvPr id="7" name="TextBox 6"/>
          <p:cNvSpPr txBox="1"/>
          <p:nvPr/>
        </p:nvSpPr>
        <p:spPr>
          <a:xfrm>
            <a:off x="1345206" y="330588"/>
            <a:ext cx="6451130" cy="1077218"/>
          </a:xfrm>
          <a:prstGeom prst="rect">
            <a:avLst/>
          </a:prstGeom>
          <a:solidFill>
            <a:schemeClr val="accent1">
              <a:lumMod val="75000"/>
            </a:schemeClr>
          </a:solidFill>
        </p:spPr>
        <p:txBody>
          <a:bodyPr wrap="square" rtlCol="0">
            <a:spAutoFit/>
          </a:bodyPr>
          <a:lstStyle/>
          <a:p>
            <a:r>
              <a:rPr lang="en-US" sz="3200" dirty="0" smtClean="0">
                <a:solidFill>
                  <a:srgbClr val="FFFF00"/>
                </a:solidFill>
              </a:rPr>
              <a:t>Find the CFM corresponding to a FR of 0.045</a:t>
            </a:r>
            <a:endParaRPr lang="en-US" sz="3200" dirty="0">
              <a:solidFill>
                <a:srgbClr val="FFFF00"/>
              </a:solidFill>
            </a:endParaRPr>
          </a:p>
        </p:txBody>
      </p:sp>
      <p:cxnSp>
        <p:nvCxnSpPr>
          <p:cNvPr id="5" name="Straight Arrow Connector 4"/>
          <p:cNvCxnSpPr/>
          <p:nvPr/>
        </p:nvCxnSpPr>
        <p:spPr>
          <a:xfrm flipV="1">
            <a:off x="4495800" y="4038600"/>
            <a:ext cx="381000" cy="9144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686300" y="4919958"/>
            <a:ext cx="2388594" cy="584775"/>
          </a:xfrm>
          <a:prstGeom prst="rect">
            <a:avLst/>
          </a:prstGeom>
          <a:solidFill>
            <a:schemeClr val="accent1">
              <a:lumMod val="75000"/>
            </a:schemeClr>
          </a:solidFill>
        </p:spPr>
        <p:txBody>
          <a:bodyPr wrap="square" rtlCol="0">
            <a:spAutoFit/>
          </a:bodyPr>
          <a:lstStyle/>
          <a:p>
            <a:r>
              <a:rPr lang="en-US" sz="3200" dirty="0" smtClean="0">
                <a:solidFill>
                  <a:srgbClr val="FFFF00"/>
                </a:solidFill>
              </a:rPr>
              <a:t>250 CFM</a:t>
            </a:r>
            <a:endParaRPr lang="en-US" sz="3200" dirty="0">
              <a:solidFill>
                <a:srgbClr val="FFFF00"/>
              </a:solidFill>
            </a:endParaRPr>
          </a:p>
        </p:txBody>
      </p:sp>
    </p:spTree>
    <p:custDataLst>
      <p:tags r:id="rId1"/>
    </p:custDataLst>
    <p:extLst>
      <p:ext uri="{BB962C8B-B14F-4D97-AF65-F5344CB8AC3E}">
        <p14:creationId xmlns:p14="http://schemas.microsoft.com/office/powerpoint/2010/main" val="412866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Friction Rate Calculation 2</a:t>
            </a:r>
            <a:endParaRPr lang="en-US" dirty="0"/>
          </a:p>
        </p:txBody>
      </p:sp>
      <p:pic>
        <p:nvPicPr>
          <p:cNvPr id="6" name="Picture 5"/>
          <p:cNvPicPr/>
          <p:nvPr/>
        </p:nvPicPr>
        <p:blipFill>
          <a:blip r:embed="rId3"/>
          <a:stretch>
            <a:fillRect/>
          </a:stretch>
        </p:blipFill>
        <p:spPr>
          <a:xfrm>
            <a:off x="2458" y="1515961"/>
            <a:ext cx="9141542" cy="5342039"/>
          </a:xfrm>
          <a:prstGeom prst="rect">
            <a:avLst/>
          </a:prstGeom>
        </p:spPr>
      </p:pic>
      <p:sp>
        <p:nvSpPr>
          <p:cNvPr id="7" name="TextBox 6"/>
          <p:cNvSpPr txBox="1"/>
          <p:nvPr/>
        </p:nvSpPr>
        <p:spPr>
          <a:xfrm>
            <a:off x="1443319" y="340420"/>
            <a:ext cx="6451130" cy="1077218"/>
          </a:xfrm>
          <a:prstGeom prst="rect">
            <a:avLst/>
          </a:prstGeom>
          <a:solidFill>
            <a:schemeClr val="accent1">
              <a:lumMod val="75000"/>
            </a:schemeClr>
          </a:solidFill>
        </p:spPr>
        <p:txBody>
          <a:bodyPr wrap="square" rtlCol="0">
            <a:spAutoFit/>
          </a:bodyPr>
          <a:lstStyle/>
          <a:p>
            <a:r>
              <a:rPr lang="en-US" sz="3200" dirty="0" smtClean="0">
                <a:solidFill>
                  <a:srgbClr val="FFFF00"/>
                </a:solidFill>
              </a:rPr>
              <a:t>Find the CFM corresponding to a FR of 0.045 for Duct Board</a:t>
            </a:r>
            <a:endParaRPr lang="en-US" sz="3200" dirty="0">
              <a:solidFill>
                <a:srgbClr val="FFFF00"/>
              </a:solidFill>
            </a:endParaRPr>
          </a:p>
        </p:txBody>
      </p:sp>
      <p:cxnSp>
        <p:nvCxnSpPr>
          <p:cNvPr id="5" name="Straight Arrow Connector 4"/>
          <p:cNvCxnSpPr/>
          <p:nvPr/>
        </p:nvCxnSpPr>
        <p:spPr>
          <a:xfrm flipH="1">
            <a:off x="4724400" y="4343400"/>
            <a:ext cx="574102" cy="5334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486400" y="4953000"/>
            <a:ext cx="2388594" cy="584775"/>
          </a:xfrm>
          <a:prstGeom prst="rect">
            <a:avLst/>
          </a:prstGeom>
          <a:solidFill>
            <a:schemeClr val="accent1">
              <a:lumMod val="75000"/>
            </a:schemeClr>
          </a:solidFill>
        </p:spPr>
        <p:txBody>
          <a:bodyPr wrap="square" rtlCol="0">
            <a:spAutoFit/>
          </a:bodyPr>
          <a:lstStyle/>
          <a:p>
            <a:r>
              <a:rPr lang="en-US" sz="3200" dirty="0" smtClean="0">
                <a:solidFill>
                  <a:srgbClr val="FFFF00"/>
                </a:solidFill>
              </a:rPr>
              <a:t>182 CFM</a:t>
            </a:r>
            <a:endParaRPr lang="en-US" sz="3200" dirty="0">
              <a:solidFill>
                <a:srgbClr val="FFFF00"/>
              </a:solidFill>
            </a:endParaRPr>
          </a:p>
        </p:txBody>
      </p:sp>
    </p:spTree>
    <p:custDataLst>
      <p:tags r:id="rId1"/>
    </p:custDataLst>
    <p:extLst>
      <p:ext uri="{BB962C8B-B14F-4D97-AF65-F5344CB8AC3E}">
        <p14:creationId xmlns:p14="http://schemas.microsoft.com/office/powerpoint/2010/main" val="366506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Friction Rate Calculation 3</a:t>
            </a:r>
            <a:endParaRPr lang="en-US" dirty="0"/>
          </a:p>
        </p:txBody>
      </p:sp>
      <p:pic>
        <p:nvPicPr>
          <p:cNvPr id="6" name="Picture 5"/>
          <p:cNvPicPr/>
          <p:nvPr/>
        </p:nvPicPr>
        <p:blipFill>
          <a:blip r:embed="rId4"/>
          <a:stretch>
            <a:fillRect/>
          </a:stretch>
        </p:blipFill>
        <p:spPr>
          <a:xfrm>
            <a:off x="2458" y="1515961"/>
            <a:ext cx="9141542" cy="5342039"/>
          </a:xfrm>
          <a:prstGeom prst="rect">
            <a:avLst/>
          </a:prstGeom>
        </p:spPr>
      </p:pic>
      <p:sp>
        <p:nvSpPr>
          <p:cNvPr id="7" name="TextBox 6"/>
          <p:cNvSpPr txBox="1"/>
          <p:nvPr/>
        </p:nvSpPr>
        <p:spPr>
          <a:xfrm>
            <a:off x="1447800" y="250182"/>
            <a:ext cx="6451130" cy="1077218"/>
          </a:xfrm>
          <a:prstGeom prst="rect">
            <a:avLst/>
          </a:prstGeom>
          <a:solidFill>
            <a:schemeClr val="accent1">
              <a:lumMod val="75000"/>
            </a:schemeClr>
          </a:solidFill>
        </p:spPr>
        <p:txBody>
          <a:bodyPr wrap="square" rtlCol="0">
            <a:spAutoFit/>
          </a:bodyPr>
          <a:lstStyle/>
          <a:p>
            <a:r>
              <a:rPr lang="en-US" sz="3200" dirty="0" smtClean="0">
                <a:solidFill>
                  <a:srgbClr val="FFFF00"/>
                </a:solidFill>
              </a:rPr>
              <a:t>Find the FR that provides 310 CFM for Duct Board at this duct size setting.</a:t>
            </a:r>
            <a:endParaRPr lang="en-US" sz="3200" dirty="0">
              <a:solidFill>
                <a:srgbClr val="FFFF00"/>
              </a:solidFill>
            </a:endParaRPr>
          </a:p>
        </p:txBody>
      </p:sp>
      <p:cxnSp>
        <p:nvCxnSpPr>
          <p:cNvPr id="5" name="Straight Arrow Connector 4"/>
          <p:cNvCxnSpPr/>
          <p:nvPr/>
        </p:nvCxnSpPr>
        <p:spPr>
          <a:xfrm flipH="1">
            <a:off x="5562600" y="3599058"/>
            <a:ext cx="650302" cy="4572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486400" y="4953000"/>
            <a:ext cx="1143000" cy="584775"/>
          </a:xfrm>
          <a:prstGeom prst="rect">
            <a:avLst/>
          </a:prstGeom>
          <a:solidFill>
            <a:schemeClr val="accent1">
              <a:lumMod val="75000"/>
            </a:schemeClr>
          </a:solidFill>
        </p:spPr>
        <p:txBody>
          <a:bodyPr wrap="square" rtlCol="0">
            <a:spAutoFit/>
          </a:bodyPr>
          <a:lstStyle/>
          <a:p>
            <a:r>
              <a:rPr lang="en-US" sz="3200" dirty="0" smtClean="0">
                <a:solidFill>
                  <a:srgbClr val="FFFF00"/>
                </a:solidFill>
              </a:rPr>
              <a:t>0.125</a:t>
            </a:r>
            <a:endParaRPr lang="en-US" sz="3200" dirty="0">
              <a:solidFill>
                <a:srgbClr val="FFFF00"/>
              </a:solidFill>
            </a:endParaRPr>
          </a:p>
        </p:txBody>
      </p:sp>
    </p:spTree>
    <p:custDataLst>
      <p:tags r:id="rId1"/>
    </p:custDataLst>
    <p:extLst>
      <p:ext uri="{BB962C8B-B14F-4D97-AF65-F5344CB8AC3E}">
        <p14:creationId xmlns:p14="http://schemas.microsoft.com/office/powerpoint/2010/main" val="262644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Friction Rate Calculation 4</a:t>
            </a:r>
            <a:endParaRPr lang="en-US" dirty="0"/>
          </a:p>
        </p:txBody>
      </p:sp>
      <p:pic>
        <p:nvPicPr>
          <p:cNvPr id="6" name="Picture 5"/>
          <p:cNvPicPr/>
          <p:nvPr/>
        </p:nvPicPr>
        <p:blipFill>
          <a:blip r:embed="rId4"/>
          <a:stretch>
            <a:fillRect/>
          </a:stretch>
        </p:blipFill>
        <p:spPr>
          <a:xfrm>
            <a:off x="2458" y="1515961"/>
            <a:ext cx="9141542" cy="5342039"/>
          </a:xfrm>
          <a:prstGeom prst="rect">
            <a:avLst/>
          </a:prstGeom>
        </p:spPr>
      </p:pic>
      <p:sp>
        <p:nvSpPr>
          <p:cNvPr id="7" name="TextBox 6"/>
          <p:cNvSpPr txBox="1"/>
          <p:nvPr/>
        </p:nvSpPr>
        <p:spPr>
          <a:xfrm>
            <a:off x="1447800" y="307529"/>
            <a:ext cx="6451130" cy="1077218"/>
          </a:xfrm>
          <a:prstGeom prst="rect">
            <a:avLst/>
          </a:prstGeom>
          <a:solidFill>
            <a:schemeClr val="accent1">
              <a:lumMod val="75000"/>
            </a:schemeClr>
          </a:solidFill>
        </p:spPr>
        <p:txBody>
          <a:bodyPr wrap="square" rtlCol="0">
            <a:spAutoFit/>
          </a:bodyPr>
          <a:lstStyle/>
          <a:p>
            <a:r>
              <a:rPr lang="en-US" sz="3200" dirty="0" smtClean="0">
                <a:solidFill>
                  <a:srgbClr val="FFFF00"/>
                </a:solidFill>
              </a:rPr>
              <a:t>Find the FR that provides 310 CFM for </a:t>
            </a:r>
            <a:r>
              <a:rPr lang="en-US" sz="3200" dirty="0">
                <a:solidFill>
                  <a:srgbClr val="FFFF00"/>
                </a:solidFill>
              </a:rPr>
              <a:t>m</a:t>
            </a:r>
            <a:r>
              <a:rPr lang="en-US" sz="3200" dirty="0" smtClean="0">
                <a:solidFill>
                  <a:srgbClr val="FFFF00"/>
                </a:solidFill>
              </a:rPr>
              <a:t>etal duct at this duct size setting.</a:t>
            </a:r>
            <a:endParaRPr lang="en-US" sz="3200" dirty="0">
              <a:solidFill>
                <a:srgbClr val="FFFF00"/>
              </a:solidFill>
            </a:endParaRPr>
          </a:p>
        </p:txBody>
      </p:sp>
      <p:cxnSp>
        <p:nvCxnSpPr>
          <p:cNvPr id="5" name="Straight Arrow Connector 4"/>
          <p:cNvCxnSpPr/>
          <p:nvPr/>
        </p:nvCxnSpPr>
        <p:spPr>
          <a:xfrm flipH="1" flipV="1">
            <a:off x="5257800" y="3733800"/>
            <a:ext cx="609600" cy="3048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486400" y="4953000"/>
            <a:ext cx="1371600" cy="584775"/>
          </a:xfrm>
          <a:prstGeom prst="rect">
            <a:avLst/>
          </a:prstGeom>
          <a:solidFill>
            <a:schemeClr val="accent1">
              <a:lumMod val="75000"/>
            </a:schemeClr>
          </a:solidFill>
        </p:spPr>
        <p:txBody>
          <a:bodyPr wrap="square" rtlCol="0">
            <a:spAutoFit/>
          </a:bodyPr>
          <a:lstStyle/>
          <a:p>
            <a:r>
              <a:rPr lang="en-US" sz="3200" dirty="0" smtClean="0">
                <a:solidFill>
                  <a:srgbClr val="FFFF00"/>
                </a:solidFill>
              </a:rPr>
              <a:t>0.065</a:t>
            </a:r>
          </a:p>
        </p:txBody>
      </p:sp>
    </p:spTree>
    <p:custDataLst>
      <p:tags r:id="rId1"/>
    </p:custDataLst>
    <p:extLst>
      <p:ext uri="{BB962C8B-B14F-4D97-AF65-F5344CB8AC3E}">
        <p14:creationId xmlns:p14="http://schemas.microsoft.com/office/powerpoint/2010/main" val="87116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OEM Supply Duct Opening ½ Blocked</a:t>
            </a:r>
            <a:endParaRPr lang="en-US" dirty="0"/>
          </a:p>
        </p:txBody>
      </p:sp>
      <p:cxnSp>
        <p:nvCxnSpPr>
          <p:cNvPr id="5" name="Straight Connector 4"/>
          <p:cNvCxnSpPr/>
          <p:nvPr/>
        </p:nvCxnSpPr>
        <p:spPr>
          <a:xfrm flipV="1">
            <a:off x="2895600" y="4343400"/>
            <a:ext cx="4572000" cy="137160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895600" y="2819400"/>
            <a:ext cx="4572000" cy="137160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895600" y="4191000"/>
            <a:ext cx="0" cy="152400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462684" y="2819400"/>
            <a:ext cx="0" cy="152400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31723" y="2590800"/>
            <a:ext cx="2963905" cy="930992"/>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89936" y="5029200"/>
            <a:ext cx="2281085" cy="64770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89936" y="3543300"/>
            <a:ext cx="41787" cy="148590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31723" y="3543300"/>
            <a:ext cx="2281085" cy="64770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149645" y="2150192"/>
            <a:ext cx="2281085" cy="64770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788240" y="3581400"/>
            <a:ext cx="1161440" cy="345358"/>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2954595" y="3559892"/>
            <a:ext cx="931605" cy="350277"/>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4027716" y="1630136"/>
            <a:ext cx="568084" cy="166102"/>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1793080" y="3114883"/>
            <a:ext cx="931605" cy="350277"/>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687885" y="3233047"/>
            <a:ext cx="1161440" cy="345358"/>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3625300" y="2948522"/>
            <a:ext cx="996139" cy="361886"/>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048604" y="3135658"/>
            <a:ext cx="554297" cy="154462"/>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805739" y="3479468"/>
            <a:ext cx="1161440" cy="345358"/>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935219" y="3452318"/>
            <a:ext cx="931605" cy="350277"/>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585644" y="3004447"/>
            <a:ext cx="468721" cy="178372"/>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033756" y="3007547"/>
            <a:ext cx="554297" cy="154462"/>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646715" y="3124624"/>
            <a:ext cx="1161440" cy="345358"/>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1792694" y="3225230"/>
            <a:ext cx="931605" cy="350277"/>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3029162" y="2841993"/>
            <a:ext cx="552885" cy="158485"/>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801307" y="3459162"/>
            <a:ext cx="604" cy="15240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917569" y="3772483"/>
            <a:ext cx="604" cy="15240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837959" y="3452689"/>
            <a:ext cx="604" cy="15240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680988" y="3103273"/>
            <a:ext cx="604" cy="15240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620065" y="3175635"/>
            <a:ext cx="604" cy="15240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033128" y="2995409"/>
            <a:ext cx="604" cy="15240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5867400" y="5943600"/>
            <a:ext cx="2677143" cy="369332"/>
          </a:xfrm>
          <a:prstGeom prst="rect">
            <a:avLst/>
          </a:prstGeom>
          <a:noFill/>
        </p:spPr>
        <p:txBody>
          <a:bodyPr wrap="none" rtlCol="0">
            <a:spAutoFit/>
          </a:bodyPr>
          <a:lstStyle/>
          <a:p>
            <a:r>
              <a:rPr lang="en-US" dirty="0" smtClean="0"/>
              <a:t>Note: Drawing not to scale</a:t>
            </a:r>
            <a:endParaRPr lang="en-US" dirty="0"/>
          </a:p>
        </p:txBody>
      </p:sp>
      <p:cxnSp>
        <p:nvCxnSpPr>
          <p:cNvPr id="73" name="Straight Connector 72"/>
          <p:cNvCxnSpPr/>
          <p:nvPr/>
        </p:nvCxnSpPr>
        <p:spPr>
          <a:xfrm>
            <a:off x="3548748" y="2846882"/>
            <a:ext cx="545427" cy="165331"/>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rot="1195378">
            <a:off x="3422773" y="2964722"/>
            <a:ext cx="227344" cy="160700"/>
          </a:xfrm>
          <a:prstGeom prst="rect">
            <a:avLst/>
          </a:prstGeom>
          <a:solidFill>
            <a:schemeClr val="tx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rot="1195378" flipV="1">
            <a:off x="3642174" y="2949479"/>
            <a:ext cx="178662" cy="117721"/>
          </a:xfrm>
          <a:prstGeom prst="rect">
            <a:avLst/>
          </a:prstGeom>
          <a:solidFill>
            <a:schemeClr val="tx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rot="1195378" flipV="1">
            <a:off x="3307826" y="2954795"/>
            <a:ext cx="178662" cy="117721"/>
          </a:xfrm>
          <a:prstGeom prst="rect">
            <a:avLst/>
          </a:prstGeom>
          <a:solidFill>
            <a:schemeClr val="tx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rot="1195378" flipV="1">
            <a:off x="3423107" y="2936214"/>
            <a:ext cx="202353" cy="93091"/>
          </a:xfrm>
          <a:prstGeom prst="rect">
            <a:avLst/>
          </a:prstGeom>
          <a:solidFill>
            <a:schemeClr val="tx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rot="20121565" flipV="1">
            <a:off x="3633418" y="3051001"/>
            <a:ext cx="222569" cy="64667"/>
          </a:xfrm>
          <a:prstGeom prst="rect">
            <a:avLst/>
          </a:prstGeom>
          <a:solidFill>
            <a:schemeClr val="tx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rot="1195378" flipV="1">
            <a:off x="3793961" y="2979032"/>
            <a:ext cx="133186" cy="84259"/>
          </a:xfrm>
          <a:prstGeom prst="rect">
            <a:avLst/>
          </a:prstGeom>
          <a:solidFill>
            <a:schemeClr val="tx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rot="1195378" flipV="1">
            <a:off x="3831833" y="2962080"/>
            <a:ext cx="133186" cy="84259"/>
          </a:xfrm>
          <a:prstGeom prst="rect">
            <a:avLst/>
          </a:prstGeom>
          <a:solidFill>
            <a:schemeClr val="tx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rot="19885548" flipV="1">
            <a:off x="3126981" y="2949254"/>
            <a:ext cx="181540" cy="50418"/>
          </a:xfrm>
          <a:prstGeom prst="rect">
            <a:avLst/>
          </a:prstGeom>
          <a:solidFill>
            <a:schemeClr val="tx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rot="19885548" flipV="1">
            <a:off x="3413086" y="2907301"/>
            <a:ext cx="181540" cy="50418"/>
          </a:xfrm>
          <a:prstGeom prst="rect">
            <a:avLst/>
          </a:prstGeom>
          <a:solidFill>
            <a:schemeClr val="tx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rot="19885548" flipV="1">
            <a:off x="3489832" y="2945990"/>
            <a:ext cx="181540" cy="50418"/>
          </a:xfrm>
          <a:prstGeom prst="rect">
            <a:avLst/>
          </a:prstGeom>
          <a:solidFill>
            <a:schemeClr val="tx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rot="19885548" flipV="1">
            <a:off x="3309313" y="2904052"/>
            <a:ext cx="181540" cy="50418"/>
          </a:xfrm>
          <a:prstGeom prst="rect">
            <a:avLst/>
          </a:prstGeom>
          <a:solidFill>
            <a:schemeClr val="tx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rot="19885548" flipV="1">
            <a:off x="3223134" y="2932739"/>
            <a:ext cx="185893" cy="105574"/>
          </a:xfrm>
          <a:prstGeom prst="rect">
            <a:avLst/>
          </a:prstGeom>
          <a:solidFill>
            <a:schemeClr val="tx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Straight Connector 93"/>
          <p:cNvCxnSpPr/>
          <p:nvPr/>
        </p:nvCxnSpPr>
        <p:spPr>
          <a:xfrm>
            <a:off x="4077924" y="1801640"/>
            <a:ext cx="13910" cy="1355073"/>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3575687" y="1608981"/>
            <a:ext cx="21553" cy="1367409"/>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3562833" y="1618583"/>
            <a:ext cx="545427" cy="165331"/>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027716" y="1471271"/>
            <a:ext cx="545427" cy="165331"/>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553964" y="1597388"/>
            <a:ext cx="13910" cy="1355073"/>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
        <p:nvSpPr>
          <p:cNvPr id="104" name="Rectangle 103"/>
          <p:cNvSpPr/>
          <p:nvPr/>
        </p:nvSpPr>
        <p:spPr>
          <a:xfrm rot="19885548" flipV="1">
            <a:off x="3206343" y="2931456"/>
            <a:ext cx="185893" cy="105574"/>
          </a:xfrm>
          <a:prstGeom prst="rect">
            <a:avLst/>
          </a:prstGeom>
          <a:solidFill>
            <a:schemeClr val="tx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5" name="Straight Connector 104"/>
          <p:cNvCxnSpPr/>
          <p:nvPr/>
        </p:nvCxnSpPr>
        <p:spPr>
          <a:xfrm flipV="1">
            <a:off x="3543807" y="1473563"/>
            <a:ext cx="510558" cy="135065"/>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4560919" y="2150192"/>
            <a:ext cx="620681" cy="190732"/>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142097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Field Notes</a:t>
            </a:r>
            <a:endParaRPr lang="en-US" dirty="0">
              <a:solidFill>
                <a:srgbClr val="FFFF00"/>
              </a:solidFill>
            </a:endParaRPr>
          </a:p>
        </p:txBody>
      </p:sp>
      <p:sp>
        <p:nvSpPr>
          <p:cNvPr id="3" name="Content Placeholder 2"/>
          <p:cNvSpPr>
            <a:spLocks noGrp="1"/>
          </p:cNvSpPr>
          <p:nvPr>
            <p:ph idx="1"/>
          </p:nvPr>
        </p:nvSpPr>
        <p:spPr>
          <a:xfrm>
            <a:off x="457200" y="1600200"/>
            <a:ext cx="8229600" cy="5105400"/>
          </a:xfrm>
        </p:spPr>
        <p:txBody>
          <a:bodyPr>
            <a:normAutofit fontScale="92500" lnSpcReduction="10000"/>
          </a:bodyPr>
          <a:lstStyle/>
          <a:p>
            <a:pPr marL="0" indent="0">
              <a:buNone/>
            </a:pPr>
            <a:r>
              <a:rPr lang="en-US" dirty="0">
                <a:solidFill>
                  <a:srgbClr val="FFFF00"/>
                </a:solidFill>
              </a:rPr>
              <a:t>A common problem found in the field is an immediate reduction in duct size at the equipment inlet and outlet.  This is made worse if the reduction is square and not tapered.  The author once found a supply duct that was ½ the size of the outlet with the top half just blocked off in the </a:t>
            </a:r>
            <a:r>
              <a:rPr lang="en-US" dirty="0" smtClean="0">
                <a:solidFill>
                  <a:srgbClr val="FFFF00"/>
                </a:solidFill>
              </a:rPr>
              <a:t>outlet. The </a:t>
            </a:r>
            <a:r>
              <a:rPr lang="en-US" dirty="0">
                <a:solidFill>
                  <a:srgbClr val="FFFF00"/>
                </a:solidFill>
              </a:rPr>
              <a:t>call was for no </a:t>
            </a:r>
            <a:r>
              <a:rPr lang="en-US" dirty="0" smtClean="0">
                <a:solidFill>
                  <a:srgbClr val="FFFF00"/>
                </a:solidFill>
              </a:rPr>
              <a:t>cooling </a:t>
            </a:r>
            <a:r>
              <a:rPr lang="en-US" dirty="0">
                <a:solidFill>
                  <a:srgbClr val="FFFF00"/>
                </a:solidFill>
              </a:rPr>
              <a:t>in the building.  The duct restriction was causing turbulence in the airflow and a high operating static pressure. The reason the system was not cooling was because the blower motor kept shutting down on an internal overload. </a:t>
            </a:r>
            <a:endParaRPr lang="en-US" dirty="0" smtClean="0">
              <a:solidFill>
                <a:srgbClr val="FFFF00"/>
              </a:solidFill>
            </a:endParaRPr>
          </a:p>
        </p:txBody>
      </p:sp>
    </p:spTree>
    <p:custDataLst>
      <p:tags r:id="rId1"/>
    </p:custDataLst>
    <p:extLst>
      <p:ext uri="{BB962C8B-B14F-4D97-AF65-F5344CB8AC3E}">
        <p14:creationId xmlns:p14="http://schemas.microsoft.com/office/powerpoint/2010/main" val="5005363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Duct Design Preparation Steps</a:t>
            </a:r>
            <a:endParaRPr lang="en-US" dirty="0"/>
          </a:p>
        </p:txBody>
      </p:sp>
      <p:sp>
        <p:nvSpPr>
          <p:cNvPr id="3" name="Content Placeholder 2"/>
          <p:cNvSpPr>
            <a:spLocks noGrp="1"/>
          </p:cNvSpPr>
          <p:nvPr>
            <p:ph idx="1"/>
          </p:nvPr>
        </p:nvSpPr>
        <p:spPr/>
        <p:txBody>
          <a:bodyPr>
            <a:normAutofit/>
          </a:bodyPr>
          <a:lstStyle/>
          <a:p>
            <a:pPr marL="514350" indent="-514350">
              <a:buAutoNum type="arabicParenR"/>
            </a:pPr>
            <a:r>
              <a:rPr lang="en-US" dirty="0" smtClean="0">
                <a:solidFill>
                  <a:srgbClr val="FFFF00"/>
                </a:solidFill>
              </a:rPr>
              <a:t>Calculate </a:t>
            </a:r>
            <a:r>
              <a:rPr lang="en-US" dirty="0">
                <a:solidFill>
                  <a:srgbClr val="FFFF00"/>
                </a:solidFill>
              </a:rPr>
              <a:t>each supply outlet and return inlet’s required CFM based on the </a:t>
            </a:r>
            <a:r>
              <a:rPr lang="en-US" i="1" dirty="0">
                <a:solidFill>
                  <a:srgbClr val="FFFF00"/>
                </a:solidFill>
              </a:rPr>
              <a:t>Manual N5</a:t>
            </a:r>
            <a:r>
              <a:rPr lang="en-US" dirty="0">
                <a:solidFill>
                  <a:srgbClr val="FFFF00"/>
                </a:solidFill>
              </a:rPr>
              <a:t> </a:t>
            </a:r>
            <a:r>
              <a:rPr lang="en-US" dirty="0" smtClean="0">
                <a:solidFill>
                  <a:srgbClr val="FFFF00"/>
                </a:solidFill>
              </a:rPr>
              <a:t>(Chapter I) load </a:t>
            </a:r>
            <a:r>
              <a:rPr lang="en-US" dirty="0">
                <a:solidFill>
                  <a:srgbClr val="FFFF00"/>
                </a:solidFill>
              </a:rPr>
              <a:t>calculation and the equipment’s airflow </a:t>
            </a:r>
            <a:r>
              <a:rPr lang="en-US" dirty="0" smtClean="0">
                <a:solidFill>
                  <a:srgbClr val="FFFF00"/>
                </a:solidFill>
              </a:rPr>
              <a:t>capacity (Chapter II).</a:t>
            </a:r>
          </a:p>
          <a:p>
            <a:pPr marL="514350" indent="-514350">
              <a:buAutoNum type="arabicParenR"/>
            </a:pPr>
            <a:r>
              <a:rPr lang="en-US" dirty="0">
                <a:solidFill>
                  <a:srgbClr val="FFFF00"/>
                </a:solidFill>
              </a:rPr>
              <a:t>Sketch the duct blueprint as we expect it will be </a:t>
            </a:r>
            <a:r>
              <a:rPr lang="en-US" dirty="0" smtClean="0">
                <a:solidFill>
                  <a:srgbClr val="FFFF00"/>
                </a:solidFill>
              </a:rPr>
              <a:t>installed.</a:t>
            </a:r>
          </a:p>
          <a:p>
            <a:pPr marL="0" lvl="0" indent="0">
              <a:buNone/>
            </a:pPr>
            <a:endParaRPr lang="en-US" sz="4400" dirty="0"/>
          </a:p>
        </p:txBody>
      </p:sp>
    </p:spTree>
    <p:custDataLst>
      <p:tags r:id="rId1"/>
    </p:custDataLst>
    <p:extLst>
      <p:ext uri="{BB962C8B-B14F-4D97-AF65-F5344CB8AC3E}">
        <p14:creationId xmlns:p14="http://schemas.microsoft.com/office/powerpoint/2010/main" val="18623566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Maria’s Duct Layout Sketch </a:t>
            </a:r>
            <a:endParaRPr lang="en-US" dirty="0"/>
          </a:p>
        </p:txBody>
      </p:sp>
      <p:pic>
        <p:nvPicPr>
          <p:cNvPr id="4" name="Picture 3"/>
          <p:cNvPicPr>
            <a:picLocks noChangeAspect="1"/>
          </p:cNvPicPr>
          <p:nvPr/>
        </p:nvPicPr>
        <p:blipFill>
          <a:blip r:embed="rId3"/>
          <a:stretch>
            <a:fillRect/>
          </a:stretch>
        </p:blipFill>
        <p:spPr>
          <a:xfrm>
            <a:off x="171450" y="1905000"/>
            <a:ext cx="8801100" cy="4400550"/>
          </a:xfrm>
          <a:prstGeom prst="rect">
            <a:avLst/>
          </a:prstGeom>
        </p:spPr>
      </p:pic>
    </p:spTree>
    <p:custDataLst>
      <p:tags r:id="rId1"/>
    </p:custDataLst>
    <p:extLst>
      <p:ext uri="{BB962C8B-B14F-4D97-AF65-F5344CB8AC3E}">
        <p14:creationId xmlns:p14="http://schemas.microsoft.com/office/powerpoint/2010/main" val="33309267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OEM Duct  Opening Size Chart</a:t>
            </a:r>
            <a:endParaRPr lang="en-US" dirty="0"/>
          </a:p>
        </p:txBody>
      </p:sp>
      <p:cxnSp>
        <p:nvCxnSpPr>
          <p:cNvPr id="5" name="Straight Connector 4"/>
          <p:cNvCxnSpPr/>
          <p:nvPr/>
        </p:nvCxnSpPr>
        <p:spPr>
          <a:xfrm flipV="1">
            <a:off x="2895600" y="4343400"/>
            <a:ext cx="4572000" cy="13716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895600" y="2819400"/>
            <a:ext cx="4572000" cy="13716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895600" y="4191000"/>
            <a:ext cx="0" cy="1524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462684" y="2819400"/>
            <a:ext cx="0" cy="1524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31723" y="2150192"/>
            <a:ext cx="4572000" cy="13716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89936" y="5029200"/>
            <a:ext cx="2281085" cy="6477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89936" y="3543300"/>
            <a:ext cx="41787" cy="14859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31723" y="3543300"/>
            <a:ext cx="2281085" cy="6477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149645" y="2150192"/>
            <a:ext cx="2281085" cy="6477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788240" y="3581400"/>
            <a:ext cx="1161440" cy="34535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2954595" y="3559892"/>
            <a:ext cx="931605" cy="35027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020338" y="2648658"/>
            <a:ext cx="1020104" cy="3525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1793080" y="3114883"/>
            <a:ext cx="931605" cy="35027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687885" y="3233047"/>
            <a:ext cx="1161440" cy="34535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3583839" y="2940282"/>
            <a:ext cx="996139" cy="36188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048604" y="3135658"/>
            <a:ext cx="554297" cy="15446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053191" y="2772607"/>
            <a:ext cx="554297" cy="15446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805739" y="3479468"/>
            <a:ext cx="1161440" cy="34535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935219" y="3452318"/>
            <a:ext cx="931605" cy="35027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585644" y="2820933"/>
            <a:ext cx="996139" cy="36188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033756" y="3007547"/>
            <a:ext cx="554297" cy="15446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016374" y="2646830"/>
            <a:ext cx="545427" cy="16533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646715" y="3124624"/>
            <a:ext cx="1161440" cy="34535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1792694" y="3225230"/>
            <a:ext cx="931605" cy="35027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3035537" y="2641041"/>
            <a:ext cx="1020104" cy="3525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801307" y="3459162"/>
            <a:ext cx="604"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917569" y="3772483"/>
            <a:ext cx="604"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837959" y="3452689"/>
            <a:ext cx="604"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680988" y="3103273"/>
            <a:ext cx="604"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620065" y="3175635"/>
            <a:ext cx="604"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4561801" y="2808435"/>
            <a:ext cx="604"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033128" y="2995409"/>
            <a:ext cx="604"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4040442" y="2646436"/>
            <a:ext cx="604"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3026713" y="2776302"/>
            <a:ext cx="1020104" cy="3525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1794344" y="1914468"/>
            <a:ext cx="41787" cy="14859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2656385" y="1565182"/>
            <a:ext cx="41787" cy="14859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3998655" y="1103472"/>
            <a:ext cx="41787" cy="14859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3034068" y="1457699"/>
            <a:ext cx="41787" cy="14859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4586594" y="1257300"/>
            <a:ext cx="41787" cy="14859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483392" y="3652147"/>
            <a:ext cx="1279980" cy="6021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1529970" y="4022022"/>
            <a:ext cx="1279980" cy="6021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V="1">
            <a:off x="2381679" y="1942859"/>
            <a:ext cx="274863" cy="879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V="1">
            <a:off x="2381679" y="1943577"/>
            <a:ext cx="274863" cy="879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V="1">
            <a:off x="3748768" y="1538134"/>
            <a:ext cx="274863" cy="879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H="1">
            <a:off x="3082391" y="1722862"/>
            <a:ext cx="370112" cy="1228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H="1">
            <a:off x="1843487" y="2106976"/>
            <a:ext cx="266746" cy="834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1461724" y="4309158"/>
            <a:ext cx="399167" cy="1484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H="1" flipV="1">
            <a:off x="4026239" y="1559241"/>
            <a:ext cx="247279" cy="941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a:off x="4154201" y="1606301"/>
            <a:ext cx="474180" cy="1601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flipH="1" flipV="1">
            <a:off x="861722" y="4082848"/>
            <a:ext cx="280743" cy="935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3373217" y="1430622"/>
            <a:ext cx="511679" cy="369332"/>
          </a:xfrm>
          <a:prstGeom prst="rect">
            <a:avLst/>
          </a:prstGeom>
          <a:noFill/>
        </p:spPr>
        <p:txBody>
          <a:bodyPr wrap="none" rtlCol="0">
            <a:spAutoFit/>
          </a:bodyPr>
          <a:lstStyle/>
          <a:p>
            <a:r>
              <a:rPr lang="en-US" dirty="0" smtClean="0"/>
              <a:t>28”</a:t>
            </a:r>
            <a:endParaRPr lang="en-US" dirty="0"/>
          </a:p>
        </p:txBody>
      </p:sp>
      <p:sp>
        <p:nvSpPr>
          <p:cNvPr id="100" name="TextBox 99"/>
          <p:cNvSpPr txBox="1"/>
          <p:nvPr/>
        </p:nvSpPr>
        <p:spPr>
          <a:xfrm>
            <a:off x="4135451" y="1284030"/>
            <a:ext cx="511679" cy="369332"/>
          </a:xfrm>
          <a:prstGeom prst="rect">
            <a:avLst/>
          </a:prstGeom>
          <a:noFill/>
        </p:spPr>
        <p:txBody>
          <a:bodyPr wrap="none" rtlCol="0">
            <a:spAutoFit/>
          </a:bodyPr>
          <a:lstStyle/>
          <a:p>
            <a:r>
              <a:rPr lang="en-US" dirty="0" smtClean="0"/>
              <a:t>20”</a:t>
            </a:r>
            <a:endParaRPr lang="en-US" dirty="0"/>
          </a:p>
        </p:txBody>
      </p:sp>
      <p:sp>
        <p:nvSpPr>
          <p:cNvPr id="101" name="TextBox 100"/>
          <p:cNvSpPr txBox="1"/>
          <p:nvPr/>
        </p:nvSpPr>
        <p:spPr>
          <a:xfrm>
            <a:off x="2013160" y="1810306"/>
            <a:ext cx="511679" cy="369332"/>
          </a:xfrm>
          <a:prstGeom prst="rect">
            <a:avLst/>
          </a:prstGeom>
          <a:noFill/>
        </p:spPr>
        <p:txBody>
          <a:bodyPr wrap="none" rtlCol="0">
            <a:spAutoFit/>
          </a:bodyPr>
          <a:lstStyle/>
          <a:p>
            <a:r>
              <a:rPr lang="en-US" dirty="0" smtClean="0"/>
              <a:t>24”</a:t>
            </a:r>
            <a:endParaRPr lang="en-US" dirty="0"/>
          </a:p>
        </p:txBody>
      </p:sp>
      <p:sp>
        <p:nvSpPr>
          <p:cNvPr id="102" name="TextBox 101"/>
          <p:cNvSpPr txBox="1"/>
          <p:nvPr/>
        </p:nvSpPr>
        <p:spPr>
          <a:xfrm>
            <a:off x="1105315" y="4033740"/>
            <a:ext cx="511679" cy="369332"/>
          </a:xfrm>
          <a:prstGeom prst="rect">
            <a:avLst/>
          </a:prstGeom>
          <a:noFill/>
        </p:spPr>
        <p:txBody>
          <a:bodyPr wrap="none" rtlCol="0">
            <a:spAutoFit/>
          </a:bodyPr>
          <a:lstStyle/>
          <a:p>
            <a:r>
              <a:rPr lang="en-US" dirty="0" smtClean="0"/>
              <a:t>27”</a:t>
            </a:r>
            <a:endParaRPr lang="en-US" dirty="0"/>
          </a:p>
        </p:txBody>
      </p:sp>
      <p:sp>
        <p:nvSpPr>
          <p:cNvPr id="103" name="TextBox 102"/>
          <p:cNvSpPr txBox="1"/>
          <p:nvPr/>
        </p:nvSpPr>
        <p:spPr>
          <a:xfrm>
            <a:off x="5867400" y="5943600"/>
            <a:ext cx="2677143" cy="369332"/>
          </a:xfrm>
          <a:prstGeom prst="rect">
            <a:avLst/>
          </a:prstGeom>
          <a:noFill/>
        </p:spPr>
        <p:txBody>
          <a:bodyPr wrap="none" rtlCol="0">
            <a:spAutoFit/>
          </a:bodyPr>
          <a:lstStyle/>
          <a:p>
            <a:r>
              <a:rPr lang="en-US" dirty="0" smtClean="0"/>
              <a:t>Note: Drawing not to scale</a:t>
            </a:r>
            <a:endParaRPr lang="en-US" dirty="0"/>
          </a:p>
        </p:txBody>
      </p:sp>
    </p:spTree>
    <p:custDataLst>
      <p:tags r:id="rId1"/>
    </p:custDataLst>
    <p:extLst>
      <p:ext uri="{BB962C8B-B14F-4D97-AF65-F5344CB8AC3E}">
        <p14:creationId xmlns:p14="http://schemas.microsoft.com/office/powerpoint/2010/main" val="32404637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Supply Duct Opening Size Both Zones </a:t>
            </a:r>
            <a:endParaRPr lang="en-US" dirty="0"/>
          </a:p>
        </p:txBody>
      </p:sp>
      <p:pic>
        <p:nvPicPr>
          <p:cNvPr id="4" name="Picture 3"/>
          <p:cNvPicPr>
            <a:picLocks noChangeAspect="1"/>
          </p:cNvPicPr>
          <p:nvPr/>
        </p:nvPicPr>
        <p:blipFill rotWithShape="1">
          <a:blip r:embed="rId3"/>
          <a:srcRect l="18935" t="754" r="1346" b="35001"/>
          <a:stretch/>
        </p:blipFill>
        <p:spPr>
          <a:xfrm>
            <a:off x="609600" y="1696995"/>
            <a:ext cx="7670330" cy="4932405"/>
          </a:xfrm>
          <a:prstGeom prst="rect">
            <a:avLst/>
          </a:prstGeom>
        </p:spPr>
      </p:pic>
      <p:sp>
        <p:nvSpPr>
          <p:cNvPr id="7" name="TextBox 6"/>
          <p:cNvSpPr txBox="1"/>
          <p:nvPr/>
        </p:nvSpPr>
        <p:spPr>
          <a:xfrm>
            <a:off x="1066800" y="1125250"/>
            <a:ext cx="6451130" cy="584775"/>
          </a:xfrm>
          <a:prstGeom prst="rect">
            <a:avLst/>
          </a:prstGeom>
          <a:solidFill>
            <a:schemeClr val="accent1">
              <a:lumMod val="75000"/>
            </a:schemeClr>
          </a:solidFill>
        </p:spPr>
        <p:txBody>
          <a:bodyPr wrap="square" rtlCol="0">
            <a:spAutoFit/>
          </a:bodyPr>
          <a:lstStyle/>
          <a:p>
            <a:r>
              <a:rPr lang="en-US" sz="3200" dirty="0" smtClean="0">
                <a:solidFill>
                  <a:srgbClr val="FFFF00"/>
                </a:solidFill>
              </a:rPr>
              <a:t>Area of OEM Opening in ft</a:t>
            </a:r>
            <a:r>
              <a:rPr lang="en-US" sz="3200" baseline="30000" dirty="0" smtClean="0">
                <a:solidFill>
                  <a:srgbClr val="FFFF00"/>
                </a:solidFill>
              </a:rPr>
              <a:t>2 </a:t>
            </a:r>
            <a:r>
              <a:rPr lang="en-US" sz="3200" dirty="0" smtClean="0">
                <a:solidFill>
                  <a:srgbClr val="FFFF00"/>
                </a:solidFill>
              </a:rPr>
              <a:t>= ?</a:t>
            </a:r>
            <a:endParaRPr lang="en-US" sz="3200" dirty="0">
              <a:solidFill>
                <a:srgbClr val="FFFF00"/>
              </a:solidFill>
            </a:endParaRPr>
          </a:p>
        </p:txBody>
      </p:sp>
      <p:sp>
        <p:nvSpPr>
          <p:cNvPr id="8" name="TextBox 7"/>
          <p:cNvSpPr txBox="1"/>
          <p:nvPr/>
        </p:nvSpPr>
        <p:spPr>
          <a:xfrm>
            <a:off x="4572000" y="1847177"/>
            <a:ext cx="4368565" cy="1569660"/>
          </a:xfrm>
          <a:prstGeom prst="rect">
            <a:avLst/>
          </a:prstGeom>
          <a:solidFill>
            <a:schemeClr val="accent1">
              <a:lumMod val="75000"/>
            </a:schemeClr>
          </a:solidFill>
        </p:spPr>
        <p:txBody>
          <a:bodyPr wrap="square" rtlCol="0">
            <a:spAutoFit/>
          </a:bodyPr>
          <a:lstStyle/>
          <a:p>
            <a:r>
              <a:rPr lang="en-US" sz="3200" dirty="0" smtClean="0">
                <a:solidFill>
                  <a:srgbClr val="FFFF00"/>
                </a:solidFill>
              </a:rPr>
              <a:t>ft</a:t>
            </a:r>
            <a:r>
              <a:rPr lang="en-US" sz="3200" baseline="30000" dirty="0" smtClean="0">
                <a:solidFill>
                  <a:srgbClr val="FFFF00"/>
                </a:solidFill>
              </a:rPr>
              <a:t>2 </a:t>
            </a:r>
            <a:r>
              <a:rPr lang="en-US" sz="3200" dirty="0" smtClean="0">
                <a:solidFill>
                  <a:srgbClr val="FFFF00"/>
                </a:solidFill>
              </a:rPr>
              <a:t>= in</a:t>
            </a:r>
            <a:r>
              <a:rPr lang="en-US" sz="3200" baseline="30000" dirty="0" smtClean="0">
                <a:solidFill>
                  <a:srgbClr val="FFFF00"/>
                </a:solidFill>
              </a:rPr>
              <a:t>2 </a:t>
            </a:r>
            <a:r>
              <a:rPr lang="en-US" sz="3200" dirty="0" smtClean="0">
                <a:solidFill>
                  <a:srgbClr val="FFFF00"/>
                </a:solidFill>
              </a:rPr>
              <a:t>÷ 144</a:t>
            </a:r>
            <a:endParaRPr lang="en-US" sz="3200" dirty="0">
              <a:solidFill>
                <a:srgbClr val="FFFF00"/>
              </a:solidFill>
            </a:endParaRPr>
          </a:p>
          <a:p>
            <a:r>
              <a:rPr lang="en-US" sz="3200" dirty="0" smtClean="0">
                <a:solidFill>
                  <a:srgbClr val="FFFF00"/>
                </a:solidFill>
              </a:rPr>
              <a:t>(28 × 20) ÷ 144 = 3.89 </a:t>
            </a:r>
            <a:r>
              <a:rPr lang="en-US" sz="3200" dirty="0">
                <a:solidFill>
                  <a:srgbClr val="FFFF00"/>
                </a:solidFill>
              </a:rPr>
              <a:t>ft</a:t>
            </a:r>
            <a:r>
              <a:rPr lang="en-US" sz="3200" baseline="30000" dirty="0">
                <a:solidFill>
                  <a:srgbClr val="FFFF00"/>
                </a:solidFill>
              </a:rPr>
              <a:t>2</a:t>
            </a:r>
            <a:r>
              <a:rPr lang="en-US" sz="3200" dirty="0" smtClean="0">
                <a:solidFill>
                  <a:srgbClr val="FFFF00"/>
                </a:solidFill>
              </a:rPr>
              <a:t> </a:t>
            </a:r>
            <a:endParaRPr lang="en-US" sz="3200" dirty="0">
              <a:solidFill>
                <a:srgbClr val="FFFF00"/>
              </a:solidFill>
            </a:endParaRPr>
          </a:p>
          <a:p>
            <a:endParaRPr lang="en-US" sz="3200" dirty="0">
              <a:solidFill>
                <a:srgbClr val="FFFF00"/>
              </a:solidFill>
            </a:endParaRPr>
          </a:p>
        </p:txBody>
      </p:sp>
    </p:spTree>
    <p:custDataLst>
      <p:tags r:id="rId1"/>
    </p:custDataLst>
    <p:extLst>
      <p:ext uri="{BB962C8B-B14F-4D97-AF65-F5344CB8AC3E}">
        <p14:creationId xmlns:p14="http://schemas.microsoft.com/office/powerpoint/2010/main" val="26048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Zone 1 Supply Duct </a:t>
            </a:r>
            <a:r>
              <a:rPr lang="en-US" dirty="0"/>
              <a:t>Airflow In FPM </a:t>
            </a:r>
          </a:p>
        </p:txBody>
      </p:sp>
      <p:pic>
        <p:nvPicPr>
          <p:cNvPr id="4" name="Picture 3"/>
          <p:cNvPicPr>
            <a:picLocks noChangeAspect="1"/>
          </p:cNvPicPr>
          <p:nvPr/>
        </p:nvPicPr>
        <p:blipFill rotWithShape="1">
          <a:blip r:embed="rId3"/>
          <a:srcRect l="18935" t="754" r="1346" b="35001"/>
          <a:stretch/>
        </p:blipFill>
        <p:spPr>
          <a:xfrm>
            <a:off x="609600" y="1696995"/>
            <a:ext cx="7670330" cy="4932405"/>
          </a:xfrm>
          <a:prstGeom prst="rect">
            <a:avLst/>
          </a:prstGeom>
        </p:spPr>
      </p:pic>
      <p:sp>
        <p:nvSpPr>
          <p:cNvPr id="5" name="TextBox 4"/>
          <p:cNvSpPr txBox="1"/>
          <p:nvPr/>
        </p:nvSpPr>
        <p:spPr>
          <a:xfrm>
            <a:off x="3881284" y="1404607"/>
            <a:ext cx="4800600" cy="584775"/>
          </a:xfrm>
          <a:prstGeom prst="rect">
            <a:avLst/>
          </a:prstGeom>
          <a:solidFill>
            <a:schemeClr val="accent1">
              <a:lumMod val="75000"/>
            </a:schemeClr>
          </a:solidFill>
        </p:spPr>
        <p:txBody>
          <a:bodyPr wrap="square" rtlCol="0">
            <a:spAutoFit/>
          </a:bodyPr>
          <a:lstStyle/>
          <a:p>
            <a:r>
              <a:rPr lang="en-US" sz="3200" dirty="0" smtClean="0">
                <a:solidFill>
                  <a:srgbClr val="FFFF00"/>
                </a:solidFill>
              </a:rPr>
              <a:t>Zone 1 Supply = 2,400 CFM</a:t>
            </a:r>
            <a:endParaRPr lang="en-US" sz="3200" dirty="0">
              <a:solidFill>
                <a:srgbClr val="FFFF00"/>
              </a:solidFill>
            </a:endParaRPr>
          </a:p>
        </p:txBody>
      </p:sp>
      <p:sp>
        <p:nvSpPr>
          <p:cNvPr id="8" name="TextBox 7"/>
          <p:cNvSpPr txBox="1"/>
          <p:nvPr/>
        </p:nvSpPr>
        <p:spPr>
          <a:xfrm>
            <a:off x="1219200" y="2976748"/>
            <a:ext cx="6451130" cy="584775"/>
          </a:xfrm>
          <a:prstGeom prst="rect">
            <a:avLst/>
          </a:prstGeom>
          <a:solidFill>
            <a:schemeClr val="accent1">
              <a:lumMod val="75000"/>
            </a:schemeClr>
          </a:solidFill>
        </p:spPr>
        <p:txBody>
          <a:bodyPr wrap="square" rtlCol="0">
            <a:spAutoFit/>
          </a:bodyPr>
          <a:lstStyle/>
          <a:p>
            <a:r>
              <a:rPr lang="en-US" sz="3200" dirty="0" smtClean="0">
                <a:solidFill>
                  <a:srgbClr val="FFFF00"/>
                </a:solidFill>
              </a:rPr>
              <a:t>FPM </a:t>
            </a:r>
            <a:r>
              <a:rPr lang="en-US" sz="3200" baseline="30000" dirty="0" smtClean="0">
                <a:solidFill>
                  <a:srgbClr val="FFFF00"/>
                </a:solidFill>
              </a:rPr>
              <a:t> </a:t>
            </a:r>
            <a:r>
              <a:rPr lang="en-US" sz="3200" dirty="0" smtClean="0">
                <a:solidFill>
                  <a:srgbClr val="FFFF00"/>
                </a:solidFill>
              </a:rPr>
              <a:t>= CFM</a:t>
            </a:r>
            <a:r>
              <a:rPr lang="en-US" sz="3200" baseline="30000" dirty="0" smtClean="0">
                <a:solidFill>
                  <a:srgbClr val="FFFF00"/>
                </a:solidFill>
              </a:rPr>
              <a:t> </a:t>
            </a:r>
            <a:r>
              <a:rPr lang="en-US" sz="3200" dirty="0" smtClean="0">
                <a:solidFill>
                  <a:srgbClr val="FFFF00"/>
                </a:solidFill>
              </a:rPr>
              <a:t>÷ ft</a:t>
            </a:r>
            <a:r>
              <a:rPr lang="en-US" sz="3200" baseline="30000" dirty="0" smtClean="0">
                <a:solidFill>
                  <a:srgbClr val="FFFF00"/>
                </a:solidFill>
              </a:rPr>
              <a:t>2</a:t>
            </a:r>
            <a:endParaRPr lang="en-US" sz="3200" dirty="0">
              <a:solidFill>
                <a:srgbClr val="FFFF00"/>
              </a:solidFill>
            </a:endParaRPr>
          </a:p>
        </p:txBody>
      </p:sp>
      <p:sp>
        <p:nvSpPr>
          <p:cNvPr id="10" name="TextBox 9"/>
          <p:cNvSpPr txBox="1"/>
          <p:nvPr/>
        </p:nvSpPr>
        <p:spPr>
          <a:xfrm>
            <a:off x="1066800" y="4510686"/>
            <a:ext cx="6451130" cy="584775"/>
          </a:xfrm>
          <a:prstGeom prst="rect">
            <a:avLst/>
          </a:prstGeom>
          <a:solidFill>
            <a:schemeClr val="accent1">
              <a:lumMod val="75000"/>
            </a:schemeClr>
          </a:solidFill>
        </p:spPr>
        <p:txBody>
          <a:bodyPr wrap="square" rtlCol="0">
            <a:spAutoFit/>
          </a:bodyPr>
          <a:lstStyle/>
          <a:p>
            <a:r>
              <a:rPr lang="en-US" sz="3200" dirty="0" smtClean="0">
                <a:solidFill>
                  <a:srgbClr val="FFFF00"/>
                </a:solidFill>
              </a:rPr>
              <a:t>FPM </a:t>
            </a:r>
            <a:r>
              <a:rPr lang="en-US" sz="3200" baseline="30000" dirty="0" smtClean="0">
                <a:solidFill>
                  <a:srgbClr val="FFFF00"/>
                </a:solidFill>
              </a:rPr>
              <a:t> </a:t>
            </a:r>
            <a:r>
              <a:rPr lang="en-US" sz="3200" dirty="0" smtClean="0">
                <a:solidFill>
                  <a:srgbClr val="FFFF00"/>
                </a:solidFill>
              </a:rPr>
              <a:t>= 2,400</a:t>
            </a:r>
            <a:r>
              <a:rPr lang="en-US" sz="3200" baseline="30000" dirty="0" smtClean="0">
                <a:solidFill>
                  <a:srgbClr val="FFFF00"/>
                </a:solidFill>
              </a:rPr>
              <a:t> </a:t>
            </a:r>
            <a:r>
              <a:rPr lang="en-US" sz="3200" dirty="0" smtClean="0">
                <a:solidFill>
                  <a:srgbClr val="FFFF00"/>
                </a:solidFill>
              </a:rPr>
              <a:t>÷ 3.89 = 617 FPM</a:t>
            </a:r>
            <a:endParaRPr lang="en-US" sz="3200" dirty="0">
              <a:solidFill>
                <a:srgbClr val="FFFF00"/>
              </a:solidFill>
            </a:endParaRPr>
          </a:p>
        </p:txBody>
      </p:sp>
    </p:spTree>
    <p:custDataLst>
      <p:tags r:id="rId1"/>
    </p:custDataLst>
    <p:extLst>
      <p:ext uri="{BB962C8B-B14F-4D97-AF65-F5344CB8AC3E}">
        <p14:creationId xmlns:p14="http://schemas.microsoft.com/office/powerpoint/2010/main" val="377490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Zone 1 Supply Duct </a:t>
            </a:r>
            <a:r>
              <a:rPr lang="en-US" dirty="0"/>
              <a:t>Airflow In FPM </a:t>
            </a:r>
          </a:p>
        </p:txBody>
      </p:sp>
      <p:pic>
        <p:nvPicPr>
          <p:cNvPr id="4" name="Picture 3"/>
          <p:cNvPicPr>
            <a:picLocks noChangeAspect="1"/>
          </p:cNvPicPr>
          <p:nvPr/>
        </p:nvPicPr>
        <p:blipFill rotWithShape="1">
          <a:blip r:embed="rId3"/>
          <a:srcRect l="18935" t="754" r="1346" b="35001"/>
          <a:stretch/>
        </p:blipFill>
        <p:spPr>
          <a:xfrm>
            <a:off x="609600" y="1696995"/>
            <a:ext cx="7670330" cy="4932405"/>
          </a:xfrm>
          <a:prstGeom prst="rect">
            <a:avLst/>
          </a:prstGeom>
        </p:spPr>
      </p:pic>
      <p:sp>
        <p:nvSpPr>
          <p:cNvPr id="5" name="TextBox 4"/>
          <p:cNvSpPr txBox="1"/>
          <p:nvPr/>
        </p:nvSpPr>
        <p:spPr>
          <a:xfrm>
            <a:off x="3881284" y="1404607"/>
            <a:ext cx="4800600" cy="584775"/>
          </a:xfrm>
          <a:prstGeom prst="rect">
            <a:avLst/>
          </a:prstGeom>
          <a:solidFill>
            <a:schemeClr val="accent1">
              <a:lumMod val="75000"/>
            </a:schemeClr>
          </a:solidFill>
        </p:spPr>
        <p:txBody>
          <a:bodyPr wrap="square" rtlCol="0">
            <a:spAutoFit/>
          </a:bodyPr>
          <a:lstStyle/>
          <a:p>
            <a:r>
              <a:rPr lang="en-US" sz="3200" dirty="0" smtClean="0">
                <a:solidFill>
                  <a:srgbClr val="FFFF00"/>
                </a:solidFill>
              </a:rPr>
              <a:t>Zone 2 Supply = 3,200 CFM</a:t>
            </a:r>
            <a:endParaRPr lang="en-US" sz="3200" dirty="0">
              <a:solidFill>
                <a:srgbClr val="FFFF00"/>
              </a:solidFill>
            </a:endParaRPr>
          </a:p>
        </p:txBody>
      </p:sp>
      <p:sp>
        <p:nvSpPr>
          <p:cNvPr id="8" name="TextBox 7"/>
          <p:cNvSpPr txBox="1"/>
          <p:nvPr/>
        </p:nvSpPr>
        <p:spPr>
          <a:xfrm>
            <a:off x="1219200" y="2976748"/>
            <a:ext cx="6451130" cy="584775"/>
          </a:xfrm>
          <a:prstGeom prst="rect">
            <a:avLst/>
          </a:prstGeom>
          <a:solidFill>
            <a:schemeClr val="accent1">
              <a:lumMod val="75000"/>
            </a:schemeClr>
          </a:solidFill>
        </p:spPr>
        <p:txBody>
          <a:bodyPr wrap="square" rtlCol="0">
            <a:spAutoFit/>
          </a:bodyPr>
          <a:lstStyle/>
          <a:p>
            <a:r>
              <a:rPr lang="en-US" sz="3200" dirty="0" smtClean="0">
                <a:solidFill>
                  <a:srgbClr val="FFFF00"/>
                </a:solidFill>
              </a:rPr>
              <a:t>FPM </a:t>
            </a:r>
            <a:r>
              <a:rPr lang="en-US" sz="3200" baseline="30000" dirty="0" smtClean="0">
                <a:solidFill>
                  <a:srgbClr val="FFFF00"/>
                </a:solidFill>
              </a:rPr>
              <a:t> </a:t>
            </a:r>
            <a:r>
              <a:rPr lang="en-US" sz="3200" dirty="0" smtClean="0">
                <a:solidFill>
                  <a:srgbClr val="FFFF00"/>
                </a:solidFill>
              </a:rPr>
              <a:t>= CFM</a:t>
            </a:r>
            <a:r>
              <a:rPr lang="en-US" sz="3200" baseline="30000" dirty="0" smtClean="0">
                <a:solidFill>
                  <a:srgbClr val="FFFF00"/>
                </a:solidFill>
              </a:rPr>
              <a:t> </a:t>
            </a:r>
            <a:r>
              <a:rPr lang="en-US" sz="3200" dirty="0" smtClean="0">
                <a:solidFill>
                  <a:srgbClr val="FFFF00"/>
                </a:solidFill>
              </a:rPr>
              <a:t>÷ ft</a:t>
            </a:r>
            <a:r>
              <a:rPr lang="en-US" sz="3200" baseline="30000" dirty="0" smtClean="0">
                <a:solidFill>
                  <a:srgbClr val="FFFF00"/>
                </a:solidFill>
              </a:rPr>
              <a:t>2</a:t>
            </a:r>
            <a:endParaRPr lang="en-US" sz="3200" dirty="0">
              <a:solidFill>
                <a:srgbClr val="FFFF00"/>
              </a:solidFill>
            </a:endParaRPr>
          </a:p>
        </p:txBody>
      </p:sp>
      <p:sp>
        <p:nvSpPr>
          <p:cNvPr id="10" name="TextBox 9"/>
          <p:cNvSpPr txBox="1"/>
          <p:nvPr/>
        </p:nvSpPr>
        <p:spPr>
          <a:xfrm>
            <a:off x="1066800" y="4510686"/>
            <a:ext cx="6451130" cy="584775"/>
          </a:xfrm>
          <a:prstGeom prst="rect">
            <a:avLst/>
          </a:prstGeom>
          <a:solidFill>
            <a:schemeClr val="accent1">
              <a:lumMod val="75000"/>
            </a:schemeClr>
          </a:solidFill>
        </p:spPr>
        <p:txBody>
          <a:bodyPr wrap="square" rtlCol="0">
            <a:spAutoFit/>
          </a:bodyPr>
          <a:lstStyle/>
          <a:p>
            <a:r>
              <a:rPr lang="en-US" sz="3200" dirty="0" smtClean="0">
                <a:solidFill>
                  <a:srgbClr val="FFFF00"/>
                </a:solidFill>
              </a:rPr>
              <a:t>FPM </a:t>
            </a:r>
            <a:r>
              <a:rPr lang="en-US" sz="3200" baseline="30000" dirty="0" smtClean="0">
                <a:solidFill>
                  <a:srgbClr val="FFFF00"/>
                </a:solidFill>
              </a:rPr>
              <a:t> </a:t>
            </a:r>
            <a:r>
              <a:rPr lang="en-US" sz="3200" dirty="0" smtClean="0">
                <a:solidFill>
                  <a:srgbClr val="FFFF00"/>
                </a:solidFill>
              </a:rPr>
              <a:t>= 3,200</a:t>
            </a:r>
            <a:r>
              <a:rPr lang="en-US" sz="3200" baseline="30000" dirty="0" smtClean="0">
                <a:solidFill>
                  <a:srgbClr val="FFFF00"/>
                </a:solidFill>
              </a:rPr>
              <a:t> </a:t>
            </a:r>
            <a:r>
              <a:rPr lang="en-US" sz="3200" dirty="0" smtClean="0">
                <a:solidFill>
                  <a:srgbClr val="FFFF00"/>
                </a:solidFill>
              </a:rPr>
              <a:t>÷ 3.89 = 823 FPM</a:t>
            </a:r>
            <a:endParaRPr lang="en-US" sz="3200" dirty="0">
              <a:solidFill>
                <a:srgbClr val="FFFF00"/>
              </a:solidFill>
            </a:endParaRPr>
          </a:p>
        </p:txBody>
      </p:sp>
    </p:spTree>
    <p:custDataLst>
      <p:tags r:id="rId1"/>
    </p:custDataLst>
    <p:extLst>
      <p:ext uri="{BB962C8B-B14F-4D97-AF65-F5344CB8AC3E}">
        <p14:creationId xmlns:p14="http://schemas.microsoft.com/office/powerpoint/2010/main" val="182684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Supply Duct Opening Size Both </a:t>
            </a:r>
            <a:r>
              <a:rPr lang="en-US" dirty="0" smtClean="0"/>
              <a:t>Zones</a:t>
            </a:r>
            <a:endParaRPr lang="en-US" dirty="0"/>
          </a:p>
        </p:txBody>
      </p:sp>
      <p:pic>
        <p:nvPicPr>
          <p:cNvPr id="4" name="Picture 3"/>
          <p:cNvPicPr>
            <a:picLocks noChangeAspect="1"/>
          </p:cNvPicPr>
          <p:nvPr/>
        </p:nvPicPr>
        <p:blipFill rotWithShape="1">
          <a:blip r:embed="rId3"/>
          <a:srcRect l="18935" t="754" r="1346" b="35001"/>
          <a:stretch/>
        </p:blipFill>
        <p:spPr>
          <a:xfrm>
            <a:off x="609600" y="1696995"/>
            <a:ext cx="7670330" cy="4932405"/>
          </a:xfrm>
          <a:prstGeom prst="rect">
            <a:avLst/>
          </a:prstGeom>
        </p:spPr>
      </p:pic>
      <p:sp>
        <p:nvSpPr>
          <p:cNvPr id="7" name="TextBox 6"/>
          <p:cNvSpPr txBox="1"/>
          <p:nvPr/>
        </p:nvSpPr>
        <p:spPr>
          <a:xfrm>
            <a:off x="533400" y="127335"/>
            <a:ext cx="6451130" cy="1569660"/>
          </a:xfrm>
          <a:prstGeom prst="rect">
            <a:avLst/>
          </a:prstGeom>
          <a:solidFill>
            <a:schemeClr val="accent1">
              <a:lumMod val="75000"/>
            </a:schemeClr>
          </a:solidFill>
        </p:spPr>
        <p:txBody>
          <a:bodyPr wrap="square" rtlCol="0">
            <a:spAutoFit/>
          </a:bodyPr>
          <a:lstStyle/>
          <a:p>
            <a:r>
              <a:rPr lang="en-US" sz="3200" dirty="0">
                <a:solidFill>
                  <a:srgbClr val="FFFF00"/>
                </a:solidFill>
              </a:rPr>
              <a:t>F</a:t>
            </a:r>
            <a:r>
              <a:rPr lang="en-US" sz="3200" dirty="0" smtClean="0">
                <a:solidFill>
                  <a:srgbClr val="FFFF00"/>
                </a:solidFill>
              </a:rPr>
              <a:t>ind </a:t>
            </a:r>
            <a:r>
              <a:rPr lang="en-US" sz="3200" dirty="0">
                <a:solidFill>
                  <a:srgbClr val="FFFF00"/>
                </a:solidFill>
              </a:rPr>
              <a:t>the FPM for Zone 1 and 2 Supply airflow if the duct size was changed to 26” × 24</a:t>
            </a:r>
            <a:r>
              <a:rPr lang="en-US" sz="3200" dirty="0" smtClean="0">
                <a:solidFill>
                  <a:srgbClr val="FFFF00"/>
                </a:solidFill>
              </a:rPr>
              <a:t>”.</a:t>
            </a:r>
            <a:endParaRPr lang="en-US" sz="3200" dirty="0">
              <a:solidFill>
                <a:srgbClr val="FFFF00"/>
              </a:solidFill>
            </a:endParaRPr>
          </a:p>
        </p:txBody>
      </p:sp>
      <p:sp>
        <p:nvSpPr>
          <p:cNvPr id="8" name="TextBox 7"/>
          <p:cNvSpPr txBox="1"/>
          <p:nvPr/>
        </p:nvSpPr>
        <p:spPr>
          <a:xfrm>
            <a:off x="838200" y="2293454"/>
            <a:ext cx="6908330" cy="4031873"/>
          </a:xfrm>
          <a:prstGeom prst="rect">
            <a:avLst/>
          </a:prstGeom>
          <a:solidFill>
            <a:schemeClr val="accent1">
              <a:lumMod val="75000"/>
            </a:schemeClr>
          </a:solidFill>
        </p:spPr>
        <p:txBody>
          <a:bodyPr wrap="square" rtlCol="0">
            <a:spAutoFit/>
          </a:bodyPr>
          <a:lstStyle/>
          <a:p>
            <a:r>
              <a:rPr lang="en-US" sz="3200" dirty="0">
                <a:solidFill>
                  <a:srgbClr val="FFFF00"/>
                </a:solidFill>
              </a:rPr>
              <a:t>Zone 1: </a:t>
            </a:r>
            <a:endParaRPr lang="en-US" sz="3200" dirty="0" smtClean="0">
              <a:solidFill>
                <a:srgbClr val="FFFF00"/>
              </a:solidFill>
            </a:endParaRPr>
          </a:p>
          <a:p>
            <a:r>
              <a:rPr lang="en-US" sz="3200" dirty="0" smtClean="0">
                <a:solidFill>
                  <a:srgbClr val="FFFF00"/>
                </a:solidFill>
              </a:rPr>
              <a:t>(</a:t>
            </a:r>
            <a:r>
              <a:rPr lang="en-US" sz="3200" dirty="0">
                <a:solidFill>
                  <a:srgbClr val="FFFF00"/>
                </a:solidFill>
              </a:rPr>
              <a:t>26 × 24) ÷ 144 = 4.3333 and 2,400 CFM ÷ 4.3333 = 554 </a:t>
            </a:r>
            <a:r>
              <a:rPr lang="en-US" sz="3200" dirty="0" smtClean="0">
                <a:solidFill>
                  <a:srgbClr val="FFFF00"/>
                </a:solidFill>
              </a:rPr>
              <a:t>FPM</a:t>
            </a:r>
          </a:p>
          <a:p>
            <a:endParaRPr lang="en-US" sz="3200" dirty="0">
              <a:solidFill>
                <a:srgbClr val="FFFF00"/>
              </a:solidFill>
            </a:endParaRPr>
          </a:p>
          <a:p>
            <a:r>
              <a:rPr lang="en-US" sz="3200" dirty="0">
                <a:solidFill>
                  <a:srgbClr val="FFFF00"/>
                </a:solidFill>
              </a:rPr>
              <a:t>Zone 2: </a:t>
            </a:r>
            <a:endParaRPr lang="en-US" sz="3200" dirty="0" smtClean="0">
              <a:solidFill>
                <a:srgbClr val="FFFF00"/>
              </a:solidFill>
            </a:endParaRPr>
          </a:p>
          <a:p>
            <a:r>
              <a:rPr lang="en-US" sz="3200" dirty="0" smtClean="0">
                <a:solidFill>
                  <a:srgbClr val="FFFF00"/>
                </a:solidFill>
              </a:rPr>
              <a:t>(</a:t>
            </a:r>
            <a:r>
              <a:rPr lang="en-US" sz="3200" dirty="0">
                <a:solidFill>
                  <a:srgbClr val="FFFF00"/>
                </a:solidFill>
              </a:rPr>
              <a:t>26 × 24) ÷ 144 = 4.3333 and 3,200 CFM ÷ 4.3333 = 739 FPM</a:t>
            </a:r>
          </a:p>
          <a:p>
            <a:endParaRPr lang="en-US" sz="3200" dirty="0">
              <a:solidFill>
                <a:srgbClr val="FFFF00"/>
              </a:solidFill>
            </a:endParaRPr>
          </a:p>
        </p:txBody>
      </p:sp>
    </p:spTree>
    <p:custDataLst>
      <p:tags r:id="rId1"/>
    </p:custDataLst>
    <p:extLst>
      <p:ext uri="{BB962C8B-B14F-4D97-AF65-F5344CB8AC3E}">
        <p14:creationId xmlns:p14="http://schemas.microsoft.com/office/powerpoint/2010/main" val="399213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Return </a:t>
            </a:r>
            <a:r>
              <a:rPr lang="en-US" dirty="0"/>
              <a:t>Duct Opening Size Both Zones </a:t>
            </a:r>
          </a:p>
        </p:txBody>
      </p:sp>
      <p:pic>
        <p:nvPicPr>
          <p:cNvPr id="4" name="Picture 3"/>
          <p:cNvPicPr>
            <a:picLocks noChangeAspect="1"/>
          </p:cNvPicPr>
          <p:nvPr/>
        </p:nvPicPr>
        <p:blipFill rotWithShape="1">
          <a:blip r:embed="rId3"/>
          <a:srcRect l="17196" t="-1626" r="-882" b="33392"/>
          <a:stretch/>
        </p:blipFill>
        <p:spPr>
          <a:xfrm>
            <a:off x="457200" y="1717219"/>
            <a:ext cx="7984618" cy="5140781"/>
          </a:xfrm>
          <a:prstGeom prst="rect">
            <a:avLst/>
          </a:prstGeom>
        </p:spPr>
      </p:pic>
      <p:sp>
        <p:nvSpPr>
          <p:cNvPr id="5" name="TextBox 4"/>
          <p:cNvSpPr txBox="1"/>
          <p:nvPr/>
        </p:nvSpPr>
        <p:spPr>
          <a:xfrm>
            <a:off x="1752600" y="1152803"/>
            <a:ext cx="5370871" cy="584775"/>
          </a:xfrm>
          <a:prstGeom prst="rect">
            <a:avLst/>
          </a:prstGeom>
          <a:solidFill>
            <a:schemeClr val="accent1">
              <a:lumMod val="75000"/>
            </a:schemeClr>
          </a:solidFill>
        </p:spPr>
        <p:txBody>
          <a:bodyPr wrap="square" rtlCol="0">
            <a:spAutoFit/>
          </a:bodyPr>
          <a:lstStyle/>
          <a:p>
            <a:r>
              <a:rPr lang="en-US" sz="3200" dirty="0" smtClean="0">
                <a:solidFill>
                  <a:srgbClr val="FFFF00"/>
                </a:solidFill>
              </a:rPr>
              <a:t>Area of OEM Opening in ft</a:t>
            </a:r>
            <a:r>
              <a:rPr lang="en-US" sz="3200" baseline="30000" dirty="0" smtClean="0">
                <a:solidFill>
                  <a:srgbClr val="FFFF00"/>
                </a:solidFill>
              </a:rPr>
              <a:t>2 </a:t>
            </a:r>
            <a:r>
              <a:rPr lang="en-US" sz="3200" dirty="0" smtClean="0">
                <a:solidFill>
                  <a:srgbClr val="FFFF00"/>
                </a:solidFill>
              </a:rPr>
              <a:t>= ?</a:t>
            </a:r>
            <a:endParaRPr lang="en-US" sz="3200" dirty="0">
              <a:solidFill>
                <a:srgbClr val="FFFF00"/>
              </a:solidFill>
            </a:endParaRPr>
          </a:p>
        </p:txBody>
      </p:sp>
      <p:sp>
        <p:nvSpPr>
          <p:cNvPr id="8" name="TextBox 7"/>
          <p:cNvSpPr txBox="1"/>
          <p:nvPr/>
        </p:nvSpPr>
        <p:spPr>
          <a:xfrm>
            <a:off x="4718901" y="1943299"/>
            <a:ext cx="4120300" cy="1569660"/>
          </a:xfrm>
          <a:prstGeom prst="rect">
            <a:avLst/>
          </a:prstGeom>
          <a:solidFill>
            <a:schemeClr val="accent1">
              <a:lumMod val="75000"/>
            </a:schemeClr>
          </a:solidFill>
        </p:spPr>
        <p:txBody>
          <a:bodyPr wrap="square" rtlCol="0">
            <a:spAutoFit/>
          </a:bodyPr>
          <a:lstStyle/>
          <a:p>
            <a:r>
              <a:rPr lang="en-US" sz="3200" dirty="0" smtClean="0">
                <a:solidFill>
                  <a:srgbClr val="FFFF00"/>
                </a:solidFill>
              </a:rPr>
              <a:t>ft</a:t>
            </a:r>
            <a:r>
              <a:rPr lang="en-US" sz="3200" baseline="30000" dirty="0" smtClean="0">
                <a:solidFill>
                  <a:srgbClr val="FFFF00"/>
                </a:solidFill>
              </a:rPr>
              <a:t>2 </a:t>
            </a:r>
            <a:r>
              <a:rPr lang="en-US" sz="3200" dirty="0" smtClean="0">
                <a:solidFill>
                  <a:srgbClr val="FFFF00"/>
                </a:solidFill>
              </a:rPr>
              <a:t>= in</a:t>
            </a:r>
            <a:r>
              <a:rPr lang="en-US" sz="3200" baseline="30000" dirty="0" smtClean="0">
                <a:solidFill>
                  <a:srgbClr val="FFFF00"/>
                </a:solidFill>
              </a:rPr>
              <a:t>2 </a:t>
            </a:r>
            <a:r>
              <a:rPr lang="en-US" sz="3200" dirty="0" smtClean="0">
                <a:solidFill>
                  <a:srgbClr val="FFFF00"/>
                </a:solidFill>
              </a:rPr>
              <a:t>÷ 144</a:t>
            </a:r>
            <a:endParaRPr lang="en-US" sz="3200" dirty="0">
              <a:solidFill>
                <a:srgbClr val="FFFF00"/>
              </a:solidFill>
            </a:endParaRPr>
          </a:p>
          <a:p>
            <a:r>
              <a:rPr lang="en-US" sz="3200" dirty="0" smtClean="0">
                <a:solidFill>
                  <a:srgbClr val="FFFF00"/>
                </a:solidFill>
              </a:rPr>
              <a:t>(27 × 24) ÷ 144 = 4.5 </a:t>
            </a:r>
            <a:r>
              <a:rPr lang="en-US" sz="3200" dirty="0">
                <a:solidFill>
                  <a:srgbClr val="FFFF00"/>
                </a:solidFill>
              </a:rPr>
              <a:t>ft</a:t>
            </a:r>
            <a:r>
              <a:rPr lang="en-US" sz="3200" baseline="30000" dirty="0">
                <a:solidFill>
                  <a:srgbClr val="FFFF00"/>
                </a:solidFill>
              </a:rPr>
              <a:t>2</a:t>
            </a:r>
            <a:r>
              <a:rPr lang="en-US" sz="3200" dirty="0" smtClean="0">
                <a:solidFill>
                  <a:srgbClr val="FFFF00"/>
                </a:solidFill>
              </a:rPr>
              <a:t> </a:t>
            </a:r>
            <a:endParaRPr lang="en-US" sz="3200" dirty="0">
              <a:solidFill>
                <a:srgbClr val="FFFF00"/>
              </a:solidFill>
            </a:endParaRPr>
          </a:p>
          <a:p>
            <a:endParaRPr lang="en-US" sz="3200" dirty="0">
              <a:solidFill>
                <a:srgbClr val="FFFF00"/>
              </a:solidFill>
            </a:endParaRPr>
          </a:p>
        </p:txBody>
      </p:sp>
    </p:spTree>
    <p:custDataLst>
      <p:tags r:id="rId1"/>
    </p:custDataLst>
    <p:extLst>
      <p:ext uri="{BB962C8B-B14F-4D97-AF65-F5344CB8AC3E}">
        <p14:creationId xmlns:p14="http://schemas.microsoft.com/office/powerpoint/2010/main" val="77027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LOGO" val="ComfortU_Logo.jpg"/>
  <p:tag name="ARTICULATE_PRESENTER" val="Donald Prather"/>
  <p:tag name="ARTICULATE_PRESENTER_GUID" val="0067420A16B5"/>
  <p:tag name="ARTICULATE_LMS" val="0"/>
  <p:tag name="ARTICULATE_TEMPLATE" val="Corporate Communications"/>
  <p:tag name="ARTICULATE_TEMPLATE_GUID" val="1a000000-6000-0000-b000-000000000001"/>
  <p:tag name="PRESENTER_PREVIEW_MODE" val="0"/>
  <p:tag name="PRESENTER_PREVIEW_START" val="1"/>
  <p:tag name="PLAYERLOGOHEIGHT" val="162"/>
  <p:tag name="PLAYERLOGOWIDTH" val="351"/>
  <p:tag name="LAUNCHINNEWWINDOW" val="0"/>
  <p:tag name="LASTPUBLISHED" val="C:\Users\Craig\Documents\My Articulate Projects\2.1 Why Balance a House\player.html"/>
  <p:tag name="ARTICULATE_META_COURSE_VERSION" val="1.0"/>
  <p:tag name="ARTICULATE_META_COURSE_VERSION_SET" val="True"/>
  <p:tag name="ARTICULATE_REFERENCE_ID" val="0b2ae246-c608-48c8-b00f-180ba22f995d"/>
  <p:tag name="ARTICULATE_REFERENCE_COUNT" val="0"/>
  <p:tag name="ARTICULATE_PLAYER_GLOSSARY_XML" val="&lt;?xml version=&quot;1.0&quot; encoding=&quot;utf-16&quot;?&gt;&lt;glossary xmlns:xsi=&quot;http://www.w3.org/2001/XMLSchema-instance&quot; xmlns:xsd=&quot;http://www.w3.org/2001/XMLSchema&quot;&gt;&lt;terms /&gt;&lt;/glossary&gt;"/>
  <p:tag name="ARTICULATE_META_DESCRIPTION" val="Conduction, and leakage losses and pressure effects"/>
  <p:tag name="ARTICULATE_META_COURSE_ID" val="2_1_Why_Balance_a_House"/>
  <p:tag name="ARTICULATE_META_NAME_SET" val="True"/>
  <p:tag name="TAG_BACKING_FORM_KEY" val="2294628-c:\users\don\desktop\power points\1.1 energy losses.pptx"/>
  <p:tag name="ARTICULATE_PRESENTER_VERSION" val="7"/>
  <p:tag name="ARTICULATE_USED_PAGE_ORIENTATION" val="1"/>
  <p:tag name="ARTICULATE_USED_PAGE_SIZE" val="1"/>
  <p:tag name="ARTICULATE_PROJECT_OPEN" val="0"/>
  <p:tag name="ARTICULATE_SLIDE_COUNT" val="1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UDIO_ID" val="531"/>
  <p:tag name="ARTICULATE_AUDIO_RECORDED" val="1"/>
  <p:tag name="TIMELINE" val="2.9/16.3"/>
  <p:tag name="ELAPSEDTIME" val="26.9"/>
  <p:tag name="ANNOTATION_COUNT" val="0"/>
  <p:tag name="ARTICULATE_USED_LAYOUT" val="2"/>
  <p:tag name="ARTICULATE_NAV_LEVEL" val="1"/>
  <p:tag name="ARTICULATE_SLIDE_PRESENTER_GUID" val="5465a159-571b-44b6-967b-377951d1ef3d"/>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UDIO_ID" val="532"/>
  <p:tag name="ARTICULATE_AUDIO_RECORDED" val="1"/>
  <p:tag name="TIMELINE" val="2.7/13.0"/>
  <p:tag name="ELAPSEDTIME" val="28.8"/>
  <p:tag name="ANNOTATION_COUNT" val="0"/>
  <p:tag name="ARTICULATE_USED_LAYOUT" val="2"/>
  <p:tag name="ARTICULATE_NAV_LEVEL" val="1"/>
  <p:tag name="ARTICULATE_SLIDE_PRESENTER_GUID" val="5465a159-571b-44b6-967b-377951d1ef3d"/>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NAV" val="1"/>
  <p:tag name="ARTICULATE_SLIDE_GUID" val="6aac7893-bf6d-4d34-9e8a-5d85bbcdb0ad"/>
  <p:tag name="AUDIO_ID" val="316"/>
  <p:tag name="ARTICULATE_AUDIO_RECORDED" val="1"/>
  <p:tag name="ELAPSEDTIME" val="20.1"/>
  <p:tag name="ANNOTATION_COUNT" val="0"/>
  <p:tag name="ARTICULATE_NAV_LEVEL" val="1"/>
  <p:tag name="ARTICULATE_SLIDE_PRESENTER_GUID" val="98bb69f2-8d08-4a0f-b3bb-0c4b682557b7"/>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UDIO_ID" val="537"/>
  <p:tag name="ARTICULATE_AUDIO_RECORDED" val="1"/>
  <p:tag name="ELAPSEDTIME" val="16.4"/>
  <p:tag name="ANNOTATION_COUNT" val="0"/>
  <p:tag name="ARTICULATE_USED_LAYOUT" val="2"/>
  <p:tag name="ARTICULATE_NAV_LEVEL" val="1"/>
  <p:tag name="ARTICULATE_SLIDE_PRESENTER_GUID" val="5465a159-571b-44b6-967b-377951d1ef3d"/>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Craig\AppData\Local\Temp\articulate\presenter\imgtemp\tODGD1uj_files\slide0001_image001.png"/>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5148</TotalTime>
  <Words>609</Words>
  <Application>Microsoft Office PowerPoint</Application>
  <PresentationFormat>On-screen Show (4:3)</PresentationFormat>
  <Paragraphs>72</Paragraphs>
  <Slides>19</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Office Theme</vt:lpstr>
      <vt:lpstr> Maria’s Restaurant Chapter 3 Section 11  </vt:lpstr>
      <vt:lpstr>Duct Design Preparation Steps</vt:lpstr>
      <vt:lpstr>Maria’s Duct Layout Sketch </vt:lpstr>
      <vt:lpstr>OEM Duct  Opening Size Chart</vt:lpstr>
      <vt:lpstr>Supply Duct Opening Size Both Zones </vt:lpstr>
      <vt:lpstr>Zone 1 Supply Duct Airflow In FPM </vt:lpstr>
      <vt:lpstr>Zone 1 Supply Duct Airflow In FPM </vt:lpstr>
      <vt:lpstr>Supply Duct Opening Size Both Zones</vt:lpstr>
      <vt:lpstr>Return Duct Opening Size Both Zones </vt:lpstr>
      <vt:lpstr>Return Duct Airflow FPM Both Zones </vt:lpstr>
      <vt:lpstr>Return Duct Opening Size Both Zones </vt:lpstr>
      <vt:lpstr>Friction Rate Calculation</vt:lpstr>
      <vt:lpstr>Friction Rate Calculation</vt:lpstr>
      <vt:lpstr>Friction Rate Calculation 1</vt:lpstr>
      <vt:lpstr>Friction Rate Calculation 2</vt:lpstr>
      <vt:lpstr>Friction Rate Calculation 3</vt:lpstr>
      <vt:lpstr>Friction Rate Calculation 4</vt:lpstr>
      <vt:lpstr>OEM Supply Duct Opening ½ Blocked</vt:lpstr>
      <vt:lpstr>Field Notes</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dc:creator>
  <cp:lastModifiedBy>Donald Prather</cp:lastModifiedBy>
  <cp:revision>581</cp:revision>
  <dcterms:created xsi:type="dcterms:W3CDTF">2013-05-23T13:04:32Z</dcterms:created>
  <dcterms:modified xsi:type="dcterms:W3CDTF">2017-07-24T21:20:37Z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2.1 Why Balance a House  </vt:lpwstr>
  </property>
  <property fmtid="{D5CDD505-2E9C-101B-9397-08002B2CF9AE}" pid="4" name="ArticulateProjectVersion">
    <vt:lpwstr>7</vt:lpwstr>
  </property>
  <property fmtid="{D5CDD505-2E9C-101B-9397-08002B2CF9AE}" pid="5" name="ArticulateGUID">
    <vt:lpwstr>A42517A3-5FEF-4BDD-B48F-655429993C48</vt:lpwstr>
  </property>
  <property fmtid="{D5CDD505-2E9C-101B-9397-08002B2CF9AE}" pid="6" name="ArticulateProjectFull">
    <vt:lpwstr>C:\Users\Don\Desktop\Chapter 3 Class 11 Maria's restaurant .ppta</vt:lpwstr>
  </property>
</Properties>
</file>