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430" r:id="rId2"/>
    <p:sldId id="427" r:id="rId3"/>
    <p:sldId id="380" r:id="rId4"/>
    <p:sldId id="382" r:id="rId5"/>
    <p:sldId id="366" r:id="rId6"/>
    <p:sldId id="385" r:id="rId7"/>
    <p:sldId id="386" r:id="rId8"/>
    <p:sldId id="388" r:id="rId9"/>
    <p:sldId id="389" r:id="rId10"/>
    <p:sldId id="390" r:id="rId11"/>
    <p:sldId id="391" r:id="rId12"/>
    <p:sldId id="401" r:id="rId13"/>
    <p:sldId id="384" r:id="rId14"/>
    <p:sldId id="400" r:id="rId15"/>
    <p:sldId id="402" r:id="rId16"/>
    <p:sldId id="403" r:id="rId17"/>
    <p:sldId id="407" r:id="rId18"/>
    <p:sldId id="408" r:id="rId19"/>
    <p:sldId id="428" r:id="rId20"/>
    <p:sldId id="429" r:id="rId21"/>
  </p:sldIdLst>
  <p:sldSz cx="9144000" cy="6858000" type="screen4x3"/>
  <p:notesSz cx="7010400" cy="92964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454545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>
      <p:cViewPr varScale="1">
        <p:scale>
          <a:sx n="65" d="100"/>
          <a:sy n="65" d="100"/>
        </p:scale>
        <p:origin x="84" y="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97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64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20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5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89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88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74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90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29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02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77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598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27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25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96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07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58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85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48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4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575" y="562862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Duct Design Basics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Lesson 2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2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9"/>
    </mc:Choice>
    <mc:Fallback xmlns=""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ACCA’s Duct Slide Rule Has Friction Rate Scales for Four Common Duct Materials: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Galvanized Metal 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Wire Helix Flex 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Duct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Duct Liner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256758"/>
            <a:ext cx="4329223" cy="560252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362200" y="3429000"/>
            <a:ext cx="57912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6611" t="1427" r="13622" b="1456"/>
          <a:stretch/>
        </p:blipFill>
        <p:spPr>
          <a:xfrm>
            <a:off x="462515" y="4058019"/>
            <a:ext cx="3645053" cy="2314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01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9144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ACCA’s Duct Slide Rule Has Friction Rate Scales for Four Common Duct Materials: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Galvanized Metal 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Wire Helix Flex 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Duct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Duct Liner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Note: For other </a:t>
            </a:r>
            <a:r>
              <a:rPr lang="en-US" sz="3200" dirty="0">
                <a:solidFill>
                  <a:srgbClr val="FFFF00"/>
                </a:solidFill>
              </a:rPr>
              <a:t>m</a:t>
            </a:r>
            <a:r>
              <a:rPr lang="en-US" sz="3200" dirty="0" smtClean="0">
                <a:solidFill>
                  <a:srgbClr val="FFFF00"/>
                </a:solidFill>
              </a:rPr>
              <a:t>aterials select the type of duct on the Slide Rule based on the </a:t>
            </a:r>
            <a:r>
              <a:rPr lang="en-US" sz="3200" u="sng" dirty="0" smtClean="0">
                <a:solidFill>
                  <a:srgbClr val="FFFF00"/>
                </a:solidFill>
              </a:rPr>
              <a:t>roughness indexes</a:t>
            </a:r>
            <a:r>
              <a:rPr lang="en-US" sz="3200" dirty="0" smtClean="0">
                <a:solidFill>
                  <a:srgbClr val="FFFF00"/>
                </a:solidFill>
              </a:rPr>
              <a:t>.  For example Stainless Steel would use the Galvanized Metal Duct scale and Concrete duct is comparable to Wire Helix Flex Duct so that scale would be used. 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24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8600"/>
            <a:ext cx="5892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Round to Rectangular Conversions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374" r="941" b="44859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784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67428" y="124623"/>
            <a:ext cx="7409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Convert 8” Round Duct to Rectangular Duct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374" r="941" b="44859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916993" y="4191000"/>
            <a:ext cx="914400" cy="86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02593" y="1066800"/>
            <a:ext cx="914400" cy="86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79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8600"/>
            <a:ext cx="5892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Round to Rectangular Conversions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374" r="941" b="44859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85489" y="3284647"/>
            <a:ext cx="415851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π</a:t>
            </a:r>
            <a:r>
              <a:rPr lang="en-US" sz="3200" dirty="0" smtClean="0">
                <a:solidFill>
                  <a:srgbClr val="FF0000"/>
                </a:solidFill>
              </a:rPr>
              <a:t> x r</a:t>
            </a:r>
            <a:r>
              <a:rPr lang="en-US" sz="3200" baseline="30000" dirty="0" smtClean="0">
                <a:solidFill>
                  <a:srgbClr val="FF0000"/>
                </a:solidFill>
              </a:rPr>
              <a:t>2 </a:t>
            </a:r>
            <a:r>
              <a:rPr lang="en-US" sz="3200" dirty="0" smtClean="0">
                <a:solidFill>
                  <a:srgbClr val="FF0000"/>
                </a:solidFill>
              </a:rPr>
              <a:t>= 3.14 x 4</a:t>
            </a:r>
            <a:r>
              <a:rPr lang="en-US" sz="3200" baseline="30000" dirty="0" smtClean="0">
                <a:solidFill>
                  <a:srgbClr val="FF0000"/>
                </a:solidFill>
              </a:rPr>
              <a:t>2 </a:t>
            </a:r>
            <a:r>
              <a:rPr lang="en-US" sz="3200" dirty="0" smtClean="0">
                <a:solidFill>
                  <a:srgbClr val="FF0000"/>
                </a:solidFill>
              </a:rPr>
              <a:t>= 50.24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724402" y="3810000"/>
            <a:ext cx="3352798" cy="21625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2046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8600"/>
            <a:ext cx="5892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Round to Rectangular Conversions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374" r="941" b="44859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581400" y="3810000"/>
            <a:ext cx="609600" cy="10633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1240" y="2303849"/>
            <a:ext cx="8121519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Thus Duct Length x Duct Width must be ≥ 50.24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5489" y="3284647"/>
            <a:ext cx="415851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π</a:t>
            </a:r>
            <a:r>
              <a:rPr lang="en-US" sz="3200" dirty="0" smtClean="0">
                <a:solidFill>
                  <a:srgbClr val="FF0000"/>
                </a:solidFill>
              </a:rPr>
              <a:t> x r</a:t>
            </a:r>
            <a:r>
              <a:rPr lang="en-US" sz="3200" baseline="30000" dirty="0" smtClean="0">
                <a:solidFill>
                  <a:srgbClr val="FF0000"/>
                </a:solidFill>
              </a:rPr>
              <a:t>2 </a:t>
            </a:r>
            <a:r>
              <a:rPr lang="en-US" sz="3200" dirty="0" smtClean="0">
                <a:solidFill>
                  <a:srgbClr val="FF0000"/>
                </a:solidFill>
              </a:rPr>
              <a:t>= 3.14 x 4</a:t>
            </a:r>
            <a:r>
              <a:rPr lang="en-US" sz="3200" baseline="30000" dirty="0" smtClean="0">
                <a:solidFill>
                  <a:srgbClr val="FF0000"/>
                </a:solidFill>
              </a:rPr>
              <a:t>2 </a:t>
            </a:r>
            <a:r>
              <a:rPr lang="en-US" sz="3200" dirty="0" smtClean="0">
                <a:solidFill>
                  <a:srgbClr val="FF0000"/>
                </a:solidFill>
              </a:rPr>
              <a:t>= 50.24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761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8600"/>
            <a:ext cx="5892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Round to Rectangular Conversions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374" r="941" b="44859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124200" y="5257800"/>
            <a:ext cx="1143000" cy="1541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1240" y="2303849"/>
            <a:ext cx="8121519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Thus Duct Length x Duct Width must be ≥ 50.24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48000" y="5257800"/>
            <a:ext cx="1219200" cy="609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85489" y="3284647"/>
            <a:ext cx="415851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l-GR" sz="3200" dirty="0" smtClean="0">
                <a:solidFill>
                  <a:srgbClr val="FF0000"/>
                </a:solidFill>
              </a:rPr>
              <a:t>π</a:t>
            </a:r>
            <a:r>
              <a:rPr lang="en-US" sz="3200" dirty="0" smtClean="0">
                <a:solidFill>
                  <a:srgbClr val="FF0000"/>
                </a:solidFill>
              </a:rPr>
              <a:t> x r</a:t>
            </a:r>
            <a:r>
              <a:rPr lang="en-US" sz="3200" baseline="30000" dirty="0" smtClean="0">
                <a:solidFill>
                  <a:srgbClr val="FF0000"/>
                </a:solidFill>
              </a:rPr>
              <a:t>2 </a:t>
            </a:r>
            <a:r>
              <a:rPr lang="en-US" sz="3200" dirty="0" smtClean="0">
                <a:solidFill>
                  <a:srgbClr val="FF0000"/>
                </a:solidFill>
              </a:rPr>
              <a:t>= 3.14 x 4</a:t>
            </a:r>
            <a:r>
              <a:rPr lang="en-US" sz="3200" baseline="30000" dirty="0" smtClean="0">
                <a:solidFill>
                  <a:srgbClr val="FF0000"/>
                </a:solidFill>
              </a:rPr>
              <a:t>2 </a:t>
            </a:r>
            <a:r>
              <a:rPr lang="en-US" sz="3200" dirty="0" smtClean="0">
                <a:solidFill>
                  <a:srgbClr val="FF0000"/>
                </a:solidFill>
              </a:rPr>
              <a:t>= 50.24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8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8600"/>
            <a:ext cx="5892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Round to Rectangular Conversions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374" r="941" b="44859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563967" y="4969552"/>
            <a:ext cx="1008033" cy="2375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782" y="2224157"/>
            <a:ext cx="8828827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Note: the friction rate and the CFM have not moved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That means any combination of length times width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On the chart will work the same.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02593" y="1066800"/>
            <a:ext cx="914400" cy="86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200401" y="5207123"/>
            <a:ext cx="1371599" cy="15746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5871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8600"/>
            <a:ext cx="5892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Round to Rectangular Conversions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374" r="941" b="44859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531110" y="5207123"/>
            <a:ext cx="1008033" cy="2375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782" y="2224157"/>
            <a:ext cx="9104800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For example: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4 x 15 Duct = 60 sq. in. and has the same friction rate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And CFM values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02593" y="1066800"/>
            <a:ext cx="914400" cy="86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895600" y="4669473"/>
            <a:ext cx="914400" cy="86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900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8600"/>
            <a:ext cx="5892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Round to Rectangular Conversions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374" r="941" b="44859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657600" y="5103574"/>
            <a:ext cx="881544" cy="3411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782" y="2224157"/>
            <a:ext cx="9104800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For example: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3 x 23 Duct = 69 sq. in. and has the same friction rate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And CFM values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02593" y="1066800"/>
            <a:ext cx="914400" cy="86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89893" y="4483106"/>
            <a:ext cx="914400" cy="86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778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575" y="51054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Duct Design Basics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Lesson 2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Using the Duct Slide </a:t>
            </a:r>
            <a:r>
              <a:rPr lang="en-US" dirty="0"/>
              <a:t>Rule </a:t>
            </a:r>
            <a:r>
              <a:rPr lang="en-US" dirty="0" smtClean="0"/>
              <a:t>2.2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76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9"/>
    </mc:Choice>
    <mc:Fallback xmlns="">
      <p:transition spd="slow" advTm="841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228600"/>
            <a:ext cx="5892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Round to Rectangular Conversions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374" r="941" b="44859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657600" y="5103574"/>
            <a:ext cx="881544" cy="3411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782" y="2224157"/>
            <a:ext cx="9104800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For example: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3 x 23 Duct = 69 sq. in. and has the same friction rate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And CFM values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02593" y="1066800"/>
            <a:ext cx="914400" cy="86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89893" y="4483106"/>
            <a:ext cx="914400" cy="86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661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05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Given 200 CFM and Friction Rate 0.03 Find the Round Galvanized </a:t>
            </a:r>
            <a:r>
              <a:rPr lang="en-US" sz="3200" dirty="0">
                <a:solidFill>
                  <a:srgbClr val="FFFF00"/>
                </a:solidFill>
              </a:rPr>
              <a:t>D</a:t>
            </a:r>
            <a:r>
              <a:rPr lang="en-US" sz="3200" dirty="0" smtClean="0">
                <a:solidFill>
                  <a:srgbClr val="FFFF00"/>
                </a:solidFill>
              </a:rPr>
              <a:t>uct Diameter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1570973"/>
            <a:ext cx="3750795" cy="4853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96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305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Given 200 CFM and Friction Rate 0.03 Find the Round Galvanized </a:t>
            </a:r>
            <a:r>
              <a:rPr lang="en-US" sz="3200" dirty="0">
                <a:solidFill>
                  <a:srgbClr val="FFFF00"/>
                </a:solidFill>
              </a:rPr>
              <a:t>D</a:t>
            </a:r>
            <a:r>
              <a:rPr lang="en-US" sz="3200" dirty="0" smtClean="0">
                <a:solidFill>
                  <a:srgbClr val="FFFF00"/>
                </a:solidFill>
              </a:rPr>
              <a:t>uct Diameter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34" t="5343" r="8237" b="53131"/>
          <a:stretch/>
        </p:blipFill>
        <p:spPr>
          <a:xfrm>
            <a:off x="0" y="1527132"/>
            <a:ext cx="9095014" cy="5334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0" y="5105400"/>
            <a:ext cx="6096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600200" y="2209800"/>
            <a:ext cx="5257800" cy="990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62000" y="3581400"/>
            <a:ext cx="1066800" cy="1828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661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5374" r="941" b="44859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5052" y="-76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Given 800 CFM through round Galvanized Duct and a </a:t>
            </a:r>
            <a:r>
              <a:rPr lang="en-US" sz="3200" dirty="0" err="1" smtClean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 Friction Rate 1.0 Find the Duct Size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916993" y="4191000"/>
            <a:ext cx="914400" cy="86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505200" y="1266426"/>
            <a:ext cx="1973893" cy="1051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9600" y="1845486"/>
            <a:ext cx="2895600" cy="341231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50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5374" r="941" b="44859"/>
          <a:stretch/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5052" y="-76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Given 8” round Galvanized Duct a Friction Rate 0.01 Find the CFM</a:t>
            </a:r>
            <a:endParaRPr lang="en-US" sz="3200" dirty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04800" y="3741629"/>
            <a:ext cx="914400" cy="8682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57200" y="1266426"/>
            <a:ext cx="5021894" cy="269597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962400" y="4925860"/>
            <a:ext cx="432148" cy="7045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19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ACCA’s Duct Slide Rule Has Friction Rate Scales for Four Common Duct Materials: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Galvanized Metal 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Wire Helix Flex 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Duct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Duct Liner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256758"/>
            <a:ext cx="4329223" cy="560252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343400" y="1905000"/>
            <a:ext cx="304800" cy="1295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Content Placeholder 4"/>
          <p:cNvPicPr>
            <a:picLocks noGrp="1"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9" y="3810000"/>
            <a:ext cx="3697817" cy="2773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30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ACCA’s Duct Slide Rule Has Friction Rate Scales for Four Common Duct Materials: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Galvanized Metal 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Wire Helix Flex 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Duct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Duct Liner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256758"/>
            <a:ext cx="4329223" cy="560252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038600" y="2438400"/>
            <a:ext cx="8382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F:\Work Documents\Spray Foam Photos\IMG_0422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 l="44015" t="394" r="7257" b="8385"/>
          <a:stretch/>
        </p:blipFill>
        <p:spPr bwMode="auto">
          <a:xfrm rot="5400000">
            <a:off x="898673" y="3372087"/>
            <a:ext cx="2746469" cy="3657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0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ACCA’s Duct Slide Rule Has Friction Rate Scales for Four Common Duct Materials: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Galvanized Metal 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Wire Helix Flex Duct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Duct 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>
                <a:solidFill>
                  <a:srgbClr val="FF0000"/>
                </a:solidFill>
              </a:rPr>
              <a:t>Duct Liner</a:t>
            </a:r>
          </a:p>
          <a:p>
            <a:endParaRPr lang="en-US" sz="3200" dirty="0" smtClean="0">
              <a:solidFill>
                <a:srgbClr val="FFFF00"/>
              </a:solidFill>
            </a:endParaRPr>
          </a:p>
          <a:p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256758"/>
            <a:ext cx="4329223" cy="560252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514600" y="2895600"/>
            <a:ext cx="5410200" cy="11624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2" y="3831513"/>
            <a:ext cx="3672841" cy="24485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09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PRESENTER_PREVIEW_MODE" val="0"/>
  <p:tag name="PRESENTER_PREVIEW_START" val="1"/>
  <p:tag name="PLAYERLOGOHEIGHT" val="162"/>
  <p:tag name="PLAYERLOGOWIDTH" val="351"/>
  <p:tag name="LAUNCHINNEWWINDOW" val="0"/>
  <p:tag name="LASTPUBLISHED" val="C:\Users\Craig\Documents\My Articulate Projects\1.1 Static Pressure Measurement\player.html"/>
  <p:tag name="ARTICULATE_META_COURSE_VERSION" val="1.0"/>
  <p:tag name="ARTICULATE_META_COURSE_VERSION_SET" val="True"/>
  <p:tag name="ARTICULATE_REFERENCE_ID" val="788f049a-dcdc-4387-b791-95e4111c2ac8"/>
  <p:tag name="ARTICULATE_SLIDE_COUNT" val="20"/>
  <p:tag name="ARTICULATE_META_COURSE_ID" val="1.1_Static_Pressure_Measurement"/>
  <p:tag name="ARTICULATE_META_NAME_SET" val="True"/>
  <p:tag name="TAG_BACKING_FORM_KEY" val="1180792-c:\users\don\desktop\duct design basics\lesson 2 duct slide rule 2.2.pptx"/>
  <p:tag name="ARTICULATE_PRESENTER_VERSION" val="7"/>
  <p:tag name="ARTICULATE_PROJECT_OPEN" val="1"/>
  <p:tag name="ARTICULATE_USED_PAGE_ORIENTATION" val="1"/>
  <p:tag name="ARTICULATE_USED_PAGE_SIZ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6"/>
  <p:tag name="ARTICULATE_AUDIO_RECORDED" val="1"/>
  <p:tag name="ELAPSEDTIME" val="16.5"/>
  <p:tag name="ANNOTATION_COUNT" val="0"/>
  <p:tag name="ARTICULATE_USED_LAYOU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8"/>
  <p:tag name="ARTICULATE_AUDIO_RECORDED" val="1"/>
  <p:tag name="ELAPSEDTIME" val="5.8"/>
  <p:tag name="ANNOTATION_COUNT" val="0"/>
  <p:tag name="ARTICULATE_USED_LAYOU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9"/>
  <p:tag name="ARTICULATE_AUDIO_RECORDED" val="1"/>
  <p:tag name="ELAPSEDTIME" val="5.2"/>
  <p:tag name="ANNOTATION_COUNT" val="0"/>
  <p:tag name="ARTICULATE_USED_LAYOU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90"/>
  <p:tag name="ARTICULATE_AUDIO_RECORDED" val="1"/>
  <p:tag name="ELAPSEDTIME" val="8.4"/>
  <p:tag name="ANNOTATION_COUNT" val="0"/>
  <p:tag name="ARTICULATE_USED_LAYOU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91"/>
  <p:tag name="ARTICULATE_AUDIO_RECORDED" val="1"/>
  <p:tag name="ELAPSEDTIME" val="16.7"/>
  <p:tag name="ANNOTATION_COUNT" val="0"/>
  <p:tag name="ARTICULATE_USED_LAYOU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01"/>
  <p:tag name="ARTICULATE_AUDIO_RECORDED" val="1"/>
  <p:tag name="ELAPSEDTIME" val="2.3"/>
  <p:tag name="ANNOTATION_COUNT" val="0"/>
  <p:tag name="ARTICULATE_USED_LAYOU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4"/>
  <p:tag name="ARTICULATE_AUDIO_RECORDED" val="1"/>
  <p:tag name="ELAPSEDTIME" val="9.9"/>
  <p:tag name="ANNOTATION_COUNT" val="0"/>
  <p:tag name="ARTICULATE_USED_LAYOU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00"/>
  <p:tag name="ARTICULATE_AUDIO_RECORDED" val="1"/>
  <p:tag name="ELAPSEDTIME" val="42.1"/>
  <p:tag name="ANNOTATION_COUNT" val="0"/>
  <p:tag name="ARTICULATE_USED_LAYOU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02"/>
  <p:tag name="ARTICULATE_AUDIO_RECORDED" val="1"/>
  <p:tag name="ELAPSEDTIME" val="25"/>
  <p:tag name="ANNOTATION_COUNT" val="0"/>
  <p:tag name="ARTICULATE_USED_LAYOU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03"/>
  <p:tag name="ARTICULATE_AUDIO_RECORDED" val="1"/>
  <p:tag name="ELAPSEDTIME" val="33.3"/>
  <p:tag name="ANNOTATION_COUNT" val="0"/>
  <p:tag name="ARTICULATE_USED_LAYOU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UDIO_ID" val="430"/>
  <p:tag name="ARTICULATE_AUDIO_RECORDED" val="1"/>
  <p:tag name="ELAPSEDTIME" val="5.3"/>
  <p:tag name="ANNOTATION_COUNT" val="0"/>
  <p:tag name="ARTICULATE_USED_LAYOUT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07"/>
  <p:tag name="ARTICULATE_AUDIO_RECORDED" val="1"/>
  <p:tag name="ELAPSEDTIME" val="10.4"/>
  <p:tag name="ANNOTATION_COUNT" val="0"/>
  <p:tag name="ARTICULATE_USED_LAYOU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08"/>
  <p:tag name="ARTICULATE_AUDIO_RECORDED" val="1"/>
  <p:tag name="ELAPSEDTIME" val="42"/>
  <p:tag name="ANNOTATION_COUNT" val="0"/>
  <p:tag name="ARTICULATE_USED_LAYOU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28"/>
  <p:tag name="ARTICULATE_AUDIO_RECORDED" val="1"/>
  <p:tag name="ELAPSEDTIME" val="40.5"/>
  <p:tag name="ANNOTATION_COUNT" val="0"/>
  <p:tag name="ARTICULATE_USED_LAYOU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429"/>
  <p:tag name="ARTICULATE_AUDIO_RECORDED" val="1"/>
  <p:tag name="ELAPSEDTIME" val="8.2"/>
  <p:tag name="ANNOTATION_COUNT" val="0"/>
  <p:tag name="ARTICULATE_USED_LAYOU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UDIO_ID" val="427"/>
  <p:tag name="ARTICULATE_AUDIO_RECORDED" val="1"/>
  <p:tag name="ELAPSEDTIME" val="3.4"/>
  <p:tag name="ANNOTATION_COUNT" val="0"/>
  <p:tag name="ARTICULATE_USED_LAYOUT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0"/>
  <p:tag name="ARTICULATE_AUDIO_RECORDED" val="1"/>
  <p:tag name="ELAPSEDTIME" val="25.2"/>
  <p:tag name="ANNOTATION_COUNT" val="0"/>
  <p:tag name="ARTICULATE_USED_LAYOU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2"/>
  <p:tag name="ARTICULATE_AUDIO_RECORDED" val="1"/>
  <p:tag name="ELAPSEDTIME" val="58.8"/>
  <p:tag name="ANNOTATION_COUNT" val="0"/>
  <p:tag name="ARTICULATE_USED_LAYOU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66"/>
  <p:tag name="ARTICULATE_AUDIO_RECORDED" val="1"/>
  <p:tag name="ELAPSEDTIME" val="37.5"/>
  <p:tag name="ANNOTATION_COUNT" val="0"/>
  <p:tag name="ARTICULATE_USED_LAYOU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85"/>
  <p:tag name="ARTICULATE_AUDIO_RECORDED" val="1"/>
  <p:tag name="ELAPSEDTIME" val="27.8"/>
  <p:tag name="ANNOTATION_COUNT" val="0"/>
  <p:tag name="ARTICULATE_USED_LAYOUT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3009</TotalTime>
  <Words>438</Words>
  <Application>Microsoft Office PowerPoint</Application>
  <PresentationFormat>On-screen Show (4:3)</PresentationFormat>
  <Paragraphs>84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Duct Design Basics Lesson 2  </vt:lpstr>
      <vt:lpstr>Duct Design Basics Lesson 2 Using the Duct Slide Rule 2.2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378</cp:revision>
  <cp:lastPrinted>2013-06-17T20:42:26Z</cp:lastPrinted>
  <dcterms:created xsi:type="dcterms:W3CDTF">2013-05-23T13:04:32Z</dcterms:created>
  <dcterms:modified xsi:type="dcterms:W3CDTF">2016-01-11T21:20:23Z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1.1 Static Pressure Measurement</vt:lpwstr>
  </property>
  <property fmtid="{D5CDD505-2E9C-101B-9397-08002B2CF9AE}" pid="4" name="ArticulateProjectVersion">
    <vt:lpwstr>7</vt:lpwstr>
  </property>
  <property fmtid="{D5CDD505-2E9C-101B-9397-08002B2CF9AE}" pid="5" name="ArticulateGUID">
    <vt:lpwstr>DAF5AE22-20CD-4C82-A99F-1544E1B496A1</vt:lpwstr>
  </property>
  <property fmtid="{D5CDD505-2E9C-101B-9397-08002B2CF9AE}" pid="6" name="ArticulateProjectFull">
    <vt:lpwstr>C:\Users\Don\Desktop\Duct Design Basics\Lesson 2 Duct Slide Rule 2.2.ppta</vt:lpwstr>
  </property>
</Properties>
</file>