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26"/>
  </p:notesMasterIdLst>
  <p:sldIdLst>
    <p:sldId id="489" r:id="rId2"/>
    <p:sldId id="462" r:id="rId3"/>
    <p:sldId id="463" r:id="rId4"/>
    <p:sldId id="464" r:id="rId5"/>
    <p:sldId id="465" r:id="rId6"/>
    <p:sldId id="466" r:id="rId7"/>
    <p:sldId id="470" r:id="rId8"/>
    <p:sldId id="476" r:id="rId9"/>
    <p:sldId id="467" r:id="rId10"/>
    <p:sldId id="471" r:id="rId11"/>
    <p:sldId id="474" r:id="rId12"/>
    <p:sldId id="480" r:id="rId13"/>
    <p:sldId id="485" r:id="rId14"/>
    <p:sldId id="482" r:id="rId15"/>
    <p:sldId id="486" r:id="rId16"/>
    <p:sldId id="487" r:id="rId17"/>
    <p:sldId id="488" r:id="rId18"/>
    <p:sldId id="490" r:id="rId19"/>
    <p:sldId id="491" r:id="rId20"/>
    <p:sldId id="492" r:id="rId21"/>
    <p:sldId id="493" r:id="rId22"/>
    <p:sldId id="494" r:id="rId23"/>
    <p:sldId id="495" r:id="rId24"/>
    <p:sldId id="496" r:id="rId25"/>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B33E"/>
    <a:srgbClr val="3F3F3F"/>
    <a:srgbClr val="CC9900"/>
    <a:srgbClr val="D6367B"/>
    <a:srgbClr val="4545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30" autoAdjust="0"/>
    <p:restoredTop sz="94660"/>
  </p:normalViewPr>
  <p:slideViewPr>
    <p:cSldViewPr>
      <p:cViewPr varScale="1">
        <p:scale>
          <a:sx n="94" d="100"/>
          <a:sy n="94" d="100"/>
        </p:scale>
        <p:origin x="78" y="456"/>
      </p:cViewPr>
      <p:guideLst>
        <p:guide orient="horz" pos="2160"/>
        <p:guide pos="2880"/>
      </p:guideLst>
    </p:cSldViewPr>
  </p:slideViewPr>
  <p:notesTextViewPr>
    <p:cViewPr>
      <p:scale>
        <a:sx n="1" d="1"/>
        <a:sy n="1" d="1"/>
      </p:scale>
      <p:origin x="0" y="0"/>
    </p:cViewPr>
  </p:notesTextViewPr>
  <p:sorterViewPr>
    <p:cViewPr>
      <p:scale>
        <a:sx n="100" d="100"/>
        <a:sy n="100" d="100"/>
      </p:scale>
      <p:origin x="0" y="5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83A6E7-60DE-4005-B552-9C8674E4BA66}" type="datetimeFigureOut">
              <a:rPr lang="en-US" smtClean="0"/>
              <a:t>6/7/2019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C46B63-F3D0-4FCB-B9C7-2DF26E8BCAD2}" type="slidenum">
              <a:rPr lang="en-US" smtClean="0"/>
              <a:t>‹#›</a:t>
            </a:fld>
            <a:endParaRPr lang="en-US"/>
          </a:p>
        </p:txBody>
      </p:sp>
    </p:spTree>
    <p:extLst>
      <p:ext uri="{BB962C8B-B14F-4D97-AF65-F5344CB8AC3E}">
        <p14:creationId xmlns:p14="http://schemas.microsoft.com/office/powerpoint/2010/main" val="414803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a:t>
            </a:fld>
            <a:endParaRPr lang="en-US"/>
          </a:p>
        </p:txBody>
      </p:sp>
    </p:spTree>
    <p:extLst>
      <p:ext uri="{BB962C8B-B14F-4D97-AF65-F5344CB8AC3E}">
        <p14:creationId xmlns:p14="http://schemas.microsoft.com/office/powerpoint/2010/main" val="3432756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358460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471722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973345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658323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5875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AA4F02-61AA-4C81-BD1C-511DDA14D550}"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52873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AA4F02-61AA-4C81-BD1C-511DDA14D550}" type="datetimeFigureOut">
              <a:rPr lang="en-US" smtClean="0"/>
              <a:t>6/7/2019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060392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AA4F02-61AA-4C81-BD1C-511DDA14D550}" type="datetimeFigureOut">
              <a:rPr lang="en-US" smtClean="0"/>
              <a:t>6/7/2019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406635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A4F02-61AA-4C81-BD1C-511DDA14D550}" type="datetimeFigureOut">
              <a:rPr lang="en-US" smtClean="0"/>
              <a:t>6/7/2019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2494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87909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527501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A4F02-61AA-4C81-BD1C-511DDA14D550}" type="datetimeFigureOut">
              <a:rPr lang="en-US" smtClean="0"/>
              <a:t>6/7/2019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8CEC8-CAE7-4B68-B1B1-EDF19F9D4EC2}" type="slidenum">
              <a:rPr lang="en-US" smtClean="0"/>
              <a:t>‹#›</a:t>
            </a:fld>
            <a:endParaRPr lang="en-US"/>
          </a:p>
        </p:txBody>
      </p:sp>
    </p:spTree>
    <p:extLst>
      <p:ext uri="{BB962C8B-B14F-4D97-AF65-F5344CB8AC3E}">
        <p14:creationId xmlns:p14="http://schemas.microsoft.com/office/powerpoint/2010/main" val="375582938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105400"/>
            <a:ext cx="9144000" cy="609600"/>
          </a:xfrm>
        </p:spPr>
        <p:txBody>
          <a:bodyPr>
            <a:normAutofit fontScale="90000"/>
          </a:bodyPr>
          <a:lstStyle/>
          <a:p>
            <a:br>
              <a:rPr lang="en-US" dirty="0">
                <a:solidFill>
                  <a:srgbClr val="FF00FF"/>
                </a:solidFill>
              </a:rPr>
            </a:br>
            <a:r>
              <a:rPr lang="en-US" dirty="0">
                <a:solidFill>
                  <a:srgbClr val="FFFF00"/>
                </a:solidFill>
              </a:rPr>
              <a:t>Maria’s Restaurant</a:t>
            </a:r>
            <a:br>
              <a:rPr lang="en-US" dirty="0">
                <a:solidFill>
                  <a:srgbClr val="FFFF00"/>
                </a:solidFill>
              </a:rPr>
            </a:br>
            <a:r>
              <a:rPr lang="en-US" dirty="0">
                <a:solidFill>
                  <a:srgbClr val="FFFF00"/>
                </a:solidFill>
              </a:rPr>
              <a:t>Chapter </a:t>
            </a:r>
            <a:r>
              <a:rPr lang="en-US">
                <a:solidFill>
                  <a:srgbClr val="FFFF00"/>
                </a:solidFill>
              </a:rPr>
              <a:t>2 Section </a:t>
            </a:r>
            <a:r>
              <a:rPr lang="en-US" dirty="0">
                <a:solidFill>
                  <a:srgbClr val="FFFF00"/>
                </a:solidFill>
              </a:rPr>
              <a:t>7</a:t>
            </a:r>
            <a:br>
              <a:rPr lang="en-US" dirty="0">
                <a:solidFill>
                  <a:srgbClr val="FFFF00"/>
                </a:solidFill>
              </a:rPr>
            </a:br>
            <a:br>
              <a:rPr lang="en-US" dirty="0">
                <a:solidFill>
                  <a:srgbClr val="FF00FF"/>
                </a:solidFill>
              </a:rPr>
            </a:br>
            <a:endParaRPr lang="en-US" dirty="0">
              <a:solidFill>
                <a:srgbClr val="FF00FF"/>
              </a:solidFill>
            </a:endParaRPr>
          </a:p>
        </p:txBody>
      </p:sp>
      <p:sp>
        <p:nvSpPr>
          <p:cNvPr id="56" name="TextBox 55"/>
          <p:cNvSpPr txBox="1"/>
          <p:nvPr/>
        </p:nvSpPr>
        <p:spPr>
          <a:xfrm>
            <a:off x="1676400" y="2743200"/>
            <a:ext cx="5181600" cy="523220"/>
          </a:xfrm>
          <a:prstGeom prst="rect">
            <a:avLst/>
          </a:prstGeom>
          <a:noFill/>
        </p:spPr>
        <p:txBody>
          <a:bodyPr wrap="square" rtlCol="0">
            <a:spAutoFit/>
          </a:bodyPr>
          <a:lstStyle/>
          <a:p>
            <a:endParaRPr lang="en-US" sz="2800" dirty="0"/>
          </a:p>
        </p:txBody>
      </p:sp>
      <p:pic>
        <p:nvPicPr>
          <p:cNvPr id="1029" name="Picture 5" descr="H:\IMAGES\ACCALogoSolidBlack.png"/>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447800" y="152400"/>
            <a:ext cx="6682154" cy="43434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30337659"/>
      </p:ext>
    </p:extLst>
  </p:cSld>
  <p:clrMapOvr>
    <a:masterClrMapping/>
  </p:clrMapOvr>
  <mc:AlternateContent xmlns:mc="http://schemas.openxmlformats.org/markup-compatibility/2006" xmlns:p14="http://schemas.microsoft.com/office/powerpoint/2010/main">
    <mc:Choice Requires="p14">
      <p:transition spd="slow" p14:dur="2000" advTm="21453"/>
    </mc:Choice>
    <mc:Fallback xmlns="">
      <p:transition spd="slow" advTm="2145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Zone 2 Manual N Cooling Load In Tons</a:t>
            </a:r>
          </a:p>
        </p:txBody>
      </p:sp>
      <p:pic>
        <p:nvPicPr>
          <p:cNvPr id="3" name="Picture 2"/>
          <p:cNvPicPr>
            <a:picLocks noChangeAspect="1"/>
          </p:cNvPicPr>
          <p:nvPr/>
        </p:nvPicPr>
        <p:blipFill>
          <a:blip r:embed="rId3"/>
          <a:stretch>
            <a:fillRect/>
          </a:stretch>
        </p:blipFill>
        <p:spPr>
          <a:xfrm>
            <a:off x="1143000" y="1365806"/>
            <a:ext cx="7000875" cy="5492194"/>
          </a:xfrm>
          <a:prstGeom prst="rect">
            <a:avLst/>
          </a:prstGeom>
        </p:spPr>
      </p:pic>
      <p:sp>
        <p:nvSpPr>
          <p:cNvPr id="6" name="TextBox 5"/>
          <p:cNvSpPr txBox="1"/>
          <p:nvPr/>
        </p:nvSpPr>
        <p:spPr>
          <a:xfrm>
            <a:off x="2362200" y="3048000"/>
            <a:ext cx="4204997" cy="584775"/>
          </a:xfrm>
          <a:prstGeom prst="rect">
            <a:avLst/>
          </a:prstGeom>
          <a:solidFill>
            <a:srgbClr val="0070C0"/>
          </a:solidFill>
        </p:spPr>
        <p:txBody>
          <a:bodyPr wrap="none" rtlCol="0">
            <a:spAutoFit/>
          </a:bodyPr>
          <a:lstStyle/>
          <a:p>
            <a:r>
              <a:rPr lang="en-US" sz="3200" b="1" dirty="0">
                <a:solidFill>
                  <a:srgbClr val="FFFF00"/>
                </a:solidFill>
              </a:rPr>
              <a:t>115,534 ÷ 12,000 = 9.63</a:t>
            </a:r>
            <a:endParaRPr lang="en-US" dirty="0"/>
          </a:p>
        </p:txBody>
      </p:sp>
    </p:spTree>
    <p:custDataLst>
      <p:tags r:id="rId1"/>
    </p:custDataLst>
    <p:extLst>
      <p:ext uri="{BB962C8B-B14F-4D97-AF65-F5344CB8AC3E}">
        <p14:creationId xmlns:p14="http://schemas.microsoft.com/office/powerpoint/2010/main" val="321551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252"/>
            <a:ext cx="8229600" cy="1143000"/>
          </a:xfrm>
        </p:spPr>
        <p:txBody>
          <a:bodyPr/>
          <a:lstStyle/>
          <a:p>
            <a:r>
              <a:rPr lang="en-US" dirty="0"/>
              <a:t>Zone 2 Cooling Data Sheets</a:t>
            </a:r>
          </a:p>
        </p:txBody>
      </p:sp>
      <p:pic>
        <p:nvPicPr>
          <p:cNvPr id="4" name="Picture 3"/>
          <p:cNvPicPr>
            <a:picLocks noChangeAspect="1"/>
          </p:cNvPicPr>
          <p:nvPr/>
        </p:nvPicPr>
        <p:blipFill>
          <a:blip r:embed="rId3"/>
          <a:stretch>
            <a:fillRect/>
          </a:stretch>
        </p:blipFill>
        <p:spPr>
          <a:xfrm>
            <a:off x="1905000" y="990600"/>
            <a:ext cx="5591175" cy="5616323"/>
          </a:xfrm>
          <a:prstGeom prst="rect">
            <a:avLst/>
          </a:prstGeom>
        </p:spPr>
      </p:pic>
      <p:pic>
        <p:nvPicPr>
          <p:cNvPr id="6" name="Picture 5"/>
          <p:cNvPicPr>
            <a:picLocks noChangeAspect="1"/>
          </p:cNvPicPr>
          <p:nvPr/>
        </p:nvPicPr>
        <p:blipFill>
          <a:blip r:embed="rId4"/>
          <a:stretch>
            <a:fillRect/>
          </a:stretch>
        </p:blipFill>
        <p:spPr>
          <a:xfrm>
            <a:off x="304799" y="990600"/>
            <a:ext cx="8693937" cy="4724400"/>
          </a:xfrm>
          <a:prstGeom prst="rect">
            <a:avLst/>
          </a:prstGeom>
        </p:spPr>
      </p:pic>
      <p:sp>
        <p:nvSpPr>
          <p:cNvPr id="7" name="TextBox 6"/>
          <p:cNvSpPr txBox="1"/>
          <p:nvPr/>
        </p:nvSpPr>
        <p:spPr>
          <a:xfrm>
            <a:off x="1066800" y="1190685"/>
            <a:ext cx="5620449" cy="5509200"/>
          </a:xfrm>
          <a:prstGeom prst="rect">
            <a:avLst/>
          </a:prstGeom>
          <a:solidFill>
            <a:srgbClr val="0070C0"/>
          </a:solidFill>
        </p:spPr>
        <p:txBody>
          <a:bodyPr wrap="none" rtlCol="0">
            <a:spAutoFit/>
          </a:bodyPr>
          <a:lstStyle/>
          <a:p>
            <a:r>
              <a:rPr lang="en-US" sz="3200" b="1" dirty="0">
                <a:solidFill>
                  <a:srgbClr val="FFFF00"/>
                </a:solidFill>
              </a:rPr>
              <a:t>Zone 2 Cooling 10 Ton Unit</a:t>
            </a:r>
          </a:p>
          <a:p>
            <a:endParaRPr lang="en-US" sz="3200" b="1" dirty="0">
              <a:solidFill>
                <a:srgbClr val="FFFF00"/>
              </a:solidFill>
            </a:endParaRPr>
          </a:p>
          <a:p>
            <a:r>
              <a:rPr lang="en-US" sz="3200" b="1" dirty="0">
                <a:solidFill>
                  <a:srgbClr val="FFFF00"/>
                </a:solidFill>
              </a:rPr>
              <a:t>Design Load             115,534 </a:t>
            </a:r>
          </a:p>
          <a:p>
            <a:r>
              <a:rPr lang="en-US" sz="3200" b="1" dirty="0">
                <a:solidFill>
                  <a:srgbClr val="FFFF00"/>
                </a:solidFill>
              </a:rPr>
              <a:t>Gross Load Rating   121,000 </a:t>
            </a:r>
          </a:p>
          <a:p>
            <a:r>
              <a:rPr lang="en-US" sz="3200" b="1" dirty="0">
                <a:solidFill>
                  <a:srgbClr val="FFFF00"/>
                </a:solidFill>
              </a:rPr>
              <a:t>Net Load Rating       118,000</a:t>
            </a:r>
          </a:p>
          <a:p>
            <a:endParaRPr lang="en-US" sz="3200" b="1" dirty="0">
              <a:solidFill>
                <a:srgbClr val="FFFF00"/>
              </a:solidFill>
            </a:endParaRPr>
          </a:p>
          <a:p>
            <a:r>
              <a:rPr lang="en-US" sz="3200" b="1" dirty="0">
                <a:solidFill>
                  <a:srgbClr val="FFFF00"/>
                </a:solidFill>
              </a:rPr>
              <a:t>121,000 ÷ 115,534 × 100 = 105%</a:t>
            </a:r>
          </a:p>
          <a:p>
            <a:r>
              <a:rPr lang="en-US" sz="3200" b="1" dirty="0">
                <a:solidFill>
                  <a:srgbClr val="FFFF00"/>
                </a:solidFill>
              </a:rPr>
              <a:t>118,000 ÷ 115,534 × 100 = 102%</a:t>
            </a:r>
          </a:p>
          <a:p>
            <a:endParaRPr lang="en-US" sz="3200" b="1" dirty="0">
              <a:solidFill>
                <a:srgbClr val="FFFF00"/>
              </a:solidFill>
            </a:endParaRPr>
          </a:p>
          <a:p>
            <a:endParaRPr lang="en-US" sz="3200" b="1" dirty="0">
              <a:solidFill>
                <a:srgbClr val="FFFF00"/>
              </a:solidFill>
            </a:endParaRPr>
          </a:p>
          <a:p>
            <a:endParaRPr lang="en-US" sz="3200" b="1" dirty="0">
              <a:solidFill>
                <a:srgbClr val="FFFF00"/>
              </a:solidFill>
            </a:endParaRPr>
          </a:p>
        </p:txBody>
      </p:sp>
    </p:spTree>
    <p:custDataLst>
      <p:tags r:id="rId1"/>
    </p:custDataLst>
    <p:extLst>
      <p:ext uri="{BB962C8B-B14F-4D97-AF65-F5344CB8AC3E}">
        <p14:creationId xmlns:p14="http://schemas.microsoft.com/office/powerpoint/2010/main" val="546917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Wait!</a:t>
            </a:r>
          </a:p>
        </p:txBody>
      </p:sp>
      <p:sp>
        <p:nvSpPr>
          <p:cNvPr id="3" name="Content Placeholder 2"/>
          <p:cNvSpPr>
            <a:spLocks noGrp="1"/>
          </p:cNvSpPr>
          <p:nvPr>
            <p:ph idx="1"/>
          </p:nvPr>
        </p:nvSpPr>
        <p:spPr>
          <a:xfrm>
            <a:off x="457200" y="1600200"/>
            <a:ext cx="8458200" cy="4525963"/>
          </a:xfrm>
        </p:spPr>
        <p:txBody>
          <a:bodyPr>
            <a:normAutofit fontScale="92500" lnSpcReduction="20000"/>
          </a:bodyPr>
          <a:lstStyle/>
          <a:p>
            <a:pPr marL="0" indent="0">
              <a:buNone/>
            </a:pPr>
            <a:r>
              <a:rPr lang="en-US" dirty="0">
                <a:solidFill>
                  <a:srgbClr val="FFFF00"/>
                </a:solidFill>
              </a:rPr>
              <a:t>AHRI tests and publishes information pertaining to the “data plate” seasonal efficiency of electric air conditioners and heat pumps. The AHRI published efficiency and capacity ratings are based on the following special set conditions: </a:t>
            </a:r>
          </a:p>
          <a:p>
            <a:r>
              <a:rPr lang="en-US" dirty="0">
                <a:solidFill>
                  <a:srgbClr val="FFFF00"/>
                </a:solidFill>
              </a:rPr>
              <a:t>The unit is tested at 400 CFM per ton </a:t>
            </a:r>
          </a:p>
          <a:p>
            <a:r>
              <a:rPr lang="en-US" dirty="0">
                <a:solidFill>
                  <a:srgbClr val="FFFF00"/>
                </a:solidFill>
              </a:rPr>
              <a:t>The outdoor dry bulb (DB) temperature is 95°F </a:t>
            </a:r>
          </a:p>
          <a:p>
            <a:r>
              <a:rPr lang="en-US" dirty="0">
                <a:solidFill>
                  <a:srgbClr val="FFFF00"/>
                </a:solidFill>
              </a:rPr>
              <a:t>The DB temperature of the air entering the cooling coil is 80°F </a:t>
            </a:r>
          </a:p>
          <a:p>
            <a:r>
              <a:rPr lang="en-US" dirty="0">
                <a:solidFill>
                  <a:srgbClr val="FFFF00"/>
                </a:solidFill>
              </a:rPr>
              <a:t>The indoor/entering wet bulb5 (EWB) temperature is 67°F (equivalent to 80°F DB and 50% Rh). </a:t>
            </a:r>
          </a:p>
          <a:p>
            <a:endParaRPr lang="en-US" dirty="0"/>
          </a:p>
        </p:txBody>
      </p:sp>
    </p:spTree>
    <p:custDataLst>
      <p:tags r:id="rId1"/>
    </p:custDataLst>
    <p:extLst>
      <p:ext uri="{BB962C8B-B14F-4D97-AF65-F5344CB8AC3E}">
        <p14:creationId xmlns:p14="http://schemas.microsoft.com/office/powerpoint/2010/main" val="3903628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128190" y="1646238"/>
            <a:ext cx="8939610" cy="4068762"/>
          </a:xfrm>
          <a:prstGeom prst="rect">
            <a:avLst/>
          </a:prstGeom>
        </p:spPr>
      </p:pic>
      <p:sp>
        <p:nvSpPr>
          <p:cNvPr id="4" name="Title 1"/>
          <p:cNvSpPr>
            <a:spLocks noGrp="1"/>
          </p:cNvSpPr>
          <p:nvPr>
            <p:ph type="title"/>
          </p:nvPr>
        </p:nvSpPr>
        <p:spPr>
          <a:xfrm>
            <a:off x="152400" y="274638"/>
            <a:ext cx="8763000" cy="1143000"/>
          </a:xfrm>
        </p:spPr>
        <p:txBody>
          <a:bodyPr>
            <a:normAutofit fontScale="90000"/>
          </a:bodyPr>
          <a:lstStyle/>
          <a:p>
            <a:r>
              <a:rPr lang="en-US" dirty="0"/>
              <a:t>Expanded Data For “10 Ton” Equipment</a:t>
            </a:r>
          </a:p>
        </p:txBody>
      </p:sp>
      <p:sp>
        <p:nvSpPr>
          <p:cNvPr id="6" name="Rectangle 5"/>
          <p:cNvSpPr/>
          <p:nvPr/>
        </p:nvSpPr>
        <p:spPr>
          <a:xfrm>
            <a:off x="135414" y="1959664"/>
            <a:ext cx="931385" cy="230753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35414" y="4267200"/>
            <a:ext cx="931385" cy="6858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066799" y="4237725"/>
            <a:ext cx="931385" cy="25807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429000" y="1982855"/>
            <a:ext cx="640080" cy="64008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934200" y="1959664"/>
            <a:ext cx="640080" cy="64008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107658" y="2095038"/>
            <a:ext cx="666044" cy="369332"/>
          </a:xfrm>
          <a:prstGeom prst="rect">
            <a:avLst/>
          </a:prstGeom>
          <a:solidFill>
            <a:schemeClr val="tx1"/>
          </a:solidFill>
        </p:spPr>
        <p:txBody>
          <a:bodyPr wrap="square" rtlCol="0">
            <a:spAutoFit/>
          </a:bodyPr>
          <a:lstStyle/>
          <a:p>
            <a:r>
              <a:rPr lang="en-US" dirty="0">
                <a:solidFill>
                  <a:srgbClr val="FF0000"/>
                </a:solidFill>
              </a:rPr>
              <a:t>88</a:t>
            </a:r>
            <a:r>
              <a:rPr lang="en-US" baseline="30000" dirty="0">
                <a:solidFill>
                  <a:srgbClr val="FF0000"/>
                </a:solidFill>
              </a:rPr>
              <a:t>O</a:t>
            </a:r>
            <a:r>
              <a:rPr lang="en-US" dirty="0">
                <a:solidFill>
                  <a:srgbClr val="FF0000"/>
                </a:solidFill>
              </a:rPr>
              <a:t>F</a:t>
            </a:r>
          </a:p>
        </p:txBody>
      </p:sp>
    </p:spTree>
    <p:custDataLst>
      <p:tags r:id="rId1"/>
    </p:custDataLst>
    <p:extLst>
      <p:ext uri="{BB962C8B-B14F-4D97-AF65-F5344CB8AC3E}">
        <p14:creationId xmlns:p14="http://schemas.microsoft.com/office/powerpoint/2010/main" val="436696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rmAutofit fontScale="90000"/>
          </a:bodyPr>
          <a:lstStyle/>
          <a:p>
            <a:r>
              <a:rPr lang="en-US" dirty="0"/>
              <a:t>Expanded Data For “10 Ton” Equipment</a:t>
            </a:r>
          </a:p>
        </p:txBody>
      </p:sp>
      <p:pic>
        <p:nvPicPr>
          <p:cNvPr id="4" name="Content Placeholder 3"/>
          <p:cNvPicPr>
            <a:picLocks noGrp="1" noChangeAspect="1"/>
          </p:cNvPicPr>
          <p:nvPr>
            <p:ph idx="1"/>
          </p:nvPr>
        </p:nvPicPr>
        <p:blipFill>
          <a:blip r:embed="rId3"/>
          <a:stretch>
            <a:fillRect/>
          </a:stretch>
        </p:blipFill>
        <p:spPr>
          <a:xfrm>
            <a:off x="-9939" y="1600200"/>
            <a:ext cx="8797162" cy="4226649"/>
          </a:xfrm>
          <a:prstGeom prst="rect">
            <a:avLst/>
          </a:prstGeom>
        </p:spPr>
      </p:pic>
      <p:sp>
        <p:nvSpPr>
          <p:cNvPr id="5" name="Rectangle 4"/>
          <p:cNvSpPr/>
          <p:nvPr/>
        </p:nvSpPr>
        <p:spPr>
          <a:xfrm>
            <a:off x="1828800" y="4267200"/>
            <a:ext cx="838200" cy="3048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029200" y="2057400"/>
            <a:ext cx="627095" cy="369332"/>
          </a:xfrm>
          <a:prstGeom prst="rect">
            <a:avLst/>
          </a:prstGeom>
          <a:solidFill>
            <a:schemeClr val="tx1"/>
          </a:solidFill>
        </p:spPr>
        <p:txBody>
          <a:bodyPr wrap="none" rtlCol="0">
            <a:spAutoFit/>
          </a:bodyPr>
          <a:lstStyle/>
          <a:p>
            <a:r>
              <a:rPr lang="en-US" dirty="0">
                <a:solidFill>
                  <a:srgbClr val="FF0000"/>
                </a:solidFill>
              </a:rPr>
              <a:t>88</a:t>
            </a:r>
            <a:r>
              <a:rPr lang="en-US" baseline="30000" dirty="0">
                <a:solidFill>
                  <a:srgbClr val="FF0000"/>
                </a:solidFill>
              </a:rPr>
              <a:t>O</a:t>
            </a:r>
            <a:r>
              <a:rPr lang="en-US" dirty="0">
                <a:solidFill>
                  <a:srgbClr val="FF0000"/>
                </a:solidFill>
              </a:rPr>
              <a:t>F</a:t>
            </a:r>
          </a:p>
        </p:txBody>
      </p:sp>
      <p:sp>
        <p:nvSpPr>
          <p:cNvPr id="7" name="Oval 6"/>
          <p:cNvSpPr/>
          <p:nvPr/>
        </p:nvSpPr>
        <p:spPr>
          <a:xfrm>
            <a:off x="3200400" y="1922026"/>
            <a:ext cx="640080" cy="64008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720840" y="1922026"/>
            <a:ext cx="640080" cy="64008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237195" y="4267200"/>
            <a:ext cx="838200" cy="3048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208424" y="2888774"/>
            <a:ext cx="7123810" cy="369332"/>
          </a:xfrm>
          <a:prstGeom prst="rect">
            <a:avLst/>
          </a:prstGeom>
          <a:solidFill>
            <a:schemeClr val="tx1"/>
          </a:solidFill>
        </p:spPr>
        <p:txBody>
          <a:bodyPr wrap="none" rtlCol="0">
            <a:spAutoFit/>
          </a:bodyPr>
          <a:lstStyle/>
          <a:p>
            <a:r>
              <a:rPr lang="en-US" dirty="0">
                <a:solidFill>
                  <a:srgbClr val="FF0000"/>
                </a:solidFill>
              </a:rPr>
              <a:t> Our interpolated value for our 88</a:t>
            </a:r>
            <a:r>
              <a:rPr lang="en-US" baseline="30000" dirty="0">
                <a:solidFill>
                  <a:srgbClr val="FF0000"/>
                </a:solidFill>
              </a:rPr>
              <a:t>O</a:t>
            </a:r>
            <a:r>
              <a:rPr lang="en-US" dirty="0">
                <a:solidFill>
                  <a:srgbClr val="FF0000"/>
                </a:solidFill>
              </a:rPr>
              <a:t>F design location would be 124.9 </a:t>
            </a:r>
            <a:r>
              <a:rPr lang="en-US" dirty="0" err="1">
                <a:solidFill>
                  <a:srgbClr val="FF0000"/>
                </a:solidFill>
              </a:rPr>
              <a:t>kBtuh</a:t>
            </a:r>
            <a:endParaRPr lang="en-US" dirty="0">
              <a:solidFill>
                <a:srgbClr val="FF0000"/>
              </a:solidFill>
            </a:endParaRPr>
          </a:p>
        </p:txBody>
      </p:sp>
    </p:spTree>
    <p:custDataLst>
      <p:tags r:id="rId1"/>
    </p:custDataLst>
    <p:extLst>
      <p:ext uri="{BB962C8B-B14F-4D97-AF65-F5344CB8AC3E}">
        <p14:creationId xmlns:p14="http://schemas.microsoft.com/office/powerpoint/2010/main" val="379559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rmAutofit fontScale="90000"/>
          </a:bodyPr>
          <a:lstStyle/>
          <a:p>
            <a:r>
              <a:rPr lang="en-US" dirty="0"/>
              <a:t>Expanded Data For “10 Ton” Equipment</a:t>
            </a:r>
          </a:p>
        </p:txBody>
      </p:sp>
      <p:pic>
        <p:nvPicPr>
          <p:cNvPr id="4" name="Content Placeholder 3"/>
          <p:cNvPicPr>
            <a:picLocks noGrp="1" noChangeAspect="1"/>
          </p:cNvPicPr>
          <p:nvPr>
            <p:ph idx="1"/>
          </p:nvPr>
        </p:nvPicPr>
        <p:blipFill>
          <a:blip r:embed="rId3"/>
          <a:stretch>
            <a:fillRect/>
          </a:stretch>
        </p:blipFill>
        <p:spPr>
          <a:xfrm>
            <a:off x="-9939" y="1600200"/>
            <a:ext cx="8797162" cy="4226649"/>
          </a:xfrm>
          <a:prstGeom prst="rect">
            <a:avLst/>
          </a:prstGeom>
        </p:spPr>
      </p:pic>
      <p:sp>
        <p:nvSpPr>
          <p:cNvPr id="5" name="Rectangle 4"/>
          <p:cNvSpPr/>
          <p:nvPr/>
        </p:nvSpPr>
        <p:spPr>
          <a:xfrm>
            <a:off x="7324477" y="4280452"/>
            <a:ext cx="838200" cy="3048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029200" y="2057400"/>
            <a:ext cx="627095" cy="369332"/>
          </a:xfrm>
          <a:prstGeom prst="rect">
            <a:avLst/>
          </a:prstGeom>
          <a:solidFill>
            <a:schemeClr val="tx1"/>
          </a:solidFill>
        </p:spPr>
        <p:txBody>
          <a:bodyPr wrap="none" rtlCol="0">
            <a:spAutoFit/>
          </a:bodyPr>
          <a:lstStyle/>
          <a:p>
            <a:r>
              <a:rPr lang="en-US" dirty="0">
                <a:solidFill>
                  <a:srgbClr val="FF0000"/>
                </a:solidFill>
              </a:rPr>
              <a:t>88</a:t>
            </a:r>
            <a:r>
              <a:rPr lang="en-US" baseline="30000" dirty="0">
                <a:solidFill>
                  <a:srgbClr val="FF0000"/>
                </a:solidFill>
              </a:rPr>
              <a:t>O</a:t>
            </a:r>
            <a:r>
              <a:rPr lang="en-US" dirty="0">
                <a:solidFill>
                  <a:srgbClr val="FF0000"/>
                </a:solidFill>
              </a:rPr>
              <a:t>F</a:t>
            </a:r>
          </a:p>
        </p:txBody>
      </p:sp>
      <p:sp>
        <p:nvSpPr>
          <p:cNvPr id="7" name="Oval 6"/>
          <p:cNvSpPr/>
          <p:nvPr/>
        </p:nvSpPr>
        <p:spPr>
          <a:xfrm>
            <a:off x="3200400" y="1922026"/>
            <a:ext cx="640080" cy="64008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720840" y="1922026"/>
            <a:ext cx="640080" cy="64008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840480" y="4280452"/>
            <a:ext cx="838200" cy="3048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093884" y="2907123"/>
            <a:ext cx="7169591" cy="923330"/>
          </a:xfrm>
          <a:prstGeom prst="rect">
            <a:avLst/>
          </a:prstGeom>
          <a:solidFill>
            <a:schemeClr val="tx1"/>
          </a:solidFill>
        </p:spPr>
        <p:txBody>
          <a:bodyPr wrap="none" rtlCol="0">
            <a:spAutoFit/>
          </a:bodyPr>
          <a:lstStyle/>
          <a:p>
            <a:r>
              <a:rPr lang="en-US" dirty="0">
                <a:solidFill>
                  <a:srgbClr val="FF0000"/>
                </a:solidFill>
              </a:rPr>
              <a:t>At full capacity, our sensible cooling ÷ total cooling = 0.67 </a:t>
            </a:r>
          </a:p>
          <a:p>
            <a:r>
              <a:rPr lang="en-US" dirty="0">
                <a:solidFill>
                  <a:srgbClr val="FF0000"/>
                </a:solidFill>
              </a:rPr>
              <a:t>so, 0.67 × 124,900 Btuh = sensible heat = 83,683 Btuh. </a:t>
            </a:r>
          </a:p>
          <a:p>
            <a:r>
              <a:rPr lang="en-US" dirty="0">
                <a:solidFill>
                  <a:srgbClr val="FF0000"/>
                </a:solidFill>
              </a:rPr>
              <a:t>Thus, the latent cooling capacity must be 124,900 – 83,683 = 41,217 Btuh. </a:t>
            </a:r>
          </a:p>
        </p:txBody>
      </p:sp>
    </p:spTree>
    <p:custDataLst>
      <p:tags r:id="rId1"/>
    </p:custDataLst>
    <p:extLst>
      <p:ext uri="{BB962C8B-B14F-4D97-AF65-F5344CB8AC3E}">
        <p14:creationId xmlns:p14="http://schemas.microsoft.com/office/powerpoint/2010/main" val="911033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43000"/>
          </a:xfrm>
        </p:spPr>
        <p:txBody>
          <a:bodyPr>
            <a:normAutofit/>
          </a:bodyPr>
          <a:lstStyle/>
          <a:p>
            <a:r>
              <a:rPr lang="en-US" dirty="0"/>
              <a:t>Manual CS Cooling Requirements OK</a:t>
            </a:r>
          </a:p>
        </p:txBody>
      </p:sp>
      <p:sp>
        <p:nvSpPr>
          <p:cNvPr id="3" name="Content Placeholder 2"/>
          <p:cNvSpPr>
            <a:spLocks noGrp="1"/>
          </p:cNvSpPr>
          <p:nvPr>
            <p:ph idx="1"/>
          </p:nvPr>
        </p:nvSpPr>
        <p:spPr>
          <a:xfrm>
            <a:off x="457200" y="1600200"/>
            <a:ext cx="8229600" cy="4953000"/>
          </a:xfrm>
        </p:spPr>
        <p:txBody>
          <a:bodyPr>
            <a:normAutofit lnSpcReduction="10000"/>
          </a:bodyPr>
          <a:lstStyle/>
          <a:p>
            <a:pPr marL="0" indent="0">
              <a:buNone/>
            </a:pPr>
            <a:r>
              <a:rPr lang="en-US" dirty="0">
                <a:solidFill>
                  <a:srgbClr val="FFFF00"/>
                </a:solidFill>
              </a:rPr>
              <a:t>Thus, the selected unit will meet our design requirements for cooling. </a:t>
            </a:r>
          </a:p>
          <a:p>
            <a:pPr marL="0" indent="0">
              <a:buNone/>
            </a:pPr>
            <a:r>
              <a:rPr lang="en-US" dirty="0">
                <a:solidFill>
                  <a:srgbClr val="FFFF00"/>
                </a:solidFill>
              </a:rPr>
              <a:t>124,900 ÷ 115,534 × 100 = 108% of the design value for total cooling. </a:t>
            </a:r>
          </a:p>
          <a:p>
            <a:pPr marL="0" indent="0">
              <a:buNone/>
            </a:pPr>
            <a:r>
              <a:rPr lang="en-US" dirty="0">
                <a:solidFill>
                  <a:srgbClr val="FFFF00"/>
                </a:solidFill>
              </a:rPr>
              <a:t>The latent heat value of 41,217 Btuh exceeds the design value of 19,039 Btuh so it passes too.</a:t>
            </a:r>
            <a:r>
              <a:rPr lang="en-US" i="1" dirty="0">
                <a:solidFill>
                  <a:srgbClr val="FFFF00"/>
                </a:solidFill>
              </a:rPr>
              <a:t> </a:t>
            </a:r>
          </a:p>
          <a:p>
            <a:pPr marL="0" indent="0">
              <a:buNone/>
            </a:pPr>
            <a:r>
              <a:rPr lang="en-US" i="1" dirty="0">
                <a:solidFill>
                  <a:srgbClr val="FFFF00"/>
                </a:solidFill>
              </a:rPr>
              <a:t>Manual CS </a:t>
            </a:r>
            <a:r>
              <a:rPr lang="en-US" dirty="0">
                <a:solidFill>
                  <a:srgbClr val="FFFF00"/>
                </a:solidFill>
              </a:rPr>
              <a:t>recommends selecting unit less than 115% of the load calculation where, the sensible capacity exceeds the sensible load and the latent value exceeds the latent load.  </a:t>
            </a:r>
          </a:p>
        </p:txBody>
      </p:sp>
    </p:spTree>
    <p:custDataLst>
      <p:tags r:id="rId1"/>
    </p:custDataLst>
    <p:extLst>
      <p:ext uri="{BB962C8B-B14F-4D97-AF65-F5344CB8AC3E}">
        <p14:creationId xmlns:p14="http://schemas.microsoft.com/office/powerpoint/2010/main" val="485606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Zone 2 Manual N Heating Load</a:t>
            </a:r>
          </a:p>
        </p:txBody>
      </p:sp>
      <p:pic>
        <p:nvPicPr>
          <p:cNvPr id="3" name="Picture 2"/>
          <p:cNvPicPr>
            <a:picLocks noChangeAspect="1"/>
          </p:cNvPicPr>
          <p:nvPr/>
        </p:nvPicPr>
        <p:blipFill>
          <a:blip r:embed="rId3"/>
          <a:stretch>
            <a:fillRect/>
          </a:stretch>
        </p:blipFill>
        <p:spPr>
          <a:xfrm>
            <a:off x="1143000" y="1365806"/>
            <a:ext cx="7000875" cy="5492194"/>
          </a:xfrm>
          <a:prstGeom prst="rect">
            <a:avLst/>
          </a:prstGeom>
        </p:spPr>
      </p:pic>
      <p:sp>
        <p:nvSpPr>
          <p:cNvPr id="6" name="TextBox 5"/>
          <p:cNvSpPr txBox="1"/>
          <p:nvPr/>
        </p:nvSpPr>
        <p:spPr>
          <a:xfrm>
            <a:off x="5669456" y="6177170"/>
            <a:ext cx="2442464" cy="584775"/>
          </a:xfrm>
          <a:prstGeom prst="rect">
            <a:avLst/>
          </a:prstGeom>
          <a:solidFill>
            <a:srgbClr val="0070C0"/>
          </a:solidFill>
        </p:spPr>
        <p:txBody>
          <a:bodyPr wrap="none" rtlCol="0">
            <a:spAutoFit/>
          </a:bodyPr>
          <a:lstStyle/>
          <a:p>
            <a:r>
              <a:rPr lang="en-US" sz="3200" b="1" dirty="0">
                <a:solidFill>
                  <a:srgbClr val="FFFF00"/>
                </a:solidFill>
              </a:rPr>
              <a:t>105,820 Btuh</a:t>
            </a:r>
            <a:endParaRPr lang="en-US" dirty="0"/>
          </a:p>
        </p:txBody>
      </p:sp>
      <p:pic>
        <p:nvPicPr>
          <p:cNvPr id="4" name="Picture 3"/>
          <p:cNvPicPr>
            <a:picLocks noChangeAspect="1"/>
          </p:cNvPicPr>
          <p:nvPr/>
        </p:nvPicPr>
        <p:blipFill>
          <a:blip r:embed="rId4"/>
          <a:stretch>
            <a:fillRect/>
          </a:stretch>
        </p:blipFill>
        <p:spPr>
          <a:xfrm>
            <a:off x="416221" y="1873052"/>
            <a:ext cx="8270579" cy="2238851"/>
          </a:xfrm>
          <a:prstGeom prst="rect">
            <a:avLst/>
          </a:prstGeom>
        </p:spPr>
      </p:pic>
      <p:sp>
        <p:nvSpPr>
          <p:cNvPr id="7" name="TextBox 6"/>
          <p:cNvSpPr txBox="1"/>
          <p:nvPr/>
        </p:nvSpPr>
        <p:spPr>
          <a:xfrm>
            <a:off x="1150567" y="5193724"/>
            <a:ext cx="184731" cy="369332"/>
          </a:xfrm>
          <a:prstGeom prst="rect">
            <a:avLst/>
          </a:prstGeom>
          <a:solidFill>
            <a:schemeClr val="tx1"/>
          </a:solidFill>
        </p:spPr>
        <p:txBody>
          <a:bodyPr wrap="none" rtlCol="0">
            <a:spAutoFit/>
          </a:bodyPr>
          <a:lstStyle/>
          <a:p>
            <a:endParaRPr lang="en-US" dirty="0">
              <a:solidFill>
                <a:srgbClr val="FF0000"/>
              </a:solidFill>
            </a:endParaRPr>
          </a:p>
        </p:txBody>
      </p:sp>
      <p:sp>
        <p:nvSpPr>
          <p:cNvPr id="8" name="TextBox 7"/>
          <p:cNvSpPr txBox="1"/>
          <p:nvPr/>
        </p:nvSpPr>
        <p:spPr>
          <a:xfrm>
            <a:off x="1519358" y="3811012"/>
            <a:ext cx="6064303" cy="3046988"/>
          </a:xfrm>
          <a:prstGeom prst="rect">
            <a:avLst/>
          </a:prstGeom>
          <a:solidFill>
            <a:schemeClr val="tx1"/>
          </a:solidFill>
        </p:spPr>
        <p:txBody>
          <a:bodyPr wrap="square" rtlCol="0">
            <a:spAutoFit/>
          </a:bodyPr>
          <a:lstStyle/>
          <a:p>
            <a:r>
              <a:rPr lang="en-US" sz="3200" dirty="0">
                <a:solidFill>
                  <a:srgbClr val="FF0000"/>
                </a:solidFill>
              </a:rPr>
              <a:t>At 3,200 CFM: interpolating between 45</a:t>
            </a:r>
            <a:r>
              <a:rPr lang="en-US" sz="3200" baseline="30000" dirty="0">
                <a:solidFill>
                  <a:srgbClr val="FF0000"/>
                </a:solidFill>
              </a:rPr>
              <a:t> O</a:t>
            </a:r>
            <a:r>
              <a:rPr lang="en-US" sz="3200" dirty="0">
                <a:solidFill>
                  <a:srgbClr val="FF0000"/>
                </a:solidFill>
              </a:rPr>
              <a:t>F and 25</a:t>
            </a:r>
            <a:r>
              <a:rPr lang="en-US" sz="3200" baseline="30000" dirty="0">
                <a:solidFill>
                  <a:srgbClr val="FF0000"/>
                </a:solidFill>
              </a:rPr>
              <a:t> O</a:t>
            </a:r>
            <a:r>
              <a:rPr lang="en-US" sz="3200" dirty="0">
                <a:solidFill>
                  <a:srgbClr val="FF0000"/>
                </a:solidFill>
              </a:rPr>
              <a:t>F; a total heating capacity of 106,250</a:t>
            </a:r>
          </a:p>
          <a:p>
            <a:endParaRPr lang="en-US" sz="3200" dirty="0">
              <a:solidFill>
                <a:srgbClr val="FF0000"/>
              </a:solidFill>
            </a:endParaRPr>
          </a:p>
          <a:p>
            <a:r>
              <a:rPr lang="en-US" sz="3200" dirty="0">
                <a:solidFill>
                  <a:srgbClr val="FF0000"/>
                </a:solidFill>
              </a:rPr>
              <a:t>100.4% of the design….OK, it works on heat pump alone for heating</a:t>
            </a:r>
          </a:p>
        </p:txBody>
      </p:sp>
    </p:spTree>
    <p:custDataLst>
      <p:tags r:id="rId1"/>
    </p:custDataLst>
    <p:extLst>
      <p:ext uri="{BB962C8B-B14F-4D97-AF65-F5344CB8AC3E}">
        <p14:creationId xmlns:p14="http://schemas.microsoft.com/office/powerpoint/2010/main" val="1245021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Interpolation 1</a:t>
            </a:r>
          </a:p>
        </p:txBody>
      </p:sp>
      <p:pic>
        <p:nvPicPr>
          <p:cNvPr id="4" name="Content Placeholder 4"/>
          <p:cNvPicPr>
            <a:picLocks noGrp="1"/>
          </p:cNvPicPr>
          <p:nvPr>
            <p:ph idx="1"/>
          </p:nvPr>
        </p:nvPicPr>
        <p:blipFill>
          <a:blip r:embed="rId3"/>
          <a:stretch>
            <a:fillRect/>
          </a:stretch>
        </p:blipFill>
        <p:spPr>
          <a:xfrm>
            <a:off x="647700" y="1393057"/>
            <a:ext cx="7848599" cy="3713956"/>
          </a:xfrm>
          <a:prstGeom prst="rect">
            <a:avLst/>
          </a:prstGeom>
        </p:spPr>
      </p:pic>
      <p:sp>
        <p:nvSpPr>
          <p:cNvPr id="5" name="Rectangle 4"/>
          <p:cNvSpPr/>
          <p:nvPr/>
        </p:nvSpPr>
        <p:spPr>
          <a:xfrm>
            <a:off x="304800" y="5111929"/>
            <a:ext cx="8610600" cy="1569660"/>
          </a:xfrm>
          <a:prstGeom prst="rect">
            <a:avLst/>
          </a:prstGeom>
        </p:spPr>
        <p:txBody>
          <a:bodyPr wrap="square">
            <a:spAutoFit/>
          </a:bodyPr>
          <a:lstStyle/>
          <a:p>
            <a:r>
              <a:rPr lang="en-US" sz="3200" dirty="0">
                <a:solidFill>
                  <a:srgbClr val="FFFF00"/>
                </a:solidFill>
                <a:latin typeface="Times New Roman" panose="02020603050405020304" pitchFamily="18" charset="0"/>
                <a:ea typeface="Times New Roman" panose="02020603050405020304" pitchFamily="18" charset="0"/>
              </a:rPr>
              <a:t>Using the chart above interpolate for the KBtuh value for an entering wet bulb temperature of 63</a:t>
            </a:r>
            <a:r>
              <a:rPr lang="en-US" sz="3200" baseline="30000" dirty="0">
                <a:solidFill>
                  <a:srgbClr val="FFFF00"/>
                </a:solidFill>
                <a:latin typeface="Times New Roman" panose="02020603050405020304" pitchFamily="18" charset="0"/>
                <a:ea typeface="Times New Roman" panose="02020603050405020304" pitchFamily="18" charset="0"/>
              </a:rPr>
              <a:t>O</a:t>
            </a:r>
            <a:r>
              <a:rPr lang="en-US" sz="3200" dirty="0">
                <a:solidFill>
                  <a:srgbClr val="FFFF00"/>
                </a:solidFill>
                <a:latin typeface="Times New Roman" panose="02020603050405020304" pitchFamily="18" charset="0"/>
                <a:ea typeface="Times New Roman" panose="02020603050405020304" pitchFamily="18" charset="0"/>
              </a:rPr>
              <a:t>F and 4,000 CFM at 90</a:t>
            </a:r>
            <a:r>
              <a:rPr lang="en-US" sz="3200" baseline="30000" dirty="0">
                <a:solidFill>
                  <a:srgbClr val="FFFF00"/>
                </a:solidFill>
                <a:latin typeface="Times New Roman" panose="02020603050405020304" pitchFamily="18" charset="0"/>
                <a:ea typeface="Times New Roman" panose="02020603050405020304" pitchFamily="18" charset="0"/>
              </a:rPr>
              <a:t>O</a:t>
            </a:r>
            <a:r>
              <a:rPr lang="en-US" sz="3200" dirty="0">
                <a:solidFill>
                  <a:srgbClr val="FFFF00"/>
                </a:solidFill>
                <a:latin typeface="Times New Roman" panose="02020603050405020304" pitchFamily="18" charset="0"/>
                <a:ea typeface="Times New Roman" panose="02020603050405020304" pitchFamily="18" charset="0"/>
              </a:rPr>
              <a:t>F</a:t>
            </a:r>
            <a:endParaRPr lang="en-US" sz="3200" dirty="0">
              <a:solidFill>
                <a:srgbClr val="FFFF00"/>
              </a:solidFill>
              <a:effectLst/>
              <a:latin typeface="Times New Roman" panose="02020603050405020304" pitchFamily="18" charset="0"/>
              <a:ea typeface="Times New Roman" panose="02020603050405020304" pitchFamily="18" charset="0"/>
            </a:endParaRPr>
          </a:p>
        </p:txBody>
      </p:sp>
    </p:spTree>
    <p:custDataLst>
      <p:tags r:id="rId1"/>
    </p:custDataLst>
    <p:extLst>
      <p:ext uri="{BB962C8B-B14F-4D97-AF65-F5344CB8AC3E}">
        <p14:creationId xmlns:p14="http://schemas.microsoft.com/office/powerpoint/2010/main" val="645049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Interpolation 1</a:t>
            </a:r>
          </a:p>
        </p:txBody>
      </p:sp>
      <p:sp>
        <p:nvSpPr>
          <p:cNvPr id="5" name="Rectangle 4"/>
          <p:cNvSpPr/>
          <p:nvPr/>
        </p:nvSpPr>
        <p:spPr>
          <a:xfrm>
            <a:off x="266700" y="2133600"/>
            <a:ext cx="8610600" cy="2554545"/>
          </a:xfrm>
          <a:prstGeom prst="rect">
            <a:avLst/>
          </a:prstGeom>
        </p:spPr>
        <p:txBody>
          <a:bodyPr wrap="square">
            <a:spAutoFit/>
          </a:bodyPr>
          <a:lstStyle/>
          <a:p>
            <a:pPr algn="just"/>
            <a:r>
              <a:rPr lang="en-US" sz="3200" dirty="0">
                <a:solidFill>
                  <a:srgbClr val="FFFF00"/>
                </a:solidFill>
              </a:rPr>
              <a:t>Easy Interpolation because it is at the midpoint between 85</a:t>
            </a:r>
            <a:r>
              <a:rPr lang="en-US" sz="3200" baseline="30000" dirty="0">
                <a:solidFill>
                  <a:srgbClr val="FFFF00"/>
                </a:solidFill>
              </a:rPr>
              <a:t>O</a:t>
            </a:r>
            <a:r>
              <a:rPr lang="en-US" sz="3200" dirty="0">
                <a:solidFill>
                  <a:srgbClr val="FFFF00"/>
                </a:solidFill>
              </a:rPr>
              <a:t>F and 95</a:t>
            </a:r>
            <a:r>
              <a:rPr lang="en-US" sz="3200" baseline="30000" dirty="0">
                <a:solidFill>
                  <a:srgbClr val="FFFF00"/>
                </a:solidFill>
              </a:rPr>
              <a:t> O</a:t>
            </a:r>
            <a:r>
              <a:rPr lang="en-US" sz="3200" dirty="0">
                <a:solidFill>
                  <a:srgbClr val="FFFF00"/>
                </a:solidFill>
              </a:rPr>
              <a:t>F.  Thus the two values can be added and divided by 2.  </a:t>
            </a:r>
          </a:p>
          <a:p>
            <a:r>
              <a:rPr lang="en-US" sz="3200" dirty="0">
                <a:solidFill>
                  <a:srgbClr val="FFFF00"/>
                </a:solidFill>
              </a:rPr>
              <a:t> </a:t>
            </a:r>
          </a:p>
          <a:p>
            <a:r>
              <a:rPr lang="en-US" sz="3200" dirty="0">
                <a:solidFill>
                  <a:srgbClr val="FFFF00"/>
                </a:solidFill>
              </a:rPr>
              <a:t>(124.8 + 116.4) ÷ 2 = 120.6 kBtuh</a:t>
            </a:r>
          </a:p>
        </p:txBody>
      </p:sp>
    </p:spTree>
    <p:custDataLst>
      <p:tags r:id="rId1"/>
    </p:custDataLst>
    <p:extLst>
      <p:ext uri="{BB962C8B-B14F-4D97-AF65-F5344CB8AC3E}">
        <p14:creationId xmlns:p14="http://schemas.microsoft.com/office/powerpoint/2010/main" val="1106336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Equipment Selection Process</a:t>
            </a:r>
          </a:p>
        </p:txBody>
      </p:sp>
      <p:sp>
        <p:nvSpPr>
          <p:cNvPr id="3" name="Content Placeholder 2"/>
          <p:cNvSpPr>
            <a:spLocks noGrp="1"/>
          </p:cNvSpPr>
          <p:nvPr>
            <p:ph idx="1"/>
          </p:nvPr>
        </p:nvSpPr>
        <p:spPr>
          <a:xfrm>
            <a:off x="76200" y="1600200"/>
            <a:ext cx="8991600" cy="5257800"/>
          </a:xfrm>
        </p:spPr>
        <p:txBody>
          <a:bodyPr>
            <a:normAutofit fontScale="47500" lnSpcReduction="20000"/>
          </a:bodyPr>
          <a:lstStyle/>
          <a:p>
            <a:pPr marL="0" indent="0">
              <a:buNone/>
            </a:pPr>
            <a:r>
              <a:rPr lang="en-US" sz="4200" b="1" dirty="0">
                <a:solidFill>
                  <a:srgbClr val="FFFF00"/>
                </a:solidFill>
              </a:rPr>
              <a:t>For Heating:				For Cooling:</a:t>
            </a:r>
          </a:p>
          <a:p>
            <a:pPr marL="0" indent="0">
              <a:buNone/>
            </a:pPr>
            <a:endParaRPr lang="en-US" sz="4200" b="1" dirty="0">
              <a:solidFill>
                <a:srgbClr val="FFFF00"/>
              </a:solidFill>
            </a:endParaRPr>
          </a:p>
          <a:p>
            <a:pPr marL="0" indent="0">
              <a:buNone/>
            </a:pPr>
            <a:r>
              <a:rPr lang="en-US" sz="4200" b="1" u="sng" dirty="0">
                <a:solidFill>
                  <a:srgbClr val="FFFF00"/>
                </a:solidFill>
              </a:rPr>
              <a:t>Forced Air</a:t>
            </a:r>
            <a:r>
              <a:rPr lang="en-US" sz="4200" b="1" dirty="0">
                <a:solidFill>
                  <a:srgbClr val="FFFF00"/>
                </a:solidFill>
              </a:rPr>
              <a:t>				</a:t>
            </a:r>
            <a:r>
              <a:rPr lang="en-US" sz="4200" b="1" u="sng" dirty="0">
                <a:solidFill>
                  <a:srgbClr val="FFFF00"/>
                </a:solidFill>
              </a:rPr>
              <a:t>Forced Air</a:t>
            </a:r>
            <a:endParaRPr lang="en-US" sz="4200" b="1" dirty="0">
              <a:solidFill>
                <a:srgbClr val="FFFF00"/>
              </a:solidFill>
            </a:endParaRPr>
          </a:p>
          <a:p>
            <a:pPr marL="0" indent="0">
              <a:buNone/>
            </a:pPr>
            <a:r>
              <a:rPr lang="en-US" sz="4200" b="1" dirty="0">
                <a:solidFill>
                  <a:srgbClr val="FFFF00"/>
                </a:solidFill>
              </a:rPr>
              <a:t>Fossil fuel furnaces (gas or oil)		Electric Air Conditioner</a:t>
            </a:r>
          </a:p>
          <a:p>
            <a:pPr marL="0" indent="0">
              <a:buNone/>
            </a:pPr>
            <a:r>
              <a:rPr lang="en-US" sz="4200" b="1" dirty="0">
                <a:solidFill>
                  <a:srgbClr val="FFFF00"/>
                </a:solidFill>
              </a:rPr>
              <a:t>Stoves burning wood or fuel pellets	Air source heat pump</a:t>
            </a:r>
          </a:p>
          <a:p>
            <a:pPr marL="0" indent="0">
              <a:buNone/>
            </a:pPr>
            <a:r>
              <a:rPr lang="en-US" sz="4200" b="1" dirty="0">
                <a:solidFill>
                  <a:srgbClr val="FFFF00"/>
                </a:solidFill>
              </a:rPr>
              <a:t>Air source heat pump			Evaporative Cooler (Swamp cooler) </a:t>
            </a:r>
          </a:p>
          <a:p>
            <a:pPr marL="0" indent="0">
              <a:buNone/>
            </a:pPr>
            <a:r>
              <a:rPr lang="en-US" sz="4200" b="1" dirty="0">
                <a:solidFill>
                  <a:srgbClr val="FFFF00"/>
                </a:solidFill>
              </a:rPr>
              <a:t>Electric furnace or resistance heat		Geothermal or water source heat pump</a:t>
            </a:r>
          </a:p>
          <a:p>
            <a:pPr marL="0" indent="0">
              <a:buNone/>
            </a:pPr>
            <a:r>
              <a:rPr lang="en-US" sz="4200" b="1" dirty="0">
                <a:solidFill>
                  <a:srgbClr val="FFFF00"/>
                </a:solidFill>
              </a:rPr>
              <a:t>Geothermal or water source heat pump 	Chilled water</a:t>
            </a:r>
          </a:p>
          <a:p>
            <a:pPr marL="0" indent="0">
              <a:buNone/>
            </a:pPr>
            <a:r>
              <a:rPr lang="en-US" sz="4200" b="1" dirty="0">
                <a:solidFill>
                  <a:srgbClr val="FFFF00"/>
                </a:solidFill>
              </a:rPr>
              <a:t>Variable refrigerant flow			Variable Refrigerant Flow</a:t>
            </a:r>
          </a:p>
          <a:p>
            <a:pPr marL="0" indent="0">
              <a:buNone/>
            </a:pPr>
            <a:endParaRPr lang="en-US" sz="4200" b="1" u="sng" dirty="0">
              <a:solidFill>
                <a:srgbClr val="FFFF00"/>
              </a:solidFill>
            </a:endParaRPr>
          </a:p>
          <a:p>
            <a:pPr marL="0" indent="0">
              <a:buNone/>
            </a:pPr>
            <a:r>
              <a:rPr lang="en-US" sz="4200" b="1" u="sng" dirty="0">
                <a:solidFill>
                  <a:srgbClr val="FFFF00"/>
                </a:solidFill>
              </a:rPr>
              <a:t>Hydronic Heat</a:t>
            </a:r>
            <a:r>
              <a:rPr lang="en-US" sz="4200" b="1" dirty="0">
                <a:solidFill>
                  <a:srgbClr val="FFFF00"/>
                </a:solidFill>
              </a:rPr>
              <a:t>				</a:t>
            </a:r>
            <a:r>
              <a:rPr lang="en-US" sz="4200" b="1" u="sng" dirty="0">
                <a:solidFill>
                  <a:srgbClr val="FFFF00"/>
                </a:solidFill>
              </a:rPr>
              <a:t>Hydronic Cooling</a:t>
            </a:r>
            <a:endParaRPr lang="en-US" sz="4200" b="1" dirty="0">
              <a:solidFill>
                <a:srgbClr val="FFFF00"/>
              </a:solidFill>
            </a:endParaRPr>
          </a:p>
          <a:p>
            <a:pPr marL="0" indent="0">
              <a:buNone/>
            </a:pPr>
            <a:r>
              <a:rPr lang="en-US" sz="4200" b="1" dirty="0">
                <a:solidFill>
                  <a:srgbClr val="FFFF00"/>
                </a:solidFill>
              </a:rPr>
              <a:t>Boiler (hot water or steam heat) 		Radiant</a:t>
            </a:r>
          </a:p>
          <a:p>
            <a:pPr marL="0" indent="0">
              <a:buNone/>
            </a:pPr>
            <a:r>
              <a:rPr lang="en-US" sz="4200" b="1" dirty="0">
                <a:solidFill>
                  <a:srgbClr val="FFFF00"/>
                </a:solidFill>
              </a:rPr>
              <a:t>Geothermal or water source heat pump	Chilled Beam</a:t>
            </a:r>
          </a:p>
          <a:p>
            <a:pPr marL="0" indent="0">
              <a:buNone/>
            </a:pPr>
            <a:r>
              <a:rPr lang="en-US" sz="4200" b="1" dirty="0">
                <a:solidFill>
                  <a:srgbClr val="FFFF00"/>
                </a:solidFill>
              </a:rPr>
              <a:t>Electric water heater</a:t>
            </a:r>
          </a:p>
          <a:p>
            <a:pPr marL="0" indent="0">
              <a:buNone/>
            </a:pPr>
            <a:r>
              <a:rPr lang="en-US" sz="4200" b="1" dirty="0">
                <a:solidFill>
                  <a:srgbClr val="FFFF00"/>
                </a:solidFill>
              </a:rPr>
              <a:t>Fossil fuel water heater</a:t>
            </a:r>
          </a:p>
          <a:p>
            <a:pPr marL="0" indent="0">
              <a:buNone/>
            </a:pPr>
            <a:r>
              <a:rPr lang="en-US" sz="4200" dirty="0"/>
              <a:t> </a:t>
            </a:r>
          </a:p>
          <a:p>
            <a:pPr marL="0" indent="0">
              <a:buNone/>
            </a:pPr>
            <a:r>
              <a:rPr lang="en-US" dirty="0"/>
              <a:t> </a:t>
            </a:r>
          </a:p>
        </p:txBody>
      </p:sp>
    </p:spTree>
    <p:custDataLst>
      <p:tags r:id="rId1"/>
    </p:custDataLst>
    <p:extLst>
      <p:ext uri="{BB962C8B-B14F-4D97-AF65-F5344CB8AC3E}">
        <p14:creationId xmlns:p14="http://schemas.microsoft.com/office/powerpoint/2010/main" val="1438649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Interpolation 2</a:t>
            </a:r>
          </a:p>
        </p:txBody>
      </p:sp>
      <p:pic>
        <p:nvPicPr>
          <p:cNvPr id="4" name="Content Placeholder 4"/>
          <p:cNvPicPr>
            <a:picLocks noGrp="1"/>
          </p:cNvPicPr>
          <p:nvPr>
            <p:ph idx="1"/>
          </p:nvPr>
        </p:nvPicPr>
        <p:blipFill>
          <a:blip r:embed="rId3"/>
          <a:stretch>
            <a:fillRect/>
          </a:stretch>
        </p:blipFill>
        <p:spPr>
          <a:xfrm>
            <a:off x="647700" y="1393057"/>
            <a:ext cx="7848599" cy="3713956"/>
          </a:xfrm>
          <a:prstGeom prst="rect">
            <a:avLst/>
          </a:prstGeom>
        </p:spPr>
      </p:pic>
      <p:sp>
        <p:nvSpPr>
          <p:cNvPr id="5" name="Rectangle 4"/>
          <p:cNvSpPr/>
          <p:nvPr/>
        </p:nvSpPr>
        <p:spPr>
          <a:xfrm>
            <a:off x="304800" y="5111929"/>
            <a:ext cx="8610600" cy="1569660"/>
          </a:xfrm>
          <a:prstGeom prst="rect">
            <a:avLst/>
          </a:prstGeom>
        </p:spPr>
        <p:txBody>
          <a:bodyPr wrap="square">
            <a:spAutoFit/>
          </a:bodyPr>
          <a:lstStyle/>
          <a:p>
            <a:r>
              <a:rPr lang="en-US" sz="3200" dirty="0">
                <a:solidFill>
                  <a:srgbClr val="FFFF00"/>
                </a:solidFill>
                <a:latin typeface="Times New Roman" panose="02020603050405020304" pitchFamily="18" charset="0"/>
                <a:ea typeface="Times New Roman" panose="02020603050405020304" pitchFamily="18" charset="0"/>
              </a:rPr>
              <a:t>Using the chart above interpolate for the KBtuh value for an entering wet bulb temperature of 67</a:t>
            </a:r>
            <a:r>
              <a:rPr lang="en-US" sz="3200" baseline="30000" dirty="0">
                <a:solidFill>
                  <a:srgbClr val="FFFF00"/>
                </a:solidFill>
                <a:latin typeface="Times New Roman" panose="02020603050405020304" pitchFamily="18" charset="0"/>
                <a:ea typeface="Times New Roman" panose="02020603050405020304" pitchFamily="18" charset="0"/>
              </a:rPr>
              <a:t>O</a:t>
            </a:r>
            <a:r>
              <a:rPr lang="en-US" sz="3200" dirty="0">
                <a:solidFill>
                  <a:srgbClr val="FFFF00"/>
                </a:solidFill>
                <a:latin typeface="Times New Roman" panose="02020603050405020304" pitchFamily="18" charset="0"/>
                <a:ea typeface="Times New Roman" panose="02020603050405020304" pitchFamily="18" charset="0"/>
              </a:rPr>
              <a:t>F and 4,000 CFM at 87</a:t>
            </a:r>
            <a:r>
              <a:rPr lang="en-US" sz="3200" baseline="30000" dirty="0">
                <a:solidFill>
                  <a:srgbClr val="FFFF00"/>
                </a:solidFill>
                <a:latin typeface="Times New Roman" panose="02020603050405020304" pitchFamily="18" charset="0"/>
                <a:ea typeface="Times New Roman" panose="02020603050405020304" pitchFamily="18" charset="0"/>
              </a:rPr>
              <a:t>O</a:t>
            </a:r>
            <a:r>
              <a:rPr lang="en-US" sz="3200" dirty="0">
                <a:solidFill>
                  <a:srgbClr val="FFFF00"/>
                </a:solidFill>
                <a:latin typeface="Times New Roman" panose="02020603050405020304" pitchFamily="18" charset="0"/>
                <a:ea typeface="Times New Roman" panose="02020603050405020304" pitchFamily="18" charset="0"/>
              </a:rPr>
              <a:t>F</a:t>
            </a:r>
            <a:endParaRPr lang="en-US" sz="3200" dirty="0">
              <a:solidFill>
                <a:srgbClr val="FFFF00"/>
              </a:solidFill>
              <a:effectLst/>
              <a:latin typeface="Times New Roman" panose="02020603050405020304" pitchFamily="18" charset="0"/>
              <a:ea typeface="Times New Roman" panose="02020603050405020304" pitchFamily="18" charset="0"/>
            </a:endParaRPr>
          </a:p>
        </p:txBody>
      </p:sp>
    </p:spTree>
    <p:custDataLst>
      <p:tags r:id="rId1"/>
    </p:custDataLst>
    <p:extLst>
      <p:ext uri="{BB962C8B-B14F-4D97-AF65-F5344CB8AC3E}">
        <p14:creationId xmlns:p14="http://schemas.microsoft.com/office/powerpoint/2010/main" val="2792548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Interpolation 2</a:t>
            </a:r>
          </a:p>
        </p:txBody>
      </p:sp>
      <p:sp>
        <p:nvSpPr>
          <p:cNvPr id="5" name="Rectangle 4"/>
          <p:cNvSpPr/>
          <p:nvPr/>
        </p:nvSpPr>
        <p:spPr>
          <a:xfrm>
            <a:off x="68826" y="1676400"/>
            <a:ext cx="8610600" cy="4031873"/>
          </a:xfrm>
          <a:prstGeom prst="rect">
            <a:avLst/>
          </a:prstGeom>
        </p:spPr>
        <p:txBody>
          <a:bodyPr wrap="square">
            <a:spAutoFit/>
          </a:bodyPr>
          <a:lstStyle/>
          <a:p>
            <a:r>
              <a:rPr lang="en-US" sz="3200" dirty="0">
                <a:solidFill>
                  <a:srgbClr val="FFFF00"/>
                </a:solidFill>
              </a:rPr>
              <a:t>Step 1: Temperature Total Difference: 95</a:t>
            </a:r>
            <a:r>
              <a:rPr lang="en-US" sz="3200" baseline="30000" dirty="0">
                <a:solidFill>
                  <a:srgbClr val="FFFF00"/>
                </a:solidFill>
              </a:rPr>
              <a:t>O</a:t>
            </a:r>
            <a:r>
              <a:rPr lang="en-US" sz="3200" dirty="0">
                <a:solidFill>
                  <a:srgbClr val="FFFF00"/>
                </a:solidFill>
              </a:rPr>
              <a:t>F - 85</a:t>
            </a:r>
            <a:r>
              <a:rPr lang="en-US" sz="3200" baseline="30000" dirty="0">
                <a:solidFill>
                  <a:srgbClr val="FFFF00"/>
                </a:solidFill>
              </a:rPr>
              <a:t> O</a:t>
            </a:r>
            <a:r>
              <a:rPr lang="en-US" sz="3200" dirty="0">
                <a:solidFill>
                  <a:srgbClr val="FFFF00"/>
                </a:solidFill>
              </a:rPr>
              <a:t>F = 10</a:t>
            </a:r>
          </a:p>
          <a:p>
            <a:r>
              <a:rPr lang="en-US" sz="3200" dirty="0">
                <a:solidFill>
                  <a:srgbClr val="FFFF00"/>
                </a:solidFill>
              </a:rPr>
              <a:t>Step 2: Temperature Ratio Factor: 95 – 87 = 8</a:t>
            </a:r>
          </a:p>
          <a:p>
            <a:r>
              <a:rPr lang="en-US" sz="3200" dirty="0">
                <a:solidFill>
                  <a:srgbClr val="FFFF00"/>
                </a:solidFill>
              </a:rPr>
              <a:t>Step 3: Temperature Ratio: 8 ÷ 10 = 0.8</a:t>
            </a:r>
          </a:p>
          <a:p>
            <a:r>
              <a:rPr lang="en-US" sz="3200" dirty="0">
                <a:solidFill>
                  <a:srgbClr val="FFFF00"/>
                </a:solidFill>
              </a:rPr>
              <a:t>Step 4: kBtuh total Difference: 133.2 – 124 = 9.2</a:t>
            </a:r>
          </a:p>
          <a:p>
            <a:r>
              <a:rPr lang="en-US" sz="3200" dirty="0">
                <a:solidFill>
                  <a:srgbClr val="FFFF00"/>
                </a:solidFill>
              </a:rPr>
              <a:t>Step 5: Temperature Ratio × kBtuh Total = 0.8 × 9.2 = 7.36</a:t>
            </a:r>
          </a:p>
          <a:p>
            <a:r>
              <a:rPr lang="en-US" sz="3200" dirty="0">
                <a:solidFill>
                  <a:srgbClr val="FFFF00"/>
                </a:solidFill>
              </a:rPr>
              <a:t>Step 6:  124 + 7.36 = 131.36 kBtuh</a:t>
            </a:r>
          </a:p>
        </p:txBody>
      </p:sp>
    </p:spTree>
    <p:custDataLst>
      <p:tags r:id="rId1"/>
    </p:custDataLst>
    <p:extLst>
      <p:ext uri="{BB962C8B-B14F-4D97-AF65-F5344CB8AC3E}">
        <p14:creationId xmlns:p14="http://schemas.microsoft.com/office/powerpoint/2010/main" val="3474837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Interpolation 3</a:t>
            </a:r>
          </a:p>
        </p:txBody>
      </p:sp>
      <p:pic>
        <p:nvPicPr>
          <p:cNvPr id="4" name="Content Placeholder 4"/>
          <p:cNvPicPr>
            <a:picLocks noGrp="1"/>
          </p:cNvPicPr>
          <p:nvPr>
            <p:ph idx="1"/>
          </p:nvPr>
        </p:nvPicPr>
        <p:blipFill>
          <a:blip r:embed="rId3"/>
          <a:stretch>
            <a:fillRect/>
          </a:stretch>
        </p:blipFill>
        <p:spPr>
          <a:xfrm>
            <a:off x="647700" y="1393057"/>
            <a:ext cx="7848599" cy="3713956"/>
          </a:xfrm>
          <a:prstGeom prst="rect">
            <a:avLst/>
          </a:prstGeom>
        </p:spPr>
      </p:pic>
      <p:sp>
        <p:nvSpPr>
          <p:cNvPr id="5" name="Rectangle 4"/>
          <p:cNvSpPr/>
          <p:nvPr/>
        </p:nvSpPr>
        <p:spPr>
          <a:xfrm>
            <a:off x="304800" y="5111929"/>
            <a:ext cx="8610600" cy="1569660"/>
          </a:xfrm>
          <a:prstGeom prst="rect">
            <a:avLst/>
          </a:prstGeom>
        </p:spPr>
        <p:txBody>
          <a:bodyPr wrap="square">
            <a:spAutoFit/>
          </a:bodyPr>
          <a:lstStyle/>
          <a:p>
            <a:r>
              <a:rPr lang="en-US" sz="3200" dirty="0">
                <a:solidFill>
                  <a:srgbClr val="FFFF00"/>
                </a:solidFill>
                <a:latin typeface="Times New Roman" panose="02020603050405020304" pitchFamily="18" charset="0"/>
                <a:ea typeface="Times New Roman" panose="02020603050405020304" pitchFamily="18" charset="0"/>
              </a:rPr>
              <a:t>Using the chart above interpolate for the KBtuh value for an entering wet bulb temperature of 67</a:t>
            </a:r>
            <a:r>
              <a:rPr lang="en-US" sz="3200" baseline="30000" dirty="0">
                <a:solidFill>
                  <a:srgbClr val="FFFF00"/>
                </a:solidFill>
                <a:latin typeface="Times New Roman" panose="02020603050405020304" pitchFamily="18" charset="0"/>
                <a:ea typeface="Times New Roman" panose="02020603050405020304" pitchFamily="18" charset="0"/>
              </a:rPr>
              <a:t>O</a:t>
            </a:r>
            <a:r>
              <a:rPr lang="en-US" sz="3200" dirty="0">
                <a:solidFill>
                  <a:srgbClr val="FFFF00"/>
                </a:solidFill>
                <a:latin typeface="Times New Roman" panose="02020603050405020304" pitchFamily="18" charset="0"/>
                <a:ea typeface="Times New Roman" panose="02020603050405020304" pitchFamily="18" charset="0"/>
              </a:rPr>
              <a:t>F and 4,800 CFM at 92</a:t>
            </a:r>
            <a:r>
              <a:rPr lang="en-US" sz="3200" baseline="30000" dirty="0">
                <a:solidFill>
                  <a:srgbClr val="FFFF00"/>
                </a:solidFill>
                <a:latin typeface="Times New Roman" panose="02020603050405020304" pitchFamily="18" charset="0"/>
                <a:ea typeface="Times New Roman" panose="02020603050405020304" pitchFamily="18" charset="0"/>
              </a:rPr>
              <a:t>O</a:t>
            </a:r>
            <a:r>
              <a:rPr lang="en-US" sz="3200" dirty="0">
                <a:solidFill>
                  <a:srgbClr val="FFFF00"/>
                </a:solidFill>
                <a:latin typeface="Times New Roman" panose="02020603050405020304" pitchFamily="18" charset="0"/>
                <a:ea typeface="Times New Roman" panose="02020603050405020304" pitchFamily="18" charset="0"/>
              </a:rPr>
              <a:t>F</a:t>
            </a:r>
            <a:endParaRPr lang="en-US" sz="3200" dirty="0">
              <a:solidFill>
                <a:srgbClr val="FFFF00"/>
              </a:solidFill>
              <a:effectLst/>
              <a:latin typeface="Times New Roman" panose="02020603050405020304" pitchFamily="18" charset="0"/>
              <a:ea typeface="Times New Roman" panose="02020603050405020304" pitchFamily="18" charset="0"/>
            </a:endParaRPr>
          </a:p>
        </p:txBody>
      </p:sp>
    </p:spTree>
    <p:custDataLst>
      <p:tags r:id="rId1"/>
    </p:custDataLst>
    <p:extLst>
      <p:ext uri="{BB962C8B-B14F-4D97-AF65-F5344CB8AC3E}">
        <p14:creationId xmlns:p14="http://schemas.microsoft.com/office/powerpoint/2010/main" val="1807481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Interpolation 3</a:t>
            </a:r>
          </a:p>
        </p:txBody>
      </p:sp>
      <p:sp>
        <p:nvSpPr>
          <p:cNvPr id="5" name="Rectangle 4"/>
          <p:cNvSpPr/>
          <p:nvPr/>
        </p:nvSpPr>
        <p:spPr>
          <a:xfrm>
            <a:off x="68826" y="1676400"/>
            <a:ext cx="8610600" cy="4031873"/>
          </a:xfrm>
          <a:prstGeom prst="rect">
            <a:avLst/>
          </a:prstGeom>
        </p:spPr>
        <p:txBody>
          <a:bodyPr wrap="square">
            <a:spAutoFit/>
          </a:bodyPr>
          <a:lstStyle/>
          <a:p>
            <a:r>
              <a:rPr lang="en-US" sz="3200" dirty="0">
                <a:solidFill>
                  <a:srgbClr val="FFFF00"/>
                </a:solidFill>
              </a:rPr>
              <a:t>Step 1: Temperature Total Difference: 95</a:t>
            </a:r>
            <a:r>
              <a:rPr lang="en-US" sz="3200" baseline="30000" dirty="0">
                <a:solidFill>
                  <a:srgbClr val="FFFF00"/>
                </a:solidFill>
              </a:rPr>
              <a:t>O</a:t>
            </a:r>
            <a:r>
              <a:rPr lang="en-US" sz="3200" dirty="0">
                <a:solidFill>
                  <a:srgbClr val="FFFF00"/>
                </a:solidFill>
              </a:rPr>
              <a:t>F - 85</a:t>
            </a:r>
            <a:r>
              <a:rPr lang="en-US" sz="3200" baseline="30000" dirty="0">
                <a:solidFill>
                  <a:srgbClr val="FFFF00"/>
                </a:solidFill>
              </a:rPr>
              <a:t> O</a:t>
            </a:r>
            <a:r>
              <a:rPr lang="en-US" sz="3200" dirty="0">
                <a:solidFill>
                  <a:srgbClr val="FFFF00"/>
                </a:solidFill>
              </a:rPr>
              <a:t>F = 10</a:t>
            </a:r>
          </a:p>
          <a:p>
            <a:r>
              <a:rPr lang="en-US" sz="3200" dirty="0">
                <a:solidFill>
                  <a:srgbClr val="FFFF00"/>
                </a:solidFill>
              </a:rPr>
              <a:t>Step 2: Temperature Ratio Factor: 95 – 92 = 3</a:t>
            </a:r>
          </a:p>
          <a:p>
            <a:r>
              <a:rPr lang="en-US" sz="3200" dirty="0">
                <a:solidFill>
                  <a:srgbClr val="FFFF00"/>
                </a:solidFill>
              </a:rPr>
              <a:t>Step 3: Temperature Ratio: 3 ÷ 10 = 0.3</a:t>
            </a:r>
          </a:p>
          <a:p>
            <a:r>
              <a:rPr lang="en-US" sz="3200" dirty="0">
                <a:solidFill>
                  <a:srgbClr val="FFFF00"/>
                </a:solidFill>
              </a:rPr>
              <a:t>Step 4: kBtuh total Difference: 137.8 – 128.3 = 9.5</a:t>
            </a:r>
          </a:p>
          <a:p>
            <a:r>
              <a:rPr lang="en-US" sz="3200" dirty="0">
                <a:solidFill>
                  <a:srgbClr val="FFFF00"/>
                </a:solidFill>
              </a:rPr>
              <a:t>Step 5: Temperature Ratio × kBtuh Total = 0.3 × 9.5 = 2.85</a:t>
            </a:r>
          </a:p>
          <a:p>
            <a:r>
              <a:rPr lang="en-US" sz="3200" dirty="0">
                <a:solidFill>
                  <a:srgbClr val="FFFF00"/>
                </a:solidFill>
              </a:rPr>
              <a:t>Step 6:  128.3 + 2.85 = 131.15 kBtuh</a:t>
            </a:r>
          </a:p>
        </p:txBody>
      </p:sp>
    </p:spTree>
    <p:custDataLst>
      <p:tags r:id="rId1"/>
    </p:custDataLst>
    <p:extLst>
      <p:ext uri="{BB962C8B-B14F-4D97-AF65-F5344CB8AC3E}">
        <p14:creationId xmlns:p14="http://schemas.microsoft.com/office/powerpoint/2010/main" val="3693270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Field Notes</a:t>
            </a:r>
          </a:p>
        </p:txBody>
      </p:sp>
      <p:sp>
        <p:nvSpPr>
          <p:cNvPr id="3" name="Content Placeholder 2"/>
          <p:cNvSpPr>
            <a:spLocks noGrp="1"/>
          </p:cNvSpPr>
          <p:nvPr>
            <p:ph idx="1"/>
          </p:nvPr>
        </p:nvSpPr>
        <p:spPr>
          <a:xfrm>
            <a:off x="457200" y="1600200"/>
            <a:ext cx="8229600" cy="5029200"/>
          </a:xfrm>
        </p:spPr>
        <p:txBody>
          <a:bodyPr>
            <a:normAutofit lnSpcReduction="10000"/>
          </a:bodyPr>
          <a:lstStyle/>
          <a:p>
            <a:pPr marL="0" indent="0" algn="just">
              <a:buNone/>
            </a:pPr>
            <a:r>
              <a:rPr lang="en-US" dirty="0">
                <a:solidFill>
                  <a:srgbClr val="FFFF00"/>
                </a:solidFill>
              </a:rPr>
              <a:t>Two common mistakes found in the field are equipment that was sized based on the rated load values not the expanded values and equipment installed, started up and left running right like it came out of the box.  </a:t>
            </a:r>
          </a:p>
          <a:p>
            <a:pPr marL="0" indent="0" algn="just">
              <a:buNone/>
            </a:pPr>
            <a:r>
              <a:rPr lang="en-US" dirty="0">
                <a:solidFill>
                  <a:srgbClr val="FFFF00"/>
                </a:solidFill>
              </a:rPr>
              <a:t>Only technician’s that can look at the expanded data, and then set up a system to run at the correct CFM can make a system run as designed.</a:t>
            </a:r>
          </a:p>
          <a:p>
            <a:pPr marL="0" indent="0" algn="just">
              <a:buNone/>
            </a:pPr>
            <a:r>
              <a:rPr lang="en-US" dirty="0">
                <a:solidFill>
                  <a:srgbClr val="FFFF00"/>
                </a:solidFill>
              </a:rPr>
              <a:t>Note: Sometimes the only way it can meet the latent cooling load requirements. </a:t>
            </a:r>
          </a:p>
        </p:txBody>
      </p:sp>
    </p:spTree>
    <p:custDataLst>
      <p:tags r:id="rId1"/>
    </p:custDataLst>
    <p:extLst>
      <p:ext uri="{BB962C8B-B14F-4D97-AF65-F5344CB8AC3E}">
        <p14:creationId xmlns:p14="http://schemas.microsoft.com/office/powerpoint/2010/main" val="3770469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Basic Design Factors</a:t>
            </a:r>
          </a:p>
        </p:txBody>
      </p:sp>
      <p:sp>
        <p:nvSpPr>
          <p:cNvPr id="3" name="Content Placeholder 2"/>
          <p:cNvSpPr>
            <a:spLocks noGrp="1"/>
          </p:cNvSpPr>
          <p:nvPr>
            <p:ph idx="1"/>
          </p:nvPr>
        </p:nvSpPr>
        <p:spPr>
          <a:xfrm>
            <a:off x="76200" y="1371600"/>
            <a:ext cx="8991600" cy="5105400"/>
          </a:xfrm>
        </p:spPr>
        <p:txBody>
          <a:bodyPr>
            <a:normAutofit fontScale="85000" lnSpcReduction="20000"/>
          </a:bodyPr>
          <a:lstStyle/>
          <a:p>
            <a:pPr lvl="0"/>
            <a:r>
              <a:rPr lang="en-US" u="sng" dirty="0">
                <a:solidFill>
                  <a:srgbClr val="FFFF00"/>
                </a:solidFill>
              </a:rPr>
              <a:t>Cooling coil airflow</a:t>
            </a:r>
            <a:r>
              <a:rPr lang="en-US" dirty="0">
                <a:solidFill>
                  <a:srgbClr val="FFFF00"/>
                </a:solidFill>
              </a:rPr>
              <a:t> – Generally expressed in these blower speed intervals:  </a:t>
            </a:r>
            <a:endParaRPr lang="en-US" sz="3600" dirty="0">
              <a:solidFill>
                <a:srgbClr val="FFFF00"/>
              </a:solidFill>
            </a:endParaRPr>
          </a:p>
          <a:p>
            <a:pPr lvl="1"/>
            <a:r>
              <a:rPr lang="en-US" dirty="0">
                <a:solidFill>
                  <a:srgbClr val="FFFF00"/>
                </a:solidFill>
              </a:rPr>
              <a:t>Low - High, </a:t>
            </a:r>
            <a:endParaRPr lang="en-US" sz="3200" dirty="0">
              <a:solidFill>
                <a:srgbClr val="FFFF00"/>
              </a:solidFill>
            </a:endParaRPr>
          </a:p>
          <a:p>
            <a:pPr lvl="1"/>
            <a:r>
              <a:rPr lang="en-US" dirty="0">
                <a:solidFill>
                  <a:srgbClr val="FFFF00"/>
                </a:solidFill>
              </a:rPr>
              <a:t>Low – Medium – High, </a:t>
            </a:r>
            <a:endParaRPr lang="en-US" sz="3200" dirty="0">
              <a:solidFill>
                <a:srgbClr val="FFFF00"/>
              </a:solidFill>
            </a:endParaRPr>
          </a:p>
          <a:p>
            <a:pPr lvl="1"/>
            <a:r>
              <a:rPr lang="en-US" dirty="0">
                <a:solidFill>
                  <a:srgbClr val="FFFF00"/>
                </a:solidFill>
              </a:rPr>
              <a:t>Low – Medium Low - Medium High - High.</a:t>
            </a:r>
            <a:endParaRPr lang="en-US" sz="3200" dirty="0">
              <a:solidFill>
                <a:srgbClr val="FFFF00"/>
              </a:solidFill>
            </a:endParaRPr>
          </a:p>
          <a:p>
            <a:pPr lvl="1"/>
            <a:r>
              <a:rPr lang="en-US" dirty="0">
                <a:solidFill>
                  <a:srgbClr val="FFFF00"/>
                </a:solidFill>
              </a:rPr>
              <a:t>Variable</a:t>
            </a:r>
            <a:endParaRPr lang="en-US" sz="3200" dirty="0">
              <a:solidFill>
                <a:srgbClr val="FFFF00"/>
              </a:solidFill>
            </a:endParaRPr>
          </a:p>
          <a:p>
            <a:pPr lvl="0"/>
            <a:r>
              <a:rPr lang="en-US" u="sng" dirty="0">
                <a:solidFill>
                  <a:srgbClr val="FFFF00"/>
                </a:solidFill>
              </a:rPr>
              <a:t>Outdoor air temperature</a:t>
            </a:r>
            <a:r>
              <a:rPr lang="en-US" dirty="0">
                <a:solidFill>
                  <a:srgbClr val="FFFF00"/>
                </a:solidFill>
              </a:rPr>
              <a:t> – This is the temperature of the air around the outdoor condensing coil, sometimes called the condenser air temperature. (Keep in mind this temperature may not exactly match what is listed on the manufacturer’s data, so we may have to interpolate.)</a:t>
            </a:r>
            <a:endParaRPr lang="en-US" sz="3600" dirty="0">
              <a:solidFill>
                <a:srgbClr val="FFFF00"/>
              </a:solidFill>
            </a:endParaRPr>
          </a:p>
          <a:p>
            <a:pPr lvl="0"/>
            <a:r>
              <a:rPr lang="en-US" u="sng" dirty="0">
                <a:solidFill>
                  <a:srgbClr val="FFFF00"/>
                </a:solidFill>
              </a:rPr>
              <a:t>Condition of air entering the indoor coil</a:t>
            </a:r>
            <a:r>
              <a:rPr lang="en-US" dirty="0">
                <a:solidFill>
                  <a:srgbClr val="FFFF00"/>
                </a:solidFill>
              </a:rPr>
              <a:t> – OEMs use either a dry bulb temperature, a wet bulb temperature, or may ask for some dry bulb – wet bulb combination. </a:t>
            </a:r>
            <a:endParaRPr lang="en-US" sz="3600" dirty="0">
              <a:solidFill>
                <a:srgbClr val="FFFF00"/>
              </a:solidFill>
            </a:endParaRPr>
          </a:p>
        </p:txBody>
      </p:sp>
    </p:spTree>
    <p:custDataLst>
      <p:tags r:id="rId1"/>
    </p:custDataLst>
    <p:extLst>
      <p:ext uri="{BB962C8B-B14F-4D97-AF65-F5344CB8AC3E}">
        <p14:creationId xmlns:p14="http://schemas.microsoft.com/office/powerpoint/2010/main" val="3668055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Cooling Design Information</a:t>
            </a:r>
          </a:p>
        </p:txBody>
      </p:sp>
      <p:pic>
        <p:nvPicPr>
          <p:cNvPr id="7" name="Picture 6"/>
          <p:cNvPicPr>
            <a:picLocks noChangeAspect="1"/>
          </p:cNvPicPr>
          <p:nvPr/>
        </p:nvPicPr>
        <p:blipFill>
          <a:blip r:embed="rId3"/>
          <a:stretch>
            <a:fillRect/>
          </a:stretch>
        </p:blipFill>
        <p:spPr>
          <a:xfrm>
            <a:off x="1734213" y="3830222"/>
            <a:ext cx="5759223" cy="2799177"/>
          </a:xfrm>
          <a:prstGeom prst="rect">
            <a:avLst/>
          </a:prstGeom>
        </p:spPr>
      </p:pic>
      <p:pic>
        <p:nvPicPr>
          <p:cNvPr id="5" name="Picture 4"/>
          <p:cNvPicPr>
            <a:picLocks noChangeAspect="1"/>
          </p:cNvPicPr>
          <p:nvPr/>
        </p:nvPicPr>
        <p:blipFill>
          <a:blip r:embed="rId4"/>
          <a:stretch>
            <a:fillRect/>
          </a:stretch>
        </p:blipFill>
        <p:spPr>
          <a:xfrm>
            <a:off x="102577" y="1417638"/>
            <a:ext cx="8584223" cy="2209800"/>
          </a:xfrm>
          <a:prstGeom prst="rect">
            <a:avLst/>
          </a:prstGeom>
        </p:spPr>
      </p:pic>
    </p:spTree>
    <p:custDataLst>
      <p:tags r:id="rId1"/>
    </p:custDataLst>
    <p:extLst>
      <p:ext uri="{BB962C8B-B14F-4D97-AF65-F5344CB8AC3E}">
        <p14:creationId xmlns:p14="http://schemas.microsoft.com/office/powerpoint/2010/main" val="2754576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Heating Design</a:t>
            </a:r>
          </a:p>
        </p:txBody>
      </p:sp>
      <p:pic>
        <p:nvPicPr>
          <p:cNvPr id="5" name="Picture 4"/>
          <p:cNvPicPr>
            <a:picLocks noChangeAspect="1"/>
          </p:cNvPicPr>
          <p:nvPr/>
        </p:nvPicPr>
        <p:blipFill>
          <a:blip r:embed="rId3"/>
          <a:stretch>
            <a:fillRect/>
          </a:stretch>
        </p:blipFill>
        <p:spPr>
          <a:xfrm>
            <a:off x="932726" y="3540285"/>
            <a:ext cx="6818572" cy="3314057"/>
          </a:xfrm>
          <a:prstGeom prst="rect">
            <a:avLst/>
          </a:prstGeom>
        </p:spPr>
      </p:pic>
      <p:pic>
        <p:nvPicPr>
          <p:cNvPr id="7" name="Picture 6"/>
          <p:cNvPicPr>
            <a:picLocks noChangeAspect="1"/>
          </p:cNvPicPr>
          <p:nvPr/>
        </p:nvPicPr>
        <p:blipFill>
          <a:blip r:embed="rId4"/>
          <a:stretch>
            <a:fillRect/>
          </a:stretch>
        </p:blipFill>
        <p:spPr>
          <a:xfrm>
            <a:off x="705864" y="1275461"/>
            <a:ext cx="7306708" cy="2291086"/>
          </a:xfrm>
          <a:prstGeom prst="rect">
            <a:avLst/>
          </a:prstGeom>
        </p:spPr>
      </p:pic>
      <p:sp>
        <p:nvSpPr>
          <p:cNvPr id="8" name="Rectangle 7"/>
          <p:cNvSpPr/>
          <p:nvPr/>
        </p:nvSpPr>
        <p:spPr>
          <a:xfrm>
            <a:off x="914400" y="3048000"/>
            <a:ext cx="6836898" cy="49228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025255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Zone 2 Total Load</a:t>
            </a:r>
          </a:p>
        </p:txBody>
      </p:sp>
      <p:pic>
        <p:nvPicPr>
          <p:cNvPr id="4" name="Picture 3"/>
          <p:cNvPicPr>
            <a:picLocks noChangeAspect="1"/>
          </p:cNvPicPr>
          <p:nvPr/>
        </p:nvPicPr>
        <p:blipFill>
          <a:blip r:embed="rId3"/>
          <a:stretch>
            <a:fillRect/>
          </a:stretch>
        </p:blipFill>
        <p:spPr>
          <a:xfrm>
            <a:off x="733425" y="1336986"/>
            <a:ext cx="7677150" cy="5521014"/>
          </a:xfrm>
          <a:prstGeom prst="rect">
            <a:avLst/>
          </a:prstGeom>
        </p:spPr>
      </p:pic>
    </p:spTree>
    <p:custDataLst>
      <p:tags r:id="rId1"/>
    </p:custDataLst>
    <p:extLst>
      <p:ext uri="{BB962C8B-B14F-4D97-AF65-F5344CB8AC3E}">
        <p14:creationId xmlns:p14="http://schemas.microsoft.com/office/powerpoint/2010/main" val="3668585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Manual N Zone 2 Heating Load </a:t>
            </a:r>
          </a:p>
        </p:txBody>
      </p:sp>
      <p:pic>
        <p:nvPicPr>
          <p:cNvPr id="6" name="Picture 5"/>
          <p:cNvPicPr>
            <a:picLocks noChangeAspect="1"/>
          </p:cNvPicPr>
          <p:nvPr/>
        </p:nvPicPr>
        <p:blipFill>
          <a:blip r:embed="rId3"/>
          <a:stretch>
            <a:fillRect/>
          </a:stretch>
        </p:blipFill>
        <p:spPr>
          <a:xfrm>
            <a:off x="1143000" y="1365806"/>
            <a:ext cx="7000875" cy="5492194"/>
          </a:xfrm>
          <a:prstGeom prst="rect">
            <a:avLst/>
          </a:prstGeom>
        </p:spPr>
      </p:pic>
      <p:sp>
        <p:nvSpPr>
          <p:cNvPr id="7" name="TextBox 6"/>
          <p:cNvSpPr txBox="1"/>
          <p:nvPr/>
        </p:nvSpPr>
        <p:spPr>
          <a:xfrm>
            <a:off x="1905000" y="3429000"/>
            <a:ext cx="5690147" cy="1015663"/>
          </a:xfrm>
          <a:prstGeom prst="rect">
            <a:avLst/>
          </a:prstGeom>
          <a:solidFill>
            <a:srgbClr val="0070C0"/>
          </a:solidFill>
        </p:spPr>
        <p:txBody>
          <a:bodyPr wrap="none" rtlCol="0">
            <a:spAutoFit/>
          </a:bodyPr>
          <a:lstStyle/>
          <a:p>
            <a:r>
              <a:rPr lang="en-US" sz="3200" b="1" dirty="0">
                <a:solidFill>
                  <a:srgbClr val="FFFF00"/>
                </a:solidFill>
              </a:rPr>
              <a:t>107,764 Btuh Total Heating Load</a:t>
            </a:r>
          </a:p>
          <a:p>
            <a:pPr algn="ctr"/>
            <a:r>
              <a:rPr lang="en-US" sz="2800" b="1" i="1" dirty="0">
                <a:solidFill>
                  <a:srgbClr val="FFFF00"/>
                </a:solidFill>
              </a:rPr>
              <a:t>(With ERV Load added)</a:t>
            </a:r>
          </a:p>
        </p:txBody>
      </p:sp>
    </p:spTree>
    <p:custDataLst>
      <p:tags r:id="rId1"/>
    </p:custDataLst>
    <p:extLst>
      <p:ext uri="{BB962C8B-B14F-4D97-AF65-F5344CB8AC3E}">
        <p14:creationId xmlns:p14="http://schemas.microsoft.com/office/powerpoint/2010/main" val="3611234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252"/>
            <a:ext cx="8229600" cy="1143000"/>
          </a:xfrm>
        </p:spPr>
        <p:txBody>
          <a:bodyPr/>
          <a:lstStyle/>
          <a:p>
            <a:r>
              <a:rPr lang="en-US" dirty="0"/>
              <a:t>Zone 2 Heating Data Sheet</a:t>
            </a:r>
          </a:p>
        </p:txBody>
      </p:sp>
      <p:pic>
        <p:nvPicPr>
          <p:cNvPr id="4" name="Picture 3"/>
          <p:cNvPicPr>
            <a:picLocks noChangeAspect="1"/>
          </p:cNvPicPr>
          <p:nvPr/>
        </p:nvPicPr>
        <p:blipFill>
          <a:blip r:embed="rId3"/>
          <a:stretch>
            <a:fillRect/>
          </a:stretch>
        </p:blipFill>
        <p:spPr>
          <a:xfrm>
            <a:off x="1905000" y="990600"/>
            <a:ext cx="5591175" cy="5616323"/>
          </a:xfrm>
          <a:prstGeom prst="rect">
            <a:avLst/>
          </a:prstGeom>
        </p:spPr>
      </p:pic>
      <p:pic>
        <p:nvPicPr>
          <p:cNvPr id="6" name="Picture 5"/>
          <p:cNvPicPr>
            <a:picLocks noChangeAspect="1"/>
          </p:cNvPicPr>
          <p:nvPr/>
        </p:nvPicPr>
        <p:blipFill>
          <a:blip r:embed="rId4"/>
          <a:stretch>
            <a:fillRect/>
          </a:stretch>
        </p:blipFill>
        <p:spPr>
          <a:xfrm>
            <a:off x="304799" y="990600"/>
            <a:ext cx="8693937" cy="4724400"/>
          </a:xfrm>
          <a:prstGeom prst="rect">
            <a:avLst/>
          </a:prstGeom>
        </p:spPr>
      </p:pic>
      <p:sp>
        <p:nvSpPr>
          <p:cNvPr id="3" name="Rectangle 2"/>
          <p:cNvSpPr/>
          <p:nvPr/>
        </p:nvSpPr>
        <p:spPr>
          <a:xfrm>
            <a:off x="7078733" y="1295400"/>
            <a:ext cx="1981200" cy="44196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68839" y="1336863"/>
            <a:ext cx="5690982" cy="4031873"/>
          </a:xfrm>
          <a:prstGeom prst="rect">
            <a:avLst/>
          </a:prstGeom>
          <a:solidFill>
            <a:srgbClr val="0070C0"/>
          </a:solidFill>
        </p:spPr>
        <p:txBody>
          <a:bodyPr wrap="none" rtlCol="0">
            <a:spAutoFit/>
          </a:bodyPr>
          <a:lstStyle/>
          <a:p>
            <a:r>
              <a:rPr lang="en-US" sz="3200" b="1" dirty="0">
                <a:solidFill>
                  <a:srgbClr val="FFFF00"/>
                </a:solidFill>
              </a:rPr>
              <a:t>Zone 2 Heating 10 Ton Unit</a:t>
            </a:r>
          </a:p>
          <a:p>
            <a:endParaRPr lang="en-US" sz="3200" b="1" dirty="0">
              <a:solidFill>
                <a:srgbClr val="FFFF00"/>
              </a:solidFill>
            </a:endParaRPr>
          </a:p>
          <a:p>
            <a:r>
              <a:rPr lang="en-US" sz="3200" b="1" dirty="0">
                <a:solidFill>
                  <a:srgbClr val="FFFF00"/>
                </a:solidFill>
              </a:rPr>
              <a:t>Design Load            107,764 </a:t>
            </a:r>
          </a:p>
          <a:p>
            <a:r>
              <a:rPr lang="en-US" sz="3200" b="1" dirty="0">
                <a:solidFill>
                  <a:srgbClr val="FFFF00"/>
                </a:solidFill>
              </a:rPr>
              <a:t>High Heat Rating    115,000 </a:t>
            </a:r>
          </a:p>
          <a:p>
            <a:r>
              <a:rPr lang="en-US" sz="3200" b="1" dirty="0">
                <a:solidFill>
                  <a:srgbClr val="FFFF00"/>
                </a:solidFill>
              </a:rPr>
              <a:t>Low Heat Rating     70,000</a:t>
            </a:r>
          </a:p>
          <a:p>
            <a:endParaRPr lang="en-US" sz="3200" b="1" dirty="0">
              <a:solidFill>
                <a:srgbClr val="FFFF00"/>
              </a:solidFill>
            </a:endParaRPr>
          </a:p>
          <a:p>
            <a:r>
              <a:rPr lang="en-US" sz="3200" b="1" dirty="0">
                <a:solidFill>
                  <a:srgbClr val="FFFF00"/>
                </a:solidFill>
              </a:rPr>
              <a:t>115,000 ÷ 107,764 × 100 = 107%</a:t>
            </a:r>
          </a:p>
          <a:p>
            <a:r>
              <a:rPr lang="en-US" sz="3200" b="1" dirty="0">
                <a:solidFill>
                  <a:srgbClr val="FFFF00"/>
                </a:solidFill>
              </a:rPr>
              <a:t>   70,000 ÷ 107,764 × 100 =  65%</a:t>
            </a:r>
          </a:p>
        </p:txBody>
      </p:sp>
    </p:spTree>
    <p:custDataLst>
      <p:tags r:id="rId1"/>
    </p:custDataLst>
    <p:extLst>
      <p:ext uri="{BB962C8B-B14F-4D97-AF65-F5344CB8AC3E}">
        <p14:creationId xmlns:p14="http://schemas.microsoft.com/office/powerpoint/2010/main" val="333552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Zone 2 Manual N Cooling Load</a:t>
            </a:r>
          </a:p>
        </p:txBody>
      </p:sp>
      <p:pic>
        <p:nvPicPr>
          <p:cNvPr id="3" name="Picture 2"/>
          <p:cNvPicPr>
            <a:picLocks noChangeAspect="1"/>
          </p:cNvPicPr>
          <p:nvPr/>
        </p:nvPicPr>
        <p:blipFill>
          <a:blip r:embed="rId3"/>
          <a:stretch>
            <a:fillRect/>
          </a:stretch>
        </p:blipFill>
        <p:spPr>
          <a:xfrm>
            <a:off x="1143000" y="1365806"/>
            <a:ext cx="7000875" cy="5492194"/>
          </a:xfrm>
          <a:prstGeom prst="rect">
            <a:avLst/>
          </a:prstGeom>
        </p:spPr>
      </p:pic>
      <p:sp>
        <p:nvSpPr>
          <p:cNvPr id="6" name="TextBox 5"/>
          <p:cNvSpPr txBox="1"/>
          <p:nvPr/>
        </p:nvSpPr>
        <p:spPr>
          <a:xfrm>
            <a:off x="838200" y="2502180"/>
            <a:ext cx="6017160" cy="1846659"/>
          </a:xfrm>
          <a:prstGeom prst="rect">
            <a:avLst/>
          </a:prstGeom>
          <a:solidFill>
            <a:srgbClr val="0070C0"/>
          </a:solidFill>
        </p:spPr>
        <p:txBody>
          <a:bodyPr wrap="none" rtlCol="0">
            <a:spAutoFit/>
          </a:bodyPr>
          <a:lstStyle/>
          <a:p>
            <a:r>
              <a:rPr lang="en-US" sz="3200" b="1" dirty="0">
                <a:solidFill>
                  <a:srgbClr val="FFFF00"/>
                </a:solidFill>
              </a:rPr>
              <a:t>96,495 Btuh Sensible Cooling Load</a:t>
            </a:r>
          </a:p>
          <a:p>
            <a:r>
              <a:rPr lang="en-US" sz="3200" b="1" dirty="0">
                <a:solidFill>
                  <a:srgbClr val="FFFF00"/>
                </a:solidFill>
              </a:rPr>
              <a:t>19,039 Btuh Latent Cooling Load</a:t>
            </a:r>
          </a:p>
          <a:p>
            <a:r>
              <a:rPr lang="en-US" sz="3200" b="1" dirty="0">
                <a:solidFill>
                  <a:srgbClr val="FFFF00"/>
                </a:solidFill>
              </a:rPr>
              <a:t>115,534 Btuh Total Cooling Load</a:t>
            </a:r>
          </a:p>
          <a:p>
            <a:endParaRPr lang="en-US" dirty="0"/>
          </a:p>
        </p:txBody>
      </p:sp>
    </p:spTree>
    <p:custDataLst>
      <p:tags r:id="rId1"/>
    </p:custDataLst>
    <p:extLst>
      <p:ext uri="{BB962C8B-B14F-4D97-AF65-F5344CB8AC3E}">
        <p14:creationId xmlns:p14="http://schemas.microsoft.com/office/powerpoint/2010/main" val="291511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LOGO" val="ComfortU_Logo.jpg"/>
  <p:tag name="ARTICULATE_PRESENTER" val="Donald Prather"/>
  <p:tag name="ARTICULATE_PRESENTER_GUID" val="0067420A16B5"/>
  <p:tag name="ARTICULATE_LMS" val="0"/>
  <p:tag name="ARTICULATE_TEMPLATE" val="Corporate Communications"/>
  <p:tag name="ARTICULATE_TEMPLATE_GUID" val="1a000000-6000-0000-b000-000000000001"/>
  <p:tag name="PRESENTER_PREVIEW_MODE" val="0"/>
  <p:tag name="PRESENTER_PREVIEW_START" val="1"/>
  <p:tag name="PLAYERLOGOHEIGHT" val="162"/>
  <p:tag name="PLAYERLOGOWIDTH" val="351"/>
  <p:tag name="LAUNCHINNEWWINDOW" val="0"/>
  <p:tag name="LASTPUBLISHED" val="C:\Users\Craig\Documents\My Articulate Projects\2.1 Why Balance a House\player.html"/>
  <p:tag name="ARTICULATE_META_COURSE_VERSION" val="1.0"/>
  <p:tag name="ARTICULATE_META_COURSE_VERSION_SET" val="True"/>
  <p:tag name="ARTICULATE_REFERENCE_ID" val="0b2ae246-c608-48c8-b00f-180ba22f995d"/>
  <p:tag name="ARTICULATE_REFERENCE_COUNT" val="0"/>
  <p:tag name="ARTICULATE_PLAYER_GLOSSARY_XML" val="&lt;?xml version=&quot;1.0&quot; encoding=&quot;utf-16&quot;?&gt;&lt;glossary xmlns:xsi=&quot;http://www.w3.org/2001/XMLSchema-instance&quot; xmlns:xsd=&quot;http://www.w3.org/2001/XMLSchema&quot;&gt;&lt;terms /&gt;&lt;/glossary&gt;"/>
  <p:tag name="ARTICULATE_META_DESCRIPTION" val="Conduction, and leakage losses and pressure effects"/>
  <p:tag name="ARTICULATE_META_COURSE_ID" val="2_1_Why_Balance_a_House"/>
  <p:tag name="ARTICULATE_META_NAME_SET" val="True"/>
  <p:tag name="TAG_BACKING_FORM_KEY" val="2294628-c:\users\don\desktop\power points\1.1 energy losses.pptx"/>
  <p:tag name="ARTICULATE_PRESENTER_VERSION" val="7"/>
  <p:tag name="ARTICULATE_USED_PAGE_ORIENTATION" val="1"/>
  <p:tag name="ARTICULATE_USED_PAGE_SIZE" val="1"/>
  <p:tag name="ARTICULATE_SLIDE_COUNT" val="24"/>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NAV" val="1"/>
  <p:tag name="ARTICULATE_SLIDE_GUID" val="6aac7893-bf6d-4d34-9e8a-5d85bbcdb0ad"/>
  <p:tag name="AUDIO_ID" val="316"/>
  <p:tag name="ARTICULATE_AUDIO_RECORDED" val="1"/>
  <p:tag name="ELAPSEDTIME" val="20.1"/>
  <p:tag name="ANNOTATION_COUNT" val="0"/>
  <p:tag name="ARTICULATE_NAV_LEVEL" val="1"/>
  <p:tag name="ARTICULATE_SLIDE_PRESENTER_GUID" val="98bb69f2-8d08-4a0f-b3bb-0c4b682557b7"/>
  <p:tag name="ARTICULATE_SLIDE_PAUSE" val="0"/>
  <p:tag name="ARTICULATE_LOCK_SLIDE" val="0"/>
  <p:tag name="ARTICULATE_HIDE_SLIDE" val="0"/>
  <p:tag name="ARTICULATE_PLAYER_CONTROL_PREVIOUS" val="True"/>
  <p:tag name="ARTICULATE_PLAYER_CONTROL_NEXT" val="True"/>
  <p:tag name="ARTICULATE_USED_LAYOUT" val="1"/>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raig\AppData\Local\Temp\articulate\presenter\imgtemp\tODGD1uj_files\slide0001_image001.png"/>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4607</TotalTime>
  <Words>904</Words>
  <Application>Microsoft Office PowerPoint</Application>
  <PresentationFormat>On-screen Show (4:3)</PresentationFormat>
  <Paragraphs>113</Paragraphs>
  <Slides>24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Office Theme</vt:lpstr>
      <vt:lpstr> Maria’s Restaurant Chapter 2 Section 7  </vt:lpstr>
      <vt:lpstr>Equipment Selection Process</vt:lpstr>
      <vt:lpstr>Three Basic Design Factors</vt:lpstr>
      <vt:lpstr>Cooling Design Information</vt:lpstr>
      <vt:lpstr>Heating Design</vt:lpstr>
      <vt:lpstr>Zone 2 Total Load</vt:lpstr>
      <vt:lpstr>Manual N Zone 2 Heating Load </vt:lpstr>
      <vt:lpstr>Zone 2 Heating Data Sheet</vt:lpstr>
      <vt:lpstr>Zone 2 Manual N Cooling Load</vt:lpstr>
      <vt:lpstr>Zone 2 Manual N Cooling Load In Tons</vt:lpstr>
      <vt:lpstr>Zone 2 Cooling Data Sheets</vt:lpstr>
      <vt:lpstr>But Wait!</vt:lpstr>
      <vt:lpstr>Expanded Data For “10 Ton” Equipment</vt:lpstr>
      <vt:lpstr>Expanded Data For “10 Ton” Equipment</vt:lpstr>
      <vt:lpstr>Expanded Data For “10 Ton” Equipment</vt:lpstr>
      <vt:lpstr>Manual CS Cooling Requirements OK</vt:lpstr>
      <vt:lpstr>Zone 2 Manual N Heating Load</vt:lpstr>
      <vt:lpstr>Interpolation 1</vt:lpstr>
      <vt:lpstr>Interpolation 1</vt:lpstr>
      <vt:lpstr>Interpolation 2</vt:lpstr>
      <vt:lpstr>Interpolation 2</vt:lpstr>
      <vt:lpstr>Interpolation 3</vt:lpstr>
      <vt:lpstr>Interpolation 3</vt:lpstr>
      <vt:lpstr>Field Notes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dc:creator>
  <cp:lastModifiedBy>Donald Prather</cp:lastModifiedBy>
  <cp:revision>548</cp:revision>
  <dcterms:created xsi:type="dcterms:W3CDTF">2013-05-23T13:04:32Z</dcterms:created>
  <dcterms:modified xsi:type="dcterms:W3CDTF">2019-06-07T13:49:42Z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2.1 Why Balance a House  </vt:lpwstr>
  </property>
  <property fmtid="{D5CDD505-2E9C-101B-9397-08002B2CF9AE}" pid="4" name="ArticulateProjectVersion">
    <vt:lpwstr>7</vt:lpwstr>
  </property>
  <property fmtid="{D5CDD505-2E9C-101B-9397-08002B2CF9AE}" pid="5" name="ArticulateGUID">
    <vt:lpwstr>1CFF1D17-CCA3-475E-8683-79A154CC4401</vt:lpwstr>
  </property>
  <property fmtid="{D5CDD505-2E9C-101B-9397-08002B2CF9AE}" pid="6" name="ArticulateProjectFull">
    <vt:lpwstr>C:\Users\Don\Desktop\12 Zone 2 CS .ppta</vt:lpwstr>
  </property>
</Properties>
</file>