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395" r:id="rId2"/>
    <p:sldId id="362" r:id="rId3"/>
    <p:sldId id="377"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6" r:id="rId35"/>
    <p:sldId id="397" r:id="rId36"/>
    <p:sldId id="398"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5"/>
    <a:srgbClr val="3F3F3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5" autoAdjust="0"/>
    <p:restoredTop sz="94660"/>
  </p:normalViewPr>
  <p:slideViewPr>
    <p:cSldViewPr>
      <p:cViewPr varScale="1">
        <p:scale>
          <a:sx n="73" d="100"/>
          <a:sy n="73" d="100"/>
        </p:scale>
        <p:origin x="60" y="348"/>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9/15/2015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47620"/>
            <a:ext cx="9144000" cy="609600"/>
          </a:xfrm>
        </p:spPr>
        <p:txBody>
          <a:bodyPr>
            <a:normAutofit fontScale="90000"/>
          </a:bodyPr>
          <a:lstStyle/>
          <a:p>
            <a:r>
              <a:rPr lang="en-US" dirty="0" smtClean="0"/>
              <a:t/>
            </a:r>
            <a:br>
              <a:rPr lang="en-US" dirty="0" smtClean="0"/>
            </a:br>
            <a:r>
              <a:rPr lang="en-US" dirty="0" smtClean="0"/>
              <a:t>Day 3 </a:t>
            </a:r>
            <a:r>
              <a:rPr lang="en-US" smtClean="0"/>
              <a:t>Part 3</a:t>
            </a:r>
            <a:r>
              <a:rPr lang="en-US" dirty="0" smtClean="0"/>
              <a:t/>
            </a:r>
            <a:br>
              <a:rPr lang="en-US" dirty="0" smtClean="0"/>
            </a:br>
            <a:r>
              <a:rPr lang="en-US" dirty="0" smtClean="0"/>
              <a:t>Technician’s Guide &amp; Workbook for Home Evaluation and Performance Improvement</a:t>
            </a:r>
            <a:br>
              <a:rPr lang="en-US" dirty="0" smtClean="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1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Barrier / Vapor Retarder</a:t>
            </a:r>
            <a:endParaRPr lang="en-US" dirty="0"/>
          </a:p>
        </p:txBody>
      </p:sp>
      <p:sp>
        <p:nvSpPr>
          <p:cNvPr id="3" name="Content Placeholder 2"/>
          <p:cNvSpPr>
            <a:spLocks noGrp="1"/>
          </p:cNvSpPr>
          <p:nvPr>
            <p:ph idx="1"/>
          </p:nvPr>
        </p:nvSpPr>
        <p:spPr/>
        <p:txBody>
          <a:bodyPr>
            <a:normAutofit fontScale="92500" lnSpcReduction="20000"/>
          </a:bodyPr>
          <a:lstStyle/>
          <a:p>
            <a:pPr marL="514350" lvl="0" indent="-514350">
              <a:buFont typeface="+mj-lt"/>
              <a:buAutoNum type="arabicPeriod" startAt="2"/>
            </a:pPr>
            <a:r>
              <a:rPr lang="en-US" dirty="0" smtClean="0">
                <a:solidFill>
                  <a:srgbClr val="FFFF00"/>
                </a:solidFill>
              </a:rPr>
              <a:t>Materials </a:t>
            </a:r>
            <a:r>
              <a:rPr lang="en-US" dirty="0">
                <a:solidFill>
                  <a:srgbClr val="FFFF00"/>
                </a:solidFill>
              </a:rPr>
              <a:t>with perm rates higher than 0.1 and less than or equal to 1 are considered to be semi-impermeable by vapor and are used as vapor retarders.</a:t>
            </a:r>
          </a:p>
          <a:p>
            <a:pPr marL="514350" lvl="0" indent="-514350">
              <a:buFont typeface="+mj-lt"/>
              <a:buAutoNum type="arabicPeriod" startAt="2"/>
            </a:pPr>
            <a:r>
              <a:rPr lang="en-US" dirty="0">
                <a:solidFill>
                  <a:srgbClr val="FFFF00"/>
                </a:solidFill>
              </a:rPr>
              <a:t>Materials with perm rates higher than 1 and less than or equal to 10 are considered to be semi-permeable.  Thus, moisture vapor can flow through.</a:t>
            </a:r>
          </a:p>
          <a:p>
            <a:pPr marL="514350" lvl="0" indent="-514350">
              <a:buFont typeface="+mj-lt"/>
              <a:buAutoNum type="arabicPeriod" startAt="2"/>
            </a:pPr>
            <a:r>
              <a:rPr lang="en-US" dirty="0">
                <a:solidFill>
                  <a:srgbClr val="FFFF00"/>
                </a:solidFill>
              </a:rPr>
              <a:t>Material with perm rates higher than 10 are considered permeable. Thus, moisture vapor can easily flow through.</a:t>
            </a:r>
          </a:p>
          <a:p>
            <a:pPr marL="0" indent="0">
              <a:buNone/>
            </a:pPr>
            <a:endParaRPr lang="en-US" dirty="0">
              <a:solidFill>
                <a:srgbClr val="FFFF00"/>
              </a:solidFill>
            </a:endParaRPr>
          </a:p>
        </p:txBody>
      </p:sp>
    </p:spTree>
    <p:extLst>
      <p:ext uri="{BB962C8B-B14F-4D97-AF65-F5344CB8AC3E}">
        <p14:creationId xmlns:p14="http://schemas.microsoft.com/office/powerpoint/2010/main" val="334492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Barrier / Vapor Retarder</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The proper evaluation of existing vapor retarder/barrier</a:t>
            </a:r>
            <a:r>
              <a:rPr lang="en-US" i="1" dirty="0">
                <a:solidFill>
                  <a:srgbClr val="FFFF00"/>
                </a:solidFill>
              </a:rPr>
              <a:t> </a:t>
            </a:r>
            <a:r>
              <a:rPr lang="en-US" dirty="0">
                <a:solidFill>
                  <a:srgbClr val="FFFF00"/>
                </a:solidFill>
              </a:rPr>
              <a:t>and air barrier performance is often a key factor for consideration whenever potential energy savings plans are being developed.  Additionally, preventing future damage to a home’s structural and finish components will be dependent on how well the air barriers and vapor retarders/barriers</a:t>
            </a:r>
            <a:r>
              <a:rPr lang="en-US" i="1" dirty="0">
                <a:solidFill>
                  <a:srgbClr val="FFFF00"/>
                </a:solidFill>
              </a:rPr>
              <a:t> </a:t>
            </a:r>
            <a:r>
              <a:rPr lang="en-US" dirty="0">
                <a:solidFill>
                  <a:srgbClr val="FFFF00"/>
                </a:solidFill>
              </a:rPr>
              <a:t>work. </a:t>
            </a:r>
          </a:p>
          <a:p>
            <a:pPr marL="0" indent="0">
              <a:buNone/>
            </a:pPr>
            <a:endParaRPr lang="en-US" dirty="0">
              <a:solidFill>
                <a:srgbClr val="FFFF00"/>
              </a:solidFill>
            </a:endParaRPr>
          </a:p>
        </p:txBody>
      </p:sp>
    </p:spTree>
    <p:extLst>
      <p:ext uri="{BB962C8B-B14F-4D97-AF65-F5344CB8AC3E}">
        <p14:creationId xmlns:p14="http://schemas.microsoft.com/office/powerpoint/2010/main" val="247665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Barrier / Vapor Retarder</a:t>
            </a:r>
          </a:p>
        </p:txBody>
      </p:sp>
      <p:sp>
        <p:nvSpPr>
          <p:cNvPr id="3" name="Content Placeholder 2"/>
          <p:cNvSpPr>
            <a:spLocks noGrp="1"/>
          </p:cNvSpPr>
          <p:nvPr>
            <p:ph idx="1"/>
          </p:nvPr>
        </p:nvSpPr>
        <p:spPr/>
        <p:txBody>
          <a:bodyPr/>
          <a:lstStyle/>
          <a:p>
            <a:pPr marL="0" indent="0">
              <a:buNone/>
            </a:pPr>
            <a:r>
              <a:rPr lang="en-US" dirty="0" smtClean="0">
                <a:solidFill>
                  <a:srgbClr val="FFFF00"/>
                </a:solidFill>
              </a:rPr>
              <a:t>For Further Information see Appendix 3 in the </a:t>
            </a:r>
            <a:r>
              <a:rPr lang="en-US" i="1" dirty="0" smtClean="0">
                <a:solidFill>
                  <a:srgbClr val="FFFF00"/>
                </a:solidFill>
              </a:rPr>
              <a:t>Technician’s Guide &amp; Workbook for Home Improvement. </a:t>
            </a:r>
          </a:p>
          <a:p>
            <a:pPr marL="0" indent="0">
              <a:buNone/>
            </a:pPr>
            <a:r>
              <a:rPr lang="en-US" dirty="0" smtClean="0">
                <a:solidFill>
                  <a:srgbClr val="FFFF00"/>
                </a:solidFill>
              </a:rPr>
              <a:t>OR</a:t>
            </a:r>
          </a:p>
          <a:p>
            <a:pPr marL="0" indent="0">
              <a:buNone/>
            </a:pPr>
            <a:r>
              <a:rPr lang="en-US" dirty="0" smtClean="0">
                <a:solidFill>
                  <a:srgbClr val="FFFF00"/>
                </a:solidFill>
              </a:rPr>
              <a:t>If you are a member of ACCA: You may download Technical Bulletin 2013-1</a:t>
            </a:r>
          </a:p>
          <a:p>
            <a:pPr marL="0" indent="0">
              <a:buNone/>
            </a:pPr>
            <a:endParaRPr lang="en-US" i="1" dirty="0">
              <a:solidFill>
                <a:srgbClr val="FFFF00"/>
              </a:solidFill>
            </a:endParaRPr>
          </a:p>
        </p:txBody>
      </p:sp>
    </p:spTree>
    <p:extLst>
      <p:ext uri="{BB962C8B-B14F-4D97-AF65-F5344CB8AC3E}">
        <p14:creationId xmlns:p14="http://schemas.microsoft.com/office/powerpoint/2010/main" val="1318460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Barrier / Vapor Retarder</a:t>
            </a:r>
          </a:p>
        </p:txBody>
      </p:sp>
      <p:sp>
        <p:nvSpPr>
          <p:cNvPr id="3" name="Content Placeholder 2"/>
          <p:cNvSpPr>
            <a:spLocks noGrp="1"/>
          </p:cNvSpPr>
          <p:nvPr>
            <p:ph idx="1"/>
          </p:nvPr>
        </p:nvSpPr>
        <p:spPr/>
        <p:txBody>
          <a:bodyPr/>
          <a:lstStyle/>
          <a:p>
            <a:pPr marL="0" indent="0">
              <a:buNone/>
            </a:pPr>
            <a:r>
              <a:rPr lang="en-US" dirty="0" smtClean="0">
                <a:solidFill>
                  <a:srgbClr val="FFFF00"/>
                </a:solidFill>
              </a:rPr>
              <a:t>For Further Information see Appendix 3 in the </a:t>
            </a:r>
            <a:r>
              <a:rPr lang="en-US" i="1" dirty="0" smtClean="0">
                <a:solidFill>
                  <a:srgbClr val="FFFF00"/>
                </a:solidFill>
              </a:rPr>
              <a:t>Technician’s Guide &amp; Workbook for Home Improvement. </a:t>
            </a:r>
          </a:p>
          <a:p>
            <a:pPr marL="0" indent="0">
              <a:buNone/>
            </a:pPr>
            <a:endParaRPr lang="en-US" i="1" dirty="0">
              <a:solidFill>
                <a:srgbClr val="FFFF00"/>
              </a:solidFill>
            </a:endParaRPr>
          </a:p>
        </p:txBody>
      </p:sp>
    </p:spTree>
    <p:extLst>
      <p:ext uri="{BB962C8B-B14F-4D97-AF65-F5344CB8AC3E}">
        <p14:creationId xmlns:p14="http://schemas.microsoft.com/office/powerpoint/2010/main" val="311585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Barrier / Vapor Retarder</a:t>
            </a:r>
          </a:p>
        </p:txBody>
      </p:sp>
      <p:sp>
        <p:nvSpPr>
          <p:cNvPr id="3" name="Content Placeholder 2"/>
          <p:cNvSpPr>
            <a:spLocks noGrp="1"/>
          </p:cNvSpPr>
          <p:nvPr>
            <p:ph idx="1"/>
          </p:nvPr>
        </p:nvSpPr>
        <p:spPr/>
        <p:txBody>
          <a:bodyPr/>
          <a:lstStyle/>
          <a:p>
            <a:pPr marL="0" indent="0">
              <a:buNone/>
            </a:pPr>
            <a:r>
              <a:rPr lang="en-US" dirty="0" smtClean="0">
                <a:solidFill>
                  <a:srgbClr val="FFFF00"/>
                </a:solidFill>
              </a:rPr>
              <a:t>For Further Information see Appendix 3 in the </a:t>
            </a:r>
            <a:r>
              <a:rPr lang="en-US" i="1" dirty="0" smtClean="0">
                <a:solidFill>
                  <a:srgbClr val="FFFF00"/>
                </a:solidFill>
              </a:rPr>
              <a:t>Technician’s Guide &amp; Workbook for Home Improvement. </a:t>
            </a:r>
          </a:p>
          <a:p>
            <a:pPr marL="0" indent="0">
              <a:buNone/>
            </a:pPr>
            <a:r>
              <a:rPr lang="en-US" dirty="0" smtClean="0">
                <a:solidFill>
                  <a:srgbClr val="FFFF00"/>
                </a:solidFill>
              </a:rPr>
              <a:t>OR</a:t>
            </a:r>
          </a:p>
          <a:p>
            <a:pPr marL="0" indent="0">
              <a:buNone/>
            </a:pPr>
            <a:r>
              <a:rPr lang="en-US" dirty="0" smtClean="0">
                <a:solidFill>
                  <a:srgbClr val="FFFF00"/>
                </a:solidFill>
              </a:rPr>
              <a:t>If you are a member of ACCA: You may download Technical Bulletin 2013-1</a:t>
            </a:r>
          </a:p>
          <a:p>
            <a:pPr marL="0" indent="0">
              <a:buNone/>
            </a:pPr>
            <a:endParaRPr lang="en-US" i="1" dirty="0">
              <a:solidFill>
                <a:srgbClr val="FFFF00"/>
              </a:solidFill>
            </a:endParaRPr>
          </a:p>
        </p:txBody>
      </p:sp>
    </p:spTree>
    <p:extLst>
      <p:ext uri="{BB962C8B-B14F-4D97-AF65-F5344CB8AC3E}">
        <p14:creationId xmlns:p14="http://schemas.microsoft.com/office/powerpoint/2010/main" val="203218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Envelope</a:t>
            </a:r>
            <a:endParaRPr lang="en-US" dirty="0"/>
          </a:p>
        </p:txBody>
      </p:sp>
      <p:pic>
        <p:nvPicPr>
          <p:cNvPr id="4" name="Content Placeholder 3"/>
          <p:cNvPicPr>
            <a:picLocks noGrp="1" noChangeAspect="1"/>
          </p:cNvPicPr>
          <p:nvPr>
            <p:ph idx="1"/>
          </p:nvPr>
        </p:nvPicPr>
        <p:blipFill rotWithShape="1">
          <a:blip r:embed="rId2"/>
          <a:srcRect t="55814"/>
          <a:stretch/>
        </p:blipFill>
        <p:spPr>
          <a:xfrm>
            <a:off x="838200" y="2498903"/>
            <a:ext cx="7995987" cy="1905000"/>
          </a:xfrm>
          <a:prstGeom prst="rect">
            <a:avLst/>
          </a:prstGeom>
        </p:spPr>
      </p:pic>
      <p:pic>
        <p:nvPicPr>
          <p:cNvPr id="5" name="Content Placeholder 3"/>
          <p:cNvPicPr>
            <a:picLocks noChangeAspect="1"/>
          </p:cNvPicPr>
          <p:nvPr/>
        </p:nvPicPr>
        <p:blipFill rotWithShape="1">
          <a:blip r:embed="rId2"/>
          <a:srcRect r="-313" b="80862"/>
          <a:stretch/>
        </p:blipFill>
        <p:spPr>
          <a:xfrm>
            <a:off x="838200" y="1676400"/>
            <a:ext cx="7995987" cy="822503"/>
          </a:xfrm>
          <a:prstGeom prst="rect">
            <a:avLst/>
          </a:prstGeom>
        </p:spPr>
      </p:pic>
      <p:cxnSp>
        <p:nvCxnSpPr>
          <p:cNvPr id="6" name="Straight Arrow Connector 5"/>
          <p:cNvCxnSpPr/>
          <p:nvPr/>
        </p:nvCxnSpPr>
        <p:spPr>
          <a:xfrm>
            <a:off x="228600" y="1561539"/>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911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Envelope CFM 50</a:t>
            </a:r>
            <a:endParaRPr lang="en-US" dirty="0"/>
          </a:p>
        </p:txBody>
      </p:sp>
      <p:pic>
        <p:nvPicPr>
          <p:cNvPr id="4" name="Content Placeholder 3"/>
          <p:cNvPicPr>
            <a:picLocks noGrp="1" noChangeAspect="1"/>
          </p:cNvPicPr>
          <p:nvPr>
            <p:ph idx="1"/>
          </p:nvPr>
        </p:nvPicPr>
        <p:blipFill rotWithShape="1">
          <a:blip r:embed="rId2"/>
          <a:srcRect t="55814"/>
          <a:stretch/>
        </p:blipFill>
        <p:spPr>
          <a:xfrm>
            <a:off x="838200" y="2498903"/>
            <a:ext cx="7995987" cy="1905000"/>
          </a:xfrm>
          <a:prstGeom prst="rect">
            <a:avLst/>
          </a:prstGeom>
        </p:spPr>
      </p:pic>
      <p:pic>
        <p:nvPicPr>
          <p:cNvPr id="5" name="Content Placeholder 3"/>
          <p:cNvPicPr>
            <a:picLocks noChangeAspect="1"/>
          </p:cNvPicPr>
          <p:nvPr/>
        </p:nvPicPr>
        <p:blipFill rotWithShape="1">
          <a:blip r:embed="rId2"/>
          <a:srcRect r="-313" b="80862"/>
          <a:stretch/>
        </p:blipFill>
        <p:spPr>
          <a:xfrm>
            <a:off x="838200" y="1676400"/>
            <a:ext cx="7995987" cy="822503"/>
          </a:xfrm>
          <a:prstGeom prst="rect">
            <a:avLst/>
          </a:prstGeom>
        </p:spPr>
      </p:pic>
      <p:cxnSp>
        <p:nvCxnSpPr>
          <p:cNvPr id="6" name="Straight Arrow Connector 5"/>
          <p:cNvCxnSpPr/>
          <p:nvPr/>
        </p:nvCxnSpPr>
        <p:spPr>
          <a:xfrm>
            <a:off x="228600" y="1561539"/>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43200" y="1772521"/>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http://www.energyconservatory.com/sites/default/files/blower_door1.jpg"/>
          <p:cNvPicPr/>
          <p:nvPr/>
        </p:nvPicPr>
        <p:blipFill rotWithShape="1">
          <a:blip r:embed="rId3" cstate="print">
            <a:extLst>
              <a:ext uri="{28A0092B-C50C-407E-A947-70E740481C1C}">
                <a14:useLocalDpi xmlns:a14="http://schemas.microsoft.com/office/drawing/2010/main" val="0"/>
              </a:ext>
            </a:extLst>
          </a:blip>
          <a:srcRect l="4348" r="-1"/>
          <a:stretch/>
        </p:blipFill>
        <p:spPr bwMode="auto">
          <a:xfrm>
            <a:off x="6019800" y="3663435"/>
            <a:ext cx="1717675" cy="2933700"/>
          </a:xfrm>
          <a:prstGeom prst="rect">
            <a:avLst/>
          </a:prstGeom>
          <a:noFill/>
          <a:extLst/>
        </p:spPr>
      </p:pic>
    </p:spTree>
    <p:extLst>
      <p:ext uri="{BB962C8B-B14F-4D97-AF65-F5344CB8AC3E}">
        <p14:creationId xmlns:p14="http://schemas.microsoft.com/office/powerpoint/2010/main" val="310972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Envelope CFM 50</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7143" r="-116" b="8929"/>
          <a:stretch/>
        </p:blipFill>
        <p:spPr bwMode="auto">
          <a:xfrm>
            <a:off x="1600200" y="1295400"/>
            <a:ext cx="5794171" cy="3840162"/>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762000" y="5172096"/>
            <a:ext cx="7283532" cy="1077218"/>
          </a:xfrm>
          <a:prstGeom prst="rect">
            <a:avLst/>
          </a:prstGeom>
          <a:noFill/>
        </p:spPr>
        <p:txBody>
          <a:bodyPr wrap="none" rtlCol="0">
            <a:spAutoFit/>
          </a:bodyPr>
          <a:lstStyle/>
          <a:p>
            <a:r>
              <a:rPr lang="en-US" sz="3200" dirty="0">
                <a:solidFill>
                  <a:srgbClr val="FFFF00"/>
                </a:solidFill>
              </a:rPr>
              <a:t>The Pascal (Pa), is a unit of measure in the </a:t>
            </a:r>
            <a:endParaRPr lang="en-US" sz="3200" dirty="0" smtClean="0">
              <a:solidFill>
                <a:srgbClr val="FFFF00"/>
              </a:solidFill>
            </a:endParaRPr>
          </a:p>
          <a:p>
            <a:r>
              <a:rPr lang="en-US" sz="3200" dirty="0" smtClean="0">
                <a:solidFill>
                  <a:srgbClr val="FFFF00"/>
                </a:solidFill>
              </a:rPr>
              <a:t>international </a:t>
            </a:r>
            <a:r>
              <a:rPr lang="en-US" sz="3200" dirty="0">
                <a:solidFill>
                  <a:srgbClr val="FFFF00"/>
                </a:solidFill>
              </a:rPr>
              <a:t>system of units (SI</a:t>
            </a:r>
            <a:r>
              <a:rPr lang="en-US" sz="3200" dirty="0" smtClean="0">
                <a:solidFill>
                  <a:srgbClr val="FFFF00"/>
                </a:solidFill>
              </a:rPr>
              <a:t>).</a:t>
            </a:r>
            <a:endParaRPr lang="en-US" dirty="0"/>
          </a:p>
        </p:txBody>
      </p:sp>
    </p:spTree>
    <p:extLst>
      <p:ext uri="{BB962C8B-B14F-4D97-AF65-F5344CB8AC3E}">
        <p14:creationId xmlns:p14="http://schemas.microsoft.com/office/powerpoint/2010/main" val="698389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Envelope CFM 50</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7143" r="-116" b="8929"/>
          <a:stretch/>
        </p:blipFill>
        <p:spPr bwMode="auto">
          <a:xfrm>
            <a:off x="1600200" y="1295400"/>
            <a:ext cx="5794171" cy="3840162"/>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762000" y="5135562"/>
            <a:ext cx="8056629" cy="1846659"/>
          </a:xfrm>
          <a:prstGeom prst="rect">
            <a:avLst/>
          </a:prstGeom>
          <a:noFill/>
        </p:spPr>
        <p:txBody>
          <a:bodyPr wrap="none" rtlCol="0">
            <a:spAutoFit/>
          </a:bodyPr>
          <a:lstStyle/>
          <a:p>
            <a:r>
              <a:rPr lang="en-US" sz="3200" dirty="0" smtClean="0">
                <a:solidFill>
                  <a:srgbClr val="FFFF00"/>
                </a:solidFill>
              </a:rPr>
              <a:t>The </a:t>
            </a:r>
            <a:r>
              <a:rPr lang="en-US" sz="3200" dirty="0">
                <a:solidFill>
                  <a:srgbClr val="FFFF00"/>
                </a:solidFill>
              </a:rPr>
              <a:t>50 Pa used for </a:t>
            </a:r>
            <a:r>
              <a:rPr lang="en-US" sz="3200" dirty="0" smtClean="0">
                <a:solidFill>
                  <a:srgbClr val="FFFF00"/>
                </a:solidFill>
              </a:rPr>
              <a:t>pressure </a:t>
            </a:r>
            <a:r>
              <a:rPr lang="en-US" sz="3200" dirty="0">
                <a:solidFill>
                  <a:srgbClr val="FFFF00"/>
                </a:solidFill>
              </a:rPr>
              <a:t>testing a home </a:t>
            </a:r>
            <a:endParaRPr lang="en-US" sz="3200" dirty="0" smtClean="0">
              <a:solidFill>
                <a:srgbClr val="FFFF00"/>
              </a:solidFill>
            </a:endParaRPr>
          </a:p>
          <a:p>
            <a:r>
              <a:rPr lang="en-US" sz="3200" dirty="0" smtClean="0">
                <a:solidFill>
                  <a:srgbClr val="FFFF00"/>
                </a:solidFill>
              </a:rPr>
              <a:t>when </a:t>
            </a:r>
            <a:r>
              <a:rPr lang="en-US" sz="3200" dirty="0">
                <a:solidFill>
                  <a:srgbClr val="FFFF00"/>
                </a:solidFill>
              </a:rPr>
              <a:t>converted to psi </a:t>
            </a:r>
            <a:r>
              <a:rPr lang="en-US" sz="3200" dirty="0" smtClean="0">
                <a:solidFill>
                  <a:srgbClr val="FFFF00"/>
                </a:solidFill>
              </a:rPr>
              <a:t>is </a:t>
            </a:r>
            <a:r>
              <a:rPr lang="en-US" sz="3200" dirty="0">
                <a:solidFill>
                  <a:srgbClr val="FFFF00"/>
                </a:solidFill>
              </a:rPr>
              <a:t>a very small number: </a:t>
            </a:r>
          </a:p>
          <a:p>
            <a:r>
              <a:rPr lang="en-US" sz="3200" dirty="0">
                <a:solidFill>
                  <a:srgbClr val="FFFF00"/>
                </a:solidFill>
              </a:rPr>
              <a:t>50 Pa = 50 X 1 ÷ 6,894.757 = 0.00725 psi. </a:t>
            </a:r>
          </a:p>
          <a:p>
            <a:endParaRPr lang="en-US" dirty="0"/>
          </a:p>
        </p:txBody>
      </p:sp>
    </p:spTree>
    <p:extLst>
      <p:ext uri="{BB962C8B-B14F-4D97-AF65-F5344CB8AC3E}">
        <p14:creationId xmlns:p14="http://schemas.microsoft.com/office/powerpoint/2010/main" val="248041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Envelope CFM 50</a:t>
            </a:r>
            <a:endParaRPr lang="en-US" dirty="0"/>
          </a:p>
        </p:txBody>
      </p:sp>
      <p:pic>
        <p:nvPicPr>
          <p:cNvPr id="4" name="Content Placeholder 3"/>
          <p:cNvPicPr>
            <a:picLocks noGrp="1" noChangeAspect="1"/>
          </p:cNvPicPr>
          <p:nvPr>
            <p:ph idx="1"/>
          </p:nvPr>
        </p:nvPicPr>
        <p:blipFill rotWithShape="1">
          <a:blip r:embed="rId2"/>
          <a:srcRect t="55814"/>
          <a:stretch/>
        </p:blipFill>
        <p:spPr>
          <a:xfrm>
            <a:off x="838200" y="2498903"/>
            <a:ext cx="7995987" cy="1905000"/>
          </a:xfrm>
          <a:prstGeom prst="rect">
            <a:avLst/>
          </a:prstGeom>
        </p:spPr>
      </p:pic>
      <p:pic>
        <p:nvPicPr>
          <p:cNvPr id="5" name="Content Placeholder 3"/>
          <p:cNvPicPr>
            <a:picLocks noChangeAspect="1"/>
          </p:cNvPicPr>
          <p:nvPr/>
        </p:nvPicPr>
        <p:blipFill rotWithShape="1">
          <a:blip r:embed="rId2"/>
          <a:srcRect r="-313" b="80862"/>
          <a:stretch/>
        </p:blipFill>
        <p:spPr>
          <a:xfrm>
            <a:off x="838200" y="1676400"/>
            <a:ext cx="7995987" cy="822503"/>
          </a:xfrm>
          <a:prstGeom prst="rect">
            <a:avLst/>
          </a:prstGeom>
        </p:spPr>
      </p:pic>
      <p:cxnSp>
        <p:nvCxnSpPr>
          <p:cNvPr id="6" name="Straight Arrow Connector 5"/>
          <p:cNvCxnSpPr/>
          <p:nvPr/>
        </p:nvCxnSpPr>
        <p:spPr>
          <a:xfrm>
            <a:off x="228600" y="1561539"/>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19400" y="2862351"/>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http://www.energyconservatory.com/sites/default/files/blower_door1.jpg"/>
          <p:cNvPicPr/>
          <p:nvPr/>
        </p:nvPicPr>
        <p:blipFill rotWithShape="1">
          <a:blip r:embed="rId3" cstate="print">
            <a:extLst>
              <a:ext uri="{28A0092B-C50C-407E-A947-70E740481C1C}">
                <a14:useLocalDpi xmlns:a14="http://schemas.microsoft.com/office/drawing/2010/main" val="0"/>
              </a:ext>
            </a:extLst>
          </a:blip>
          <a:srcRect l="4348" r="-1"/>
          <a:stretch/>
        </p:blipFill>
        <p:spPr bwMode="auto">
          <a:xfrm>
            <a:off x="6019800" y="3663435"/>
            <a:ext cx="1717675" cy="2933700"/>
          </a:xfrm>
          <a:prstGeom prst="rect">
            <a:avLst/>
          </a:prstGeom>
          <a:noFill/>
          <a:extLst/>
        </p:spPr>
      </p:pic>
    </p:spTree>
    <p:extLst>
      <p:ext uri="{BB962C8B-B14F-4D97-AF65-F5344CB8AC3E}">
        <p14:creationId xmlns:p14="http://schemas.microsoft.com/office/powerpoint/2010/main" val="2569108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Assessment Table Values for Envelope, Ventilation</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9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Envelope CFM 50</a:t>
            </a:r>
            <a:endParaRPr lang="en-US" dirty="0"/>
          </a:p>
        </p:txBody>
      </p:sp>
      <p:pic>
        <p:nvPicPr>
          <p:cNvPr id="4" name="Content Placeholder 3"/>
          <p:cNvPicPr>
            <a:picLocks noGrp="1" noChangeAspect="1"/>
          </p:cNvPicPr>
          <p:nvPr>
            <p:ph idx="1"/>
          </p:nvPr>
        </p:nvPicPr>
        <p:blipFill rotWithShape="1">
          <a:blip r:embed="rId2"/>
          <a:srcRect t="55814"/>
          <a:stretch/>
        </p:blipFill>
        <p:spPr>
          <a:xfrm>
            <a:off x="838200" y="2498903"/>
            <a:ext cx="7995987" cy="1905000"/>
          </a:xfrm>
          <a:prstGeom prst="rect">
            <a:avLst/>
          </a:prstGeom>
        </p:spPr>
      </p:pic>
      <p:pic>
        <p:nvPicPr>
          <p:cNvPr id="5" name="Content Placeholder 3"/>
          <p:cNvPicPr>
            <a:picLocks noChangeAspect="1"/>
          </p:cNvPicPr>
          <p:nvPr/>
        </p:nvPicPr>
        <p:blipFill rotWithShape="1">
          <a:blip r:embed="rId2"/>
          <a:srcRect r="-313" b="80862"/>
          <a:stretch/>
        </p:blipFill>
        <p:spPr>
          <a:xfrm>
            <a:off x="838200" y="1676400"/>
            <a:ext cx="7995987" cy="822503"/>
          </a:xfrm>
          <a:prstGeom prst="rect">
            <a:avLst/>
          </a:prstGeom>
        </p:spPr>
      </p:pic>
      <p:cxnSp>
        <p:nvCxnSpPr>
          <p:cNvPr id="6" name="Straight Arrow Connector 5"/>
          <p:cNvCxnSpPr/>
          <p:nvPr/>
        </p:nvCxnSpPr>
        <p:spPr>
          <a:xfrm>
            <a:off x="228600" y="1561539"/>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19400" y="2862351"/>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http://www.energyconservatory.com/sites/default/files/blower_door1.jpg"/>
          <p:cNvPicPr/>
          <p:nvPr/>
        </p:nvPicPr>
        <p:blipFill rotWithShape="1">
          <a:blip r:embed="rId3" cstate="print">
            <a:extLst>
              <a:ext uri="{28A0092B-C50C-407E-A947-70E740481C1C}">
                <a14:useLocalDpi xmlns:a14="http://schemas.microsoft.com/office/drawing/2010/main" val="0"/>
              </a:ext>
            </a:extLst>
          </a:blip>
          <a:srcRect l="4348" r="-1"/>
          <a:stretch/>
        </p:blipFill>
        <p:spPr bwMode="auto">
          <a:xfrm>
            <a:off x="6019800" y="3663435"/>
            <a:ext cx="1717675" cy="2933700"/>
          </a:xfrm>
          <a:prstGeom prst="rect">
            <a:avLst/>
          </a:prstGeom>
          <a:noFill/>
          <a:extLst/>
        </p:spPr>
      </p:pic>
      <p:sp>
        <p:nvSpPr>
          <p:cNvPr id="3" name="TextBox 2"/>
          <p:cNvSpPr txBox="1"/>
          <p:nvPr/>
        </p:nvSpPr>
        <p:spPr>
          <a:xfrm>
            <a:off x="2057636" y="4767351"/>
            <a:ext cx="2903552" cy="584775"/>
          </a:xfrm>
          <a:prstGeom prst="rect">
            <a:avLst/>
          </a:prstGeom>
          <a:noFill/>
        </p:spPr>
        <p:txBody>
          <a:bodyPr wrap="none" rtlCol="0">
            <a:spAutoFit/>
          </a:bodyPr>
          <a:lstStyle/>
          <a:p>
            <a:r>
              <a:rPr lang="en-US" sz="3200" dirty="0" smtClean="0">
                <a:solidFill>
                  <a:srgbClr val="FFFF00"/>
                </a:solidFill>
              </a:rPr>
              <a:t>Ft</a:t>
            </a:r>
            <a:r>
              <a:rPr lang="en-US" sz="3200" baseline="30000" dirty="0" smtClean="0">
                <a:solidFill>
                  <a:srgbClr val="FFFF00"/>
                </a:solidFill>
              </a:rPr>
              <a:t>3</a:t>
            </a:r>
            <a:r>
              <a:rPr lang="en-US" sz="3200" dirty="0" smtClean="0">
                <a:solidFill>
                  <a:srgbClr val="FFFF00"/>
                </a:solidFill>
              </a:rPr>
              <a:t> ÷ CFM = ACH</a:t>
            </a:r>
            <a:endParaRPr lang="en-US" sz="3200" dirty="0">
              <a:solidFill>
                <a:srgbClr val="FFFF00"/>
              </a:solidFill>
            </a:endParaRPr>
          </a:p>
        </p:txBody>
      </p:sp>
    </p:spTree>
    <p:extLst>
      <p:ext uri="{BB962C8B-B14F-4D97-AF65-F5344CB8AC3E}">
        <p14:creationId xmlns:p14="http://schemas.microsoft.com/office/powerpoint/2010/main" val="2352322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a:t>
            </a:r>
            <a:endParaRPr lang="en-US" dirty="0"/>
          </a:p>
        </p:txBody>
      </p:sp>
      <p:pic>
        <p:nvPicPr>
          <p:cNvPr id="5" name="Content Placeholder 3"/>
          <p:cNvPicPr>
            <a:picLocks noChangeAspect="1"/>
          </p:cNvPicPr>
          <p:nvPr/>
        </p:nvPicPr>
        <p:blipFill rotWithShape="1">
          <a:blip r:embed="rId3"/>
          <a:srcRect t="66368"/>
          <a:stretch/>
        </p:blipFill>
        <p:spPr>
          <a:xfrm>
            <a:off x="193525" y="1967630"/>
            <a:ext cx="8936906" cy="2181616"/>
          </a:xfrm>
          <a:prstGeom prst="rect">
            <a:avLst/>
          </a:prstGeom>
        </p:spPr>
      </p:pic>
      <p:pic>
        <p:nvPicPr>
          <p:cNvPr id="6" name="Content Placeholder 3"/>
          <p:cNvPicPr>
            <a:picLocks noChangeAspect="1"/>
          </p:cNvPicPr>
          <p:nvPr/>
        </p:nvPicPr>
        <p:blipFill rotWithShape="1">
          <a:blip r:embed="rId3"/>
          <a:srcRect r="-713" b="93140"/>
          <a:stretch/>
        </p:blipFill>
        <p:spPr>
          <a:xfrm>
            <a:off x="188721" y="1533912"/>
            <a:ext cx="9026676" cy="446244"/>
          </a:xfrm>
          <a:prstGeom prst="rect">
            <a:avLst/>
          </a:prstGeom>
        </p:spPr>
      </p:pic>
      <p:cxnSp>
        <p:nvCxnSpPr>
          <p:cNvPr id="8" name="Straight Arrow Connector 7"/>
          <p:cNvCxnSpPr/>
          <p:nvPr/>
        </p:nvCxnSpPr>
        <p:spPr>
          <a:xfrm flipH="1">
            <a:off x="914400" y="1066868"/>
            <a:ext cx="381000" cy="9508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060723" y="1458103"/>
            <a:ext cx="829434" cy="6688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00600" y="1980156"/>
            <a:ext cx="762000" cy="6990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525134" y="3429000"/>
            <a:ext cx="885066" cy="2010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112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a:t>
            </a:r>
            <a:endParaRPr lang="en-US" dirty="0"/>
          </a:p>
        </p:txBody>
      </p:sp>
      <p:pic>
        <p:nvPicPr>
          <p:cNvPr id="5" name="Content Placeholder 3"/>
          <p:cNvPicPr>
            <a:picLocks noChangeAspect="1"/>
          </p:cNvPicPr>
          <p:nvPr/>
        </p:nvPicPr>
        <p:blipFill rotWithShape="1">
          <a:blip r:embed="rId3"/>
          <a:srcRect t="66368"/>
          <a:stretch/>
        </p:blipFill>
        <p:spPr>
          <a:xfrm>
            <a:off x="193525" y="1967630"/>
            <a:ext cx="8936906" cy="2181616"/>
          </a:xfrm>
          <a:prstGeom prst="rect">
            <a:avLst/>
          </a:prstGeom>
        </p:spPr>
      </p:pic>
      <p:pic>
        <p:nvPicPr>
          <p:cNvPr id="6" name="Content Placeholder 3"/>
          <p:cNvPicPr>
            <a:picLocks noChangeAspect="1"/>
          </p:cNvPicPr>
          <p:nvPr/>
        </p:nvPicPr>
        <p:blipFill rotWithShape="1">
          <a:blip r:embed="rId3"/>
          <a:srcRect r="-713" b="93140"/>
          <a:stretch/>
        </p:blipFill>
        <p:spPr>
          <a:xfrm>
            <a:off x="188721" y="1533912"/>
            <a:ext cx="9026676" cy="446244"/>
          </a:xfrm>
          <a:prstGeom prst="rect">
            <a:avLst/>
          </a:prstGeom>
        </p:spPr>
      </p:pic>
      <p:cxnSp>
        <p:nvCxnSpPr>
          <p:cNvPr id="10" name="Straight Arrow Connector 9"/>
          <p:cNvCxnSpPr/>
          <p:nvPr/>
        </p:nvCxnSpPr>
        <p:spPr>
          <a:xfrm flipH="1">
            <a:off x="7086600" y="1348894"/>
            <a:ext cx="829434" cy="6688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0338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 </a:t>
            </a:r>
            <a:r>
              <a:rPr lang="en-US" sz="3200" dirty="0" smtClean="0"/>
              <a:t>(Table from 62.2 2013)</a:t>
            </a:r>
            <a:endParaRPr lang="en-US" sz="3200" dirty="0"/>
          </a:p>
        </p:txBody>
      </p:sp>
      <p:graphicFrame>
        <p:nvGraphicFramePr>
          <p:cNvPr id="3" name="Table 2"/>
          <p:cNvGraphicFramePr>
            <a:graphicFrameLocks noGrp="1"/>
          </p:cNvGraphicFramePr>
          <p:nvPr>
            <p:extLst/>
          </p:nvPr>
        </p:nvGraphicFramePr>
        <p:xfrm>
          <a:off x="1981198" y="1295402"/>
          <a:ext cx="4800601" cy="5130536"/>
        </p:xfrm>
        <a:graphic>
          <a:graphicData uri="http://schemas.openxmlformats.org/drawingml/2006/table">
            <a:tbl>
              <a:tblPr firstRow="1" firstCol="1" bandRow="1">
                <a:tableStyleId>{5C22544A-7EE6-4342-B048-85BDC9FD1C3A}</a:tableStyleId>
              </a:tblPr>
              <a:tblGrid>
                <a:gridCol w="1787671"/>
                <a:gridCol w="602586"/>
                <a:gridCol w="602586"/>
                <a:gridCol w="602586"/>
                <a:gridCol w="602586"/>
                <a:gridCol w="602586"/>
              </a:tblGrid>
              <a:tr h="395491">
                <a:tc gridSpan="6">
                  <a:txBody>
                    <a:bodyPr/>
                    <a:lstStyle/>
                    <a:p>
                      <a:pPr marL="0" marR="0" algn="ctr">
                        <a:lnSpc>
                          <a:spcPct val="115000"/>
                        </a:lnSpc>
                        <a:spcBef>
                          <a:spcPts val="0"/>
                        </a:spcBef>
                        <a:spcAft>
                          <a:spcPts val="1000"/>
                        </a:spcAft>
                      </a:pPr>
                      <a:r>
                        <a:rPr lang="en-US" sz="2400" dirty="0">
                          <a:effectLst/>
                        </a:rPr>
                        <a:t>Ventilation Air Requirements in CFM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1">
                <a:tc rowSpan="2">
                  <a:txBody>
                    <a:bodyPr/>
                    <a:lstStyle/>
                    <a:p>
                      <a:pPr marL="0" marR="0" algn="ctr">
                        <a:lnSpc>
                          <a:spcPct val="115000"/>
                        </a:lnSpc>
                        <a:spcBef>
                          <a:spcPts val="0"/>
                        </a:spcBef>
                        <a:spcAft>
                          <a:spcPts val="1000"/>
                        </a:spcAft>
                      </a:pPr>
                      <a:r>
                        <a:rPr lang="en-US" sz="2000">
                          <a:effectLst/>
                        </a:rPr>
                        <a:t>Floor Area ft</a:t>
                      </a:r>
                      <a:r>
                        <a:rPr lang="en-US" sz="2000" baseline="30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1000"/>
                        </a:spcAft>
                      </a:pPr>
                      <a:r>
                        <a:rPr lang="en-US" sz="2000">
                          <a:effectLst/>
                        </a:rPr>
                        <a:t>Number of Bedrooms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9511">
                <a:tc vMerge="1">
                  <a:txBody>
                    <a:bodyPr/>
                    <a:lstStyle/>
                    <a:p>
                      <a:endParaRPr lang="en-US"/>
                    </a:p>
                  </a:txBody>
                  <a:tcPr/>
                </a:tc>
                <a:tc>
                  <a:txBody>
                    <a:bodyPr/>
                    <a:lstStyle/>
                    <a:p>
                      <a:pPr marL="0" marR="0" algn="ctr">
                        <a:lnSpc>
                          <a:spcPct val="115000"/>
                        </a:lnSpc>
                        <a:spcBef>
                          <a:spcPts val="0"/>
                        </a:spcBef>
                        <a:spcAft>
                          <a:spcPts val="100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Less Than 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501-1000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1001-1500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1501-2000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2001-2500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2501-3000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3001-3500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3501-4000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4001-4500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4501-5000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195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cxnSp>
        <p:nvCxnSpPr>
          <p:cNvPr id="11" name="Straight Arrow Connector 10"/>
          <p:cNvCxnSpPr/>
          <p:nvPr/>
        </p:nvCxnSpPr>
        <p:spPr>
          <a:xfrm>
            <a:off x="1905000" y="2407631"/>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67200" y="1295400"/>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99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Ventilation </a:t>
            </a:r>
            <a:r>
              <a:rPr lang="en-US" sz="3200" dirty="0"/>
              <a:t>(Table from 62.2 2013)</a:t>
            </a:r>
          </a:p>
        </p:txBody>
      </p:sp>
      <p:graphicFrame>
        <p:nvGraphicFramePr>
          <p:cNvPr id="3" name="Table 2"/>
          <p:cNvGraphicFramePr>
            <a:graphicFrameLocks noGrp="1"/>
          </p:cNvGraphicFramePr>
          <p:nvPr>
            <p:extLst/>
          </p:nvPr>
        </p:nvGraphicFramePr>
        <p:xfrm>
          <a:off x="1981198" y="1295402"/>
          <a:ext cx="4800601" cy="5130536"/>
        </p:xfrm>
        <a:graphic>
          <a:graphicData uri="http://schemas.openxmlformats.org/drawingml/2006/table">
            <a:tbl>
              <a:tblPr firstRow="1" firstCol="1" bandRow="1">
                <a:tableStyleId>{5C22544A-7EE6-4342-B048-85BDC9FD1C3A}</a:tableStyleId>
              </a:tblPr>
              <a:tblGrid>
                <a:gridCol w="1787671"/>
                <a:gridCol w="602586"/>
                <a:gridCol w="602586"/>
                <a:gridCol w="602586"/>
                <a:gridCol w="602586"/>
                <a:gridCol w="602586"/>
              </a:tblGrid>
              <a:tr h="395491">
                <a:tc gridSpan="6">
                  <a:txBody>
                    <a:bodyPr/>
                    <a:lstStyle/>
                    <a:p>
                      <a:pPr marL="0" marR="0" algn="ctr">
                        <a:lnSpc>
                          <a:spcPct val="115000"/>
                        </a:lnSpc>
                        <a:spcBef>
                          <a:spcPts val="0"/>
                        </a:spcBef>
                        <a:spcAft>
                          <a:spcPts val="1000"/>
                        </a:spcAft>
                      </a:pPr>
                      <a:r>
                        <a:rPr lang="en-US" sz="2400" dirty="0">
                          <a:effectLst/>
                        </a:rPr>
                        <a:t>Ventilation Air Requirements in CFM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1">
                <a:tc rowSpan="2">
                  <a:txBody>
                    <a:bodyPr/>
                    <a:lstStyle/>
                    <a:p>
                      <a:pPr marL="0" marR="0" algn="ctr">
                        <a:lnSpc>
                          <a:spcPct val="115000"/>
                        </a:lnSpc>
                        <a:spcBef>
                          <a:spcPts val="0"/>
                        </a:spcBef>
                        <a:spcAft>
                          <a:spcPts val="1000"/>
                        </a:spcAft>
                      </a:pPr>
                      <a:r>
                        <a:rPr lang="en-US" sz="2000">
                          <a:effectLst/>
                        </a:rPr>
                        <a:t>Floor Area ft</a:t>
                      </a:r>
                      <a:r>
                        <a:rPr lang="en-US" sz="2000" baseline="30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1000"/>
                        </a:spcAft>
                      </a:pPr>
                      <a:r>
                        <a:rPr lang="en-US" sz="2000">
                          <a:effectLst/>
                        </a:rPr>
                        <a:t>Number of Bedrooms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9511">
                <a:tc vMerge="1">
                  <a:txBody>
                    <a:bodyPr/>
                    <a:lstStyle/>
                    <a:p>
                      <a:endParaRPr lang="en-US"/>
                    </a:p>
                  </a:txBody>
                  <a:tcPr/>
                </a:tc>
                <a:tc>
                  <a:txBody>
                    <a:bodyPr/>
                    <a:lstStyle/>
                    <a:p>
                      <a:pPr marL="0" marR="0" algn="ctr">
                        <a:lnSpc>
                          <a:spcPct val="115000"/>
                        </a:lnSpc>
                        <a:spcBef>
                          <a:spcPts val="0"/>
                        </a:spcBef>
                        <a:spcAft>
                          <a:spcPts val="100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Less Than 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501-1000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1001-1500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1501-2000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2001-2500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2501-3000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3001-3500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3501-4000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4001-4500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4501-5000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195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cxnSp>
        <p:nvCxnSpPr>
          <p:cNvPr id="11" name="Straight Arrow Connector 10"/>
          <p:cNvCxnSpPr/>
          <p:nvPr/>
        </p:nvCxnSpPr>
        <p:spPr>
          <a:xfrm>
            <a:off x="1905000" y="2407631"/>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91000" y="2398666"/>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7793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Ventilation </a:t>
            </a:r>
            <a:r>
              <a:rPr lang="en-US" sz="3200" dirty="0"/>
              <a:t>(Table from 62.2 </a:t>
            </a:r>
            <a:r>
              <a:rPr lang="en-US" sz="3200" dirty="0" smtClean="0"/>
              <a:t>2013)</a:t>
            </a:r>
            <a:endParaRPr lang="en-US" sz="3200" dirty="0"/>
          </a:p>
        </p:txBody>
      </p:sp>
      <p:graphicFrame>
        <p:nvGraphicFramePr>
          <p:cNvPr id="3" name="Table 2"/>
          <p:cNvGraphicFramePr>
            <a:graphicFrameLocks noGrp="1"/>
          </p:cNvGraphicFramePr>
          <p:nvPr>
            <p:extLst/>
          </p:nvPr>
        </p:nvGraphicFramePr>
        <p:xfrm>
          <a:off x="1981198" y="1295402"/>
          <a:ext cx="4800601" cy="5130536"/>
        </p:xfrm>
        <a:graphic>
          <a:graphicData uri="http://schemas.openxmlformats.org/drawingml/2006/table">
            <a:tbl>
              <a:tblPr firstRow="1" firstCol="1" bandRow="1">
                <a:tableStyleId>{5C22544A-7EE6-4342-B048-85BDC9FD1C3A}</a:tableStyleId>
              </a:tblPr>
              <a:tblGrid>
                <a:gridCol w="1787671"/>
                <a:gridCol w="602586"/>
                <a:gridCol w="602586"/>
                <a:gridCol w="602586"/>
                <a:gridCol w="602586"/>
                <a:gridCol w="602586"/>
              </a:tblGrid>
              <a:tr h="395491">
                <a:tc gridSpan="6">
                  <a:txBody>
                    <a:bodyPr/>
                    <a:lstStyle/>
                    <a:p>
                      <a:pPr marL="0" marR="0" algn="ctr">
                        <a:lnSpc>
                          <a:spcPct val="115000"/>
                        </a:lnSpc>
                        <a:spcBef>
                          <a:spcPts val="0"/>
                        </a:spcBef>
                        <a:spcAft>
                          <a:spcPts val="1000"/>
                        </a:spcAft>
                      </a:pPr>
                      <a:r>
                        <a:rPr lang="en-US" sz="2400" dirty="0">
                          <a:effectLst/>
                        </a:rPr>
                        <a:t>Ventilation Air Requirements in CFM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1">
                <a:tc rowSpan="2">
                  <a:txBody>
                    <a:bodyPr/>
                    <a:lstStyle/>
                    <a:p>
                      <a:pPr marL="0" marR="0" algn="ctr">
                        <a:lnSpc>
                          <a:spcPct val="115000"/>
                        </a:lnSpc>
                        <a:spcBef>
                          <a:spcPts val="0"/>
                        </a:spcBef>
                        <a:spcAft>
                          <a:spcPts val="1000"/>
                        </a:spcAft>
                      </a:pPr>
                      <a:r>
                        <a:rPr lang="en-US" sz="2000">
                          <a:effectLst/>
                        </a:rPr>
                        <a:t>Floor Area ft</a:t>
                      </a:r>
                      <a:r>
                        <a:rPr lang="en-US" sz="2000" baseline="30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1000"/>
                        </a:spcAft>
                      </a:pPr>
                      <a:r>
                        <a:rPr lang="en-US" sz="2000">
                          <a:effectLst/>
                        </a:rPr>
                        <a:t>Number of Bedrooms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9511">
                <a:tc vMerge="1">
                  <a:txBody>
                    <a:bodyPr/>
                    <a:lstStyle/>
                    <a:p>
                      <a:endParaRPr lang="en-US"/>
                    </a:p>
                  </a:txBody>
                  <a:tcPr/>
                </a:tc>
                <a:tc>
                  <a:txBody>
                    <a:bodyPr/>
                    <a:lstStyle/>
                    <a:p>
                      <a:pPr marL="0" marR="0" algn="ctr">
                        <a:lnSpc>
                          <a:spcPct val="115000"/>
                        </a:lnSpc>
                        <a:spcBef>
                          <a:spcPts val="0"/>
                        </a:spcBef>
                        <a:spcAft>
                          <a:spcPts val="100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Less Than 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501-1000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1001-1500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1501-2000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2001-2500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2501-3000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3001-3500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3501-4000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4001-4500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4501-5000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195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cxnSp>
        <p:nvCxnSpPr>
          <p:cNvPr id="11" name="Straight Arrow Connector 10"/>
          <p:cNvCxnSpPr/>
          <p:nvPr/>
        </p:nvCxnSpPr>
        <p:spPr>
          <a:xfrm>
            <a:off x="1905000" y="2407631"/>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91000" y="2398666"/>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19200" y="3886200"/>
            <a:ext cx="6267678" cy="1077218"/>
          </a:xfrm>
          <a:prstGeom prst="rect">
            <a:avLst/>
          </a:prstGeom>
          <a:solidFill>
            <a:schemeClr val="bg2">
              <a:lumMod val="60000"/>
              <a:lumOff val="40000"/>
            </a:schemeClr>
          </a:solidFill>
        </p:spPr>
        <p:txBody>
          <a:bodyPr wrap="none" rtlCol="0">
            <a:spAutoFit/>
          </a:bodyPr>
          <a:lstStyle/>
          <a:p>
            <a:r>
              <a:rPr lang="en-US" sz="3200" dirty="0" smtClean="0">
                <a:solidFill>
                  <a:srgbClr val="FFFF00"/>
                </a:solidFill>
              </a:rPr>
              <a:t>ASHRAE 62.2 2013 allows 1/3 of the </a:t>
            </a:r>
          </a:p>
          <a:p>
            <a:r>
              <a:rPr lang="en-US" sz="3200" dirty="0" smtClean="0">
                <a:solidFill>
                  <a:srgbClr val="FFFF00"/>
                </a:solidFill>
              </a:rPr>
              <a:t>Table value to be from infiltration</a:t>
            </a:r>
            <a:endParaRPr lang="en-US" dirty="0"/>
          </a:p>
        </p:txBody>
      </p:sp>
    </p:spTree>
    <p:custDataLst>
      <p:tags r:id="rId1"/>
    </p:custDataLst>
    <p:extLst>
      <p:ext uri="{BB962C8B-B14F-4D97-AF65-F5344CB8AC3E}">
        <p14:creationId xmlns:p14="http://schemas.microsoft.com/office/powerpoint/2010/main" val="413158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Ventilation </a:t>
            </a:r>
            <a:r>
              <a:rPr lang="en-US" sz="3200" dirty="0"/>
              <a:t>(Table from 62.2 </a:t>
            </a:r>
            <a:r>
              <a:rPr lang="en-US" sz="3200" dirty="0" smtClean="0"/>
              <a:t>2013)</a:t>
            </a:r>
            <a:endParaRPr lang="en-US" sz="3200" dirty="0"/>
          </a:p>
        </p:txBody>
      </p:sp>
      <p:graphicFrame>
        <p:nvGraphicFramePr>
          <p:cNvPr id="3" name="Table 2"/>
          <p:cNvGraphicFramePr>
            <a:graphicFrameLocks noGrp="1"/>
          </p:cNvGraphicFramePr>
          <p:nvPr>
            <p:extLst/>
          </p:nvPr>
        </p:nvGraphicFramePr>
        <p:xfrm>
          <a:off x="1981198" y="1295402"/>
          <a:ext cx="4800601" cy="5130536"/>
        </p:xfrm>
        <a:graphic>
          <a:graphicData uri="http://schemas.openxmlformats.org/drawingml/2006/table">
            <a:tbl>
              <a:tblPr firstRow="1" firstCol="1" bandRow="1">
                <a:tableStyleId>{5C22544A-7EE6-4342-B048-85BDC9FD1C3A}</a:tableStyleId>
              </a:tblPr>
              <a:tblGrid>
                <a:gridCol w="1787671"/>
                <a:gridCol w="602586"/>
                <a:gridCol w="602586"/>
                <a:gridCol w="602586"/>
                <a:gridCol w="602586"/>
                <a:gridCol w="602586"/>
              </a:tblGrid>
              <a:tr h="395491">
                <a:tc gridSpan="6">
                  <a:txBody>
                    <a:bodyPr/>
                    <a:lstStyle/>
                    <a:p>
                      <a:pPr marL="0" marR="0" algn="ctr">
                        <a:lnSpc>
                          <a:spcPct val="115000"/>
                        </a:lnSpc>
                        <a:spcBef>
                          <a:spcPts val="0"/>
                        </a:spcBef>
                        <a:spcAft>
                          <a:spcPts val="1000"/>
                        </a:spcAft>
                      </a:pPr>
                      <a:r>
                        <a:rPr lang="en-US" sz="2400" dirty="0">
                          <a:effectLst/>
                        </a:rPr>
                        <a:t>Ventilation Air Requirements in CFM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1">
                <a:tc rowSpan="2">
                  <a:txBody>
                    <a:bodyPr/>
                    <a:lstStyle/>
                    <a:p>
                      <a:pPr marL="0" marR="0" algn="ctr">
                        <a:lnSpc>
                          <a:spcPct val="115000"/>
                        </a:lnSpc>
                        <a:spcBef>
                          <a:spcPts val="0"/>
                        </a:spcBef>
                        <a:spcAft>
                          <a:spcPts val="1000"/>
                        </a:spcAft>
                      </a:pPr>
                      <a:r>
                        <a:rPr lang="en-US" sz="2000">
                          <a:effectLst/>
                        </a:rPr>
                        <a:t>Floor Area ft</a:t>
                      </a:r>
                      <a:r>
                        <a:rPr lang="en-US" sz="2000" baseline="30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1000"/>
                        </a:spcAft>
                      </a:pPr>
                      <a:r>
                        <a:rPr lang="en-US" sz="2000">
                          <a:effectLst/>
                        </a:rPr>
                        <a:t>Number of Bedrooms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9511">
                <a:tc vMerge="1">
                  <a:txBody>
                    <a:bodyPr/>
                    <a:lstStyle/>
                    <a:p>
                      <a:endParaRPr lang="en-US"/>
                    </a:p>
                  </a:txBody>
                  <a:tcPr/>
                </a:tc>
                <a:tc>
                  <a:txBody>
                    <a:bodyPr/>
                    <a:lstStyle/>
                    <a:p>
                      <a:pPr marL="0" marR="0" algn="ctr">
                        <a:lnSpc>
                          <a:spcPct val="115000"/>
                        </a:lnSpc>
                        <a:spcBef>
                          <a:spcPts val="0"/>
                        </a:spcBef>
                        <a:spcAft>
                          <a:spcPts val="100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Less Than 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501-1000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1001-1500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1501-2000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2001-2500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2501-3000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3001-3500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3501-4000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4001-4500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4501-5000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195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cxnSp>
        <p:nvCxnSpPr>
          <p:cNvPr id="11" name="Straight Arrow Connector 10"/>
          <p:cNvCxnSpPr/>
          <p:nvPr/>
        </p:nvCxnSpPr>
        <p:spPr>
          <a:xfrm>
            <a:off x="1905000" y="2407631"/>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91000" y="2398666"/>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00400" y="4001706"/>
            <a:ext cx="3457998" cy="584775"/>
          </a:xfrm>
          <a:prstGeom prst="rect">
            <a:avLst/>
          </a:prstGeom>
          <a:solidFill>
            <a:schemeClr val="bg2">
              <a:lumMod val="60000"/>
              <a:lumOff val="40000"/>
            </a:schemeClr>
          </a:solidFill>
        </p:spPr>
        <p:txBody>
          <a:bodyPr wrap="none" rtlCol="0">
            <a:spAutoFit/>
          </a:bodyPr>
          <a:lstStyle/>
          <a:p>
            <a:r>
              <a:rPr lang="en-US" sz="3200" dirty="0" smtClean="0">
                <a:solidFill>
                  <a:srgbClr val="FFFF00"/>
                </a:solidFill>
              </a:rPr>
              <a:t>1/3 of 75 = 25 CFM </a:t>
            </a:r>
          </a:p>
        </p:txBody>
      </p:sp>
      <p:sp>
        <p:nvSpPr>
          <p:cNvPr id="5" name="Oval 4"/>
          <p:cNvSpPr/>
          <p:nvPr/>
        </p:nvSpPr>
        <p:spPr>
          <a:xfrm>
            <a:off x="5043699" y="3256897"/>
            <a:ext cx="533400" cy="4838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5476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Ventilation </a:t>
            </a:r>
            <a:r>
              <a:rPr lang="en-US" sz="3200" dirty="0"/>
              <a:t>(Table from 62.2 </a:t>
            </a:r>
            <a:r>
              <a:rPr lang="en-US" sz="3200" dirty="0" smtClean="0"/>
              <a:t>2013)</a:t>
            </a:r>
            <a:endParaRPr lang="en-US" sz="3200" dirty="0"/>
          </a:p>
        </p:txBody>
      </p:sp>
      <p:graphicFrame>
        <p:nvGraphicFramePr>
          <p:cNvPr id="3" name="Table 2"/>
          <p:cNvGraphicFramePr>
            <a:graphicFrameLocks noGrp="1"/>
          </p:cNvGraphicFramePr>
          <p:nvPr>
            <p:extLst/>
          </p:nvPr>
        </p:nvGraphicFramePr>
        <p:xfrm>
          <a:off x="1981198" y="1295402"/>
          <a:ext cx="4800601" cy="5130536"/>
        </p:xfrm>
        <a:graphic>
          <a:graphicData uri="http://schemas.openxmlformats.org/drawingml/2006/table">
            <a:tbl>
              <a:tblPr firstRow="1" firstCol="1" bandRow="1">
                <a:tableStyleId>{5C22544A-7EE6-4342-B048-85BDC9FD1C3A}</a:tableStyleId>
              </a:tblPr>
              <a:tblGrid>
                <a:gridCol w="1787671"/>
                <a:gridCol w="602586"/>
                <a:gridCol w="602586"/>
                <a:gridCol w="602586"/>
                <a:gridCol w="602586"/>
                <a:gridCol w="602586"/>
              </a:tblGrid>
              <a:tr h="395491">
                <a:tc gridSpan="6">
                  <a:txBody>
                    <a:bodyPr/>
                    <a:lstStyle/>
                    <a:p>
                      <a:pPr marL="0" marR="0" algn="ctr">
                        <a:lnSpc>
                          <a:spcPct val="115000"/>
                        </a:lnSpc>
                        <a:spcBef>
                          <a:spcPts val="0"/>
                        </a:spcBef>
                        <a:spcAft>
                          <a:spcPts val="1000"/>
                        </a:spcAft>
                      </a:pPr>
                      <a:r>
                        <a:rPr lang="en-US" sz="2400" dirty="0">
                          <a:effectLst/>
                        </a:rPr>
                        <a:t>Ventilation Air Requirements in CFM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1">
                <a:tc rowSpan="2">
                  <a:txBody>
                    <a:bodyPr/>
                    <a:lstStyle/>
                    <a:p>
                      <a:pPr marL="0" marR="0" algn="ctr">
                        <a:lnSpc>
                          <a:spcPct val="115000"/>
                        </a:lnSpc>
                        <a:spcBef>
                          <a:spcPts val="0"/>
                        </a:spcBef>
                        <a:spcAft>
                          <a:spcPts val="1000"/>
                        </a:spcAft>
                      </a:pPr>
                      <a:r>
                        <a:rPr lang="en-US" sz="2000">
                          <a:effectLst/>
                        </a:rPr>
                        <a:t>Floor Area ft</a:t>
                      </a:r>
                      <a:r>
                        <a:rPr lang="en-US" sz="2000" baseline="30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1000"/>
                        </a:spcAft>
                      </a:pPr>
                      <a:r>
                        <a:rPr lang="en-US" sz="2000">
                          <a:effectLst/>
                        </a:rPr>
                        <a:t>Number of Bedrooms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9511">
                <a:tc vMerge="1">
                  <a:txBody>
                    <a:bodyPr/>
                    <a:lstStyle/>
                    <a:p>
                      <a:endParaRPr lang="en-US"/>
                    </a:p>
                  </a:txBody>
                  <a:tcPr/>
                </a:tc>
                <a:tc>
                  <a:txBody>
                    <a:bodyPr/>
                    <a:lstStyle/>
                    <a:p>
                      <a:pPr marL="0" marR="0" algn="ctr">
                        <a:lnSpc>
                          <a:spcPct val="115000"/>
                        </a:lnSpc>
                        <a:spcBef>
                          <a:spcPts val="0"/>
                        </a:spcBef>
                        <a:spcAft>
                          <a:spcPts val="100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Less Than 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501-1000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1001-1500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1501-2000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2001-2500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dirty="0">
                          <a:effectLst/>
                        </a:rPr>
                        <a:t>2501-3000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3001-3500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3501-4000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4001-4500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5491">
                <a:tc>
                  <a:txBody>
                    <a:bodyPr/>
                    <a:lstStyle/>
                    <a:p>
                      <a:pPr marL="0" marR="0" algn="ctr">
                        <a:lnSpc>
                          <a:spcPct val="115000"/>
                        </a:lnSpc>
                        <a:spcBef>
                          <a:spcPts val="0"/>
                        </a:spcBef>
                        <a:spcAft>
                          <a:spcPts val="1000"/>
                        </a:spcAft>
                      </a:pPr>
                      <a:r>
                        <a:rPr lang="en-US" sz="2000">
                          <a:effectLst/>
                        </a:rPr>
                        <a:t>4501-5000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195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cxnSp>
        <p:nvCxnSpPr>
          <p:cNvPr id="11" name="Straight Arrow Connector 10"/>
          <p:cNvCxnSpPr/>
          <p:nvPr/>
        </p:nvCxnSpPr>
        <p:spPr>
          <a:xfrm>
            <a:off x="1905000" y="2407631"/>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91000" y="2398666"/>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00400" y="4001706"/>
            <a:ext cx="3457998" cy="584775"/>
          </a:xfrm>
          <a:prstGeom prst="rect">
            <a:avLst/>
          </a:prstGeom>
          <a:solidFill>
            <a:schemeClr val="bg2">
              <a:lumMod val="60000"/>
              <a:lumOff val="40000"/>
            </a:schemeClr>
          </a:solidFill>
        </p:spPr>
        <p:txBody>
          <a:bodyPr wrap="none" rtlCol="0">
            <a:spAutoFit/>
          </a:bodyPr>
          <a:lstStyle/>
          <a:p>
            <a:r>
              <a:rPr lang="en-US" sz="3200" dirty="0" smtClean="0">
                <a:solidFill>
                  <a:srgbClr val="FFFF00"/>
                </a:solidFill>
              </a:rPr>
              <a:t>1/3 of 75 = 25 CFM </a:t>
            </a:r>
          </a:p>
        </p:txBody>
      </p:sp>
      <p:sp>
        <p:nvSpPr>
          <p:cNvPr id="5" name="Oval 4"/>
          <p:cNvSpPr/>
          <p:nvPr/>
        </p:nvSpPr>
        <p:spPr>
          <a:xfrm>
            <a:off x="5043699" y="3256897"/>
            <a:ext cx="533400" cy="4838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00400" y="4859937"/>
            <a:ext cx="3082895" cy="584775"/>
          </a:xfrm>
          <a:prstGeom prst="rect">
            <a:avLst/>
          </a:prstGeom>
          <a:solidFill>
            <a:schemeClr val="bg2">
              <a:lumMod val="60000"/>
              <a:lumOff val="40000"/>
            </a:schemeClr>
          </a:solidFill>
        </p:spPr>
        <p:txBody>
          <a:bodyPr wrap="none" rtlCol="0">
            <a:spAutoFit/>
          </a:bodyPr>
          <a:lstStyle/>
          <a:p>
            <a:r>
              <a:rPr lang="en-US" sz="3200" dirty="0" smtClean="0">
                <a:solidFill>
                  <a:srgbClr val="FFFF00"/>
                </a:solidFill>
              </a:rPr>
              <a:t>75 - 25 = 50 CFM </a:t>
            </a:r>
          </a:p>
        </p:txBody>
      </p:sp>
    </p:spTree>
    <p:custDataLst>
      <p:tags r:id="rId1"/>
    </p:custDataLst>
    <p:extLst>
      <p:ext uri="{BB962C8B-B14F-4D97-AF65-F5344CB8AC3E}">
        <p14:creationId xmlns:p14="http://schemas.microsoft.com/office/powerpoint/2010/main" val="3500791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Assessment Table Values for Envelope, Insulation</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5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a:t>
            </a:r>
            <a:endParaRPr lang="en-US" dirty="0"/>
          </a:p>
        </p:txBody>
      </p:sp>
      <p:pic>
        <p:nvPicPr>
          <p:cNvPr id="4" name="Content Placeholder 3"/>
          <p:cNvPicPr>
            <a:picLocks noGrp="1" noChangeAspect="1"/>
          </p:cNvPicPr>
          <p:nvPr>
            <p:ph idx="1"/>
          </p:nvPr>
        </p:nvPicPr>
        <p:blipFill rotWithShape="1">
          <a:blip r:embed="rId2"/>
          <a:srcRect l="412" t="-512" b="94998"/>
          <a:stretch/>
        </p:blipFill>
        <p:spPr>
          <a:xfrm>
            <a:off x="0" y="1371599"/>
            <a:ext cx="9028656" cy="495730"/>
          </a:xfrm>
          <a:prstGeom prst="rect">
            <a:avLst/>
          </a:prstGeom>
        </p:spPr>
      </p:pic>
      <p:pic>
        <p:nvPicPr>
          <p:cNvPr id="5" name="Content Placeholder 3"/>
          <p:cNvPicPr>
            <a:picLocks noChangeAspect="1"/>
          </p:cNvPicPr>
          <p:nvPr/>
        </p:nvPicPr>
        <p:blipFill rotWithShape="1">
          <a:blip r:embed="rId2"/>
          <a:srcRect l="1162" t="71282"/>
          <a:stretch/>
        </p:blipFill>
        <p:spPr>
          <a:xfrm>
            <a:off x="65240" y="1867329"/>
            <a:ext cx="8963416" cy="2604445"/>
          </a:xfrm>
          <a:prstGeom prst="rect">
            <a:avLst/>
          </a:prstGeom>
        </p:spPr>
      </p:pic>
      <p:cxnSp>
        <p:nvCxnSpPr>
          <p:cNvPr id="6" name="Straight Arrow Connector 5"/>
          <p:cNvCxnSpPr/>
          <p:nvPr/>
        </p:nvCxnSpPr>
        <p:spPr>
          <a:xfrm flipH="1">
            <a:off x="990600" y="1154426"/>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74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Envelope</a:t>
            </a:r>
            <a:endParaRPr lang="en-US" dirty="0"/>
          </a:p>
        </p:txBody>
      </p:sp>
      <p:pic>
        <p:nvPicPr>
          <p:cNvPr id="4" name="Content Placeholder 3"/>
          <p:cNvPicPr>
            <a:picLocks noGrp="1" noChangeAspect="1"/>
          </p:cNvPicPr>
          <p:nvPr>
            <p:ph idx="1"/>
          </p:nvPr>
        </p:nvPicPr>
        <p:blipFill rotWithShape="1">
          <a:blip r:embed="rId2"/>
          <a:srcRect t="55814"/>
          <a:stretch/>
        </p:blipFill>
        <p:spPr>
          <a:xfrm>
            <a:off x="838200" y="2498903"/>
            <a:ext cx="7995987" cy="1905000"/>
          </a:xfrm>
          <a:prstGeom prst="rect">
            <a:avLst/>
          </a:prstGeom>
        </p:spPr>
      </p:pic>
      <p:pic>
        <p:nvPicPr>
          <p:cNvPr id="5" name="Content Placeholder 3"/>
          <p:cNvPicPr>
            <a:picLocks noChangeAspect="1"/>
          </p:cNvPicPr>
          <p:nvPr/>
        </p:nvPicPr>
        <p:blipFill rotWithShape="1">
          <a:blip r:embed="rId2"/>
          <a:srcRect r="-313" b="80862"/>
          <a:stretch/>
        </p:blipFill>
        <p:spPr>
          <a:xfrm>
            <a:off x="838200" y="1676400"/>
            <a:ext cx="7995987" cy="822503"/>
          </a:xfrm>
          <a:prstGeom prst="rect">
            <a:avLst/>
          </a:prstGeom>
        </p:spPr>
      </p:pic>
      <p:cxnSp>
        <p:nvCxnSpPr>
          <p:cNvPr id="6" name="Straight Arrow Connector 5"/>
          <p:cNvCxnSpPr/>
          <p:nvPr/>
        </p:nvCxnSpPr>
        <p:spPr>
          <a:xfrm>
            <a:off x="228600" y="1561539"/>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133600" y="1626238"/>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http://www.energyconservatory.com/sites/default/files/blower_door1.jpg"/>
          <p:cNvPicPr/>
          <p:nvPr/>
        </p:nvPicPr>
        <p:blipFill rotWithShape="1">
          <a:blip r:embed="rId3" cstate="print">
            <a:extLst>
              <a:ext uri="{28A0092B-C50C-407E-A947-70E740481C1C}">
                <a14:useLocalDpi xmlns:a14="http://schemas.microsoft.com/office/drawing/2010/main" val="0"/>
              </a:ext>
            </a:extLst>
          </a:blip>
          <a:srcRect l="4348" r="-1"/>
          <a:stretch/>
        </p:blipFill>
        <p:spPr bwMode="auto">
          <a:xfrm>
            <a:off x="6248400" y="3657600"/>
            <a:ext cx="1717675" cy="2933700"/>
          </a:xfrm>
          <a:prstGeom prst="rect">
            <a:avLst/>
          </a:prstGeom>
          <a:noFill/>
          <a:extLst/>
        </p:spPr>
      </p:pic>
    </p:spTree>
    <p:extLst>
      <p:ext uri="{BB962C8B-B14F-4D97-AF65-F5344CB8AC3E}">
        <p14:creationId xmlns:p14="http://schemas.microsoft.com/office/powerpoint/2010/main" val="244795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a:t>
            </a:r>
            <a:endParaRPr lang="en-US" dirty="0"/>
          </a:p>
        </p:txBody>
      </p:sp>
      <p:pic>
        <p:nvPicPr>
          <p:cNvPr id="4" name="Content Placeholder 3"/>
          <p:cNvPicPr>
            <a:picLocks noGrp="1" noChangeAspect="1"/>
          </p:cNvPicPr>
          <p:nvPr>
            <p:ph idx="1"/>
          </p:nvPr>
        </p:nvPicPr>
        <p:blipFill rotWithShape="1">
          <a:blip r:embed="rId2"/>
          <a:srcRect l="412" t="-512" b="94998"/>
          <a:stretch/>
        </p:blipFill>
        <p:spPr>
          <a:xfrm>
            <a:off x="0" y="1371599"/>
            <a:ext cx="9028656" cy="495730"/>
          </a:xfrm>
          <a:prstGeom prst="rect">
            <a:avLst/>
          </a:prstGeom>
        </p:spPr>
      </p:pic>
      <p:pic>
        <p:nvPicPr>
          <p:cNvPr id="5" name="Content Placeholder 3"/>
          <p:cNvPicPr>
            <a:picLocks noChangeAspect="1"/>
          </p:cNvPicPr>
          <p:nvPr/>
        </p:nvPicPr>
        <p:blipFill rotWithShape="1">
          <a:blip r:embed="rId2"/>
          <a:srcRect l="1162" t="71282"/>
          <a:stretch/>
        </p:blipFill>
        <p:spPr>
          <a:xfrm>
            <a:off x="65240" y="1867329"/>
            <a:ext cx="8963416" cy="2604445"/>
          </a:xfrm>
          <a:prstGeom prst="rect">
            <a:avLst/>
          </a:prstGeom>
        </p:spPr>
      </p:pic>
      <p:cxnSp>
        <p:nvCxnSpPr>
          <p:cNvPr id="6" name="Straight Arrow Connector 5"/>
          <p:cNvCxnSpPr/>
          <p:nvPr/>
        </p:nvCxnSpPr>
        <p:spPr>
          <a:xfrm flipH="1">
            <a:off x="990600" y="1154426"/>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343400" y="1190146"/>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72000" y="2239476"/>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70015" y="3076660"/>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07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a:t>
            </a:r>
            <a:endParaRPr lang="en-US" dirty="0"/>
          </a:p>
        </p:txBody>
      </p:sp>
      <p:pic>
        <p:nvPicPr>
          <p:cNvPr id="4" name="Content Placeholder 3"/>
          <p:cNvPicPr>
            <a:picLocks noGrp="1" noChangeAspect="1"/>
          </p:cNvPicPr>
          <p:nvPr>
            <p:ph idx="1"/>
          </p:nvPr>
        </p:nvPicPr>
        <p:blipFill rotWithShape="1">
          <a:blip r:embed="rId2"/>
          <a:srcRect l="412" t="-512" b="94998"/>
          <a:stretch/>
        </p:blipFill>
        <p:spPr>
          <a:xfrm>
            <a:off x="0" y="1371599"/>
            <a:ext cx="9028656" cy="495730"/>
          </a:xfrm>
          <a:prstGeom prst="rect">
            <a:avLst/>
          </a:prstGeom>
        </p:spPr>
      </p:pic>
      <p:pic>
        <p:nvPicPr>
          <p:cNvPr id="5" name="Content Placeholder 3"/>
          <p:cNvPicPr>
            <a:picLocks noChangeAspect="1"/>
          </p:cNvPicPr>
          <p:nvPr/>
        </p:nvPicPr>
        <p:blipFill rotWithShape="1">
          <a:blip r:embed="rId2"/>
          <a:srcRect l="1162" t="71282"/>
          <a:stretch/>
        </p:blipFill>
        <p:spPr>
          <a:xfrm>
            <a:off x="65240" y="1867329"/>
            <a:ext cx="8963416" cy="2604445"/>
          </a:xfrm>
          <a:prstGeom prst="rect">
            <a:avLst/>
          </a:prstGeom>
        </p:spPr>
      </p:pic>
      <p:cxnSp>
        <p:nvCxnSpPr>
          <p:cNvPr id="6" name="Straight Arrow Connector 5"/>
          <p:cNvCxnSpPr/>
          <p:nvPr/>
        </p:nvCxnSpPr>
        <p:spPr>
          <a:xfrm flipH="1">
            <a:off x="7162800" y="983293"/>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46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 Values</a:t>
            </a:r>
            <a:endParaRPr lang="en-US" dirty="0"/>
          </a:p>
        </p:txBody>
      </p:sp>
      <p:pic>
        <p:nvPicPr>
          <p:cNvPr id="4" name="Content Placeholder 3"/>
          <p:cNvPicPr>
            <a:picLocks noGrp="1" noChangeAspect="1"/>
          </p:cNvPicPr>
          <p:nvPr>
            <p:ph idx="1"/>
          </p:nvPr>
        </p:nvPicPr>
        <p:blipFill>
          <a:blip r:embed="rId3"/>
          <a:stretch>
            <a:fillRect/>
          </a:stretch>
        </p:blipFill>
        <p:spPr>
          <a:xfrm>
            <a:off x="161264" y="1203690"/>
            <a:ext cx="8821471" cy="5653266"/>
          </a:xfrm>
          <a:prstGeom prst="rect">
            <a:avLst/>
          </a:prstGeom>
        </p:spPr>
      </p:pic>
      <p:cxnSp>
        <p:nvCxnSpPr>
          <p:cNvPr id="5" name="Straight Arrow Connector 4"/>
          <p:cNvCxnSpPr/>
          <p:nvPr/>
        </p:nvCxnSpPr>
        <p:spPr>
          <a:xfrm flipH="1">
            <a:off x="4045384" y="738652"/>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839477" y="715797"/>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949441" y="738652"/>
            <a:ext cx="598521" cy="9529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50920" y="381000"/>
            <a:ext cx="443637" cy="11507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202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a:t>
            </a:r>
            <a:endParaRPr lang="en-US" dirty="0"/>
          </a:p>
        </p:txBody>
      </p:sp>
      <p:pic>
        <p:nvPicPr>
          <p:cNvPr id="4" name="Content Placeholder 3"/>
          <p:cNvPicPr>
            <a:picLocks noGrp="1" noChangeAspect="1"/>
          </p:cNvPicPr>
          <p:nvPr>
            <p:ph idx="1"/>
          </p:nvPr>
        </p:nvPicPr>
        <p:blipFill rotWithShape="1">
          <a:blip r:embed="rId2"/>
          <a:srcRect l="412" t="-512" b="94998"/>
          <a:stretch/>
        </p:blipFill>
        <p:spPr>
          <a:xfrm>
            <a:off x="0" y="1371599"/>
            <a:ext cx="9028656" cy="495730"/>
          </a:xfrm>
          <a:prstGeom prst="rect">
            <a:avLst/>
          </a:prstGeom>
        </p:spPr>
      </p:pic>
      <p:pic>
        <p:nvPicPr>
          <p:cNvPr id="5" name="Content Placeholder 3"/>
          <p:cNvPicPr>
            <a:picLocks noChangeAspect="1"/>
          </p:cNvPicPr>
          <p:nvPr/>
        </p:nvPicPr>
        <p:blipFill rotWithShape="1">
          <a:blip r:embed="rId2"/>
          <a:srcRect l="1162" t="71282"/>
          <a:stretch/>
        </p:blipFill>
        <p:spPr>
          <a:xfrm>
            <a:off x="65240" y="1867329"/>
            <a:ext cx="8963416" cy="2604445"/>
          </a:xfrm>
          <a:prstGeom prst="rect">
            <a:avLst/>
          </a:prstGeom>
        </p:spPr>
      </p:pic>
      <p:cxnSp>
        <p:nvCxnSpPr>
          <p:cNvPr id="6" name="Straight Arrow Connector 5"/>
          <p:cNvCxnSpPr/>
          <p:nvPr/>
        </p:nvCxnSpPr>
        <p:spPr>
          <a:xfrm flipH="1">
            <a:off x="990600" y="1154426"/>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494495" y="1371599"/>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876800" y="2219172"/>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71789" y="2921686"/>
            <a:ext cx="1053230" cy="930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33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Assessment Table Values Airflow</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49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Airflow</a:t>
            </a:r>
            <a:endParaRPr lang="en-US" dirty="0"/>
          </a:p>
        </p:txBody>
      </p:sp>
      <p:pic>
        <p:nvPicPr>
          <p:cNvPr id="4" name="Content Placeholder 3"/>
          <p:cNvPicPr>
            <a:picLocks noGrp="1" noChangeAspect="1"/>
          </p:cNvPicPr>
          <p:nvPr>
            <p:ph idx="1"/>
          </p:nvPr>
        </p:nvPicPr>
        <p:blipFill rotWithShape="1">
          <a:blip r:embed="rId2"/>
          <a:srcRect l="878" r="878" b="10059"/>
          <a:stretch/>
        </p:blipFill>
        <p:spPr>
          <a:xfrm>
            <a:off x="152401" y="2057400"/>
            <a:ext cx="8839200" cy="1676400"/>
          </a:xfrm>
          <a:prstGeom prst="rect">
            <a:avLst/>
          </a:prstGeom>
        </p:spPr>
      </p:pic>
      <p:pic>
        <p:nvPicPr>
          <p:cNvPr id="5" name="Picture 4"/>
          <p:cNvPicPr>
            <a:picLocks noChangeAspect="1"/>
          </p:cNvPicPr>
          <p:nvPr/>
        </p:nvPicPr>
        <p:blipFill rotWithShape="1">
          <a:blip r:embed="rId3"/>
          <a:srcRect l="631" r="443" b="13815"/>
          <a:stretch/>
        </p:blipFill>
        <p:spPr>
          <a:xfrm>
            <a:off x="152400" y="1564713"/>
            <a:ext cx="8822499" cy="568887"/>
          </a:xfrm>
          <a:prstGeom prst="rect">
            <a:avLst/>
          </a:prstGeom>
        </p:spPr>
      </p:pic>
      <p:cxnSp>
        <p:nvCxnSpPr>
          <p:cNvPr id="6" name="Straight Arrow Connector 5"/>
          <p:cNvCxnSpPr/>
          <p:nvPr/>
        </p:nvCxnSpPr>
        <p:spPr>
          <a:xfrm flipH="1">
            <a:off x="838200" y="1601766"/>
            <a:ext cx="838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546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Airflow</a:t>
            </a:r>
            <a:endParaRPr lang="en-US" dirty="0"/>
          </a:p>
        </p:txBody>
      </p:sp>
      <p:pic>
        <p:nvPicPr>
          <p:cNvPr id="4" name="Content Placeholder 3"/>
          <p:cNvPicPr>
            <a:picLocks noGrp="1" noChangeAspect="1"/>
          </p:cNvPicPr>
          <p:nvPr>
            <p:ph idx="1"/>
          </p:nvPr>
        </p:nvPicPr>
        <p:blipFill rotWithShape="1">
          <a:blip r:embed="rId2"/>
          <a:srcRect l="878" r="878" b="10059"/>
          <a:stretch/>
        </p:blipFill>
        <p:spPr>
          <a:xfrm>
            <a:off x="152401" y="2057400"/>
            <a:ext cx="8839200" cy="1676400"/>
          </a:xfrm>
          <a:prstGeom prst="rect">
            <a:avLst/>
          </a:prstGeom>
        </p:spPr>
      </p:pic>
      <p:pic>
        <p:nvPicPr>
          <p:cNvPr id="5" name="Picture 4"/>
          <p:cNvPicPr>
            <a:picLocks noChangeAspect="1"/>
          </p:cNvPicPr>
          <p:nvPr/>
        </p:nvPicPr>
        <p:blipFill rotWithShape="1">
          <a:blip r:embed="rId3"/>
          <a:srcRect l="631" r="443" b="13815"/>
          <a:stretch/>
        </p:blipFill>
        <p:spPr>
          <a:xfrm>
            <a:off x="152400" y="1564713"/>
            <a:ext cx="8822499" cy="568887"/>
          </a:xfrm>
          <a:prstGeom prst="rect">
            <a:avLst/>
          </a:prstGeom>
        </p:spPr>
      </p:pic>
      <p:cxnSp>
        <p:nvCxnSpPr>
          <p:cNvPr id="6" name="Straight Arrow Connector 5"/>
          <p:cNvCxnSpPr/>
          <p:nvPr/>
        </p:nvCxnSpPr>
        <p:spPr>
          <a:xfrm flipH="1">
            <a:off x="838200" y="1601766"/>
            <a:ext cx="838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629400" y="1731691"/>
            <a:ext cx="838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730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Airflow</a:t>
            </a:r>
            <a:endParaRPr lang="en-US" dirty="0"/>
          </a:p>
        </p:txBody>
      </p:sp>
      <p:pic>
        <p:nvPicPr>
          <p:cNvPr id="4" name="Content Placeholder 3"/>
          <p:cNvPicPr>
            <a:picLocks noGrp="1" noChangeAspect="1"/>
          </p:cNvPicPr>
          <p:nvPr>
            <p:ph idx="1"/>
          </p:nvPr>
        </p:nvPicPr>
        <p:blipFill rotWithShape="1">
          <a:blip r:embed="rId2"/>
          <a:srcRect l="878" r="878" b="10059"/>
          <a:stretch/>
        </p:blipFill>
        <p:spPr>
          <a:xfrm>
            <a:off x="152401" y="2057400"/>
            <a:ext cx="8839200" cy="1676400"/>
          </a:xfrm>
          <a:prstGeom prst="rect">
            <a:avLst/>
          </a:prstGeom>
        </p:spPr>
      </p:pic>
      <p:pic>
        <p:nvPicPr>
          <p:cNvPr id="5" name="Picture 4"/>
          <p:cNvPicPr>
            <a:picLocks noChangeAspect="1"/>
          </p:cNvPicPr>
          <p:nvPr/>
        </p:nvPicPr>
        <p:blipFill rotWithShape="1">
          <a:blip r:embed="rId3"/>
          <a:srcRect l="631" r="443" b="13815"/>
          <a:stretch/>
        </p:blipFill>
        <p:spPr>
          <a:xfrm>
            <a:off x="152400" y="1564713"/>
            <a:ext cx="8822499" cy="568887"/>
          </a:xfrm>
          <a:prstGeom prst="rect">
            <a:avLst/>
          </a:prstGeom>
        </p:spPr>
      </p:pic>
      <p:cxnSp>
        <p:nvCxnSpPr>
          <p:cNvPr id="6" name="Straight Arrow Connector 5"/>
          <p:cNvCxnSpPr/>
          <p:nvPr/>
        </p:nvCxnSpPr>
        <p:spPr>
          <a:xfrm flipH="1">
            <a:off x="4267199" y="1491225"/>
            <a:ext cx="838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96737" y="2193412"/>
            <a:ext cx="838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169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1" y="274638"/>
            <a:ext cx="8229600" cy="1143000"/>
          </a:xfrm>
        </p:spPr>
        <p:txBody>
          <a:bodyPr>
            <a:normAutofit fontScale="90000"/>
          </a:bodyPr>
          <a:lstStyle/>
          <a:p>
            <a:r>
              <a:rPr lang="en-US" dirty="0" smtClean="0"/>
              <a:t>Airflow Testing Methods</a:t>
            </a:r>
            <a:br>
              <a:rPr lang="en-US" dirty="0" smtClean="0"/>
            </a:br>
            <a:endParaRPr lang="en-US" dirty="0" smtClean="0"/>
          </a:p>
        </p:txBody>
      </p:sp>
      <p:sp>
        <p:nvSpPr>
          <p:cNvPr id="41987" name="Content Placeholder 2"/>
          <p:cNvSpPr>
            <a:spLocks noGrp="1"/>
          </p:cNvSpPr>
          <p:nvPr>
            <p:ph idx="1"/>
          </p:nvPr>
        </p:nvSpPr>
        <p:spPr>
          <a:xfrm>
            <a:off x="304800" y="1295400"/>
            <a:ext cx="8382000" cy="5562600"/>
          </a:xfrm>
        </p:spPr>
        <p:txBody>
          <a:bodyPr>
            <a:normAutofit/>
          </a:bodyPr>
          <a:lstStyle/>
          <a:p>
            <a:pPr>
              <a:buFontTx/>
              <a:buNone/>
            </a:pPr>
            <a:r>
              <a:rPr lang="en-US" sz="3600" b="1" dirty="0" smtClean="0">
                <a:solidFill>
                  <a:srgbClr val="FFFF00"/>
                </a:solidFill>
              </a:rPr>
              <a:t>   Airflow Through Indoor Heat Exchangers Acceptable Procedures:</a:t>
            </a:r>
          </a:p>
          <a:p>
            <a:pPr marL="0" indent="0">
              <a:buNone/>
            </a:pPr>
            <a:r>
              <a:rPr lang="en-US" dirty="0"/>
              <a:t> </a:t>
            </a:r>
            <a:r>
              <a:rPr lang="en-US" b="1" dirty="0" smtClean="0"/>
              <a:t>	a) OEM CFM/static pressure drop tables</a:t>
            </a:r>
          </a:p>
          <a:p>
            <a:pPr marL="0" indent="0">
              <a:buNone/>
            </a:pPr>
            <a:r>
              <a:rPr lang="en-US" b="1" dirty="0" smtClean="0"/>
              <a:t>	b) Traversing Duct</a:t>
            </a:r>
            <a:endParaRPr lang="en-US" b="1" dirty="0"/>
          </a:p>
          <a:p>
            <a:pPr marL="0" indent="0">
              <a:buNone/>
            </a:pPr>
            <a:r>
              <a:rPr lang="en-US" b="1" dirty="0" smtClean="0"/>
              <a:t>	c) Flow </a:t>
            </a:r>
            <a:r>
              <a:rPr lang="en-US" b="1" dirty="0"/>
              <a:t>Grid </a:t>
            </a:r>
            <a:r>
              <a:rPr lang="en-US" b="1" dirty="0" smtClean="0"/>
              <a:t>Method</a:t>
            </a:r>
            <a:endParaRPr lang="en-US" b="1" dirty="0"/>
          </a:p>
          <a:p>
            <a:pPr marL="0" indent="0">
              <a:buNone/>
            </a:pPr>
            <a:r>
              <a:rPr lang="en-US" b="1" dirty="0" smtClean="0"/>
              <a:t>	d) Pressure Matching Method</a:t>
            </a:r>
          </a:p>
          <a:p>
            <a:pPr marL="0" indent="0">
              <a:buNone/>
            </a:pPr>
            <a:r>
              <a:rPr lang="en-US" b="1" dirty="0" smtClean="0"/>
              <a:t>	e) Temperature </a:t>
            </a:r>
            <a:r>
              <a:rPr lang="en-US" b="1" dirty="0"/>
              <a:t>Rise </a:t>
            </a:r>
            <a:r>
              <a:rPr lang="en-US" b="1" dirty="0" smtClean="0"/>
              <a:t>Method (Only for 	     specific	heating </a:t>
            </a:r>
            <a:r>
              <a:rPr lang="en-US" b="1" dirty="0"/>
              <a:t>a</a:t>
            </a:r>
            <a:r>
              <a:rPr lang="en-US" b="1" dirty="0" smtClean="0"/>
              <a:t>pplications)</a:t>
            </a:r>
            <a:endParaRPr lang="en-US" sz="3600" b="1" dirty="0" smtClean="0">
              <a:solidFill>
                <a:srgbClr val="FFFF00"/>
              </a:solidFill>
            </a:endParaRPr>
          </a:p>
        </p:txBody>
      </p:sp>
    </p:spTree>
    <p:extLst>
      <p:ext uri="{BB962C8B-B14F-4D97-AF65-F5344CB8AC3E}">
        <p14:creationId xmlns:p14="http://schemas.microsoft.com/office/powerpoint/2010/main" val="2995461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1" y="274638"/>
            <a:ext cx="8229600" cy="1143000"/>
          </a:xfrm>
        </p:spPr>
        <p:txBody>
          <a:bodyPr>
            <a:normAutofit fontScale="90000"/>
          </a:bodyPr>
          <a:lstStyle/>
          <a:p>
            <a:r>
              <a:rPr lang="en-US" dirty="0" smtClean="0"/>
              <a:t>Airflow Testing Methods</a:t>
            </a:r>
            <a:br>
              <a:rPr lang="en-US" dirty="0" smtClean="0"/>
            </a:br>
            <a:endParaRPr lang="en-US" dirty="0" smtClean="0"/>
          </a:p>
        </p:txBody>
      </p:sp>
      <p:sp>
        <p:nvSpPr>
          <p:cNvPr id="41987" name="Content Placeholder 2"/>
          <p:cNvSpPr>
            <a:spLocks noGrp="1"/>
          </p:cNvSpPr>
          <p:nvPr>
            <p:ph idx="1"/>
          </p:nvPr>
        </p:nvSpPr>
        <p:spPr>
          <a:xfrm>
            <a:off x="304800" y="1295400"/>
            <a:ext cx="8382000" cy="5562600"/>
          </a:xfrm>
        </p:spPr>
        <p:txBody>
          <a:bodyPr>
            <a:normAutofit/>
          </a:bodyPr>
          <a:lstStyle/>
          <a:p>
            <a:pPr>
              <a:buFontTx/>
              <a:buNone/>
            </a:pPr>
            <a:r>
              <a:rPr lang="en-US" sz="3600" b="1" dirty="0" smtClean="0">
                <a:solidFill>
                  <a:srgbClr val="FFFF00"/>
                </a:solidFill>
              </a:rPr>
              <a:t>   Airflow Through Indoor Heat Exchangers Acceptable Procedures:</a:t>
            </a:r>
          </a:p>
          <a:p>
            <a:pPr marL="0" indent="0">
              <a:buNone/>
            </a:pPr>
            <a:r>
              <a:rPr lang="en-US" dirty="0"/>
              <a:t> </a:t>
            </a:r>
            <a:r>
              <a:rPr lang="en-US" b="1" dirty="0" smtClean="0"/>
              <a:t>	a) OEM CFM/static pressure drop tables</a:t>
            </a:r>
          </a:p>
          <a:p>
            <a:pPr marL="0" indent="0">
              <a:buNone/>
            </a:pPr>
            <a:r>
              <a:rPr lang="en-US" b="1" dirty="0" smtClean="0"/>
              <a:t>	b) Traversing Duct</a:t>
            </a:r>
            <a:endParaRPr lang="en-US" b="1" dirty="0"/>
          </a:p>
          <a:p>
            <a:pPr marL="0" indent="0">
              <a:buNone/>
            </a:pPr>
            <a:r>
              <a:rPr lang="en-US" b="1" dirty="0" smtClean="0"/>
              <a:t>	c) Flow </a:t>
            </a:r>
            <a:r>
              <a:rPr lang="en-US" b="1" dirty="0"/>
              <a:t>Grid </a:t>
            </a:r>
            <a:r>
              <a:rPr lang="en-US" b="1" dirty="0" smtClean="0"/>
              <a:t>Method</a:t>
            </a:r>
            <a:endParaRPr lang="en-US" b="1" dirty="0"/>
          </a:p>
          <a:p>
            <a:pPr marL="0" indent="0">
              <a:buNone/>
            </a:pPr>
            <a:r>
              <a:rPr lang="en-US" b="1" dirty="0" smtClean="0"/>
              <a:t>	d) Pressure Matching Method</a:t>
            </a:r>
          </a:p>
          <a:p>
            <a:pPr marL="0" indent="0">
              <a:buNone/>
            </a:pPr>
            <a:r>
              <a:rPr lang="en-US" b="1" dirty="0" smtClean="0"/>
              <a:t>	e) Temperature </a:t>
            </a:r>
            <a:r>
              <a:rPr lang="en-US" b="1" dirty="0"/>
              <a:t>Rise </a:t>
            </a:r>
            <a:r>
              <a:rPr lang="en-US" b="1" dirty="0" smtClean="0"/>
              <a:t>Method (Only for 	     specific	heating </a:t>
            </a:r>
            <a:r>
              <a:rPr lang="en-US" b="1" dirty="0"/>
              <a:t>a</a:t>
            </a:r>
            <a:r>
              <a:rPr lang="en-US" b="1" dirty="0" smtClean="0"/>
              <a:t>pplications)</a:t>
            </a:r>
            <a:endParaRPr lang="en-US" sz="3600" b="1" dirty="0" smtClean="0">
              <a:solidFill>
                <a:srgbClr val="FFFF00"/>
              </a:solidFill>
            </a:endParaRPr>
          </a:p>
        </p:txBody>
      </p:sp>
      <p:pic>
        <p:nvPicPr>
          <p:cNvPr id="5" name="Picture 4"/>
          <p:cNvPicPr>
            <a:picLocks noChangeAspect="1"/>
          </p:cNvPicPr>
          <p:nvPr/>
        </p:nvPicPr>
        <p:blipFill>
          <a:blip r:embed="rId3"/>
          <a:stretch>
            <a:fillRect/>
          </a:stretch>
        </p:blipFill>
        <p:spPr>
          <a:xfrm>
            <a:off x="1600200" y="2590800"/>
            <a:ext cx="5276850" cy="3248025"/>
          </a:xfrm>
          <a:prstGeom prst="rect">
            <a:avLst/>
          </a:prstGeom>
        </p:spPr>
      </p:pic>
    </p:spTree>
    <p:custDataLst>
      <p:tags r:id="rId1"/>
    </p:custDataLst>
    <p:extLst>
      <p:ext uri="{BB962C8B-B14F-4D97-AF65-F5344CB8AC3E}">
        <p14:creationId xmlns:p14="http://schemas.microsoft.com/office/powerpoint/2010/main" val="854284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Envelope</a:t>
            </a:r>
            <a:endParaRPr lang="en-US" dirty="0"/>
          </a:p>
        </p:txBody>
      </p:sp>
      <p:pic>
        <p:nvPicPr>
          <p:cNvPr id="4" name="Content Placeholder 3"/>
          <p:cNvPicPr>
            <a:picLocks noGrp="1" noChangeAspect="1"/>
          </p:cNvPicPr>
          <p:nvPr>
            <p:ph idx="1"/>
          </p:nvPr>
        </p:nvPicPr>
        <p:blipFill rotWithShape="1">
          <a:blip r:embed="rId2"/>
          <a:srcRect t="55814"/>
          <a:stretch/>
        </p:blipFill>
        <p:spPr>
          <a:xfrm>
            <a:off x="838200" y="2498903"/>
            <a:ext cx="7995987" cy="1905000"/>
          </a:xfrm>
          <a:prstGeom prst="rect">
            <a:avLst/>
          </a:prstGeom>
        </p:spPr>
      </p:pic>
      <p:pic>
        <p:nvPicPr>
          <p:cNvPr id="5" name="Content Placeholder 3"/>
          <p:cNvPicPr>
            <a:picLocks noChangeAspect="1"/>
          </p:cNvPicPr>
          <p:nvPr/>
        </p:nvPicPr>
        <p:blipFill rotWithShape="1">
          <a:blip r:embed="rId2"/>
          <a:srcRect r="-313" b="80862"/>
          <a:stretch/>
        </p:blipFill>
        <p:spPr>
          <a:xfrm>
            <a:off x="838200" y="1676400"/>
            <a:ext cx="7995987" cy="822503"/>
          </a:xfrm>
          <a:prstGeom prst="rect">
            <a:avLst/>
          </a:prstGeom>
        </p:spPr>
      </p:pic>
      <p:cxnSp>
        <p:nvCxnSpPr>
          <p:cNvPr id="7" name="Straight Arrow Connector 6"/>
          <p:cNvCxnSpPr/>
          <p:nvPr/>
        </p:nvCxnSpPr>
        <p:spPr>
          <a:xfrm>
            <a:off x="5791200" y="1579284"/>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389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1" y="274638"/>
            <a:ext cx="8229600" cy="1143000"/>
          </a:xfrm>
        </p:spPr>
        <p:txBody>
          <a:bodyPr>
            <a:normAutofit fontScale="90000"/>
          </a:bodyPr>
          <a:lstStyle/>
          <a:p>
            <a:r>
              <a:rPr lang="en-US" dirty="0" smtClean="0"/>
              <a:t>Airflow Testing Methods</a:t>
            </a:r>
            <a:br>
              <a:rPr lang="en-US" dirty="0" smtClean="0"/>
            </a:br>
            <a:endParaRPr lang="en-US" dirty="0" smtClean="0"/>
          </a:p>
        </p:txBody>
      </p:sp>
      <p:sp>
        <p:nvSpPr>
          <p:cNvPr id="41987" name="Content Placeholder 2"/>
          <p:cNvSpPr>
            <a:spLocks noGrp="1"/>
          </p:cNvSpPr>
          <p:nvPr>
            <p:ph idx="1"/>
          </p:nvPr>
        </p:nvSpPr>
        <p:spPr>
          <a:xfrm>
            <a:off x="304800" y="1295400"/>
            <a:ext cx="8382000" cy="5562600"/>
          </a:xfrm>
        </p:spPr>
        <p:txBody>
          <a:bodyPr>
            <a:normAutofit/>
          </a:bodyPr>
          <a:lstStyle/>
          <a:p>
            <a:pPr>
              <a:buFontTx/>
              <a:buNone/>
            </a:pPr>
            <a:r>
              <a:rPr lang="en-US" sz="3600" b="1" dirty="0" smtClean="0">
                <a:solidFill>
                  <a:srgbClr val="FFFF00"/>
                </a:solidFill>
              </a:rPr>
              <a:t>   Airflow Through Indoor Heat Exchangers Acceptable Procedures:</a:t>
            </a:r>
          </a:p>
          <a:p>
            <a:pPr marL="0" indent="0">
              <a:buNone/>
            </a:pPr>
            <a:r>
              <a:rPr lang="en-US" dirty="0"/>
              <a:t> </a:t>
            </a:r>
            <a:r>
              <a:rPr lang="en-US" b="1" dirty="0" smtClean="0"/>
              <a:t>	a) OEM CFM/static pressure drop tables</a:t>
            </a:r>
          </a:p>
          <a:p>
            <a:pPr marL="0" indent="0">
              <a:buNone/>
            </a:pPr>
            <a:r>
              <a:rPr lang="en-US" b="1" dirty="0" smtClean="0"/>
              <a:t>	b) Traversing Duct</a:t>
            </a:r>
            <a:endParaRPr lang="en-US" b="1" dirty="0"/>
          </a:p>
          <a:p>
            <a:pPr marL="0" indent="0">
              <a:buNone/>
            </a:pPr>
            <a:r>
              <a:rPr lang="en-US" b="1" dirty="0" smtClean="0"/>
              <a:t>	c) Flow </a:t>
            </a:r>
            <a:r>
              <a:rPr lang="en-US" b="1" dirty="0"/>
              <a:t>Grid </a:t>
            </a:r>
            <a:r>
              <a:rPr lang="en-US" b="1" dirty="0" smtClean="0"/>
              <a:t>Method</a:t>
            </a:r>
            <a:endParaRPr lang="en-US" b="1" dirty="0"/>
          </a:p>
          <a:p>
            <a:pPr marL="0" indent="0">
              <a:buNone/>
            </a:pPr>
            <a:r>
              <a:rPr lang="en-US" b="1" dirty="0" smtClean="0"/>
              <a:t>	d) Pressure Matching Method</a:t>
            </a:r>
          </a:p>
          <a:p>
            <a:pPr marL="0" indent="0">
              <a:buNone/>
            </a:pPr>
            <a:r>
              <a:rPr lang="en-US" b="1" dirty="0" smtClean="0"/>
              <a:t>	e) Temperature </a:t>
            </a:r>
            <a:r>
              <a:rPr lang="en-US" b="1" dirty="0"/>
              <a:t>Rise </a:t>
            </a:r>
            <a:r>
              <a:rPr lang="en-US" b="1" dirty="0" smtClean="0"/>
              <a:t>Method (Only for 	     specific	heating </a:t>
            </a:r>
            <a:r>
              <a:rPr lang="en-US" b="1" dirty="0"/>
              <a:t>a</a:t>
            </a:r>
            <a:r>
              <a:rPr lang="en-US" b="1" dirty="0" smtClean="0"/>
              <a:t>pplications)</a:t>
            </a:r>
            <a:endParaRPr lang="en-US" sz="3600" b="1" dirty="0" smtClean="0">
              <a:solidFill>
                <a:srgbClr val="FFFF00"/>
              </a:solidFill>
            </a:endParaRPr>
          </a:p>
        </p:txBody>
      </p:sp>
    </p:spTree>
    <p:extLst>
      <p:ext uri="{BB962C8B-B14F-4D97-AF65-F5344CB8AC3E}">
        <p14:creationId xmlns:p14="http://schemas.microsoft.com/office/powerpoint/2010/main" val="4162044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4"/>
          <p:cNvSpPr txBox="1">
            <a:spLocks noChangeArrowheads="1"/>
          </p:cNvSpPr>
          <p:nvPr/>
        </p:nvSpPr>
        <p:spPr bwMode="auto">
          <a:xfrm>
            <a:off x="4149725" y="6553200"/>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1400"/>
              <a:t>____</a:t>
            </a:r>
          </a:p>
        </p:txBody>
      </p:sp>
      <p:sp>
        <p:nvSpPr>
          <p:cNvPr id="61467" name="Text Box 27"/>
          <p:cNvSpPr txBox="1">
            <a:spLocks noChangeArrowheads="1"/>
          </p:cNvSpPr>
          <p:nvPr/>
        </p:nvSpPr>
        <p:spPr bwMode="auto">
          <a:xfrm>
            <a:off x="6477000" y="5880393"/>
            <a:ext cx="24177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3200" dirty="0" smtClean="0">
                <a:solidFill>
                  <a:srgbClr val="FFFF00"/>
                </a:solidFill>
              </a:rPr>
              <a:t> 0.40 </a:t>
            </a:r>
            <a:r>
              <a:rPr lang="en-US" sz="3200" dirty="0">
                <a:solidFill>
                  <a:srgbClr val="FFFF00"/>
                </a:solidFill>
              </a:rPr>
              <a:t>ESP</a:t>
            </a:r>
          </a:p>
        </p:txBody>
      </p:sp>
      <p:sp>
        <p:nvSpPr>
          <p:cNvPr id="61468" name="Text Box 28"/>
          <p:cNvSpPr txBox="1">
            <a:spLocks noChangeArrowheads="1"/>
          </p:cNvSpPr>
          <p:nvPr/>
        </p:nvSpPr>
        <p:spPr bwMode="auto">
          <a:xfrm>
            <a:off x="457200" y="6060629"/>
            <a:ext cx="35865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3200" dirty="0" smtClean="0">
                <a:solidFill>
                  <a:srgbClr val="FFFF00"/>
                </a:solidFill>
              </a:rPr>
              <a:t>Return SP </a:t>
            </a:r>
            <a:r>
              <a:rPr lang="en-US" sz="3200" dirty="0">
                <a:solidFill>
                  <a:srgbClr val="FFFF00"/>
                </a:solidFill>
              </a:rPr>
              <a:t>= </a:t>
            </a:r>
            <a:r>
              <a:rPr lang="en-US" sz="3200" dirty="0" smtClean="0">
                <a:solidFill>
                  <a:srgbClr val="FFFF00"/>
                </a:solidFill>
              </a:rPr>
              <a:t>- 0.10</a:t>
            </a:r>
            <a:endParaRPr lang="en-US" sz="3200" dirty="0">
              <a:solidFill>
                <a:srgbClr val="FFFF00"/>
              </a:solidFill>
            </a:endParaRPr>
          </a:p>
        </p:txBody>
      </p:sp>
      <p:pic>
        <p:nvPicPr>
          <p:cNvPr id="24581" name="Picture 42" descr="Furnace w-out Humidifier or E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31" y="1508517"/>
            <a:ext cx="2108835" cy="446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3" name="Text Box 43"/>
          <p:cNvSpPr txBox="1">
            <a:spLocks noChangeArrowheads="1"/>
          </p:cNvSpPr>
          <p:nvPr/>
        </p:nvSpPr>
        <p:spPr bwMode="auto">
          <a:xfrm>
            <a:off x="5658500" y="4899074"/>
            <a:ext cx="18908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3200" dirty="0">
                <a:solidFill>
                  <a:srgbClr val="FFFF00"/>
                </a:solidFill>
              </a:rPr>
              <a:t>   (+) 0.30</a:t>
            </a:r>
          </a:p>
          <a:p>
            <a:pPr eaLnBrk="1" hangingPunct="1"/>
            <a:r>
              <a:rPr lang="en-US" sz="3200" u="sng" dirty="0">
                <a:solidFill>
                  <a:srgbClr val="FFFF00"/>
                </a:solidFill>
              </a:rPr>
              <a:t>+  (-) 0.10</a:t>
            </a:r>
          </a:p>
        </p:txBody>
      </p:sp>
      <p:sp>
        <p:nvSpPr>
          <p:cNvPr id="61484" name="Text Box 44"/>
          <p:cNvSpPr txBox="1">
            <a:spLocks noChangeArrowheads="1"/>
          </p:cNvSpPr>
          <p:nvPr/>
        </p:nvSpPr>
        <p:spPr bwMode="auto">
          <a:xfrm>
            <a:off x="4610387" y="2293529"/>
            <a:ext cx="34658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3200" dirty="0" smtClean="0">
                <a:solidFill>
                  <a:srgbClr val="FFFF00"/>
                </a:solidFill>
              </a:rPr>
              <a:t>Supply SP </a:t>
            </a:r>
            <a:r>
              <a:rPr lang="en-US" sz="3200" dirty="0">
                <a:solidFill>
                  <a:srgbClr val="FFFF00"/>
                </a:solidFill>
              </a:rPr>
              <a:t>= + 0.30</a:t>
            </a:r>
          </a:p>
        </p:txBody>
      </p:sp>
      <p:sp>
        <p:nvSpPr>
          <p:cNvPr id="24584" name="Rectangle 45"/>
          <p:cNvSpPr>
            <a:spLocks noGrp="1" noChangeArrowheads="1"/>
          </p:cNvSpPr>
          <p:nvPr>
            <p:ph type="title"/>
          </p:nvPr>
        </p:nvSpPr>
        <p:spPr>
          <a:xfrm>
            <a:off x="2740476" y="28766"/>
            <a:ext cx="2788718" cy="1447800"/>
          </a:xfrm>
        </p:spPr>
        <p:txBody>
          <a:bodyPr>
            <a:normAutofit fontScale="90000"/>
          </a:bodyPr>
          <a:lstStyle/>
          <a:p>
            <a:pPr marL="342900" indent="-342900" algn="l"/>
            <a:r>
              <a:rPr lang="en-US" dirty="0" smtClean="0"/>
              <a:t/>
            </a:r>
            <a:br>
              <a:rPr lang="en-US" dirty="0" smtClean="0"/>
            </a:br>
            <a:r>
              <a:rPr lang="en-US" dirty="0" smtClean="0"/>
              <a:t>OEM ESP</a:t>
            </a:r>
            <a:r>
              <a:rPr lang="en-US" sz="3200" dirty="0" smtClean="0">
                <a:solidFill>
                  <a:srgbClr val="FFFF00"/>
                </a:solidFill>
              </a:rPr>
              <a:t/>
            </a:r>
            <a:br>
              <a:rPr lang="en-US" sz="3200" dirty="0" smtClean="0">
                <a:solidFill>
                  <a:srgbClr val="FFFF00"/>
                </a:solidFill>
              </a:rPr>
            </a:br>
            <a:endParaRPr lang="en-US" sz="3600" b="1" dirty="0" smtClean="0"/>
          </a:p>
        </p:txBody>
      </p:sp>
      <p:sp>
        <p:nvSpPr>
          <p:cNvPr id="61465" name="Freeform 25"/>
          <p:cNvSpPr>
            <a:spLocks/>
          </p:cNvSpPr>
          <p:nvPr/>
        </p:nvSpPr>
        <p:spPr bwMode="auto">
          <a:xfrm>
            <a:off x="3276600" y="2093292"/>
            <a:ext cx="1716471" cy="1203995"/>
          </a:xfrm>
          <a:custGeom>
            <a:avLst/>
            <a:gdLst>
              <a:gd name="T0" fmla="*/ 0 w 1196"/>
              <a:gd name="T1" fmla="*/ 0 h 239"/>
              <a:gd name="T2" fmla="*/ 2147483647 w 1196"/>
              <a:gd name="T3" fmla="*/ 2147483647 h 239"/>
              <a:gd name="T4" fmla="*/ 2147483647 w 1196"/>
              <a:gd name="T5" fmla="*/ 2147483647 h 239"/>
              <a:gd name="T6" fmla="*/ 2147483647 w 1196"/>
              <a:gd name="T7" fmla="*/ 2147483647 h 239"/>
              <a:gd name="T8" fmla="*/ 2147483647 w 1196"/>
              <a:gd name="T9" fmla="*/ 2147483647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6" h="239">
                <a:moveTo>
                  <a:pt x="0" y="0"/>
                </a:moveTo>
                <a:cubicBezTo>
                  <a:pt x="60" y="21"/>
                  <a:pt x="246" y="91"/>
                  <a:pt x="352" y="128"/>
                </a:cubicBezTo>
                <a:cubicBezTo>
                  <a:pt x="448" y="170"/>
                  <a:pt x="556" y="212"/>
                  <a:pt x="635" y="224"/>
                </a:cubicBezTo>
                <a:cubicBezTo>
                  <a:pt x="714" y="236"/>
                  <a:pt x="803" y="207"/>
                  <a:pt x="896" y="209"/>
                </a:cubicBezTo>
                <a:cubicBezTo>
                  <a:pt x="989" y="211"/>
                  <a:pt x="1134" y="233"/>
                  <a:pt x="1196" y="239"/>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6" name="Freeform 26"/>
          <p:cNvSpPr>
            <a:spLocks/>
          </p:cNvSpPr>
          <p:nvPr/>
        </p:nvSpPr>
        <p:spPr bwMode="auto">
          <a:xfrm>
            <a:off x="2392882" y="3495675"/>
            <a:ext cx="2363787" cy="1838325"/>
          </a:xfrm>
          <a:custGeom>
            <a:avLst/>
            <a:gdLst>
              <a:gd name="T0" fmla="*/ 0 w 1489"/>
              <a:gd name="T1" fmla="*/ 2147483647 h 1158"/>
              <a:gd name="T2" fmla="*/ 2147483647 w 1489"/>
              <a:gd name="T3" fmla="*/ 2147483647 h 1158"/>
              <a:gd name="T4" fmla="*/ 2147483647 w 1489"/>
              <a:gd name="T5" fmla="*/ 2147483647 h 1158"/>
              <a:gd name="T6" fmla="*/ 2147483647 w 1489"/>
              <a:gd name="T7" fmla="*/ 2147483647 h 1158"/>
              <a:gd name="T8" fmla="*/ 2147483647 w 1489"/>
              <a:gd name="T9" fmla="*/ 2147483647 h 1158"/>
              <a:gd name="T10" fmla="*/ 2147483647 w 1489"/>
              <a:gd name="T11" fmla="*/ 2147483647 h 1158"/>
              <a:gd name="T12" fmla="*/ 2147483647 w 1489"/>
              <a:gd name="T13" fmla="*/ 2147483647 h 1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1158">
                <a:moveTo>
                  <a:pt x="0" y="1067"/>
                </a:moveTo>
                <a:cubicBezTo>
                  <a:pt x="86" y="1081"/>
                  <a:pt x="355" y="1158"/>
                  <a:pt x="516" y="1149"/>
                </a:cubicBezTo>
                <a:cubicBezTo>
                  <a:pt x="677" y="1140"/>
                  <a:pt x="847" y="1123"/>
                  <a:pt x="965" y="1015"/>
                </a:cubicBezTo>
                <a:cubicBezTo>
                  <a:pt x="1083" y="907"/>
                  <a:pt x="1192" y="642"/>
                  <a:pt x="1227" y="499"/>
                </a:cubicBezTo>
                <a:cubicBezTo>
                  <a:pt x="1262" y="356"/>
                  <a:pt x="1165" y="235"/>
                  <a:pt x="1175" y="155"/>
                </a:cubicBezTo>
                <a:cubicBezTo>
                  <a:pt x="1185" y="75"/>
                  <a:pt x="1235" y="40"/>
                  <a:pt x="1287" y="20"/>
                </a:cubicBezTo>
                <a:cubicBezTo>
                  <a:pt x="1339" y="0"/>
                  <a:pt x="1447" y="32"/>
                  <a:pt x="1489" y="35"/>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592" name="Picture 15"/>
          <p:cNvPicPr>
            <a:picLocks noChangeAspect="1" noChangeArrowheads="1"/>
          </p:cNvPicPr>
          <p:nvPr/>
        </p:nvPicPr>
        <p:blipFill>
          <a:blip r:embed="rId3">
            <a:extLst>
              <a:ext uri="{28A0092B-C50C-407E-A947-70E740481C1C}">
                <a14:useLocalDpi xmlns:a14="http://schemas.microsoft.com/office/drawing/2010/main" val="0"/>
              </a:ext>
            </a:extLst>
          </a:blip>
          <a:srcRect l="39999" t="1360" r="1318" b="62297"/>
          <a:stretch>
            <a:fillRect/>
          </a:stretch>
        </p:blipFill>
        <p:spPr bwMode="auto">
          <a:xfrm>
            <a:off x="4756669" y="3297287"/>
            <a:ext cx="216535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4"/>
          <p:cNvSpPr txBox="1">
            <a:spLocks noChangeArrowheads="1"/>
          </p:cNvSpPr>
          <p:nvPr/>
        </p:nvSpPr>
        <p:spPr bwMode="auto">
          <a:xfrm>
            <a:off x="4242381" y="1508517"/>
            <a:ext cx="44692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3200" dirty="0" smtClean="0">
                <a:solidFill>
                  <a:srgbClr val="FFFF00"/>
                </a:solidFill>
              </a:rPr>
              <a:t>Medium Speed Fan Tap</a:t>
            </a:r>
            <a:endParaRPr lang="en-US" sz="3200" dirty="0">
              <a:solidFill>
                <a:srgbClr val="FFFF00"/>
              </a:solidFill>
            </a:endParaRPr>
          </a:p>
        </p:txBody>
      </p:sp>
    </p:spTree>
    <p:extLst>
      <p:ext uri="{BB962C8B-B14F-4D97-AF65-F5344CB8AC3E}">
        <p14:creationId xmlns:p14="http://schemas.microsoft.com/office/powerpoint/2010/main" val="4030640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4"/>
          <p:cNvSpPr txBox="1">
            <a:spLocks noChangeArrowheads="1"/>
          </p:cNvSpPr>
          <p:nvPr/>
        </p:nvSpPr>
        <p:spPr bwMode="auto">
          <a:xfrm>
            <a:off x="4149725" y="6553200"/>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1400"/>
              <a:t>____</a:t>
            </a:r>
          </a:p>
        </p:txBody>
      </p:sp>
      <p:sp>
        <p:nvSpPr>
          <p:cNvPr id="61467" name="Text Box 27"/>
          <p:cNvSpPr txBox="1">
            <a:spLocks noChangeArrowheads="1"/>
          </p:cNvSpPr>
          <p:nvPr/>
        </p:nvSpPr>
        <p:spPr bwMode="auto">
          <a:xfrm>
            <a:off x="6477000" y="5880393"/>
            <a:ext cx="24177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3200" dirty="0" smtClean="0">
                <a:solidFill>
                  <a:srgbClr val="FFFF00"/>
                </a:solidFill>
              </a:rPr>
              <a:t> 0.40 </a:t>
            </a:r>
            <a:r>
              <a:rPr lang="en-US" sz="3200" dirty="0">
                <a:solidFill>
                  <a:srgbClr val="FFFF00"/>
                </a:solidFill>
              </a:rPr>
              <a:t>ESP</a:t>
            </a:r>
          </a:p>
        </p:txBody>
      </p:sp>
      <p:sp>
        <p:nvSpPr>
          <p:cNvPr id="61468" name="Text Box 28"/>
          <p:cNvSpPr txBox="1">
            <a:spLocks noChangeArrowheads="1"/>
          </p:cNvSpPr>
          <p:nvPr/>
        </p:nvSpPr>
        <p:spPr bwMode="auto">
          <a:xfrm>
            <a:off x="457200" y="6060629"/>
            <a:ext cx="35865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3200" dirty="0" smtClean="0">
                <a:solidFill>
                  <a:srgbClr val="FFFF00"/>
                </a:solidFill>
              </a:rPr>
              <a:t>Return SP </a:t>
            </a:r>
            <a:r>
              <a:rPr lang="en-US" sz="3200" dirty="0">
                <a:solidFill>
                  <a:srgbClr val="FFFF00"/>
                </a:solidFill>
              </a:rPr>
              <a:t>= </a:t>
            </a:r>
            <a:r>
              <a:rPr lang="en-US" sz="3200" dirty="0" smtClean="0">
                <a:solidFill>
                  <a:srgbClr val="FFFF00"/>
                </a:solidFill>
              </a:rPr>
              <a:t>- 0.10</a:t>
            </a:r>
            <a:endParaRPr lang="en-US" sz="3200" dirty="0">
              <a:solidFill>
                <a:srgbClr val="FFFF00"/>
              </a:solidFill>
            </a:endParaRPr>
          </a:p>
        </p:txBody>
      </p:sp>
      <p:pic>
        <p:nvPicPr>
          <p:cNvPr id="24581" name="Picture 42" descr="Furnace w-out Humidifier or E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31" y="1508517"/>
            <a:ext cx="2108835" cy="446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3" name="Text Box 43"/>
          <p:cNvSpPr txBox="1">
            <a:spLocks noChangeArrowheads="1"/>
          </p:cNvSpPr>
          <p:nvPr/>
        </p:nvSpPr>
        <p:spPr bwMode="auto">
          <a:xfrm>
            <a:off x="5658500" y="4899074"/>
            <a:ext cx="18908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3200" dirty="0">
                <a:solidFill>
                  <a:srgbClr val="FFFF00"/>
                </a:solidFill>
              </a:rPr>
              <a:t>   (+) 0.30</a:t>
            </a:r>
          </a:p>
          <a:p>
            <a:pPr eaLnBrk="1" hangingPunct="1"/>
            <a:r>
              <a:rPr lang="en-US" sz="3200" u="sng" dirty="0">
                <a:solidFill>
                  <a:srgbClr val="FFFF00"/>
                </a:solidFill>
              </a:rPr>
              <a:t>+  (-) 0.10</a:t>
            </a:r>
          </a:p>
        </p:txBody>
      </p:sp>
      <p:sp>
        <p:nvSpPr>
          <p:cNvPr id="61484" name="Text Box 44"/>
          <p:cNvSpPr txBox="1">
            <a:spLocks noChangeArrowheads="1"/>
          </p:cNvSpPr>
          <p:nvPr/>
        </p:nvSpPr>
        <p:spPr bwMode="auto">
          <a:xfrm>
            <a:off x="4610387" y="2293529"/>
            <a:ext cx="34658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3200" dirty="0" smtClean="0">
                <a:solidFill>
                  <a:srgbClr val="FFFF00"/>
                </a:solidFill>
              </a:rPr>
              <a:t>Supply SP </a:t>
            </a:r>
            <a:r>
              <a:rPr lang="en-US" sz="3200" dirty="0">
                <a:solidFill>
                  <a:srgbClr val="FFFF00"/>
                </a:solidFill>
              </a:rPr>
              <a:t>= + 0.30</a:t>
            </a:r>
          </a:p>
        </p:txBody>
      </p:sp>
      <p:sp>
        <p:nvSpPr>
          <p:cNvPr id="61465" name="Freeform 25"/>
          <p:cNvSpPr>
            <a:spLocks/>
          </p:cNvSpPr>
          <p:nvPr/>
        </p:nvSpPr>
        <p:spPr bwMode="auto">
          <a:xfrm>
            <a:off x="3276600" y="2093292"/>
            <a:ext cx="1716471" cy="1203995"/>
          </a:xfrm>
          <a:custGeom>
            <a:avLst/>
            <a:gdLst>
              <a:gd name="T0" fmla="*/ 0 w 1196"/>
              <a:gd name="T1" fmla="*/ 0 h 239"/>
              <a:gd name="T2" fmla="*/ 2147483647 w 1196"/>
              <a:gd name="T3" fmla="*/ 2147483647 h 239"/>
              <a:gd name="T4" fmla="*/ 2147483647 w 1196"/>
              <a:gd name="T5" fmla="*/ 2147483647 h 239"/>
              <a:gd name="T6" fmla="*/ 2147483647 w 1196"/>
              <a:gd name="T7" fmla="*/ 2147483647 h 239"/>
              <a:gd name="T8" fmla="*/ 2147483647 w 1196"/>
              <a:gd name="T9" fmla="*/ 2147483647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6" h="239">
                <a:moveTo>
                  <a:pt x="0" y="0"/>
                </a:moveTo>
                <a:cubicBezTo>
                  <a:pt x="60" y="21"/>
                  <a:pt x="246" y="91"/>
                  <a:pt x="352" y="128"/>
                </a:cubicBezTo>
                <a:cubicBezTo>
                  <a:pt x="448" y="170"/>
                  <a:pt x="556" y="212"/>
                  <a:pt x="635" y="224"/>
                </a:cubicBezTo>
                <a:cubicBezTo>
                  <a:pt x="714" y="236"/>
                  <a:pt x="803" y="207"/>
                  <a:pt x="896" y="209"/>
                </a:cubicBezTo>
                <a:cubicBezTo>
                  <a:pt x="989" y="211"/>
                  <a:pt x="1134" y="233"/>
                  <a:pt x="1196" y="239"/>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6" name="Freeform 26"/>
          <p:cNvSpPr>
            <a:spLocks/>
          </p:cNvSpPr>
          <p:nvPr/>
        </p:nvSpPr>
        <p:spPr bwMode="auto">
          <a:xfrm>
            <a:off x="2392882" y="3495675"/>
            <a:ext cx="2363787" cy="1838325"/>
          </a:xfrm>
          <a:custGeom>
            <a:avLst/>
            <a:gdLst>
              <a:gd name="T0" fmla="*/ 0 w 1489"/>
              <a:gd name="T1" fmla="*/ 2147483647 h 1158"/>
              <a:gd name="T2" fmla="*/ 2147483647 w 1489"/>
              <a:gd name="T3" fmla="*/ 2147483647 h 1158"/>
              <a:gd name="T4" fmla="*/ 2147483647 w 1489"/>
              <a:gd name="T5" fmla="*/ 2147483647 h 1158"/>
              <a:gd name="T6" fmla="*/ 2147483647 w 1489"/>
              <a:gd name="T7" fmla="*/ 2147483647 h 1158"/>
              <a:gd name="T8" fmla="*/ 2147483647 w 1489"/>
              <a:gd name="T9" fmla="*/ 2147483647 h 1158"/>
              <a:gd name="T10" fmla="*/ 2147483647 w 1489"/>
              <a:gd name="T11" fmla="*/ 2147483647 h 1158"/>
              <a:gd name="T12" fmla="*/ 2147483647 w 1489"/>
              <a:gd name="T13" fmla="*/ 2147483647 h 1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1158">
                <a:moveTo>
                  <a:pt x="0" y="1067"/>
                </a:moveTo>
                <a:cubicBezTo>
                  <a:pt x="86" y="1081"/>
                  <a:pt x="355" y="1158"/>
                  <a:pt x="516" y="1149"/>
                </a:cubicBezTo>
                <a:cubicBezTo>
                  <a:pt x="677" y="1140"/>
                  <a:pt x="847" y="1123"/>
                  <a:pt x="965" y="1015"/>
                </a:cubicBezTo>
                <a:cubicBezTo>
                  <a:pt x="1083" y="907"/>
                  <a:pt x="1192" y="642"/>
                  <a:pt x="1227" y="499"/>
                </a:cubicBezTo>
                <a:cubicBezTo>
                  <a:pt x="1262" y="356"/>
                  <a:pt x="1165" y="235"/>
                  <a:pt x="1175" y="155"/>
                </a:cubicBezTo>
                <a:cubicBezTo>
                  <a:pt x="1185" y="75"/>
                  <a:pt x="1235" y="40"/>
                  <a:pt x="1287" y="20"/>
                </a:cubicBezTo>
                <a:cubicBezTo>
                  <a:pt x="1339" y="0"/>
                  <a:pt x="1447" y="32"/>
                  <a:pt x="1489" y="35"/>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592" name="Picture 15"/>
          <p:cNvPicPr>
            <a:picLocks noChangeAspect="1" noChangeArrowheads="1"/>
          </p:cNvPicPr>
          <p:nvPr/>
        </p:nvPicPr>
        <p:blipFill>
          <a:blip r:embed="rId3">
            <a:extLst>
              <a:ext uri="{28A0092B-C50C-407E-A947-70E740481C1C}">
                <a14:useLocalDpi xmlns:a14="http://schemas.microsoft.com/office/drawing/2010/main" val="0"/>
              </a:ext>
            </a:extLst>
          </a:blip>
          <a:srcRect l="39999" t="1360" r="1318" b="62297"/>
          <a:stretch>
            <a:fillRect/>
          </a:stretch>
        </p:blipFill>
        <p:spPr bwMode="auto">
          <a:xfrm>
            <a:off x="4756669" y="3297287"/>
            <a:ext cx="216535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4"/>
          <p:cNvSpPr txBox="1">
            <a:spLocks noChangeArrowheads="1"/>
          </p:cNvSpPr>
          <p:nvPr/>
        </p:nvSpPr>
        <p:spPr bwMode="auto">
          <a:xfrm>
            <a:off x="4242381" y="1508517"/>
            <a:ext cx="44692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algn="ctr" eaLnBrk="0" fontAlgn="base" hangingPunct="0">
              <a:spcBef>
                <a:spcPct val="20000"/>
              </a:spcBef>
              <a:spcAft>
                <a:spcPct val="0"/>
              </a:spcAft>
              <a:defRPr b="1">
                <a:solidFill>
                  <a:schemeClr val="bg1"/>
                </a:solidFill>
                <a:latin typeface="Times New Roman" pitchFamily="18" charset="0"/>
              </a:defRPr>
            </a:lvl6pPr>
            <a:lvl7pPr marL="2971800" indent="-228600" algn="ctr" eaLnBrk="0" fontAlgn="base" hangingPunct="0">
              <a:spcBef>
                <a:spcPct val="20000"/>
              </a:spcBef>
              <a:spcAft>
                <a:spcPct val="0"/>
              </a:spcAft>
              <a:defRPr b="1">
                <a:solidFill>
                  <a:schemeClr val="bg1"/>
                </a:solidFill>
                <a:latin typeface="Times New Roman" pitchFamily="18" charset="0"/>
              </a:defRPr>
            </a:lvl7pPr>
            <a:lvl8pPr marL="3429000" indent="-228600" algn="ctr" eaLnBrk="0" fontAlgn="base" hangingPunct="0">
              <a:spcBef>
                <a:spcPct val="20000"/>
              </a:spcBef>
              <a:spcAft>
                <a:spcPct val="0"/>
              </a:spcAft>
              <a:defRPr b="1">
                <a:solidFill>
                  <a:schemeClr val="bg1"/>
                </a:solidFill>
                <a:latin typeface="Times New Roman" pitchFamily="18" charset="0"/>
              </a:defRPr>
            </a:lvl8pPr>
            <a:lvl9pPr marL="3886200" indent="-228600" algn="ctr" eaLnBrk="0" fontAlgn="base" hangingPunct="0">
              <a:spcBef>
                <a:spcPct val="20000"/>
              </a:spcBef>
              <a:spcAft>
                <a:spcPct val="0"/>
              </a:spcAft>
              <a:defRPr b="1">
                <a:solidFill>
                  <a:schemeClr val="bg1"/>
                </a:solidFill>
                <a:latin typeface="Times New Roman" pitchFamily="18" charset="0"/>
              </a:defRPr>
            </a:lvl9pPr>
          </a:lstStyle>
          <a:p>
            <a:pPr eaLnBrk="1" hangingPunct="1"/>
            <a:r>
              <a:rPr lang="en-US" sz="3200" dirty="0" smtClean="0">
                <a:solidFill>
                  <a:srgbClr val="FFFF00"/>
                </a:solidFill>
              </a:rPr>
              <a:t>Medium Speed Fan Tap</a:t>
            </a:r>
            <a:endParaRPr lang="en-US" sz="3200" dirty="0">
              <a:solidFill>
                <a:srgbClr val="FFFF00"/>
              </a:solidFill>
            </a:endParaRPr>
          </a:p>
        </p:txBody>
      </p:sp>
      <p:pic>
        <p:nvPicPr>
          <p:cNvPr id="2" name="Picture 1"/>
          <p:cNvPicPr>
            <a:picLocks noChangeAspect="1"/>
          </p:cNvPicPr>
          <p:nvPr/>
        </p:nvPicPr>
        <p:blipFill>
          <a:blip r:embed="rId4"/>
          <a:stretch>
            <a:fillRect/>
          </a:stretch>
        </p:blipFill>
        <p:spPr>
          <a:xfrm>
            <a:off x="467993" y="1927381"/>
            <a:ext cx="8284787" cy="3702031"/>
          </a:xfrm>
          <a:prstGeom prst="rect">
            <a:avLst/>
          </a:prstGeom>
        </p:spPr>
      </p:pic>
      <p:sp>
        <p:nvSpPr>
          <p:cNvPr id="16" name="Rectangle 45"/>
          <p:cNvSpPr txBox="1">
            <a:spLocks noChangeArrowheads="1"/>
          </p:cNvSpPr>
          <p:nvPr/>
        </p:nvSpPr>
        <p:spPr>
          <a:xfrm>
            <a:off x="2740476" y="28766"/>
            <a:ext cx="2788718" cy="14478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r>
              <a:rPr lang="en-US" smtClean="0"/>
              <a:t/>
            </a:r>
            <a:br>
              <a:rPr lang="en-US" smtClean="0"/>
            </a:br>
            <a:r>
              <a:rPr lang="en-US" smtClean="0"/>
              <a:t>OEM ESP</a:t>
            </a:r>
            <a:r>
              <a:rPr lang="en-US" sz="3200" smtClean="0">
                <a:solidFill>
                  <a:srgbClr val="FFFF00"/>
                </a:solidFill>
              </a:rPr>
              <a:t/>
            </a:r>
            <a:br>
              <a:rPr lang="en-US" sz="3200" smtClean="0">
                <a:solidFill>
                  <a:srgbClr val="FFFF00"/>
                </a:solidFill>
              </a:rPr>
            </a:br>
            <a:endParaRPr lang="en-US" sz="3600" b="1" dirty="0" smtClean="0"/>
          </a:p>
        </p:txBody>
      </p:sp>
    </p:spTree>
    <p:extLst>
      <p:ext uri="{BB962C8B-B14F-4D97-AF65-F5344CB8AC3E}">
        <p14:creationId xmlns:p14="http://schemas.microsoft.com/office/powerpoint/2010/main" val="1041553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Traversing Duct</a:t>
            </a:r>
            <a:endParaRPr lang="en-US" dirty="0"/>
          </a:p>
        </p:txBody>
      </p:sp>
      <p:pic>
        <p:nvPicPr>
          <p:cNvPr id="4" name="Content Placeholder 3"/>
          <p:cNvPicPr>
            <a:picLocks noGrp="1" noChangeAspect="1"/>
          </p:cNvPicPr>
          <p:nvPr>
            <p:ph idx="1"/>
          </p:nvPr>
        </p:nvPicPr>
        <p:blipFill>
          <a:blip r:embed="rId2"/>
          <a:stretch>
            <a:fillRect/>
          </a:stretch>
        </p:blipFill>
        <p:spPr>
          <a:xfrm>
            <a:off x="685800" y="1524000"/>
            <a:ext cx="7664956" cy="4724400"/>
          </a:xfrm>
          <a:prstGeom prst="rect">
            <a:avLst/>
          </a:prstGeom>
        </p:spPr>
      </p:pic>
    </p:spTree>
    <p:extLst>
      <p:ext uri="{BB962C8B-B14F-4D97-AF65-F5344CB8AC3E}">
        <p14:creationId xmlns:p14="http://schemas.microsoft.com/office/powerpoint/2010/main" val="2538655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Grid Method</a:t>
            </a:r>
            <a:endParaRPr lang="en-US" dirty="0"/>
          </a:p>
        </p:txBody>
      </p:sp>
      <p:pic>
        <p:nvPicPr>
          <p:cNvPr id="4" name="Picture 5" descr="plate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7096" y="2133600"/>
            <a:ext cx="3349808" cy="262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905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Matching</a:t>
            </a:r>
            <a:endParaRPr lang="en-US" dirty="0"/>
          </a:p>
        </p:txBody>
      </p:sp>
      <p:pic>
        <p:nvPicPr>
          <p:cNvPr id="12" name="Picture 7" descr="C:\Users\Don\Pictures\balancing tools\DLT SET UP.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4712" t="24832" r="23366" b="-120"/>
          <a:stretch/>
        </p:blipFill>
        <p:spPr bwMode="auto">
          <a:xfrm>
            <a:off x="2951006" y="1600200"/>
            <a:ext cx="324198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674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Rise </a:t>
            </a:r>
            <a:r>
              <a:rPr lang="en-US" sz="3200" dirty="0"/>
              <a:t>(Heating Only)</a:t>
            </a:r>
            <a:endParaRPr lang="en-US" dirty="0"/>
          </a:p>
        </p:txBody>
      </p:sp>
      <p:pic>
        <p:nvPicPr>
          <p:cNvPr id="4" name="Content Placeholder 3"/>
          <p:cNvPicPr>
            <a:picLocks noGrp="1" noChangeAspect="1"/>
          </p:cNvPicPr>
          <p:nvPr>
            <p:ph idx="1"/>
          </p:nvPr>
        </p:nvPicPr>
        <p:blipFill rotWithShape="1">
          <a:blip r:embed="rId2"/>
          <a:srcRect l="6403" t="4698" r="7800" b="28015"/>
          <a:stretch/>
        </p:blipFill>
        <p:spPr>
          <a:xfrm>
            <a:off x="1877407" y="1388395"/>
            <a:ext cx="5389185" cy="5469605"/>
          </a:xfrm>
          <a:prstGeom prst="rect">
            <a:avLst/>
          </a:prstGeom>
        </p:spPr>
      </p:pic>
    </p:spTree>
    <p:extLst>
      <p:ext uri="{BB962C8B-B14F-4D97-AF65-F5344CB8AC3E}">
        <p14:creationId xmlns:p14="http://schemas.microsoft.com/office/powerpoint/2010/main" val="3850230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Rise </a:t>
            </a:r>
            <a:r>
              <a:rPr lang="en-US" sz="3200" dirty="0"/>
              <a:t>(Heating Only)</a:t>
            </a:r>
            <a:endParaRPr lang="en-US" dirty="0"/>
          </a:p>
        </p:txBody>
      </p:sp>
      <p:pic>
        <p:nvPicPr>
          <p:cNvPr id="7" name="Picture 6"/>
          <p:cNvPicPr>
            <a:picLocks noChangeAspect="1"/>
          </p:cNvPicPr>
          <p:nvPr/>
        </p:nvPicPr>
        <p:blipFill rotWithShape="1">
          <a:blip r:embed="rId2"/>
          <a:srcRect l="7563" t="11865" r="8959" b="67529"/>
          <a:stretch/>
        </p:blipFill>
        <p:spPr>
          <a:xfrm>
            <a:off x="39756" y="1417638"/>
            <a:ext cx="9064487" cy="2895600"/>
          </a:xfrm>
          <a:prstGeom prst="rect">
            <a:avLst/>
          </a:prstGeom>
        </p:spPr>
      </p:pic>
      <p:pic>
        <p:nvPicPr>
          <p:cNvPr id="8" name="Content Placeholder 5"/>
          <p:cNvPicPr>
            <a:picLocks noGrp="1" noChangeAspect="1"/>
          </p:cNvPicPr>
          <p:nvPr>
            <p:ph idx="1"/>
          </p:nvPr>
        </p:nvPicPr>
        <p:blipFill>
          <a:blip r:embed="rId3"/>
          <a:stretch>
            <a:fillRect/>
          </a:stretch>
        </p:blipFill>
        <p:spPr>
          <a:xfrm>
            <a:off x="152400" y="4265179"/>
            <a:ext cx="1859704" cy="2609109"/>
          </a:xfrm>
          <a:prstGeom prst="rect">
            <a:avLst/>
          </a:prstGeom>
        </p:spPr>
      </p:pic>
      <p:cxnSp>
        <p:nvCxnSpPr>
          <p:cNvPr id="5" name="Straight Arrow Connector 4"/>
          <p:cNvCxnSpPr/>
          <p:nvPr/>
        </p:nvCxnSpPr>
        <p:spPr>
          <a:xfrm flipH="1">
            <a:off x="4953000" y="1645650"/>
            <a:ext cx="467596" cy="701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128526" y="1801737"/>
            <a:ext cx="467596" cy="701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702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Airflow</a:t>
            </a:r>
            <a:endParaRPr lang="en-US" dirty="0"/>
          </a:p>
        </p:txBody>
      </p:sp>
      <p:pic>
        <p:nvPicPr>
          <p:cNvPr id="4" name="Content Placeholder 3"/>
          <p:cNvPicPr>
            <a:picLocks noGrp="1" noChangeAspect="1"/>
          </p:cNvPicPr>
          <p:nvPr>
            <p:ph idx="1"/>
          </p:nvPr>
        </p:nvPicPr>
        <p:blipFill rotWithShape="1">
          <a:blip r:embed="rId2"/>
          <a:srcRect l="878" r="878" b="10059"/>
          <a:stretch/>
        </p:blipFill>
        <p:spPr>
          <a:xfrm>
            <a:off x="152401" y="2057400"/>
            <a:ext cx="8839200" cy="1676400"/>
          </a:xfrm>
          <a:prstGeom prst="rect">
            <a:avLst/>
          </a:prstGeom>
        </p:spPr>
      </p:pic>
      <p:pic>
        <p:nvPicPr>
          <p:cNvPr id="5" name="Picture 4"/>
          <p:cNvPicPr>
            <a:picLocks noChangeAspect="1"/>
          </p:cNvPicPr>
          <p:nvPr/>
        </p:nvPicPr>
        <p:blipFill rotWithShape="1">
          <a:blip r:embed="rId3"/>
          <a:srcRect l="631" r="443" b="13815"/>
          <a:stretch/>
        </p:blipFill>
        <p:spPr>
          <a:xfrm>
            <a:off x="152400" y="1564713"/>
            <a:ext cx="8822499" cy="568887"/>
          </a:xfrm>
          <a:prstGeom prst="rect">
            <a:avLst/>
          </a:prstGeom>
        </p:spPr>
      </p:pic>
      <p:cxnSp>
        <p:nvCxnSpPr>
          <p:cNvPr id="6" name="Straight Arrow Connector 5"/>
          <p:cNvCxnSpPr/>
          <p:nvPr/>
        </p:nvCxnSpPr>
        <p:spPr>
          <a:xfrm flipH="1">
            <a:off x="4800600" y="1843595"/>
            <a:ext cx="838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0" y="2580833"/>
            <a:ext cx="806631" cy="461665"/>
          </a:xfrm>
          <a:prstGeom prst="rect">
            <a:avLst/>
          </a:prstGeom>
          <a:noFill/>
        </p:spPr>
        <p:txBody>
          <a:bodyPr wrap="none" rtlCol="0">
            <a:spAutoFit/>
          </a:bodyPr>
          <a:lstStyle/>
          <a:p>
            <a:r>
              <a:rPr lang="en-US" sz="2400" b="1" dirty="0" smtClean="0">
                <a:solidFill>
                  <a:srgbClr val="FF0000"/>
                </a:solidFill>
              </a:rPr>
              <a:t>1260</a:t>
            </a:r>
            <a:endParaRPr lang="en-US" sz="2400" b="1" dirty="0">
              <a:solidFill>
                <a:srgbClr val="FF0000"/>
              </a:solidFill>
            </a:endParaRPr>
          </a:p>
        </p:txBody>
      </p:sp>
    </p:spTree>
    <p:extLst>
      <p:ext uri="{BB962C8B-B14F-4D97-AF65-F5344CB8AC3E}">
        <p14:creationId xmlns:p14="http://schemas.microsoft.com/office/powerpoint/2010/main" val="966898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Assessment Table HVAC Temperature Difference </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46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Envelope</a:t>
            </a:r>
            <a:endParaRPr lang="en-US" dirty="0"/>
          </a:p>
        </p:txBody>
      </p:sp>
      <p:pic>
        <p:nvPicPr>
          <p:cNvPr id="4" name="Content Placeholder 3"/>
          <p:cNvPicPr>
            <a:picLocks noGrp="1" noChangeAspect="1"/>
          </p:cNvPicPr>
          <p:nvPr>
            <p:ph idx="1"/>
          </p:nvPr>
        </p:nvPicPr>
        <p:blipFill rotWithShape="1">
          <a:blip r:embed="rId2"/>
          <a:srcRect t="55814"/>
          <a:stretch/>
        </p:blipFill>
        <p:spPr>
          <a:xfrm>
            <a:off x="838200" y="2498903"/>
            <a:ext cx="7995987" cy="1905000"/>
          </a:xfrm>
          <a:prstGeom prst="rect">
            <a:avLst/>
          </a:prstGeom>
        </p:spPr>
      </p:pic>
      <p:pic>
        <p:nvPicPr>
          <p:cNvPr id="5" name="Content Placeholder 3"/>
          <p:cNvPicPr>
            <a:picLocks noChangeAspect="1"/>
          </p:cNvPicPr>
          <p:nvPr/>
        </p:nvPicPr>
        <p:blipFill rotWithShape="1">
          <a:blip r:embed="rId2"/>
          <a:srcRect r="-313" b="80862"/>
          <a:stretch/>
        </p:blipFill>
        <p:spPr>
          <a:xfrm>
            <a:off x="838200" y="1676400"/>
            <a:ext cx="7995987" cy="822503"/>
          </a:xfrm>
          <a:prstGeom prst="rect">
            <a:avLst/>
          </a:prstGeom>
        </p:spPr>
      </p:pic>
      <p:cxnSp>
        <p:nvCxnSpPr>
          <p:cNvPr id="7" name="Straight Arrow Connector 6"/>
          <p:cNvCxnSpPr/>
          <p:nvPr/>
        </p:nvCxnSpPr>
        <p:spPr>
          <a:xfrm>
            <a:off x="5791200" y="1579284"/>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447800" y="2895600"/>
            <a:ext cx="6543675" cy="3657600"/>
          </a:xfrm>
          <a:prstGeom prst="rect">
            <a:avLst/>
          </a:prstGeom>
        </p:spPr>
      </p:pic>
    </p:spTree>
    <p:extLst>
      <p:ext uri="{BB962C8B-B14F-4D97-AF65-F5344CB8AC3E}">
        <p14:creationId xmlns:p14="http://schemas.microsoft.com/office/powerpoint/2010/main" val="42190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HVAC Temperature Difference</a:t>
            </a:r>
            <a:endParaRPr lang="en-US" dirty="0"/>
          </a:p>
        </p:txBody>
      </p:sp>
      <p:pic>
        <p:nvPicPr>
          <p:cNvPr id="7" name="Picture 6"/>
          <p:cNvPicPr>
            <a:picLocks noChangeAspect="1"/>
          </p:cNvPicPr>
          <p:nvPr/>
        </p:nvPicPr>
        <p:blipFill rotWithShape="1">
          <a:blip r:embed="rId2"/>
          <a:srcRect l="846" t="-129" r="1806" b="7014"/>
          <a:stretch/>
        </p:blipFill>
        <p:spPr>
          <a:xfrm>
            <a:off x="178776" y="1143000"/>
            <a:ext cx="8763001" cy="5715000"/>
          </a:xfrm>
          <a:prstGeom prst="rect">
            <a:avLst/>
          </a:prstGeom>
        </p:spPr>
      </p:pic>
      <p:cxnSp>
        <p:nvCxnSpPr>
          <p:cNvPr id="4" name="Straight Arrow Connector 3"/>
          <p:cNvCxnSpPr/>
          <p:nvPr/>
        </p:nvCxnSpPr>
        <p:spPr>
          <a:xfrm flipH="1">
            <a:off x="1143000" y="1143000"/>
            <a:ext cx="10668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800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HVAC Temperature Difference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355"/>
          <a:stretch/>
        </p:blipFill>
        <p:spPr>
          <a:xfrm>
            <a:off x="4953000" y="1417638"/>
            <a:ext cx="1669784" cy="4120128"/>
          </a:xfrm>
          <a:prstGeom prst="rect">
            <a:avLst/>
          </a:prstGeom>
        </p:spPr>
      </p:pic>
      <p:pic>
        <p:nvPicPr>
          <p:cNvPr id="5" name="Picture 4" descr="C:\Users\Don\Pictures\Pictures\balancing tools\ThermohygrometerIAQ_App.jpg"/>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22966"/>
            <a:ext cx="2514600" cy="4114800"/>
          </a:xfrm>
          <a:prstGeom prst="rect">
            <a:avLst/>
          </a:prstGeom>
          <a:noFill/>
          <a:ln>
            <a:noFill/>
          </a:ln>
        </p:spPr>
      </p:pic>
    </p:spTree>
    <p:extLst>
      <p:ext uri="{BB962C8B-B14F-4D97-AF65-F5344CB8AC3E}">
        <p14:creationId xmlns:p14="http://schemas.microsoft.com/office/powerpoint/2010/main" val="3143455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HVAC Temperature Difference</a:t>
            </a:r>
            <a:endParaRPr lang="en-US" dirty="0"/>
          </a:p>
        </p:txBody>
      </p:sp>
      <p:pic>
        <p:nvPicPr>
          <p:cNvPr id="7" name="Picture 6"/>
          <p:cNvPicPr>
            <a:picLocks noChangeAspect="1"/>
          </p:cNvPicPr>
          <p:nvPr/>
        </p:nvPicPr>
        <p:blipFill rotWithShape="1">
          <a:blip r:embed="rId2"/>
          <a:srcRect l="846" t="-129" r="1806" b="7014"/>
          <a:stretch/>
        </p:blipFill>
        <p:spPr>
          <a:xfrm>
            <a:off x="178776" y="1143000"/>
            <a:ext cx="8763001" cy="5715000"/>
          </a:xfrm>
          <a:prstGeom prst="rect">
            <a:avLst/>
          </a:prstGeom>
        </p:spPr>
      </p:pic>
      <p:cxnSp>
        <p:nvCxnSpPr>
          <p:cNvPr id="4" name="Straight Arrow Connector 3"/>
          <p:cNvCxnSpPr/>
          <p:nvPr/>
        </p:nvCxnSpPr>
        <p:spPr>
          <a:xfrm flipH="1">
            <a:off x="1143000" y="1143000"/>
            <a:ext cx="10668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038600" y="1143000"/>
            <a:ext cx="10668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828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HVAC Temperature Difference</a:t>
            </a:r>
            <a:endParaRPr lang="en-US" dirty="0"/>
          </a:p>
        </p:txBody>
      </p:sp>
      <p:pic>
        <p:nvPicPr>
          <p:cNvPr id="7" name="Picture 6"/>
          <p:cNvPicPr>
            <a:picLocks noChangeAspect="1"/>
          </p:cNvPicPr>
          <p:nvPr/>
        </p:nvPicPr>
        <p:blipFill rotWithShape="1">
          <a:blip r:embed="rId2"/>
          <a:srcRect l="846" t="-129" r="1806" b="7014"/>
          <a:stretch/>
        </p:blipFill>
        <p:spPr>
          <a:xfrm>
            <a:off x="178776" y="1143000"/>
            <a:ext cx="8763001" cy="5715000"/>
          </a:xfrm>
          <a:prstGeom prst="rect">
            <a:avLst/>
          </a:prstGeom>
        </p:spPr>
      </p:pic>
      <p:cxnSp>
        <p:nvCxnSpPr>
          <p:cNvPr id="4" name="Straight Arrow Connector 3"/>
          <p:cNvCxnSpPr/>
          <p:nvPr/>
        </p:nvCxnSpPr>
        <p:spPr>
          <a:xfrm flipH="1">
            <a:off x="1143000" y="1143000"/>
            <a:ext cx="10668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038600" y="1143000"/>
            <a:ext cx="10668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6477000" y="2362200"/>
            <a:ext cx="457200" cy="468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05400" y="1893277"/>
            <a:ext cx="1143000" cy="468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658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HVAC Temperature Difference</a:t>
            </a:r>
            <a:endParaRPr lang="en-US" dirty="0"/>
          </a:p>
        </p:txBody>
      </p:sp>
      <p:pic>
        <p:nvPicPr>
          <p:cNvPr id="7" name="Picture 6"/>
          <p:cNvPicPr>
            <a:picLocks noChangeAspect="1"/>
          </p:cNvPicPr>
          <p:nvPr/>
        </p:nvPicPr>
        <p:blipFill rotWithShape="1">
          <a:blip r:embed="rId2"/>
          <a:srcRect l="846" t="-129" r="1806" b="7014"/>
          <a:stretch/>
        </p:blipFill>
        <p:spPr>
          <a:xfrm>
            <a:off x="178776" y="1143000"/>
            <a:ext cx="8763001" cy="5715000"/>
          </a:xfrm>
          <a:prstGeom prst="rect">
            <a:avLst/>
          </a:prstGeom>
        </p:spPr>
      </p:pic>
      <p:cxnSp>
        <p:nvCxnSpPr>
          <p:cNvPr id="4" name="Straight Arrow Connector 3"/>
          <p:cNvCxnSpPr/>
          <p:nvPr/>
        </p:nvCxnSpPr>
        <p:spPr>
          <a:xfrm flipH="1">
            <a:off x="1143000" y="1143000"/>
            <a:ext cx="10668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038600" y="1143000"/>
            <a:ext cx="10668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334000" y="4000500"/>
            <a:ext cx="457200" cy="468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05400" y="3152653"/>
            <a:ext cx="1143000" cy="468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76900" y="4288937"/>
            <a:ext cx="1104900" cy="468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54869" y="4577374"/>
            <a:ext cx="457200" cy="468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0" y="4942071"/>
            <a:ext cx="1104900" cy="468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593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HVAC Temperature Difference</a:t>
            </a:r>
            <a:endParaRPr lang="en-US" dirty="0"/>
          </a:p>
        </p:txBody>
      </p:sp>
      <p:pic>
        <p:nvPicPr>
          <p:cNvPr id="7" name="Picture 6"/>
          <p:cNvPicPr>
            <a:picLocks noChangeAspect="1"/>
          </p:cNvPicPr>
          <p:nvPr/>
        </p:nvPicPr>
        <p:blipFill rotWithShape="1">
          <a:blip r:embed="rId2"/>
          <a:srcRect l="846" t="-129" r="1806" b="7014"/>
          <a:stretch/>
        </p:blipFill>
        <p:spPr>
          <a:xfrm>
            <a:off x="178776" y="1153886"/>
            <a:ext cx="8763001" cy="5715000"/>
          </a:xfrm>
          <a:prstGeom prst="rect">
            <a:avLst/>
          </a:prstGeom>
        </p:spPr>
      </p:pic>
      <p:cxnSp>
        <p:nvCxnSpPr>
          <p:cNvPr id="4" name="Straight Arrow Connector 3"/>
          <p:cNvCxnSpPr/>
          <p:nvPr/>
        </p:nvCxnSpPr>
        <p:spPr>
          <a:xfrm flipH="1">
            <a:off x="4343400" y="2514600"/>
            <a:ext cx="10668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953000" y="5486400"/>
            <a:ext cx="41148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155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Envelope</a:t>
            </a:r>
            <a:endParaRPr lang="en-US" dirty="0"/>
          </a:p>
        </p:txBody>
      </p:sp>
      <p:pic>
        <p:nvPicPr>
          <p:cNvPr id="4" name="Content Placeholder 3"/>
          <p:cNvPicPr>
            <a:picLocks noGrp="1" noChangeAspect="1"/>
          </p:cNvPicPr>
          <p:nvPr>
            <p:ph idx="1"/>
          </p:nvPr>
        </p:nvPicPr>
        <p:blipFill rotWithShape="1">
          <a:blip r:embed="rId2"/>
          <a:srcRect t="55814"/>
          <a:stretch/>
        </p:blipFill>
        <p:spPr>
          <a:xfrm>
            <a:off x="838200" y="2498903"/>
            <a:ext cx="7995987" cy="1905000"/>
          </a:xfrm>
          <a:prstGeom prst="rect">
            <a:avLst/>
          </a:prstGeom>
        </p:spPr>
      </p:pic>
      <p:pic>
        <p:nvPicPr>
          <p:cNvPr id="5" name="Content Placeholder 3"/>
          <p:cNvPicPr>
            <a:picLocks noChangeAspect="1"/>
          </p:cNvPicPr>
          <p:nvPr/>
        </p:nvPicPr>
        <p:blipFill rotWithShape="1">
          <a:blip r:embed="rId2"/>
          <a:srcRect r="-313" b="80862"/>
          <a:stretch/>
        </p:blipFill>
        <p:spPr>
          <a:xfrm>
            <a:off x="838200" y="1676400"/>
            <a:ext cx="7995987" cy="822503"/>
          </a:xfrm>
          <a:prstGeom prst="rect">
            <a:avLst/>
          </a:prstGeom>
        </p:spPr>
      </p:pic>
      <p:cxnSp>
        <p:nvCxnSpPr>
          <p:cNvPr id="7" name="Straight Arrow Connector 6"/>
          <p:cNvCxnSpPr/>
          <p:nvPr/>
        </p:nvCxnSpPr>
        <p:spPr>
          <a:xfrm>
            <a:off x="5791200" y="1579284"/>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447800" y="2895600"/>
            <a:ext cx="6543675" cy="3657600"/>
          </a:xfrm>
          <a:prstGeom prst="rect">
            <a:avLst/>
          </a:prstGeom>
        </p:spPr>
      </p:pic>
      <p:cxnSp>
        <p:nvCxnSpPr>
          <p:cNvPr id="8" name="Straight Arrow Connector 7"/>
          <p:cNvCxnSpPr/>
          <p:nvPr/>
        </p:nvCxnSpPr>
        <p:spPr>
          <a:xfrm>
            <a:off x="1600200" y="4800600"/>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60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Zones</a:t>
            </a:r>
            <a:endParaRPr lang="en-US" dirty="0"/>
          </a:p>
        </p:txBody>
      </p:sp>
      <p:pic>
        <p:nvPicPr>
          <p:cNvPr id="4" name="Content Placeholder 3" descr="973"/>
          <p:cNvPicPr>
            <a:picLocks noGrp="1"/>
          </p:cNvPicPr>
          <p:nvPr>
            <p:ph idx="1"/>
          </p:nvPr>
        </p:nvPicPr>
        <p:blipFill>
          <a:blip r:embed="rId2" cstate="print"/>
          <a:srcRect l="1863" t="6735" r="551" b="8142"/>
          <a:stretch>
            <a:fillRect/>
          </a:stretch>
        </p:blipFill>
        <p:spPr bwMode="auto">
          <a:xfrm>
            <a:off x="533400" y="1219200"/>
            <a:ext cx="8153400" cy="5257800"/>
          </a:xfrm>
          <a:prstGeom prst="rect">
            <a:avLst/>
          </a:prstGeom>
          <a:noFill/>
          <a:ln w="9525">
            <a:noFill/>
            <a:miter lim="800000"/>
            <a:headEnd/>
            <a:tailEnd/>
          </a:ln>
        </p:spPr>
      </p:pic>
      <p:sp>
        <p:nvSpPr>
          <p:cNvPr id="3" name="Oval 2"/>
          <p:cNvSpPr/>
          <p:nvPr/>
        </p:nvSpPr>
        <p:spPr>
          <a:xfrm>
            <a:off x="1828800" y="3581400"/>
            <a:ext cx="6553200" cy="3124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33396">
            <a:off x="3273" y="3563929"/>
            <a:ext cx="4512674" cy="14080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28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Barrier / Vapor Retarder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FF00"/>
                </a:solidFill>
              </a:rPr>
              <a:t>Moisture can be transferred by weather driven water, or carried in the form of humidity within the air passing through moisture retarders. It has been proven time and again that all building materials will leak under the right conditions. Hence, humidity control is a major consideration when designing home systems for comfort.  A strong understanding of the infiltration properties of building materials is needed to install systems that efficiently control moisture transfer and humidity. </a:t>
            </a:r>
          </a:p>
        </p:txBody>
      </p:sp>
    </p:spTree>
    <p:extLst>
      <p:ext uri="{BB962C8B-B14F-4D97-AF65-F5344CB8AC3E}">
        <p14:creationId xmlns:p14="http://schemas.microsoft.com/office/powerpoint/2010/main" val="329781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Barrier / Vapor Retarder</a:t>
            </a:r>
            <a:endParaRPr lang="en-US" dirty="0"/>
          </a:p>
        </p:txBody>
      </p:sp>
      <p:sp>
        <p:nvSpPr>
          <p:cNvPr id="3" name="Content Placeholder 2"/>
          <p:cNvSpPr>
            <a:spLocks noGrp="1"/>
          </p:cNvSpPr>
          <p:nvPr>
            <p:ph idx="1"/>
          </p:nvPr>
        </p:nvSpPr>
        <p:spPr/>
        <p:txBody>
          <a:bodyPr>
            <a:normAutofit/>
          </a:bodyPr>
          <a:lstStyle/>
          <a:p>
            <a:pPr lvl="0"/>
            <a:r>
              <a:rPr lang="en-US" i="1" dirty="0">
                <a:solidFill>
                  <a:srgbClr val="FFFF00"/>
                </a:solidFill>
              </a:rPr>
              <a:t>Permeance</a:t>
            </a:r>
            <a:r>
              <a:rPr lang="en-US" dirty="0">
                <a:solidFill>
                  <a:srgbClr val="FFFF00"/>
                </a:solidFill>
              </a:rPr>
              <a:t> of water vapor is a performance evaluation; 1 perm-inch equals the passage of 1 grain of vapor through 1 ft</a:t>
            </a:r>
            <a:r>
              <a:rPr lang="en-US" baseline="30000" dirty="0">
                <a:solidFill>
                  <a:srgbClr val="FFFF00"/>
                </a:solidFill>
              </a:rPr>
              <a:t>2</a:t>
            </a:r>
            <a:r>
              <a:rPr lang="en-US" dirty="0">
                <a:solidFill>
                  <a:srgbClr val="FFFF00"/>
                </a:solidFill>
              </a:rPr>
              <a:t> of a 1 inch thick piece of the material in 1 hour.</a:t>
            </a:r>
          </a:p>
          <a:p>
            <a:pPr lvl="0"/>
            <a:r>
              <a:rPr lang="en-US" i="1" dirty="0">
                <a:solidFill>
                  <a:srgbClr val="FFFF00"/>
                </a:solidFill>
              </a:rPr>
              <a:t>Permeability</a:t>
            </a:r>
            <a:r>
              <a:rPr lang="en-US" dirty="0">
                <a:solidFill>
                  <a:srgbClr val="FFFF00"/>
                </a:solidFill>
              </a:rPr>
              <a:t> is tested and rated by one of two standards: ASTM D1653 or ASTM E96.</a:t>
            </a:r>
          </a:p>
          <a:p>
            <a:pPr marL="914400" lvl="1" indent="-514350">
              <a:buFont typeface="+mj-lt"/>
              <a:buAutoNum type="arabicPeriod"/>
            </a:pPr>
            <a:r>
              <a:rPr lang="en-US" dirty="0">
                <a:solidFill>
                  <a:srgbClr val="FFFF00"/>
                </a:solidFill>
              </a:rPr>
              <a:t>Materials with perm rates that are 0.1 or less are considered as vapor impermeable and are used for vapor barriers.  </a:t>
            </a:r>
          </a:p>
          <a:p>
            <a:pPr marL="0" indent="0">
              <a:buNone/>
            </a:pPr>
            <a:endParaRPr lang="en-US" dirty="0">
              <a:solidFill>
                <a:srgbClr val="FFFF00"/>
              </a:solidFill>
            </a:endParaRPr>
          </a:p>
        </p:txBody>
      </p:sp>
    </p:spTree>
    <p:extLst>
      <p:ext uri="{BB962C8B-B14F-4D97-AF65-F5344CB8AC3E}">
        <p14:creationId xmlns:p14="http://schemas.microsoft.com/office/powerpoint/2010/main" val="81494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4.1|7.7|10.6"/>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1|11.4"/>
</p:tagLst>
</file>

<file path=ppt/tags/tag4.xml><?xml version="1.0" encoding="utf-8"?>
<p:tagLst xmlns:a="http://schemas.openxmlformats.org/drawingml/2006/main" xmlns:r="http://schemas.openxmlformats.org/officeDocument/2006/relationships" xmlns:p="http://schemas.openxmlformats.org/presentationml/2006/main">
  <p:tag name="TIMING" val="|2.4|7.5"/>
</p:tagLst>
</file>

<file path=ppt/tags/tag5.xml><?xml version="1.0" encoding="utf-8"?>
<p:tagLst xmlns:a="http://schemas.openxmlformats.org/drawingml/2006/main" xmlns:r="http://schemas.openxmlformats.org/officeDocument/2006/relationships" xmlns:p="http://schemas.openxmlformats.org/presentationml/2006/main">
  <p:tag name="TIMING" val="|35.5|4.4"/>
</p:tagLst>
</file>

<file path=ppt/tags/tag6.xml><?xml version="1.0" encoding="utf-8"?>
<p:tagLst xmlns:a="http://schemas.openxmlformats.org/drawingml/2006/main" xmlns:r="http://schemas.openxmlformats.org/officeDocument/2006/relationships" xmlns:p="http://schemas.openxmlformats.org/presentationml/2006/main">
  <p:tag name="TIMING" val="|35.5|4.4"/>
</p:tagLst>
</file>

<file path=ppt/tags/tag7.xml><?xml version="1.0" encoding="utf-8"?>
<p:tagLst xmlns:a="http://schemas.openxmlformats.org/drawingml/2006/main" xmlns:r="http://schemas.openxmlformats.org/officeDocument/2006/relationships" xmlns:p="http://schemas.openxmlformats.org/presentationml/2006/main">
  <p:tag name="TIMING" val="|35.5|4.4"/>
</p:tagLst>
</file>

<file path=ppt/tags/tag8.xml><?xml version="1.0" encoding="utf-8"?>
<p:tagLst xmlns:a="http://schemas.openxmlformats.org/drawingml/2006/main" xmlns:r="http://schemas.openxmlformats.org/officeDocument/2006/relationships" xmlns:p="http://schemas.openxmlformats.org/presentationml/2006/main">
  <p:tag name="TIMING" val="|4.6|2.4|2.3|14.1"/>
</p:tagLst>
</file>

<file path=ppt/tags/tag9.xml><?xml version="1.0" encoding="utf-8"?>
<p:tagLst xmlns:a="http://schemas.openxmlformats.org/drawingml/2006/main" xmlns:r="http://schemas.openxmlformats.org/officeDocument/2006/relationships" xmlns:p="http://schemas.openxmlformats.org/presentationml/2006/main">
  <p:tag name="TIMING" val="|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1856</TotalTime>
  <Words>1065</Words>
  <Application>Microsoft Office PowerPoint</Application>
  <PresentationFormat>On-screen Show (4:3)</PresentationFormat>
  <Paragraphs>454</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Times New Roman</vt:lpstr>
      <vt:lpstr>Office Theme</vt:lpstr>
      <vt:lpstr> Day 3 Part 3 Technician’s Guide &amp; Workbook for Home Evaluation and Performance Improvement  </vt:lpstr>
      <vt:lpstr> Assessment Table Values for Envelope, Ventilation  </vt:lpstr>
      <vt:lpstr>Envelope</vt:lpstr>
      <vt:lpstr>Envelope</vt:lpstr>
      <vt:lpstr>Envelope</vt:lpstr>
      <vt:lpstr>Envelope</vt:lpstr>
      <vt:lpstr>Climate Zones</vt:lpstr>
      <vt:lpstr>Air Barrier / Vapor Retarder</vt:lpstr>
      <vt:lpstr>Air Barrier / Vapor Retarder</vt:lpstr>
      <vt:lpstr>Air Barrier / Vapor Retarder</vt:lpstr>
      <vt:lpstr>Air Barrier / Vapor Retarder</vt:lpstr>
      <vt:lpstr>Air Barrier / Vapor Retarder</vt:lpstr>
      <vt:lpstr>Air Barrier / Vapor Retarder</vt:lpstr>
      <vt:lpstr>Air Barrier / Vapor Retarder</vt:lpstr>
      <vt:lpstr>Envelope</vt:lpstr>
      <vt:lpstr>Envelope CFM 50</vt:lpstr>
      <vt:lpstr>Envelope CFM 50</vt:lpstr>
      <vt:lpstr>Envelope CFM 50</vt:lpstr>
      <vt:lpstr>Envelope CFM 50</vt:lpstr>
      <vt:lpstr>Envelope CFM 50</vt:lpstr>
      <vt:lpstr>Ventilation</vt:lpstr>
      <vt:lpstr>Ventilation</vt:lpstr>
      <vt:lpstr>Ventilation (Table from 62.2 2013)</vt:lpstr>
      <vt:lpstr>Ventilation (Table from 62.2 2013)</vt:lpstr>
      <vt:lpstr>Ventilation (Table from 62.2 2013)</vt:lpstr>
      <vt:lpstr>Ventilation (Table from 62.2 2013)</vt:lpstr>
      <vt:lpstr>Ventilation (Table from 62.2 2013)</vt:lpstr>
      <vt:lpstr> Assessment Table Values for Envelope, Insulation  </vt:lpstr>
      <vt:lpstr>Insulation</vt:lpstr>
      <vt:lpstr>Insulation</vt:lpstr>
      <vt:lpstr>Insulation</vt:lpstr>
      <vt:lpstr>Insulation Values</vt:lpstr>
      <vt:lpstr>Insulation</vt:lpstr>
      <vt:lpstr> Assessment Table Values Airflow  </vt:lpstr>
      <vt:lpstr>Airflow</vt:lpstr>
      <vt:lpstr>Airflow</vt:lpstr>
      <vt:lpstr>Airflow</vt:lpstr>
      <vt:lpstr>Airflow Testing Methods </vt:lpstr>
      <vt:lpstr>Airflow Testing Methods </vt:lpstr>
      <vt:lpstr>Airflow Testing Methods </vt:lpstr>
      <vt:lpstr> OEM ESP </vt:lpstr>
      <vt:lpstr>PowerPoint Presentation</vt:lpstr>
      <vt:lpstr>Traversing Duct</vt:lpstr>
      <vt:lpstr>Flow Grid Method</vt:lpstr>
      <vt:lpstr>Pressure Matching</vt:lpstr>
      <vt:lpstr>Temperature Rise (Heating Only)</vt:lpstr>
      <vt:lpstr>Temperature Rise (Heating Only)</vt:lpstr>
      <vt:lpstr>Airflow</vt:lpstr>
      <vt:lpstr> Assessment Table HVAC Temperature Difference   </vt:lpstr>
      <vt:lpstr>HVAC Temperature Difference</vt:lpstr>
      <vt:lpstr>HVAC Temperature Difference</vt:lpstr>
      <vt:lpstr>HVAC Temperature Difference</vt:lpstr>
      <vt:lpstr>HVAC Temperature Difference</vt:lpstr>
      <vt:lpstr>HVAC Temperature Difference</vt:lpstr>
      <vt:lpstr>HVAC Temperature Difference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217</cp:revision>
  <dcterms:created xsi:type="dcterms:W3CDTF">2013-05-23T13:04:32Z</dcterms:created>
  <dcterms:modified xsi:type="dcterms:W3CDTF">2015-09-15T13:12:15Z</dcterms:modified>
</cp:coreProperties>
</file>